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3"/>
  </p:notesMasterIdLst>
  <p:sldIdLst>
    <p:sldId id="256" r:id="rId2"/>
    <p:sldId id="269" r:id="rId3"/>
    <p:sldId id="266" r:id="rId4"/>
    <p:sldId id="273" r:id="rId5"/>
    <p:sldId id="271" r:id="rId6"/>
    <p:sldId id="282" r:id="rId7"/>
    <p:sldId id="281" r:id="rId8"/>
    <p:sldId id="280" r:id="rId9"/>
    <p:sldId id="283" r:id="rId10"/>
    <p:sldId id="291" r:id="rId11"/>
    <p:sldId id="284" r:id="rId12"/>
    <p:sldId id="285" r:id="rId13"/>
    <p:sldId id="286" r:id="rId14"/>
    <p:sldId id="287" r:id="rId15"/>
    <p:sldId id="288" r:id="rId16"/>
    <p:sldId id="289" r:id="rId17"/>
    <p:sldId id="302" r:id="rId18"/>
    <p:sldId id="305" r:id="rId19"/>
    <p:sldId id="306" r:id="rId20"/>
    <p:sldId id="290" r:id="rId21"/>
    <p:sldId id="292" r:id="rId22"/>
    <p:sldId id="293" r:id="rId23"/>
    <p:sldId id="294" r:id="rId24"/>
    <p:sldId id="297" r:id="rId25"/>
    <p:sldId id="314" r:id="rId26"/>
    <p:sldId id="315" r:id="rId27"/>
    <p:sldId id="316" r:id="rId28"/>
    <p:sldId id="298" r:id="rId29"/>
    <p:sldId id="299" r:id="rId30"/>
    <p:sldId id="300" r:id="rId31"/>
    <p:sldId id="301" r:id="rId32"/>
    <p:sldId id="295" r:id="rId33"/>
    <p:sldId id="296" r:id="rId34"/>
    <p:sldId id="309" r:id="rId35"/>
    <p:sldId id="312" r:id="rId36"/>
    <p:sldId id="275" r:id="rId37"/>
    <p:sldId id="317" r:id="rId38"/>
    <p:sldId id="318" r:id="rId39"/>
    <p:sldId id="277" r:id="rId40"/>
    <p:sldId id="278" r:id="rId41"/>
    <p:sldId id="279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1043" autoAdjust="0"/>
  </p:normalViewPr>
  <p:slideViewPr>
    <p:cSldViewPr>
      <p:cViewPr varScale="1">
        <p:scale>
          <a:sx n="53" d="100"/>
          <a:sy n="53" d="100"/>
        </p:scale>
        <p:origin x="18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5915-9AE1-4AA6-B4C0-20AD925EF5FD}" type="datetimeFigureOut">
              <a:rPr kumimoji="1" lang="ja-JP" altLang="en-US" smtClean="0"/>
              <a:pPr/>
              <a:t>2017/9/29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34224-68BD-4334-9B26-DECF10522A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08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34224-68BD-4334-9B26-DECF10522A6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691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34224-68BD-4334-9B26-DECF10522A6C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98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D15F3-201E-4120-B843-01CD781BD67B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64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34224-68BD-4334-9B26-DECF10522A6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91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34224-68BD-4334-9B26-DECF10522A6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2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34224-68BD-4334-9B26-DECF10522A6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22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34224-68BD-4334-9B26-DECF10522A6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4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34224-68BD-4334-9B26-DECF10522A6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207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34224-68BD-4334-9B26-DECF10522A6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623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34224-68BD-4334-9B26-DECF10522A6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34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34224-68BD-4334-9B26-DECF10522A6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11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gray">
          <a:xfrm>
            <a:off x="0" y="0"/>
            <a:ext cx="9144000" cy="3505200"/>
          </a:xfrm>
          <a:prstGeom prst="rect">
            <a:avLst/>
          </a:prstGeom>
          <a:solidFill>
            <a:srgbClr val="4949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gray">
          <a:xfrm flipV="1">
            <a:off x="0" y="3543300"/>
            <a:ext cx="9144000" cy="152400"/>
          </a:xfrm>
          <a:prstGeom prst="rect">
            <a:avLst/>
          </a:prstGeom>
          <a:solidFill>
            <a:srgbClr val="8484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gray">
          <a:xfrm flipV="1">
            <a:off x="0" y="3733800"/>
            <a:ext cx="9144000" cy="76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333333"/>
                </a:solidFill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53200"/>
            <a:ext cx="1905000" cy="30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15816" y="6553200"/>
            <a:ext cx="324036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C02B4820-CC16-4F4D-83F8-605541EE40C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9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17B30-FD0A-4D19-9AF5-213804ED709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9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85975" cy="6324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05525" cy="6324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6DFD9-96D2-4731-A528-0382525503E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0"/>
            <a:ext cx="851148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9100" y="1268760"/>
            <a:ext cx="8305800" cy="5055840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43808" y="6553200"/>
            <a:ext cx="3384376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B4820-CC16-4F4D-83F8-605541EE40C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4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8A41A-ADDE-4E2B-B39D-4F7BE1FE6F3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1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19100" y="1066800"/>
            <a:ext cx="407670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7670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4C612-E985-4E19-8490-A350AD5F79A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9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74CC0-0832-4F8B-A94D-C81AE9FC92B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9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DAAA8-753A-474F-BB5C-1A29A6DADA5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1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98A5B-2342-437A-AB9A-D689B76F31D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1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6ED7F-2F4A-457F-A339-88AF71557DD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0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A8EA3-A3AE-411F-A1C9-B1F28FBF3C5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9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0"/>
            <a:ext cx="9144000" cy="914400"/>
          </a:xfrm>
          <a:prstGeom prst="rect">
            <a:avLst/>
          </a:prstGeom>
          <a:solidFill>
            <a:srgbClr val="4949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 flipV="1">
            <a:off x="0" y="952500"/>
            <a:ext cx="9144000" cy="152400"/>
          </a:xfrm>
          <a:prstGeom prst="rect">
            <a:avLst/>
          </a:prstGeom>
          <a:solidFill>
            <a:srgbClr val="8484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gray">
          <a:xfrm flipV="1">
            <a:off x="0" y="1143000"/>
            <a:ext cx="9144000" cy="76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9100" y="1066800"/>
            <a:ext cx="8305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818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54B9F8-773D-4457-959F-FF69BA9C150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381000" y="6477000"/>
            <a:ext cx="8382000" cy="76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8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2.xlsx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3.xlsx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6.xlsx"/><Relationship Id="rId3" Type="http://schemas.openxmlformats.org/officeDocument/2006/relationships/image" Target="../media/image9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5.xlsx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2796"/>
            <a:ext cx="7772400" cy="1143000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/>
              <a:t>DAQ-Middleware</a:t>
            </a:r>
            <a:br>
              <a:rPr kumimoji="1" lang="en-US" altLang="ja-JP" sz="4800" dirty="0" smtClean="0"/>
            </a:br>
            <a:r>
              <a:rPr lang="ja-JP" altLang="en-US" sz="4800" dirty="0" smtClean="0"/>
              <a:t>トレーニングコース実習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13259" y="3969060"/>
            <a:ext cx="6517482" cy="1371599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濱田</a:t>
            </a:r>
            <a:r>
              <a:rPr lang="ja-JP" altLang="en-US" dirty="0">
                <a:solidFill>
                  <a:schemeClr val="tx1"/>
                </a:solidFill>
              </a:rPr>
              <a:t>英太郎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高エネルギー加速器研究機構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素粒子原子核研究所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ex02</a:t>
            </a:r>
            <a:r>
              <a:rPr lang="ja-JP" altLang="en-US" dirty="0"/>
              <a:t>　</a:t>
            </a:r>
            <a:r>
              <a:rPr lang="en-US" altLang="ja-JP" dirty="0"/>
              <a:t>C++</a:t>
            </a:r>
            <a:r>
              <a:rPr lang="ja-JP" altLang="en-US" dirty="0"/>
              <a:t>の復習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565" y="1160748"/>
            <a:ext cx="8305800" cy="64807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 smtClean="0"/>
              <a:t>ファイルの説明</a:t>
            </a:r>
            <a:endParaRPr kumimoji="1" lang="en-US" altLang="ja-JP" sz="2400" dirty="0" smtClean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7504" y="1927136"/>
            <a:ext cx="6984776" cy="462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000" dirty="0">
                <a:solidFill>
                  <a:schemeClr val="tx1"/>
                </a:solidFill>
              </a:rPr>
              <a:t>class </a:t>
            </a:r>
            <a:r>
              <a:rPr lang="en-US" altLang="ja-JP" sz="2000" dirty="0" err="1">
                <a:solidFill>
                  <a:schemeClr val="tx1"/>
                </a:solidFill>
              </a:rPr>
              <a:t>MyClass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{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public: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MyClass</a:t>
            </a:r>
            <a:r>
              <a:rPr lang="en-US" altLang="ja-JP" sz="2000" dirty="0">
                <a:solidFill>
                  <a:schemeClr val="tx1"/>
                </a:solidFill>
              </a:rPr>
              <a:t>();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MyClass</a:t>
            </a:r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x, 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y);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virtual ~</a:t>
            </a:r>
            <a:r>
              <a:rPr lang="en-US" altLang="ja-JP" sz="2000" dirty="0" err="1">
                <a:solidFill>
                  <a:schemeClr val="tx1"/>
                </a:solidFill>
              </a:rPr>
              <a:t>MyClass</a:t>
            </a:r>
            <a:r>
              <a:rPr lang="en-US" altLang="ja-JP" sz="2000" dirty="0">
                <a:solidFill>
                  <a:schemeClr val="tx1"/>
                </a:solidFill>
              </a:rPr>
              <a:t>();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</a:rPr>
              <a:t>set_x</a:t>
            </a:r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x);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</a:rPr>
              <a:t>set_y</a:t>
            </a:r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y);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</a:rPr>
              <a:t>get_x</a:t>
            </a:r>
            <a:r>
              <a:rPr lang="en-US" altLang="ja-JP" sz="2000" dirty="0">
                <a:solidFill>
                  <a:schemeClr val="tx1"/>
                </a:solidFill>
              </a:rPr>
              <a:t>();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</a:rPr>
              <a:t>get_y</a:t>
            </a:r>
            <a:r>
              <a:rPr lang="en-US" altLang="ja-JP" sz="2000" dirty="0">
                <a:solidFill>
                  <a:schemeClr val="tx1"/>
                </a:solidFill>
              </a:rPr>
              <a:t>();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private: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</a:rPr>
              <a:t>m_x</a:t>
            </a:r>
            <a:r>
              <a:rPr lang="en-US" altLang="ja-JP" sz="2000" dirty="0">
                <a:solidFill>
                  <a:schemeClr val="tx1"/>
                </a:solidFill>
              </a:rPr>
              <a:t>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</a:rPr>
              <a:t>m_y</a:t>
            </a:r>
            <a:r>
              <a:rPr lang="en-US" altLang="ja-JP" sz="2000" dirty="0">
                <a:solidFill>
                  <a:schemeClr val="tx1"/>
                </a:solidFill>
              </a:rPr>
              <a:t>;</a:t>
            </a:r>
          </a:p>
          <a:p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};</a:t>
            </a:r>
          </a:p>
          <a:p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5337" y="1557804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MyClass.h</a:t>
            </a:r>
            <a:r>
              <a:rPr kumimoji="1" lang="ja-JP" altLang="en-US" dirty="0" smtClean="0"/>
              <a:t>　（一部）</a:t>
            </a:r>
            <a:endParaRPr kumimoji="1" lang="ja-JP" altLang="en-US" dirty="0"/>
          </a:p>
        </p:txBody>
      </p:sp>
      <p:sp>
        <p:nvSpPr>
          <p:cNvPr id="9" name="右中かっこ 8"/>
          <p:cNvSpPr/>
          <p:nvPr/>
        </p:nvSpPr>
        <p:spPr>
          <a:xfrm>
            <a:off x="3359653" y="2901070"/>
            <a:ext cx="288032" cy="64807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51920" y="30404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コンストラクタ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203848" y="3681028"/>
            <a:ext cx="3960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851920" y="35010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デストラクタ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右中かっこ 14"/>
          <p:cNvSpPr/>
          <p:nvPr/>
        </p:nvSpPr>
        <p:spPr>
          <a:xfrm>
            <a:off x="2843808" y="3856974"/>
            <a:ext cx="360040" cy="54413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01870" y="3968163"/>
            <a:ext cx="282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m_x</a:t>
            </a:r>
            <a:r>
              <a:rPr kumimoji="1" lang="en-US" altLang="ja-JP" dirty="0" smtClean="0">
                <a:solidFill>
                  <a:srgbClr val="FF000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m_y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を</a:t>
            </a:r>
            <a:r>
              <a:rPr kumimoji="1" lang="en-US" altLang="ja-JP" dirty="0" smtClean="0">
                <a:solidFill>
                  <a:srgbClr val="FF0000"/>
                </a:solidFill>
              </a:rPr>
              <a:t>set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する関数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06167" y="4496325"/>
            <a:ext cx="282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m_x</a:t>
            </a:r>
            <a:r>
              <a:rPr kumimoji="1" lang="en-US" altLang="ja-JP" dirty="0" smtClean="0">
                <a:solidFill>
                  <a:srgbClr val="FF000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m_y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>
                <a:solidFill>
                  <a:srgbClr val="FF0000"/>
                </a:solidFill>
              </a:rPr>
              <a:t>返</a:t>
            </a:r>
            <a:r>
              <a:rPr lang="ja-JP" altLang="en-US" dirty="0" smtClean="0">
                <a:solidFill>
                  <a:srgbClr val="FF0000"/>
                </a:solidFill>
              </a:rPr>
              <a:t>す</a:t>
            </a:r>
            <a:r>
              <a:rPr kumimoji="1" lang="ja-JP" altLang="en-US" dirty="0" smtClean="0">
                <a:solidFill>
                  <a:srgbClr val="FF0000"/>
                </a:solidFill>
              </a:rPr>
              <a:t>関数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右中かっこ 17"/>
          <p:cNvSpPr/>
          <p:nvPr/>
        </p:nvSpPr>
        <p:spPr>
          <a:xfrm>
            <a:off x="2843808" y="4408924"/>
            <a:ext cx="360040" cy="54413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63788" y="5424733"/>
            <a:ext cx="282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メンバ</a:t>
            </a:r>
            <a:r>
              <a:rPr lang="ja-JP" altLang="en-US" dirty="0">
                <a:solidFill>
                  <a:srgbClr val="FF0000"/>
                </a:solidFill>
              </a:rPr>
              <a:t>変数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右中かっこ 19"/>
          <p:cNvSpPr/>
          <p:nvPr/>
        </p:nvSpPr>
        <p:spPr>
          <a:xfrm>
            <a:off x="2105980" y="5374043"/>
            <a:ext cx="360040" cy="54413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7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ex02</a:t>
            </a:r>
            <a:r>
              <a:rPr lang="ja-JP" altLang="en-US" dirty="0"/>
              <a:t>　</a:t>
            </a:r>
            <a:r>
              <a:rPr lang="en-US" altLang="ja-JP" dirty="0"/>
              <a:t>C++</a:t>
            </a:r>
            <a:r>
              <a:rPr lang="ja-JP" altLang="en-US" dirty="0"/>
              <a:t>の復習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565" y="1160748"/>
            <a:ext cx="8305800" cy="64807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 smtClean="0"/>
              <a:t>ファイルの説明</a:t>
            </a:r>
            <a:endParaRPr kumimoji="1" lang="en-US" altLang="ja-JP" sz="2400" dirty="0" smtClean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7504" y="1927136"/>
            <a:ext cx="6984776" cy="462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000" dirty="0">
                <a:solidFill>
                  <a:schemeClr val="tx1"/>
                </a:solidFill>
              </a:rPr>
              <a:t>class </a:t>
            </a:r>
            <a:r>
              <a:rPr lang="en-US" altLang="ja-JP" sz="2000" dirty="0" err="1">
                <a:solidFill>
                  <a:schemeClr val="tx1"/>
                </a:solidFill>
              </a:rPr>
              <a:t>MyClass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{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public: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MyClass</a:t>
            </a:r>
            <a:r>
              <a:rPr lang="en-US" altLang="ja-JP" sz="2000" dirty="0">
                <a:solidFill>
                  <a:schemeClr val="tx1"/>
                </a:solidFill>
              </a:rPr>
              <a:t>();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MyClass</a:t>
            </a:r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x, 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y);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virtual ~</a:t>
            </a:r>
            <a:r>
              <a:rPr lang="en-US" altLang="ja-JP" sz="2000" dirty="0" err="1">
                <a:solidFill>
                  <a:schemeClr val="tx1"/>
                </a:solidFill>
              </a:rPr>
              <a:t>MyClass</a:t>
            </a:r>
            <a:r>
              <a:rPr lang="en-US" altLang="ja-JP" sz="2000" dirty="0">
                <a:solidFill>
                  <a:schemeClr val="tx1"/>
                </a:solidFill>
              </a:rPr>
              <a:t>();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</a:rPr>
              <a:t>set_x</a:t>
            </a:r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x);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</a:rPr>
              <a:t>set_y</a:t>
            </a:r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y);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</a:rPr>
              <a:t>get_x</a:t>
            </a:r>
            <a:r>
              <a:rPr lang="en-US" altLang="ja-JP" sz="2000" dirty="0">
                <a:solidFill>
                  <a:schemeClr val="tx1"/>
                </a:solidFill>
              </a:rPr>
              <a:t>();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</a:rPr>
              <a:t>get_y</a:t>
            </a:r>
            <a:r>
              <a:rPr lang="en-US" altLang="ja-JP" sz="2000" dirty="0">
                <a:solidFill>
                  <a:schemeClr val="tx1"/>
                </a:solidFill>
              </a:rPr>
              <a:t>();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private: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</a:rPr>
              <a:t>m_x</a:t>
            </a:r>
            <a:r>
              <a:rPr lang="en-US" altLang="ja-JP" sz="2000" dirty="0">
                <a:solidFill>
                  <a:schemeClr val="tx1"/>
                </a:solidFill>
              </a:rPr>
              <a:t>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</a:rPr>
              <a:t>m_y</a:t>
            </a:r>
            <a:r>
              <a:rPr lang="en-US" altLang="ja-JP" sz="2000" dirty="0">
                <a:solidFill>
                  <a:schemeClr val="tx1"/>
                </a:solidFill>
              </a:rPr>
              <a:t>;</a:t>
            </a:r>
          </a:p>
          <a:p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};</a:t>
            </a:r>
          </a:p>
          <a:p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5337" y="1557804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MyClass.h</a:t>
            </a:r>
            <a:r>
              <a:rPr kumimoji="1" lang="ja-JP" altLang="en-US" dirty="0" smtClean="0"/>
              <a:t>　（一部）</a:t>
            </a:r>
            <a:endParaRPr kumimoji="1" lang="ja-JP" altLang="en-US" dirty="0"/>
          </a:p>
        </p:txBody>
      </p:sp>
      <p:sp>
        <p:nvSpPr>
          <p:cNvPr id="9" name="右中かっこ 8"/>
          <p:cNvSpPr/>
          <p:nvPr/>
        </p:nvSpPr>
        <p:spPr>
          <a:xfrm>
            <a:off x="3359653" y="2901070"/>
            <a:ext cx="288032" cy="64807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51920" y="30404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コンストラクタ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203848" y="3681028"/>
            <a:ext cx="3960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851920" y="35010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デストラクタ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右中かっこ 14"/>
          <p:cNvSpPr/>
          <p:nvPr/>
        </p:nvSpPr>
        <p:spPr>
          <a:xfrm>
            <a:off x="2843808" y="3856974"/>
            <a:ext cx="360040" cy="54413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01870" y="3968163"/>
            <a:ext cx="282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m_x</a:t>
            </a:r>
            <a:r>
              <a:rPr kumimoji="1" lang="en-US" altLang="ja-JP" dirty="0" smtClean="0">
                <a:solidFill>
                  <a:srgbClr val="FF000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m_y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を</a:t>
            </a:r>
            <a:r>
              <a:rPr kumimoji="1" lang="en-US" altLang="ja-JP" dirty="0" smtClean="0">
                <a:solidFill>
                  <a:srgbClr val="FF0000"/>
                </a:solidFill>
              </a:rPr>
              <a:t>set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する関数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06167" y="4496325"/>
            <a:ext cx="282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m_x</a:t>
            </a:r>
            <a:r>
              <a:rPr kumimoji="1" lang="en-US" altLang="ja-JP" dirty="0" smtClean="0">
                <a:solidFill>
                  <a:srgbClr val="FF000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m_y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を</a:t>
            </a:r>
            <a:r>
              <a:rPr lang="ja-JP" altLang="en-US" dirty="0">
                <a:solidFill>
                  <a:srgbClr val="FF0000"/>
                </a:solidFill>
              </a:rPr>
              <a:t>返</a:t>
            </a:r>
            <a:r>
              <a:rPr lang="ja-JP" altLang="en-US" dirty="0" smtClean="0">
                <a:solidFill>
                  <a:srgbClr val="FF0000"/>
                </a:solidFill>
              </a:rPr>
              <a:t>す</a:t>
            </a:r>
            <a:r>
              <a:rPr kumimoji="1" lang="ja-JP" altLang="en-US" dirty="0" smtClean="0">
                <a:solidFill>
                  <a:srgbClr val="FF0000"/>
                </a:solidFill>
              </a:rPr>
              <a:t>関数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右中かっこ 17"/>
          <p:cNvSpPr/>
          <p:nvPr/>
        </p:nvSpPr>
        <p:spPr>
          <a:xfrm>
            <a:off x="2843808" y="4408924"/>
            <a:ext cx="360040" cy="54413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63788" y="5424733"/>
            <a:ext cx="282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メンバ</a:t>
            </a:r>
            <a:r>
              <a:rPr lang="ja-JP" altLang="en-US" dirty="0">
                <a:solidFill>
                  <a:srgbClr val="FF0000"/>
                </a:solidFill>
              </a:rPr>
              <a:t>変数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右中かっこ 19"/>
          <p:cNvSpPr/>
          <p:nvPr/>
        </p:nvSpPr>
        <p:spPr>
          <a:xfrm>
            <a:off x="2105980" y="5374043"/>
            <a:ext cx="360040" cy="54413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吹き出し 20"/>
          <p:cNvSpPr/>
          <p:nvPr/>
        </p:nvSpPr>
        <p:spPr>
          <a:xfrm>
            <a:off x="3959932" y="1743389"/>
            <a:ext cx="5184068" cy="1297052"/>
          </a:xfrm>
          <a:prstGeom prst="wedgeRectCallout">
            <a:avLst>
              <a:gd name="adj1" fmla="val -60030"/>
              <a:gd name="adj2" fmla="val 7577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 err="1" smtClean="0">
                <a:solidFill>
                  <a:schemeClr val="tx1"/>
                </a:solidFill>
              </a:rPr>
              <a:t>MyClass</a:t>
            </a:r>
            <a:r>
              <a:rPr lang="en-US" altLang="ja-JP" dirty="0">
                <a:solidFill>
                  <a:schemeClr val="tx1"/>
                </a:solidFill>
              </a:rPr>
              <a:t>::</a:t>
            </a:r>
            <a:r>
              <a:rPr lang="en-US" altLang="ja-JP" dirty="0" err="1">
                <a:solidFill>
                  <a:schemeClr val="tx1"/>
                </a:solidFill>
              </a:rPr>
              <a:t>MyClass</a:t>
            </a:r>
            <a:r>
              <a:rPr lang="en-US" altLang="ja-JP" dirty="0">
                <a:solidFill>
                  <a:schemeClr val="tx1"/>
                </a:solidFill>
              </a:rPr>
              <a:t>(</a:t>
            </a:r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en-US" altLang="ja-JP" dirty="0">
                <a:solidFill>
                  <a:schemeClr val="tx1"/>
                </a:solidFill>
              </a:rPr>
              <a:t> x, </a:t>
            </a:r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en-US" altLang="ja-JP" dirty="0">
                <a:solidFill>
                  <a:schemeClr val="tx1"/>
                </a:solidFill>
              </a:rPr>
              <a:t> y): </a:t>
            </a:r>
            <a:r>
              <a:rPr lang="en-US" altLang="ja-JP" dirty="0" err="1">
                <a:solidFill>
                  <a:schemeClr val="tx1"/>
                </a:solidFill>
              </a:rPr>
              <a:t>m_x</a:t>
            </a:r>
            <a:r>
              <a:rPr lang="en-US" altLang="ja-JP" dirty="0">
                <a:solidFill>
                  <a:schemeClr val="tx1"/>
                </a:solidFill>
              </a:rPr>
              <a:t>(x), </a:t>
            </a:r>
            <a:r>
              <a:rPr lang="en-US" altLang="ja-JP" dirty="0" err="1">
                <a:solidFill>
                  <a:schemeClr val="tx1"/>
                </a:solidFill>
              </a:rPr>
              <a:t>m_y</a:t>
            </a:r>
            <a:r>
              <a:rPr lang="en-US" altLang="ja-JP" dirty="0">
                <a:solidFill>
                  <a:schemeClr val="tx1"/>
                </a:solidFill>
              </a:rPr>
              <a:t>(y)</a:t>
            </a:r>
          </a:p>
          <a:p>
            <a:r>
              <a:rPr lang="en-US" altLang="ja-JP" dirty="0">
                <a:solidFill>
                  <a:schemeClr val="tx1"/>
                </a:solidFill>
              </a:rPr>
              <a:t>{</a:t>
            </a:r>
          </a:p>
          <a:p>
            <a:r>
              <a:rPr lang="en-US" altLang="ja-JP" dirty="0">
                <a:solidFill>
                  <a:schemeClr val="tx1"/>
                </a:solidFill>
              </a:rPr>
              <a:t>    </a:t>
            </a:r>
            <a:r>
              <a:rPr lang="en-US" altLang="ja-JP" dirty="0" err="1">
                <a:solidFill>
                  <a:schemeClr val="tx1"/>
                </a:solidFill>
              </a:rPr>
              <a:t>std</a:t>
            </a:r>
            <a:r>
              <a:rPr lang="en-US" altLang="ja-JP" dirty="0">
                <a:solidFill>
                  <a:schemeClr val="tx1"/>
                </a:solidFill>
              </a:rPr>
              <a:t>::</a:t>
            </a:r>
            <a:r>
              <a:rPr lang="en-US" altLang="ja-JP" dirty="0" err="1">
                <a:solidFill>
                  <a:schemeClr val="tx1"/>
                </a:solidFill>
              </a:rPr>
              <a:t>cerr</a:t>
            </a:r>
            <a:r>
              <a:rPr lang="en-US" altLang="ja-JP" dirty="0">
                <a:solidFill>
                  <a:schemeClr val="tx1"/>
                </a:solidFill>
              </a:rPr>
              <a:t> &lt;&lt; "</a:t>
            </a:r>
            <a:r>
              <a:rPr lang="en-US" altLang="ja-JP" dirty="0" err="1">
                <a:solidFill>
                  <a:schemeClr val="tx1"/>
                </a:solidFill>
              </a:rPr>
              <a:t>MyClass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err="1">
                <a:solidFill>
                  <a:schemeClr val="tx1"/>
                </a:solidFill>
              </a:rPr>
              <a:t>ctor</a:t>
            </a:r>
            <a:r>
              <a:rPr lang="en-US" altLang="ja-JP" dirty="0">
                <a:solidFill>
                  <a:schemeClr val="tx1"/>
                </a:solidFill>
              </a:rPr>
              <a:t>(</a:t>
            </a:r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en-US" altLang="ja-JP" dirty="0">
                <a:solidFill>
                  <a:schemeClr val="tx1"/>
                </a:solidFill>
              </a:rPr>
              <a:t>, </a:t>
            </a:r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en-US" altLang="ja-JP" dirty="0">
                <a:solidFill>
                  <a:schemeClr val="tx1"/>
                </a:solidFill>
              </a:rPr>
              <a:t>)" &lt;&lt; </a:t>
            </a:r>
            <a:r>
              <a:rPr lang="en-US" altLang="ja-JP" dirty="0" err="1">
                <a:solidFill>
                  <a:schemeClr val="tx1"/>
                </a:solidFill>
              </a:rPr>
              <a:t>std</a:t>
            </a:r>
            <a:r>
              <a:rPr lang="en-US" altLang="ja-JP" dirty="0">
                <a:solidFill>
                  <a:schemeClr val="tx1"/>
                </a:solidFill>
              </a:rPr>
              <a:t>::</a:t>
            </a:r>
            <a:r>
              <a:rPr lang="en-US" altLang="ja-JP" dirty="0" err="1">
                <a:solidFill>
                  <a:schemeClr val="tx1"/>
                </a:solidFill>
              </a:rPr>
              <a:t>endl</a:t>
            </a:r>
            <a:r>
              <a:rPr lang="en-US" altLang="ja-JP" dirty="0">
                <a:solidFill>
                  <a:schemeClr val="tx1"/>
                </a:solidFill>
              </a:rPr>
              <a:t>;</a:t>
            </a:r>
          </a:p>
          <a:p>
            <a:r>
              <a:rPr lang="en-US" altLang="ja-JP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7025713" y="1377587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MyClass.cpp(</a:t>
            </a:r>
            <a:r>
              <a:rPr lang="ja-JP" altLang="en-US" dirty="0" smtClean="0"/>
              <a:t>一部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23" name="四角形吹き出し 22"/>
          <p:cNvSpPr/>
          <p:nvPr/>
        </p:nvSpPr>
        <p:spPr>
          <a:xfrm>
            <a:off x="3842766" y="4540134"/>
            <a:ext cx="5049714" cy="1484904"/>
          </a:xfrm>
          <a:prstGeom prst="wedgeRectCallout">
            <a:avLst>
              <a:gd name="adj1" fmla="val -71992"/>
              <a:gd name="adj2" fmla="val -672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err="1">
                <a:solidFill>
                  <a:schemeClr val="tx1"/>
                </a:solidFill>
              </a:rPr>
              <a:t>MyClass</a:t>
            </a:r>
            <a:r>
              <a:rPr lang="en-US" altLang="ja-JP" dirty="0">
                <a:solidFill>
                  <a:schemeClr val="tx1"/>
                </a:solidFill>
              </a:rPr>
              <a:t>::</a:t>
            </a:r>
            <a:r>
              <a:rPr lang="en-US" altLang="ja-JP" dirty="0" err="1">
                <a:solidFill>
                  <a:schemeClr val="tx1"/>
                </a:solidFill>
              </a:rPr>
              <a:t>set_y</a:t>
            </a:r>
            <a:r>
              <a:rPr lang="en-US" altLang="ja-JP" dirty="0">
                <a:solidFill>
                  <a:schemeClr val="tx1"/>
                </a:solidFill>
              </a:rPr>
              <a:t>(</a:t>
            </a:r>
            <a:r>
              <a:rPr lang="en-US" altLang="ja-JP" dirty="0" err="1">
                <a:solidFill>
                  <a:schemeClr val="tx1"/>
                </a:solidFill>
              </a:rPr>
              <a:t>int</a:t>
            </a:r>
            <a:r>
              <a:rPr lang="en-US" altLang="ja-JP" dirty="0">
                <a:solidFill>
                  <a:schemeClr val="tx1"/>
                </a:solidFill>
              </a:rPr>
              <a:t> y)</a:t>
            </a:r>
          </a:p>
          <a:p>
            <a:r>
              <a:rPr lang="en-US" altLang="ja-JP" dirty="0">
                <a:solidFill>
                  <a:schemeClr val="tx1"/>
                </a:solidFill>
              </a:rPr>
              <a:t>{</a:t>
            </a:r>
          </a:p>
          <a:p>
            <a:r>
              <a:rPr lang="en-US" altLang="ja-JP" dirty="0">
                <a:solidFill>
                  <a:schemeClr val="tx1"/>
                </a:solidFill>
              </a:rPr>
              <a:t>    </a:t>
            </a:r>
            <a:r>
              <a:rPr lang="en-US" altLang="ja-JP" dirty="0" err="1">
                <a:solidFill>
                  <a:schemeClr val="tx1"/>
                </a:solidFill>
              </a:rPr>
              <a:t>m_y</a:t>
            </a:r>
            <a:r>
              <a:rPr lang="en-US" altLang="ja-JP" dirty="0">
                <a:solidFill>
                  <a:schemeClr val="tx1"/>
                </a:solidFill>
              </a:rPr>
              <a:t> = y;</a:t>
            </a:r>
          </a:p>
          <a:p>
            <a:r>
              <a:rPr lang="en-US" altLang="ja-JP" dirty="0">
                <a:solidFill>
                  <a:schemeClr val="tx1"/>
                </a:solidFill>
              </a:rPr>
              <a:t>    return 0;</a:t>
            </a:r>
          </a:p>
          <a:p>
            <a:r>
              <a:rPr lang="en-US" altLang="ja-JP" dirty="0">
                <a:solidFill>
                  <a:schemeClr val="tx1"/>
                </a:solidFill>
              </a:rPr>
              <a:t>}</a:t>
            </a:r>
          </a:p>
          <a:p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131911" y="4129041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MyClass.cpp(</a:t>
            </a:r>
            <a:r>
              <a:rPr lang="ja-JP" altLang="en-US" dirty="0" smtClean="0"/>
              <a:t>一部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2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ex02</a:t>
            </a:r>
            <a:r>
              <a:rPr lang="ja-JP" altLang="en-US" dirty="0"/>
              <a:t>　</a:t>
            </a:r>
            <a:r>
              <a:rPr lang="en-US" altLang="ja-JP" dirty="0"/>
              <a:t>C++</a:t>
            </a:r>
            <a:r>
              <a:rPr lang="ja-JP" altLang="en-US" dirty="0"/>
              <a:t>の復習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9100" y="1268760"/>
            <a:ext cx="3504828" cy="5055840"/>
          </a:xfrm>
        </p:spPr>
        <p:txBody>
          <a:bodyPr/>
          <a:lstStyle/>
          <a:p>
            <a:r>
              <a:rPr lang="ja-JP" altLang="en-US" sz="2400" dirty="0"/>
              <a:t>ファイルの説明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12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5340" y="1628800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main.cpp</a:t>
            </a:r>
            <a:r>
              <a:rPr kumimoji="1" lang="ja-JP" altLang="en-US" dirty="0" smtClean="0"/>
              <a:t>（一部）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07504" y="1927136"/>
            <a:ext cx="6984776" cy="462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</a:rPr>
              <a:t> 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MyClass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a;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   </a:t>
            </a:r>
            <a:r>
              <a:rPr lang="en-US" altLang="ja-JP" sz="2000" dirty="0" err="1">
                <a:solidFill>
                  <a:schemeClr val="tx1"/>
                </a:solidFill>
              </a:rPr>
              <a:t>MyClass</a:t>
            </a:r>
            <a:r>
              <a:rPr lang="en-US" altLang="ja-JP" sz="2000" dirty="0">
                <a:solidFill>
                  <a:schemeClr val="tx1"/>
                </a:solidFill>
              </a:rPr>
              <a:t> b(1, 2);</a:t>
            </a:r>
          </a:p>
          <a:p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    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x = </a:t>
            </a:r>
            <a:r>
              <a:rPr lang="en-US" altLang="ja-JP" sz="2000" dirty="0" err="1">
                <a:solidFill>
                  <a:schemeClr val="tx1"/>
                </a:solidFill>
              </a:rPr>
              <a:t>b.get_x</a:t>
            </a:r>
            <a:r>
              <a:rPr lang="en-US" altLang="ja-JP" sz="2000" dirty="0">
                <a:solidFill>
                  <a:schemeClr val="tx1"/>
                </a:solidFill>
              </a:rPr>
              <a:t>();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   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y = </a:t>
            </a:r>
            <a:r>
              <a:rPr lang="en-US" altLang="ja-JP" sz="2000" dirty="0" err="1">
                <a:solidFill>
                  <a:schemeClr val="tx1"/>
                </a:solidFill>
              </a:rPr>
              <a:t>b.get_y</a:t>
            </a:r>
            <a:r>
              <a:rPr lang="en-US" altLang="ja-JP" sz="2000" dirty="0">
                <a:solidFill>
                  <a:schemeClr val="tx1"/>
                </a:solidFill>
              </a:rPr>
              <a:t>();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   </a:t>
            </a:r>
            <a:r>
              <a:rPr lang="en-US" altLang="ja-JP" sz="2000" dirty="0" err="1">
                <a:solidFill>
                  <a:schemeClr val="tx1"/>
                </a:solidFill>
              </a:rPr>
              <a:t>cerr</a:t>
            </a:r>
            <a:r>
              <a:rPr lang="en-US" altLang="ja-JP" sz="2000" dirty="0">
                <a:solidFill>
                  <a:schemeClr val="tx1"/>
                </a:solidFill>
              </a:rPr>
              <a:t> &lt;&lt; "</a:t>
            </a:r>
            <a:r>
              <a:rPr lang="en-US" altLang="ja-JP" sz="2000" dirty="0" err="1">
                <a:solidFill>
                  <a:schemeClr val="tx1"/>
                </a:solidFill>
              </a:rPr>
              <a:t>b.m_x</a:t>
            </a:r>
            <a:r>
              <a:rPr lang="en-US" altLang="ja-JP" sz="2000" dirty="0">
                <a:solidFill>
                  <a:schemeClr val="tx1"/>
                </a:solidFill>
              </a:rPr>
              <a:t>: " &lt;&lt; x &lt;&lt; </a:t>
            </a:r>
            <a:r>
              <a:rPr lang="en-US" altLang="ja-JP" sz="2000" dirty="0" err="1">
                <a:solidFill>
                  <a:schemeClr val="tx1"/>
                </a:solidFill>
              </a:rPr>
              <a:t>endl</a:t>
            </a:r>
            <a:r>
              <a:rPr lang="en-US" altLang="ja-JP" sz="2000" dirty="0">
                <a:solidFill>
                  <a:schemeClr val="tx1"/>
                </a:solidFill>
              </a:rPr>
              <a:t>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   </a:t>
            </a:r>
            <a:r>
              <a:rPr lang="en-US" altLang="ja-JP" sz="2000" dirty="0" err="1">
                <a:solidFill>
                  <a:schemeClr val="tx1"/>
                </a:solidFill>
              </a:rPr>
              <a:t>cerr</a:t>
            </a:r>
            <a:r>
              <a:rPr lang="en-US" altLang="ja-JP" sz="2000" dirty="0">
                <a:solidFill>
                  <a:schemeClr val="tx1"/>
                </a:solidFill>
              </a:rPr>
              <a:t> &lt;&lt; "</a:t>
            </a:r>
            <a:r>
              <a:rPr lang="en-US" altLang="ja-JP" sz="2000" dirty="0" err="1">
                <a:solidFill>
                  <a:schemeClr val="tx1"/>
                </a:solidFill>
              </a:rPr>
              <a:t>b.m_y</a:t>
            </a:r>
            <a:r>
              <a:rPr lang="en-US" altLang="ja-JP" sz="2000" dirty="0">
                <a:solidFill>
                  <a:schemeClr val="tx1"/>
                </a:solidFill>
              </a:rPr>
              <a:t>: " &lt;&lt; y &lt;&lt; </a:t>
            </a:r>
            <a:r>
              <a:rPr lang="en-US" altLang="ja-JP" sz="2000" dirty="0" err="1">
                <a:solidFill>
                  <a:schemeClr val="tx1"/>
                </a:solidFill>
              </a:rPr>
              <a:t>endl</a:t>
            </a:r>
            <a:r>
              <a:rPr lang="en-US" altLang="ja-JP" sz="2000" dirty="0">
                <a:solidFill>
                  <a:schemeClr val="tx1"/>
                </a:solidFill>
              </a:rPr>
              <a:t>;</a:t>
            </a:r>
          </a:p>
          <a:p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    </a:t>
            </a:r>
            <a:r>
              <a:rPr lang="en-US" altLang="ja-JP" sz="2000" dirty="0" err="1">
                <a:solidFill>
                  <a:schemeClr val="tx1"/>
                </a:solidFill>
              </a:rPr>
              <a:t>a.set_x</a:t>
            </a:r>
            <a:r>
              <a:rPr lang="en-US" altLang="ja-JP" sz="2000" dirty="0">
                <a:solidFill>
                  <a:schemeClr val="tx1"/>
                </a:solidFill>
              </a:rPr>
              <a:t>(10);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   </a:t>
            </a:r>
            <a:r>
              <a:rPr lang="en-US" altLang="ja-JP" sz="2000" dirty="0" err="1">
                <a:solidFill>
                  <a:schemeClr val="tx1"/>
                </a:solidFill>
              </a:rPr>
              <a:t>a.set_y</a:t>
            </a:r>
            <a:r>
              <a:rPr lang="en-US" altLang="ja-JP" sz="2000" dirty="0">
                <a:solidFill>
                  <a:schemeClr val="tx1"/>
                </a:solidFill>
              </a:rPr>
              <a:t>(20);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   x = </a:t>
            </a:r>
            <a:r>
              <a:rPr lang="en-US" altLang="ja-JP" sz="2000" dirty="0" err="1">
                <a:solidFill>
                  <a:schemeClr val="tx1"/>
                </a:solidFill>
              </a:rPr>
              <a:t>a.get_x</a:t>
            </a:r>
            <a:r>
              <a:rPr lang="en-US" altLang="ja-JP" sz="2000" dirty="0">
                <a:solidFill>
                  <a:schemeClr val="tx1"/>
                </a:solidFill>
              </a:rPr>
              <a:t>();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   y = </a:t>
            </a:r>
            <a:r>
              <a:rPr lang="en-US" altLang="ja-JP" sz="2000" dirty="0" err="1">
                <a:solidFill>
                  <a:schemeClr val="tx1"/>
                </a:solidFill>
              </a:rPr>
              <a:t>a.get_y</a:t>
            </a:r>
            <a:r>
              <a:rPr lang="en-US" altLang="ja-JP" sz="2000" dirty="0">
                <a:solidFill>
                  <a:schemeClr val="tx1"/>
                </a:solidFill>
              </a:rPr>
              <a:t>();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   </a:t>
            </a:r>
            <a:r>
              <a:rPr lang="en-US" altLang="ja-JP" sz="2000" dirty="0" err="1">
                <a:solidFill>
                  <a:schemeClr val="tx1"/>
                </a:solidFill>
              </a:rPr>
              <a:t>cerr</a:t>
            </a:r>
            <a:r>
              <a:rPr lang="en-US" altLang="ja-JP" sz="2000" dirty="0">
                <a:solidFill>
                  <a:schemeClr val="tx1"/>
                </a:solidFill>
              </a:rPr>
              <a:t> &lt;&lt; "</a:t>
            </a:r>
            <a:r>
              <a:rPr lang="en-US" altLang="ja-JP" sz="2000" dirty="0" err="1">
                <a:solidFill>
                  <a:schemeClr val="tx1"/>
                </a:solidFill>
              </a:rPr>
              <a:t>a.m_x</a:t>
            </a:r>
            <a:r>
              <a:rPr lang="en-US" altLang="ja-JP" sz="2000" dirty="0">
                <a:solidFill>
                  <a:schemeClr val="tx1"/>
                </a:solidFill>
              </a:rPr>
              <a:t>: " &lt;&lt; x &lt;&lt; </a:t>
            </a:r>
            <a:r>
              <a:rPr lang="en-US" altLang="ja-JP" sz="2000" dirty="0" err="1">
                <a:solidFill>
                  <a:schemeClr val="tx1"/>
                </a:solidFill>
              </a:rPr>
              <a:t>endl</a:t>
            </a:r>
            <a:r>
              <a:rPr lang="en-US" altLang="ja-JP" sz="2000" dirty="0">
                <a:solidFill>
                  <a:schemeClr val="tx1"/>
                </a:solidFill>
              </a:rPr>
              <a:t>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   </a:t>
            </a:r>
            <a:r>
              <a:rPr lang="en-US" altLang="ja-JP" sz="2000" dirty="0" err="1">
                <a:solidFill>
                  <a:schemeClr val="tx1"/>
                </a:solidFill>
              </a:rPr>
              <a:t>cerr</a:t>
            </a:r>
            <a:r>
              <a:rPr lang="en-US" altLang="ja-JP" sz="2000" dirty="0">
                <a:solidFill>
                  <a:schemeClr val="tx1"/>
                </a:solidFill>
              </a:rPr>
              <a:t> &lt;&lt; "</a:t>
            </a:r>
            <a:r>
              <a:rPr lang="en-US" altLang="ja-JP" sz="2000" dirty="0" err="1">
                <a:solidFill>
                  <a:schemeClr val="tx1"/>
                </a:solidFill>
              </a:rPr>
              <a:t>a.m_y</a:t>
            </a:r>
            <a:r>
              <a:rPr lang="en-US" altLang="ja-JP" sz="2000" dirty="0">
                <a:solidFill>
                  <a:schemeClr val="tx1"/>
                </a:solidFill>
              </a:rPr>
              <a:t>: " &lt;&lt; y &lt;&lt; </a:t>
            </a:r>
            <a:r>
              <a:rPr lang="en-US" altLang="ja-JP" sz="2000" dirty="0" err="1">
                <a:solidFill>
                  <a:schemeClr val="tx1"/>
                </a:solidFill>
              </a:rPr>
              <a:t>endl</a:t>
            </a:r>
            <a:r>
              <a:rPr lang="en-US" altLang="ja-JP" sz="20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0" name="右中かっこ 9"/>
          <p:cNvSpPr/>
          <p:nvPr/>
        </p:nvSpPr>
        <p:spPr>
          <a:xfrm>
            <a:off x="2286000" y="1989606"/>
            <a:ext cx="288032" cy="64807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35796" y="2111802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クラス</a:t>
            </a:r>
            <a:r>
              <a:rPr lang="en-US" altLang="ja-JP" dirty="0" err="1" smtClean="0">
                <a:solidFill>
                  <a:srgbClr val="FF0000"/>
                </a:solidFill>
              </a:rPr>
              <a:t>MyClass</a:t>
            </a:r>
            <a:r>
              <a:rPr lang="ja-JP" altLang="en-US" dirty="0" smtClean="0">
                <a:solidFill>
                  <a:srgbClr val="FF0000"/>
                </a:solidFill>
              </a:rPr>
              <a:t>をオブジェクト化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右中かっこ 11"/>
          <p:cNvSpPr/>
          <p:nvPr/>
        </p:nvSpPr>
        <p:spPr>
          <a:xfrm>
            <a:off x="3779912" y="2960948"/>
            <a:ext cx="252028" cy="12241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29956" y="3388350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b</a:t>
            </a:r>
            <a:r>
              <a:rPr lang="ja-JP" altLang="en-US" dirty="0" smtClean="0">
                <a:solidFill>
                  <a:srgbClr val="FF0000"/>
                </a:solidFill>
              </a:rPr>
              <a:t>の</a:t>
            </a:r>
            <a:r>
              <a:rPr lang="en-US" altLang="ja-JP" dirty="0" err="1" smtClean="0">
                <a:solidFill>
                  <a:srgbClr val="FF0000"/>
                </a:solidFill>
              </a:rPr>
              <a:t>m_x</a:t>
            </a:r>
            <a:r>
              <a:rPr lang="ja-JP" altLang="en-US" dirty="0" smtClean="0">
                <a:solidFill>
                  <a:srgbClr val="FF0000"/>
                </a:solidFill>
              </a:rPr>
              <a:t>と</a:t>
            </a:r>
            <a:r>
              <a:rPr lang="en-US" altLang="ja-JP" dirty="0" err="1" smtClean="0">
                <a:solidFill>
                  <a:srgbClr val="FF0000"/>
                </a:solidFill>
              </a:rPr>
              <a:t>m_y</a:t>
            </a:r>
            <a:r>
              <a:rPr lang="ja-JP" altLang="en-US" dirty="0" smtClean="0">
                <a:solidFill>
                  <a:srgbClr val="FF0000"/>
                </a:solidFill>
              </a:rPr>
              <a:t>を表示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14" name="右中かっこ 13"/>
          <p:cNvSpPr/>
          <p:nvPr/>
        </p:nvSpPr>
        <p:spPr>
          <a:xfrm>
            <a:off x="1763688" y="4387808"/>
            <a:ext cx="216024" cy="62536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75750" y="4539444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</a:t>
            </a:r>
            <a:r>
              <a:rPr lang="ja-JP" altLang="en-US" dirty="0" smtClean="0">
                <a:solidFill>
                  <a:srgbClr val="FF0000"/>
                </a:solidFill>
              </a:rPr>
              <a:t>の</a:t>
            </a:r>
            <a:r>
              <a:rPr lang="en-US" altLang="ja-JP" dirty="0" err="1" smtClean="0">
                <a:solidFill>
                  <a:srgbClr val="FF0000"/>
                </a:solidFill>
              </a:rPr>
              <a:t>m_x</a:t>
            </a:r>
            <a:r>
              <a:rPr lang="ja-JP" altLang="en-US" dirty="0" smtClean="0">
                <a:solidFill>
                  <a:srgbClr val="FF0000"/>
                </a:solidFill>
              </a:rPr>
              <a:t>と</a:t>
            </a:r>
            <a:r>
              <a:rPr lang="en-US" altLang="ja-JP" dirty="0" err="1" smtClean="0">
                <a:solidFill>
                  <a:srgbClr val="FF0000"/>
                </a:solidFill>
              </a:rPr>
              <a:t>m_y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en-US" altLang="ja-JP" dirty="0" smtClean="0">
                <a:solidFill>
                  <a:srgbClr val="FF0000"/>
                </a:solidFill>
              </a:rPr>
              <a:t>set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右中かっこ 15"/>
          <p:cNvSpPr/>
          <p:nvPr/>
        </p:nvSpPr>
        <p:spPr>
          <a:xfrm>
            <a:off x="3797914" y="5062685"/>
            <a:ext cx="252028" cy="12241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21992" y="5477619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 smtClean="0">
                <a:solidFill>
                  <a:srgbClr val="FF0000"/>
                </a:solidFill>
              </a:rPr>
              <a:t>の</a:t>
            </a:r>
            <a:r>
              <a:rPr lang="en-US" altLang="ja-JP" dirty="0" err="1" smtClean="0">
                <a:solidFill>
                  <a:srgbClr val="FF0000"/>
                </a:solidFill>
              </a:rPr>
              <a:t>m_x</a:t>
            </a:r>
            <a:r>
              <a:rPr lang="ja-JP" altLang="en-US" dirty="0" smtClean="0">
                <a:solidFill>
                  <a:srgbClr val="FF0000"/>
                </a:solidFill>
              </a:rPr>
              <a:t>と</a:t>
            </a:r>
            <a:r>
              <a:rPr lang="en-US" altLang="ja-JP" dirty="0" err="1" smtClean="0">
                <a:solidFill>
                  <a:srgbClr val="FF0000"/>
                </a:solidFill>
              </a:rPr>
              <a:t>m_y</a:t>
            </a:r>
            <a:r>
              <a:rPr lang="ja-JP" altLang="en-US" dirty="0" smtClean="0">
                <a:solidFill>
                  <a:srgbClr val="FF0000"/>
                </a:solidFill>
              </a:rPr>
              <a:t>を表示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ex02</a:t>
            </a:r>
            <a:r>
              <a:rPr lang="ja-JP" altLang="en-US" dirty="0"/>
              <a:t>　</a:t>
            </a:r>
            <a:r>
              <a:rPr lang="en-US" altLang="ja-JP" dirty="0"/>
              <a:t>C++</a:t>
            </a:r>
            <a:r>
              <a:rPr lang="ja-JP" altLang="en-US" dirty="0"/>
              <a:t>の復習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400" dirty="0"/>
              <a:t>コードを見て結果を</a:t>
            </a:r>
            <a:r>
              <a:rPr lang="ja-JP" altLang="en-US" sz="2400" dirty="0" smtClean="0"/>
              <a:t>予想したあと、以下の</a:t>
            </a:r>
            <a:r>
              <a:rPr lang="ja-JP" altLang="en-US" sz="2400" dirty="0"/>
              <a:t>コマンド</a:t>
            </a:r>
            <a:r>
              <a:rPr lang="ja-JP" altLang="en-US" sz="2400" dirty="0" smtClean="0"/>
              <a:t>で実行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以下のようにコードの変更して下さい</a:t>
            </a:r>
            <a:r>
              <a:rPr lang="ja-JP" altLang="en-US" sz="2400" dirty="0">
                <a:solidFill>
                  <a:srgbClr val="FF0000"/>
                </a:solidFill>
              </a:rPr>
              <a:t>。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lang="en-US" altLang="ja-JP" sz="2400" dirty="0" err="1"/>
              <a:t>MyClass.h</a:t>
            </a:r>
            <a:r>
              <a:rPr lang="ja-JP" altLang="en-US" sz="2400" dirty="0" err="1"/>
              <a:t>、</a:t>
            </a:r>
            <a:r>
              <a:rPr lang="en-US" altLang="ja-JP" sz="2400" dirty="0"/>
              <a:t>MyClass.cpp</a:t>
            </a:r>
            <a:r>
              <a:rPr lang="ja-JP" altLang="en-US" sz="2400" dirty="0"/>
              <a:t>にメンバー変数</a:t>
            </a:r>
            <a:r>
              <a:rPr lang="en-US" altLang="ja-JP" sz="2400" dirty="0" err="1"/>
              <a:t>m_z</a:t>
            </a:r>
            <a:r>
              <a:rPr lang="ja-JP" altLang="en-US" sz="2400" dirty="0"/>
              <a:t>を追加し、</a:t>
            </a:r>
            <a:r>
              <a:rPr lang="en-US" altLang="ja-JP" sz="2400" dirty="0" err="1"/>
              <a:t>set_z</a:t>
            </a:r>
            <a:r>
              <a:rPr lang="en-US" altLang="ja-JP" sz="2400" dirty="0"/>
              <a:t>()</a:t>
            </a:r>
            <a:r>
              <a:rPr lang="ja-JP" altLang="en-US" sz="2400" dirty="0"/>
              <a:t>メソッド、 </a:t>
            </a:r>
            <a:r>
              <a:rPr lang="en-US" altLang="ja-JP" sz="2400" dirty="0" err="1"/>
              <a:t>get_z</a:t>
            </a:r>
            <a:r>
              <a:rPr lang="en-US" altLang="ja-JP" sz="2400" dirty="0"/>
              <a:t>()</a:t>
            </a:r>
            <a:r>
              <a:rPr lang="ja-JP" altLang="en-US" sz="2400" dirty="0"/>
              <a:t>メソッドを追加する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endParaRPr lang="ja-JP" altLang="en-US" sz="2400" dirty="0"/>
          </a:p>
          <a:p>
            <a:r>
              <a:rPr lang="en-US" altLang="ja-JP" sz="2400" dirty="0"/>
              <a:t>main.cpp</a:t>
            </a:r>
            <a:r>
              <a:rPr lang="ja-JP" altLang="en-US" sz="2400" dirty="0"/>
              <a:t>を変更し、</a:t>
            </a:r>
            <a:r>
              <a:rPr lang="en-US" altLang="ja-JP" sz="2400" dirty="0" err="1"/>
              <a:t>set_z</a:t>
            </a:r>
            <a:r>
              <a:rPr lang="en-US" altLang="ja-JP" sz="2400" dirty="0"/>
              <a:t>()</a:t>
            </a:r>
            <a:r>
              <a:rPr lang="ja-JP" altLang="en-US" sz="2400" dirty="0" err="1"/>
              <a:t>、</a:t>
            </a:r>
            <a:r>
              <a:rPr lang="en-US" altLang="ja-JP" sz="2400" dirty="0" err="1"/>
              <a:t>get_z</a:t>
            </a:r>
            <a:r>
              <a:rPr lang="en-US" altLang="ja-JP" sz="2400" dirty="0"/>
              <a:t>()</a:t>
            </a:r>
            <a:r>
              <a:rPr lang="ja-JP" altLang="en-US" sz="2400" dirty="0"/>
              <a:t>を使って値をセット、ゲット</a:t>
            </a:r>
            <a:r>
              <a:rPr lang="ja-JP" altLang="en-US" sz="2400" dirty="0" smtClean="0"/>
              <a:t>するプログラム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書く。</a:t>
            </a: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（解答は </a:t>
            </a:r>
            <a:r>
              <a:rPr lang="en-US" altLang="ja-JP" sz="2400" dirty="0" smtClean="0"/>
              <a:t>~/</a:t>
            </a:r>
            <a:r>
              <a:rPr lang="en-US" altLang="ja-JP" sz="2400" dirty="0" err="1" smtClean="0"/>
              <a:t>daqmw-tc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bs</a:t>
            </a:r>
            <a:r>
              <a:rPr lang="en-US" altLang="ja-JP" sz="2400" dirty="0" smtClean="0"/>
              <a:t>/ex02_md/ )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13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3511" y="2024844"/>
            <a:ext cx="8604970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ja-JP" sz="2000" dirty="0">
                <a:solidFill>
                  <a:schemeClr val="tx1"/>
                </a:solidFill>
              </a:rPr>
              <a:t>% </a:t>
            </a:r>
            <a:r>
              <a:rPr lang="pt-BR" altLang="ja-JP" sz="2000" dirty="0" smtClean="0">
                <a:solidFill>
                  <a:schemeClr val="tx1"/>
                </a:solidFill>
              </a:rPr>
              <a:t>make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chemeClr val="tx1"/>
                </a:solidFill>
              </a:rPr>
              <a:t>% </a:t>
            </a:r>
            <a:r>
              <a:rPr kumimoji="0" lang="ja-JP" altLang="ja-JP" sz="2000" dirty="0" err="1">
                <a:solidFill>
                  <a:schemeClr val="tx1"/>
                </a:solidFill>
              </a:rPr>
              <a:t>.</a:t>
            </a:r>
            <a:r>
              <a:rPr kumimoji="0" lang="ja-JP" altLang="ja-JP" sz="2000" dirty="0">
                <a:solidFill>
                  <a:schemeClr val="tx1"/>
                </a:solidFill>
              </a:rPr>
              <a:t>/main</a:t>
            </a:r>
            <a:r>
              <a:rPr kumimoji="0" lang="ja-JP" altLang="ja-JP" sz="1600" dirty="0">
                <a:solidFill>
                  <a:schemeClr val="tx1"/>
                </a:solidFill>
              </a:rPr>
              <a:t> </a:t>
            </a:r>
            <a:endParaRPr kumimoji="0" lang="ja-JP" altLang="ja-JP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ex03</a:t>
            </a:r>
            <a:r>
              <a:rPr lang="ja-JP" altLang="en-US" dirty="0"/>
              <a:t> </a:t>
            </a:r>
            <a:r>
              <a:rPr lang="ja-JP" altLang="en-US" dirty="0" smtClean="0"/>
              <a:t>ネットワークバイトオーダー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14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50659" y="3861048"/>
            <a:ext cx="821848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ja-JP" sz="2400" dirty="0" err="1" smtClean="0"/>
              <a:t>int</a:t>
            </a:r>
            <a:r>
              <a:rPr lang="ja-JP" altLang="en-US" sz="2400" dirty="0" smtClean="0"/>
              <a:t>としての解釈</a:t>
            </a:r>
            <a:endParaRPr lang="en-US" altLang="ja-JP" sz="2400" dirty="0" smtClean="0"/>
          </a:p>
          <a:p>
            <a:pPr>
              <a:buFontTx/>
              <a:buNone/>
              <a:defRPr/>
            </a:pPr>
            <a:r>
              <a:rPr lang="en-US" altLang="ja-JP" sz="2400" dirty="0" smtClean="0"/>
              <a:t>little endian</a:t>
            </a:r>
            <a:r>
              <a:rPr lang="en-US" altLang="ja-JP" sz="2400" dirty="0" smtClean="0">
                <a:latin typeface="+mn-ea"/>
              </a:rPr>
              <a:t>	0x 12345678 </a:t>
            </a:r>
            <a:r>
              <a:rPr lang="en-US" altLang="ja-JP" sz="2400" dirty="0">
                <a:latin typeface="+mn-ea"/>
              </a:rPr>
              <a:t>= 305419896</a:t>
            </a:r>
            <a:endParaRPr lang="en-US" altLang="ja-JP" sz="2400" dirty="0" smtClean="0">
              <a:latin typeface="+mn-ea"/>
            </a:endParaRPr>
          </a:p>
          <a:p>
            <a:pPr>
              <a:buFontTx/>
              <a:buNone/>
              <a:defRPr/>
            </a:pPr>
            <a:r>
              <a:rPr lang="en-US" altLang="ja-JP" sz="2400" dirty="0" smtClean="0"/>
              <a:t>bit endian</a:t>
            </a:r>
            <a:r>
              <a:rPr lang="en-US" altLang="ja-JP" sz="2400" dirty="0" smtClean="0">
                <a:latin typeface="+mn-ea"/>
              </a:rPr>
              <a:t>	0x 78563412 </a:t>
            </a:r>
            <a:r>
              <a:rPr lang="en-US" altLang="ja-JP" sz="2400" dirty="0">
                <a:latin typeface="+mn-ea"/>
              </a:rPr>
              <a:t>= 2018915346</a:t>
            </a:r>
            <a:endParaRPr lang="en-US" altLang="ja-JP" sz="2400" dirty="0" smtClean="0">
              <a:latin typeface="+mn-ea"/>
            </a:endParaRPr>
          </a:p>
          <a:p>
            <a:pPr>
              <a:buFontTx/>
              <a:buNone/>
              <a:defRPr/>
            </a:pPr>
            <a:endParaRPr lang="en-US" altLang="ja-JP" sz="2400" dirty="0" smtClean="0">
              <a:latin typeface="+mn-ea"/>
            </a:endParaRPr>
          </a:p>
          <a:p>
            <a:pPr>
              <a:buFontTx/>
              <a:buNone/>
              <a:defRPr/>
            </a:pPr>
            <a:r>
              <a:rPr lang="ja-JP" altLang="en-US" sz="2400" dirty="0" smtClean="0">
                <a:latin typeface="+mn-ea"/>
              </a:rPr>
              <a:t>ネットワークバイトオーダーは</a:t>
            </a:r>
            <a:r>
              <a:rPr lang="en-US" altLang="ja-JP" sz="2400" dirty="0" smtClean="0"/>
              <a:t>big endian</a:t>
            </a:r>
          </a:p>
          <a:p>
            <a:pPr>
              <a:buFontTx/>
              <a:buNone/>
              <a:defRPr/>
            </a:pPr>
            <a:endParaRPr lang="en-US" altLang="ja-JP" sz="240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0637" y="1772816"/>
            <a:ext cx="43877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0x </a:t>
            </a:r>
            <a:r>
              <a:rPr lang="en-US" altLang="ja-JP" dirty="0" smtClean="0"/>
              <a:t>78 56 34 12 </a:t>
            </a:r>
            <a:r>
              <a:rPr lang="ja-JP" altLang="en-US" dirty="0"/>
              <a:t>の順に送られてきたデータ</a:t>
            </a:r>
            <a:r>
              <a:rPr lang="ja-JP" altLang="en-US" dirty="0" smtClean="0"/>
              <a:t>を</a:t>
            </a:r>
            <a:endParaRPr lang="en-US" altLang="ja-JP" dirty="0"/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450659" y="2745420"/>
            <a:ext cx="4032250" cy="503238"/>
            <a:chOff x="295" y="1616"/>
            <a:chExt cx="2540" cy="317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95" y="1616"/>
              <a:ext cx="635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30" y="1616"/>
              <a:ext cx="635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565" y="1616"/>
              <a:ext cx="635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200" y="1616"/>
              <a:ext cx="635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66559" y="2816858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0x78</a:t>
            </a:r>
            <a:endParaRPr lang="en-US" altLang="ja-JP" dirty="0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653984" y="2835908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0x56</a:t>
            </a:r>
            <a:endParaRPr lang="en-US" altLang="ja-JP" dirty="0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682684" y="2816858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0x34</a:t>
            </a:r>
            <a:endParaRPr lang="en-US" altLang="ja-JP" dirty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617721" y="2816858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0x12</a:t>
            </a:r>
            <a:endParaRPr lang="en-US" altLang="ja-JP" dirty="0"/>
          </a:p>
        </p:txBody>
      </p:sp>
      <p:cxnSp>
        <p:nvCxnSpPr>
          <p:cNvPr id="18" name="直線矢印コネクタ 26"/>
          <p:cNvCxnSpPr>
            <a:cxnSpLocks noChangeShapeType="1"/>
          </p:cNvCxnSpPr>
          <p:nvPr/>
        </p:nvCxnSpPr>
        <p:spPr bwMode="auto">
          <a:xfrm>
            <a:off x="450659" y="2600908"/>
            <a:ext cx="39592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テキスト ボックス 27"/>
          <p:cNvSpPr txBox="1">
            <a:spLocks noChangeArrowheads="1"/>
          </p:cNvSpPr>
          <p:nvPr/>
        </p:nvSpPr>
        <p:spPr bwMode="auto">
          <a:xfrm>
            <a:off x="585521" y="3239132"/>
            <a:ext cx="944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Consolas" pitchFamily="49" charset="0"/>
                <a:cs typeface="Consolas" pitchFamily="49" charset="0"/>
              </a:rPr>
              <a:t>buf</a:t>
            </a:r>
            <a:r>
              <a:rPr lang="en-US" altLang="ja-JP" dirty="0" smtClean="0">
                <a:latin typeface="Consolas" pitchFamily="49" charset="0"/>
                <a:cs typeface="Consolas" pitchFamily="49" charset="0"/>
              </a:rPr>
              <a:t>[0]</a:t>
            </a:r>
            <a:endParaRPr lang="ja-JP" alt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7882" y="224086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アドレス</a:t>
            </a:r>
            <a:endParaRPr kumimoji="1" lang="ja-JP" altLang="en-US" dirty="0"/>
          </a:p>
        </p:txBody>
      </p:sp>
      <p:sp>
        <p:nvSpPr>
          <p:cNvPr id="21" name="テキスト ボックス 27"/>
          <p:cNvSpPr txBox="1">
            <a:spLocks noChangeArrowheads="1"/>
          </p:cNvSpPr>
          <p:nvPr/>
        </p:nvSpPr>
        <p:spPr bwMode="auto">
          <a:xfrm>
            <a:off x="1530010" y="3239688"/>
            <a:ext cx="944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Consolas" pitchFamily="49" charset="0"/>
                <a:cs typeface="Consolas" pitchFamily="49" charset="0"/>
              </a:rPr>
              <a:t>buf</a:t>
            </a:r>
            <a:r>
              <a:rPr lang="en-US" altLang="ja-JP" dirty="0" smtClean="0">
                <a:latin typeface="Consolas" pitchFamily="49" charset="0"/>
                <a:cs typeface="Consolas" pitchFamily="49" charset="0"/>
              </a:rPr>
              <a:t>[1]</a:t>
            </a:r>
            <a:endParaRPr lang="ja-JP" alt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テキスト ボックス 27"/>
          <p:cNvSpPr txBox="1">
            <a:spLocks noChangeArrowheads="1"/>
          </p:cNvSpPr>
          <p:nvPr/>
        </p:nvSpPr>
        <p:spPr bwMode="auto">
          <a:xfrm>
            <a:off x="2565741" y="3248980"/>
            <a:ext cx="944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Consolas" pitchFamily="49" charset="0"/>
                <a:cs typeface="Consolas" pitchFamily="49" charset="0"/>
              </a:rPr>
              <a:t>buf</a:t>
            </a:r>
            <a:r>
              <a:rPr lang="en-US" altLang="ja-JP" dirty="0" smtClean="0">
                <a:latin typeface="Consolas" pitchFamily="49" charset="0"/>
                <a:cs typeface="Consolas" pitchFamily="49" charset="0"/>
              </a:rPr>
              <a:t>[2]</a:t>
            </a:r>
            <a:endParaRPr lang="ja-JP" alt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テキスト ボックス 27"/>
          <p:cNvSpPr txBox="1">
            <a:spLocks noChangeArrowheads="1"/>
          </p:cNvSpPr>
          <p:nvPr/>
        </p:nvSpPr>
        <p:spPr bwMode="auto">
          <a:xfrm>
            <a:off x="3501845" y="3248980"/>
            <a:ext cx="944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Consolas" pitchFamily="49" charset="0"/>
                <a:cs typeface="Consolas" pitchFamily="49" charset="0"/>
              </a:rPr>
              <a:t>buf</a:t>
            </a:r>
            <a:r>
              <a:rPr lang="en-US" altLang="ja-JP" dirty="0" smtClean="0">
                <a:latin typeface="Consolas" pitchFamily="49" charset="0"/>
                <a:cs typeface="Consolas" pitchFamily="49" charset="0"/>
              </a:rPr>
              <a:t>[3]</a:t>
            </a:r>
            <a:endParaRPr lang="ja-JP" alt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372200" y="476654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（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そのままの順）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372200" y="432598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</a:rPr>
              <a:t>（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順序が逆）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ex03 </a:t>
            </a:r>
            <a:r>
              <a:rPr lang="ja-JP" altLang="en-US" dirty="0" smtClean="0"/>
              <a:t>ネットワークバイトオーダー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400" dirty="0" smtClean="0"/>
              <a:t>union(</a:t>
            </a:r>
            <a:r>
              <a:rPr lang="ja-JP" altLang="en-US" sz="2400" dirty="0" smtClean="0"/>
              <a:t>共用体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は</a:t>
            </a:r>
            <a:r>
              <a:rPr lang="ja-JP" altLang="en-US" sz="2400" dirty="0"/>
              <a:t>様々な型のデータを共通のメモリー領域で</a:t>
            </a:r>
            <a:r>
              <a:rPr lang="ja-JP" altLang="en-US" sz="2400" dirty="0" smtClean="0"/>
              <a:t>管理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15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5129" y="2242352"/>
            <a:ext cx="3312368" cy="1357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000" dirty="0">
                <a:solidFill>
                  <a:schemeClr val="tx1"/>
                </a:solidFill>
              </a:rPr>
              <a:t>union </a:t>
            </a:r>
            <a:r>
              <a:rPr lang="en-US" altLang="ja-JP" sz="2000" dirty="0" err="1">
                <a:solidFill>
                  <a:schemeClr val="tx1"/>
                </a:solidFill>
              </a:rPr>
              <a:t>my_num</a:t>
            </a:r>
            <a:r>
              <a:rPr lang="en-US" altLang="ja-JP" sz="2000" dirty="0">
                <a:solidFill>
                  <a:schemeClr val="tx1"/>
                </a:solidFill>
              </a:rPr>
              <a:t> {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   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</a:rPr>
              <a:t>num</a:t>
            </a:r>
            <a:r>
              <a:rPr lang="en-US" altLang="ja-JP" sz="2000" dirty="0">
                <a:solidFill>
                  <a:schemeClr val="tx1"/>
                </a:solidFill>
              </a:rPr>
              <a:t>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   unsigned char </a:t>
            </a:r>
            <a:r>
              <a:rPr lang="en-US" altLang="ja-JP" sz="2000" dirty="0" err="1">
                <a:solidFill>
                  <a:schemeClr val="tx1"/>
                </a:solidFill>
              </a:rPr>
              <a:t>buf</a:t>
            </a:r>
            <a:r>
              <a:rPr lang="en-US" altLang="ja-JP" sz="2000" dirty="0">
                <a:solidFill>
                  <a:schemeClr val="tx1"/>
                </a:solidFill>
              </a:rPr>
              <a:t>[4];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};</a:t>
            </a:r>
          </a:p>
          <a:p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504" y="181108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byte_order.cpp (</a:t>
            </a:r>
            <a:r>
              <a:rPr lang="ja-JP" altLang="en-US" dirty="0" smtClean="0"/>
              <a:t>一部）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225865" y="2981964"/>
            <a:ext cx="1188132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Byte 3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13997" y="2981964"/>
            <a:ext cx="1188132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Byte 2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602129" y="2981964"/>
            <a:ext cx="1188132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Byte 1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761435" y="2981964"/>
            <a:ext cx="1188132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Byte 0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左中かっこ 12"/>
          <p:cNvSpPr/>
          <p:nvPr/>
        </p:nvSpPr>
        <p:spPr>
          <a:xfrm rot="5400000">
            <a:off x="6397739" y="208714"/>
            <a:ext cx="298140" cy="46471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93190" y="191558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int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num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91472" y="3455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buf</a:t>
            </a:r>
            <a:r>
              <a:rPr kumimoji="1" lang="en-US" altLang="ja-JP" dirty="0" smtClean="0"/>
              <a:t>[0]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47329" y="34512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buf</a:t>
            </a:r>
            <a:r>
              <a:rPr kumimoji="1" lang="en-US" altLang="ja-JP" dirty="0" smtClean="0"/>
              <a:t>[1]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67736" y="342951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buf</a:t>
            </a:r>
            <a:r>
              <a:rPr kumimoji="1" lang="en-US" altLang="ja-JP" dirty="0" smtClean="0"/>
              <a:t>[2]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33769" y="3427751"/>
            <a:ext cx="93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buf</a:t>
            </a:r>
            <a:r>
              <a:rPr kumimoji="1" lang="en-US" altLang="ja-JP" dirty="0" smtClean="0"/>
              <a:t>[3]</a:t>
            </a:r>
            <a:endParaRPr kumimoji="1" lang="ja-JP" altLang="en-US" dirty="0"/>
          </a:p>
        </p:txBody>
      </p:sp>
      <p:grpSp>
        <p:nvGrpSpPr>
          <p:cNvPr id="58" name="グループ化 57"/>
          <p:cNvGrpSpPr/>
          <p:nvPr/>
        </p:nvGrpSpPr>
        <p:grpSpPr>
          <a:xfrm>
            <a:off x="97420" y="3838620"/>
            <a:ext cx="8200865" cy="2002647"/>
            <a:chOff x="97420" y="4198660"/>
            <a:chExt cx="8200865" cy="2002647"/>
          </a:xfrm>
        </p:grpSpPr>
        <p:sp>
          <p:nvSpPr>
            <p:cNvPr id="24" name="正方形/長方形 23"/>
            <p:cNvSpPr/>
            <p:nvPr/>
          </p:nvSpPr>
          <p:spPr>
            <a:xfrm>
              <a:off x="125129" y="5008360"/>
              <a:ext cx="3312368" cy="59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ja-JP" sz="2400" dirty="0" err="1">
                  <a:solidFill>
                    <a:schemeClr val="tx1"/>
                  </a:solidFill>
                </a:rPr>
                <a:t>x.num</a:t>
              </a:r>
              <a:r>
                <a:rPr lang="en-US" altLang="ja-JP" sz="2400" dirty="0">
                  <a:solidFill>
                    <a:schemeClr val="tx1"/>
                  </a:solidFill>
                </a:rPr>
                <a:t> = 0x12345678;</a:t>
              </a:r>
            </a:p>
            <a:p>
              <a:endParaRPr lang="en-US" altLang="ja-JP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97420" y="4595094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byte_order.cpp (</a:t>
              </a:r>
              <a:r>
                <a:rPr lang="ja-JP" altLang="en-US" dirty="0" smtClean="0"/>
                <a:t>一部）</a:t>
              </a:r>
              <a:endParaRPr kumimoji="1" lang="ja-JP" altLang="en-US" dirty="0"/>
            </a:p>
          </p:txBody>
        </p:sp>
        <p:sp>
          <p:nvSpPr>
            <p:cNvPr id="26" name="左中かっこ 25"/>
            <p:cNvSpPr/>
            <p:nvPr/>
          </p:nvSpPr>
          <p:spPr>
            <a:xfrm rot="16200000">
              <a:off x="2585351" y="5343642"/>
              <a:ext cx="178585" cy="237734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7" name="左中かっこ 26"/>
            <p:cNvSpPr/>
            <p:nvPr/>
          </p:nvSpPr>
          <p:spPr>
            <a:xfrm rot="16200000">
              <a:off x="2294128" y="5345076"/>
              <a:ext cx="178585" cy="237734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8" name="左中かっこ 27"/>
            <p:cNvSpPr/>
            <p:nvPr/>
          </p:nvSpPr>
          <p:spPr>
            <a:xfrm rot="16200000">
              <a:off x="1993552" y="5343642"/>
              <a:ext cx="178585" cy="237734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9" name="左中かっこ 28"/>
            <p:cNvSpPr/>
            <p:nvPr/>
          </p:nvSpPr>
          <p:spPr>
            <a:xfrm rot="16200000">
              <a:off x="1697653" y="5343642"/>
              <a:ext cx="178585" cy="237734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2679848" y="4225155"/>
              <a:ext cx="2004464" cy="1647846"/>
              <a:chOff x="2679848" y="4225155"/>
              <a:chExt cx="2004464" cy="1647846"/>
            </a:xfrm>
          </p:grpSpPr>
          <p:cxnSp>
            <p:nvCxnSpPr>
              <p:cNvPr id="33" name="カギ線コネクタ 32"/>
              <p:cNvCxnSpPr/>
              <p:nvPr/>
            </p:nvCxnSpPr>
            <p:spPr>
              <a:xfrm flipV="1">
                <a:off x="2680161" y="4225155"/>
                <a:ext cx="2004151" cy="1647846"/>
              </a:xfrm>
              <a:prstGeom prst="bentConnector3">
                <a:avLst>
                  <a:gd name="adj1" fmla="val 99837"/>
                </a:avLst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V="1">
                <a:off x="2679848" y="5642862"/>
                <a:ext cx="0" cy="230138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グループ化 40"/>
            <p:cNvGrpSpPr/>
            <p:nvPr/>
          </p:nvGrpSpPr>
          <p:grpSpPr>
            <a:xfrm>
              <a:off x="2393505" y="4198660"/>
              <a:ext cx="3582652" cy="1786623"/>
              <a:chOff x="2679848" y="4352420"/>
              <a:chExt cx="2071867" cy="1520580"/>
            </a:xfrm>
          </p:grpSpPr>
          <p:cxnSp>
            <p:nvCxnSpPr>
              <p:cNvPr id="42" name="カギ線コネクタ 41"/>
              <p:cNvCxnSpPr/>
              <p:nvPr/>
            </p:nvCxnSpPr>
            <p:spPr>
              <a:xfrm flipV="1">
                <a:off x="2680161" y="4352420"/>
                <a:ext cx="2071554" cy="1520580"/>
              </a:xfrm>
              <a:prstGeom prst="bentConnector3">
                <a:avLst>
                  <a:gd name="adj1" fmla="val 99876"/>
                </a:avLst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flipV="1">
                <a:off x="2679848" y="5512900"/>
                <a:ext cx="0" cy="36010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グループ化 44"/>
            <p:cNvGrpSpPr/>
            <p:nvPr/>
          </p:nvGrpSpPr>
          <p:grpSpPr>
            <a:xfrm>
              <a:off x="2096369" y="4225155"/>
              <a:ext cx="5080742" cy="1868141"/>
              <a:chOff x="2679848" y="4449849"/>
              <a:chExt cx="2072172" cy="1423152"/>
            </a:xfrm>
          </p:grpSpPr>
          <p:cxnSp>
            <p:nvCxnSpPr>
              <p:cNvPr id="46" name="カギ線コネクタ 45"/>
              <p:cNvCxnSpPr/>
              <p:nvPr/>
            </p:nvCxnSpPr>
            <p:spPr>
              <a:xfrm flipV="1">
                <a:off x="2680161" y="4449849"/>
                <a:ext cx="2071859" cy="1423151"/>
              </a:xfrm>
              <a:prstGeom prst="bentConnector3">
                <a:avLst>
                  <a:gd name="adj1" fmla="val 99844"/>
                </a:avLst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flipV="1">
                <a:off x="2679848" y="5529859"/>
                <a:ext cx="313" cy="34314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グループ化 52"/>
            <p:cNvGrpSpPr/>
            <p:nvPr/>
          </p:nvGrpSpPr>
          <p:grpSpPr>
            <a:xfrm>
              <a:off x="1786947" y="4198661"/>
              <a:ext cx="6511338" cy="2002646"/>
              <a:chOff x="2675784" y="4449849"/>
              <a:chExt cx="2076236" cy="1423156"/>
            </a:xfrm>
          </p:grpSpPr>
          <p:cxnSp>
            <p:nvCxnSpPr>
              <p:cNvPr id="54" name="カギ線コネクタ 53"/>
              <p:cNvCxnSpPr/>
              <p:nvPr/>
            </p:nvCxnSpPr>
            <p:spPr>
              <a:xfrm flipV="1">
                <a:off x="2680161" y="4449849"/>
                <a:ext cx="2071859" cy="1423151"/>
              </a:xfrm>
              <a:prstGeom prst="bentConnector3">
                <a:avLst>
                  <a:gd name="adj1" fmla="val 99844"/>
                </a:avLst>
              </a:prstGeom>
              <a:ln w="222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>
                <a:endCxn id="29" idx="1"/>
              </p:cNvCxnSpPr>
              <p:nvPr/>
            </p:nvCxnSpPr>
            <p:spPr>
              <a:xfrm flipH="1" flipV="1">
                <a:off x="2675784" y="5411441"/>
                <a:ext cx="4064" cy="461564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テキスト ボックス 58"/>
          <p:cNvSpPr txBox="1"/>
          <p:nvPr/>
        </p:nvSpPr>
        <p:spPr>
          <a:xfrm>
            <a:off x="1151620" y="5949280"/>
            <a:ext cx="7797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94529" y="6006860"/>
            <a:ext cx="857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byte_order.cpp</a:t>
            </a:r>
            <a:r>
              <a:rPr lang="ja-JP" altLang="en-US" sz="2400" dirty="0" smtClean="0"/>
              <a:t>では</a:t>
            </a:r>
            <a:r>
              <a:rPr lang="en-US" altLang="ja-JP" sz="2400" dirty="0" err="1" smtClean="0"/>
              <a:t>buf</a:t>
            </a:r>
            <a:r>
              <a:rPr lang="en-US" altLang="ja-JP" sz="2400" dirty="0" smtClean="0"/>
              <a:t>[] </a:t>
            </a:r>
            <a:r>
              <a:rPr lang="ja-JP" altLang="en-US" sz="2400" dirty="0" smtClean="0"/>
              <a:t>のアドレスと格納されている値を表示する</a:t>
            </a:r>
            <a:endParaRPr kumimoji="1" lang="ja-JP" altLang="en-US" sz="24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217753" y="3936407"/>
            <a:ext cx="2196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little endian</a:t>
            </a:r>
          </a:p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の場合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62" name="直線矢印コネクタ 26"/>
          <p:cNvCxnSpPr>
            <a:cxnSpLocks noChangeShapeType="1"/>
          </p:cNvCxnSpPr>
          <p:nvPr/>
        </p:nvCxnSpPr>
        <p:spPr bwMode="auto">
          <a:xfrm>
            <a:off x="4684312" y="2903613"/>
            <a:ext cx="39592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3" name="テキスト ボックス 62"/>
          <p:cNvSpPr txBox="1"/>
          <p:nvPr/>
        </p:nvSpPr>
        <p:spPr>
          <a:xfrm>
            <a:off x="4611535" y="2543573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アドレス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3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ex03 </a:t>
            </a:r>
            <a:r>
              <a:rPr lang="ja-JP" altLang="en-US" dirty="0"/>
              <a:t>ネットワークバイトオーダー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3508" y="1393540"/>
            <a:ext cx="6084676" cy="1999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  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my_num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x, y</a:t>
            </a:r>
            <a:r>
              <a:rPr lang="en-US" altLang="ja-JP" sz="2000" dirty="0" smtClean="0">
                <a:solidFill>
                  <a:schemeClr val="tx1"/>
                </a:solidFill>
              </a:rPr>
              <a:t>;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    </a:t>
            </a:r>
            <a:r>
              <a:rPr lang="en-US" altLang="ja-JP" sz="2000" dirty="0" err="1">
                <a:solidFill>
                  <a:schemeClr val="tx1"/>
                </a:solidFill>
              </a:rPr>
              <a:t>x.num</a:t>
            </a:r>
            <a:r>
              <a:rPr lang="en-US" altLang="ja-JP" sz="2000" dirty="0">
                <a:solidFill>
                  <a:schemeClr val="tx1"/>
                </a:solidFill>
              </a:rPr>
              <a:t> = 0x12345678</a:t>
            </a:r>
            <a:r>
              <a:rPr lang="en-US" altLang="ja-JP" sz="2000" dirty="0" smtClean="0">
                <a:solidFill>
                  <a:schemeClr val="tx1"/>
                </a:solidFill>
              </a:rPr>
              <a:t>;</a:t>
            </a:r>
          </a:p>
          <a:p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    for (unsigned </a:t>
            </a:r>
            <a:r>
              <a:rPr lang="en-US" altLang="ja-JP" sz="2000" dirty="0" err="1">
                <a:solidFill>
                  <a:schemeClr val="tx1"/>
                </a:solidFill>
              </a:rPr>
              <a:t>int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err="1">
                <a:solidFill>
                  <a:schemeClr val="tx1"/>
                </a:solidFill>
              </a:rPr>
              <a:t>i</a:t>
            </a:r>
            <a:r>
              <a:rPr lang="en-US" altLang="ja-JP" sz="2000" dirty="0">
                <a:solidFill>
                  <a:schemeClr val="tx1"/>
                </a:solidFill>
              </a:rPr>
              <a:t> = 0; </a:t>
            </a:r>
            <a:r>
              <a:rPr lang="en-US" altLang="ja-JP" sz="2000" dirty="0" err="1">
                <a:solidFill>
                  <a:schemeClr val="tx1"/>
                </a:solidFill>
              </a:rPr>
              <a:t>i</a:t>
            </a:r>
            <a:r>
              <a:rPr lang="en-US" altLang="ja-JP" sz="2000" dirty="0">
                <a:solidFill>
                  <a:schemeClr val="tx1"/>
                </a:solidFill>
              </a:rPr>
              <a:t> &lt; </a:t>
            </a:r>
            <a:r>
              <a:rPr lang="en-US" altLang="ja-JP" sz="2000" dirty="0" err="1">
                <a:solidFill>
                  <a:schemeClr val="tx1"/>
                </a:solidFill>
              </a:rPr>
              <a:t>sizeof</a:t>
            </a:r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en-US" altLang="ja-JP" sz="2000" dirty="0" err="1">
                <a:solidFill>
                  <a:schemeClr val="tx1"/>
                </a:solidFill>
              </a:rPr>
              <a:t>x.num</a:t>
            </a:r>
            <a:r>
              <a:rPr lang="en-US" altLang="ja-JP" sz="2000" dirty="0">
                <a:solidFill>
                  <a:schemeClr val="tx1"/>
                </a:solidFill>
              </a:rPr>
              <a:t>); </a:t>
            </a:r>
            <a:r>
              <a:rPr lang="en-US" altLang="ja-JP" sz="2000" dirty="0" err="1">
                <a:solidFill>
                  <a:schemeClr val="tx1"/>
                </a:solidFill>
              </a:rPr>
              <a:t>i</a:t>
            </a:r>
            <a:r>
              <a:rPr lang="en-US" altLang="ja-JP" sz="2000" dirty="0">
                <a:solidFill>
                  <a:schemeClr val="tx1"/>
                </a:solidFill>
              </a:rPr>
              <a:t>++) {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       </a:t>
            </a:r>
            <a:r>
              <a:rPr lang="en-US" altLang="ja-JP" sz="2000" dirty="0" err="1">
                <a:solidFill>
                  <a:schemeClr val="tx1"/>
                </a:solidFill>
              </a:rPr>
              <a:t>printf</a:t>
            </a:r>
            <a:r>
              <a:rPr lang="en-US" altLang="ja-JP" sz="2000" dirty="0">
                <a:solidFill>
                  <a:schemeClr val="tx1"/>
                </a:solidFill>
              </a:rPr>
              <a:t>("x: %p %d 0x%x\n", &amp;</a:t>
            </a:r>
            <a:r>
              <a:rPr lang="en-US" altLang="ja-JP" sz="2000" dirty="0" err="1">
                <a:solidFill>
                  <a:schemeClr val="tx1"/>
                </a:solidFill>
              </a:rPr>
              <a:t>x.buf</a:t>
            </a:r>
            <a:r>
              <a:rPr lang="en-US" altLang="ja-JP" sz="2000" dirty="0">
                <a:solidFill>
                  <a:schemeClr val="tx1"/>
                </a:solidFill>
              </a:rPr>
              <a:t>[</a:t>
            </a:r>
            <a:r>
              <a:rPr lang="en-US" altLang="ja-JP" sz="2000" dirty="0" err="1">
                <a:solidFill>
                  <a:schemeClr val="tx1"/>
                </a:solidFill>
              </a:rPr>
              <a:t>i</a:t>
            </a:r>
            <a:r>
              <a:rPr lang="en-US" altLang="ja-JP" sz="2000" dirty="0">
                <a:solidFill>
                  <a:schemeClr val="tx1"/>
                </a:solidFill>
              </a:rPr>
              <a:t>], </a:t>
            </a:r>
            <a:r>
              <a:rPr lang="en-US" altLang="ja-JP" sz="2000" dirty="0" err="1">
                <a:solidFill>
                  <a:schemeClr val="tx1"/>
                </a:solidFill>
              </a:rPr>
              <a:t>i</a:t>
            </a:r>
            <a:r>
              <a:rPr lang="en-US" altLang="ja-JP" sz="2000" dirty="0">
                <a:solidFill>
                  <a:schemeClr val="tx1"/>
                </a:solidFill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</a:rPr>
              <a:t>x.buf</a:t>
            </a:r>
            <a:r>
              <a:rPr lang="en-US" altLang="ja-JP" sz="2000" dirty="0">
                <a:solidFill>
                  <a:schemeClr val="tx1"/>
                </a:solidFill>
              </a:rPr>
              <a:t>[</a:t>
            </a:r>
            <a:r>
              <a:rPr lang="en-US" altLang="ja-JP" sz="2000" dirty="0" err="1">
                <a:solidFill>
                  <a:schemeClr val="tx1"/>
                </a:solidFill>
              </a:rPr>
              <a:t>i</a:t>
            </a:r>
            <a:r>
              <a:rPr lang="en-US" altLang="ja-JP" sz="2000" dirty="0">
                <a:solidFill>
                  <a:schemeClr val="tx1"/>
                </a:solidFill>
              </a:rPr>
              <a:t>]);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    }</a:t>
            </a:r>
          </a:p>
          <a:p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45886" y="3095236"/>
            <a:ext cx="5364596" cy="1980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tx1"/>
                </a:solidFill>
              </a:rPr>
              <a:t>% ./</a:t>
            </a:r>
            <a:r>
              <a:rPr lang="en-US" altLang="ja-JP" sz="2000" dirty="0" err="1">
                <a:solidFill>
                  <a:schemeClr val="tx1"/>
                </a:solidFill>
              </a:rPr>
              <a:t>byte_order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chemeClr val="tx1"/>
                </a:solidFill>
              </a:rPr>
              <a:t>x</a:t>
            </a:r>
            <a:r>
              <a:rPr lang="en-US" altLang="ja-JP" sz="2000" dirty="0">
                <a:solidFill>
                  <a:schemeClr val="tx1"/>
                </a:solidFill>
              </a:rPr>
              <a:t>: 0x7fff78597440 0 0x78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tx1"/>
                </a:solidFill>
              </a:rPr>
              <a:t>x: 0x7fff78597441 1 0x56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tx1"/>
                </a:solidFill>
              </a:rPr>
              <a:t>x: 0x7fff78597442 2 0x34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chemeClr val="tx1"/>
                </a:solidFill>
              </a:rPr>
              <a:t>x: 0x7fff78597443 3 0x12</a:t>
            </a:r>
            <a:endParaRPr kumimoji="0" lang="ja-JP" altLang="ja-JP" sz="4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屈折矢印 11"/>
          <p:cNvSpPr/>
          <p:nvPr/>
        </p:nvSpPr>
        <p:spPr>
          <a:xfrm rot="5400000">
            <a:off x="1538536" y="3460077"/>
            <a:ext cx="1206388" cy="1404156"/>
          </a:xfrm>
          <a:prstGeom prst="ben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3508" y="5533781"/>
            <a:ext cx="9000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rgbClr val="FF0000"/>
                </a:solidFill>
              </a:rPr>
              <a:t>htonl</a:t>
            </a:r>
            <a:r>
              <a:rPr lang="en-US" altLang="ja-JP" sz="2400" dirty="0" smtClean="0">
                <a:solidFill>
                  <a:srgbClr val="FF0000"/>
                </a:solidFill>
              </a:rPr>
              <a:t>()</a:t>
            </a:r>
            <a:r>
              <a:rPr lang="ja-JP" altLang="en-US" sz="2400" dirty="0" smtClean="0">
                <a:solidFill>
                  <a:srgbClr val="FF0000"/>
                </a:solidFill>
              </a:rPr>
              <a:t>関数を使うとどうなりますか？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（</a:t>
            </a:r>
            <a:r>
              <a:rPr lang="en-US" altLang="ja-JP" dirty="0" smtClean="0"/>
              <a:t>ex02</a:t>
            </a:r>
            <a:r>
              <a:rPr lang="ja-JP" altLang="en-US" dirty="0" smtClean="0"/>
              <a:t>と同様、プログラムを</a:t>
            </a:r>
            <a:r>
              <a:rPr lang="en-US" altLang="ja-JP" dirty="0" smtClean="0"/>
              <a:t>ex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sandbox</a:t>
            </a:r>
            <a:r>
              <a:rPr lang="ja-JP" altLang="en-US" dirty="0" smtClean="0"/>
              <a:t>にコピーして、プログラムを起動してみて下さい）</a:t>
            </a:r>
            <a:endParaRPr lang="en-US" altLang="ja-JP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53952" y="3739098"/>
            <a:ext cx="181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printf</a:t>
            </a:r>
            <a:r>
              <a:rPr kumimoji="1" lang="ja-JP" altLang="en-US" dirty="0" smtClean="0"/>
              <a:t>の結果例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45886" y="5049180"/>
            <a:ext cx="581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アドレス値は環境によって異なるが、必ず</a:t>
            </a:r>
            <a:r>
              <a:rPr kumimoji="1" lang="en-US" altLang="ja-JP" dirty="0" smtClean="0"/>
              <a:t>+1</a:t>
            </a:r>
            <a:r>
              <a:rPr kumimoji="1" lang="ja-JP" altLang="en-US" dirty="0" smtClean="0"/>
              <a:t>されていく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80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ネットワークバイトオーダー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17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7" name="Picture 2" descr="http://free-illustrations-ls01.gatag.net/images/lgi01a201403181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075050"/>
            <a:ext cx="681782" cy="9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47564" y="30353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ホストオーダー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リトルエンディアン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1137" y="1686664"/>
            <a:ext cx="206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インテル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搭載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1609" r="4719" b="9248"/>
          <a:stretch/>
        </p:blipFill>
        <p:spPr>
          <a:xfrm>
            <a:off x="7135180" y="2048182"/>
            <a:ext cx="1757300" cy="1055956"/>
          </a:xfrm>
          <a:prstGeom prst="rect">
            <a:avLst/>
          </a:prstGeom>
        </p:spPr>
      </p:pic>
      <p:cxnSp>
        <p:nvCxnSpPr>
          <p:cNvPr id="12" name="直線コネクタ 11"/>
          <p:cNvCxnSpPr>
            <a:stCxn id="7" idx="3"/>
            <a:endCxn id="10" idx="1"/>
          </p:cNvCxnSpPr>
          <p:nvPr/>
        </p:nvCxnSpPr>
        <p:spPr>
          <a:xfrm>
            <a:off x="1905410" y="2572641"/>
            <a:ext cx="5229770" cy="351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373978" y="3100619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ビックエンディアンで送受信</a:t>
            </a:r>
            <a:endParaRPr kumimoji="1" lang="ja-JP" altLang="en-US" dirty="0"/>
          </a:p>
        </p:txBody>
      </p:sp>
      <p:sp>
        <p:nvSpPr>
          <p:cNvPr id="16" name="左右矢印 15"/>
          <p:cNvSpPr/>
          <p:nvPr/>
        </p:nvSpPr>
        <p:spPr>
          <a:xfrm>
            <a:off x="4666612" y="2673547"/>
            <a:ext cx="2167136" cy="396944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吹き出し 17"/>
          <p:cNvSpPr/>
          <p:nvPr/>
        </p:nvSpPr>
        <p:spPr>
          <a:xfrm>
            <a:off x="945323" y="4182786"/>
            <a:ext cx="5896279" cy="1644361"/>
          </a:xfrm>
          <a:prstGeom prst="wedgeRoundRectCallout">
            <a:avLst>
              <a:gd name="adj1" fmla="val -31242"/>
              <a:gd name="adj2" fmla="val -8052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データ送信時に</a:t>
            </a:r>
            <a:r>
              <a:rPr lang="en-US" altLang="ja-JP" dirty="0" err="1" smtClean="0">
                <a:solidFill>
                  <a:schemeClr val="tx1"/>
                </a:solidFill>
              </a:rPr>
              <a:t>htonl</a:t>
            </a:r>
            <a:r>
              <a:rPr lang="ja-JP" altLang="en-US" dirty="0" smtClean="0">
                <a:solidFill>
                  <a:schemeClr val="tx1"/>
                </a:solidFill>
              </a:rPr>
              <a:t>関数、</a:t>
            </a:r>
            <a:r>
              <a:rPr lang="en-US" altLang="ja-JP" dirty="0" err="1" smtClean="0">
                <a:solidFill>
                  <a:schemeClr val="tx1"/>
                </a:solidFill>
              </a:rPr>
              <a:t>htons</a:t>
            </a:r>
            <a:r>
              <a:rPr lang="ja-JP" altLang="en-US" dirty="0" smtClean="0">
                <a:solidFill>
                  <a:schemeClr val="tx1"/>
                </a:solidFill>
              </a:rPr>
              <a:t>関数を使って、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リトルエンディアンからビックエンディアンに変換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データ送信時</a:t>
            </a:r>
            <a:r>
              <a:rPr lang="ja-JP" altLang="en-US" dirty="0" smtClean="0">
                <a:solidFill>
                  <a:schemeClr val="tx1"/>
                </a:solidFill>
              </a:rPr>
              <a:t>に</a:t>
            </a:r>
            <a:r>
              <a:rPr lang="en-US" altLang="ja-JP" dirty="0" err="1" smtClean="0">
                <a:solidFill>
                  <a:schemeClr val="tx1"/>
                </a:solidFill>
              </a:rPr>
              <a:t>ntohl</a:t>
            </a:r>
            <a:r>
              <a:rPr lang="ja-JP" altLang="en-US" dirty="0">
                <a:solidFill>
                  <a:schemeClr val="tx1"/>
                </a:solidFill>
              </a:rPr>
              <a:t>関数</a:t>
            </a:r>
            <a:r>
              <a:rPr lang="ja-JP" altLang="en-US" dirty="0" smtClean="0">
                <a:solidFill>
                  <a:schemeClr val="tx1"/>
                </a:solidFill>
              </a:rPr>
              <a:t>、</a:t>
            </a:r>
            <a:r>
              <a:rPr lang="en-US" altLang="ja-JP" dirty="0" err="1" smtClean="0">
                <a:solidFill>
                  <a:schemeClr val="tx1"/>
                </a:solidFill>
              </a:rPr>
              <a:t>ntohs</a:t>
            </a:r>
            <a:r>
              <a:rPr lang="ja-JP" altLang="en-US" dirty="0">
                <a:solidFill>
                  <a:schemeClr val="tx1"/>
                </a:solidFill>
              </a:rPr>
              <a:t>関数を使って、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　ビック</a:t>
            </a:r>
            <a:r>
              <a:rPr lang="ja-JP" altLang="en-US" dirty="0" smtClean="0">
                <a:solidFill>
                  <a:schemeClr val="tx1"/>
                </a:solidFill>
              </a:rPr>
              <a:t>エンディアンから</a:t>
            </a:r>
            <a:r>
              <a:rPr lang="ja-JP" altLang="en-US" dirty="0">
                <a:solidFill>
                  <a:schemeClr val="tx1"/>
                </a:solidFill>
              </a:rPr>
              <a:t>リトル</a:t>
            </a:r>
            <a:r>
              <a:rPr lang="ja-JP" altLang="en-US" dirty="0" smtClean="0">
                <a:solidFill>
                  <a:schemeClr val="tx1"/>
                </a:solidFill>
              </a:rPr>
              <a:t>エンディアン</a:t>
            </a:r>
            <a:r>
              <a:rPr lang="ja-JP" altLang="en-US" dirty="0">
                <a:solidFill>
                  <a:schemeClr val="tx1"/>
                </a:solidFill>
              </a:rPr>
              <a:t>に変換</a:t>
            </a:r>
            <a:endParaRPr lang="en-US" altLang="ja-JP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ネットワークバイトオーダー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18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7" name="Picture 2" descr="http://free-illustrations-ls01.gatag.net/images/lgi01a201403181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075050"/>
            <a:ext cx="681782" cy="9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47564" y="30353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ホストオーダー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r>
              <a:rPr lang="ja-JP" altLang="en-US" dirty="0">
                <a:solidFill>
                  <a:srgbClr val="FF0000"/>
                </a:solidFill>
              </a:rPr>
              <a:t>ビック</a:t>
            </a:r>
            <a:r>
              <a:rPr lang="ja-JP" altLang="en-US" dirty="0" smtClean="0">
                <a:solidFill>
                  <a:srgbClr val="FF0000"/>
                </a:solidFill>
              </a:rPr>
              <a:t>エンディアン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1137" y="1686664"/>
            <a:ext cx="206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モトローラ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搭載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1609" r="4719" b="9248"/>
          <a:stretch/>
        </p:blipFill>
        <p:spPr>
          <a:xfrm>
            <a:off x="7135180" y="2048182"/>
            <a:ext cx="1757300" cy="1055956"/>
          </a:xfrm>
          <a:prstGeom prst="rect">
            <a:avLst/>
          </a:prstGeom>
        </p:spPr>
      </p:pic>
      <p:cxnSp>
        <p:nvCxnSpPr>
          <p:cNvPr id="12" name="直線コネクタ 11"/>
          <p:cNvCxnSpPr>
            <a:stCxn id="7" idx="3"/>
            <a:endCxn id="10" idx="1"/>
          </p:cNvCxnSpPr>
          <p:nvPr/>
        </p:nvCxnSpPr>
        <p:spPr>
          <a:xfrm>
            <a:off x="1905410" y="2572641"/>
            <a:ext cx="5229770" cy="351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373978" y="3100619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ビックエンディアンで送受信</a:t>
            </a:r>
            <a:endParaRPr kumimoji="1" lang="ja-JP" altLang="en-US" dirty="0"/>
          </a:p>
        </p:txBody>
      </p:sp>
      <p:sp>
        <p:nvSpPr>
          <p:cNvPr id="16" name="左右矢印 15"/>
          <p:cNvSpPr/>
          <p:nvPr/>
        </p:nvSpPr>
        <p:spPr>
          <a:xfrm>
            <a:off x="4666612" y="2673547"/>
            <a:ext cx="2167136" cy="396944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吹き出し 17"/>
          <p:cNvSpPr/>
          <p:nvPr/>
        </p:nvSpPr>
        <p:spPr>
          <a:xfrm>
            <a:off x="945323" y="4182786"/>
            <a:ext cx="7587117" cy="1644361"/>
          </a:xfrm>
          <a:prstGeom prst="wedgeRoundRectCallout">
            <a:avLst>
              <a:gd name="adj1" fmla="val -36619"/>
              <a:gd name="adj2" fmla="val -8394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データ送信時に</a:t>
            </a:r>
            <a:r>
              <a:rPr lang="en-US" altLang="ja-JP" dirty="0" err="1" smtClean="0">
                <a:solidFill>
                  <a:schemeClr val="tx1"/>
                </a:solidFill>
              </a:rPr>
              <a:t>htonl</a:t>
            </a:r>
            <a:r>
              <a:rPr lang="ja-JP" altLang="en-US" dirty="0" smtClean="0">
                <a:solidFill>
                  <a:schemeClr val="tx1"/>
                </a:solidFill>
              </a:rPr>
              <a:t>関数、</a:t>
            </a:r>
            <a:r>
              <a:rPr lang="en-US" altLang="ja-JP" dirty="0" err="1" smtClean="0">
                <a:solidFill>
                  <a:schemeClr val="tx1"/>
                </a:solidFill>
              </a:rPr>
              <a:t>htons</a:t>
            </a:r>
            <a:r>
              <a:rPr lang="ja-JP" altLang="en-US" dirty="0" smtClean="0">
                <a:solidFill>
                  <a:schemeClr val="tx1"/>
                </a:solidFill>
              </a:rPr>
              <a:t>関数を使って、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ビックエンディアンからビックエンディアンに変換（つまり、変わらない）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データ送信時</a:t>
            </a:r>
            <a:r>
              <a:rPr lang="ja-JP" altLang="en-US" dirty="0" smtClean="0">
                <a:solidFill>
                  <a:schemeClr val="tx1"/>
                </a:solidFill>
              </a:rPr>
              <a:t>に</a:t>
            </a:r>
            <a:r>
              <a:rPr lang="en-US" altLang="ja-JP" dirty="0" err="1" smtClean="0">
                <a:solidFill>
                  <a:schemeClr val="tx1"/>
                </a:solidFill>
              </a:rPr>
              <a:t>ntohl</a:t>
            </a:r>
            <a:r>
              <a:rPr lang="ja-JP" altLang="en-US" dirty="0">
                <a:solidFill>
                  <a:schemeClr val="tx1"/>
                </a:solidFill>
              </a:rPr>
              <a:t>関数</a:t>
            </a:r>
            <a:r>
              <a:rPr lang="ja-JP" altLang="en-US" dirty="0" smtClean="0">
                <a:solidFill>
                  <a:schemeClr val="tx1"/>
                </a:solidFill>
              </a:rPr>
              <a:t>、</a:t>
            </a:r>
            <a:r>
              <a:rPr lang="en-US" altLang="ja-JP" dirty="0" err="1" smtClean="0">
                <a:solidFill>
                  <a:schemeClr val="tx1"/>
                </a:solidFill>
              </a:rPr>
              <a:t>ntohs</a:t>
            </a:r>
            <a:r>
              <a:rPr lang="ja-JP" altLang="en-US" dirty="0">
                <a:solidFill>
                  <a:schemeClr val="tx1"/>
                </a:solidFill>
              </a:rPr>
              <a:t>関数を使って、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　ビック</a:t>
            </a:r>
            <a:r>
              <a:rPr lang="ja-JP" altLang="en-US" dirty="0" smtClean="0">
                <a:solidFill>
                  <a:schemeClr val="tx1"/>
                </a:solidFill>
              </a:rPr>
              <a:t>エンディアンからビックエンディアン</a:t>
            </a:r>
            <a:r>
              <a:rPr lang="ja-JP" altLang="en-US" dirty="0">
                <a:solidFill>
                  <a:schemeClr val="tx1"/>
                </a:solidFill>
              </a:rPr>
              <a:t>に</a:t>
            </a:r>
            <a:r>
              <a:rPr lang="ja-JP" altLang="en-US" dirty="0" smtClean="0">
                <a:solidFill>
                  <a:schemeClr val="tx1"/>
                </a:solidFill>
              </a:rPr>
              <a:t>変換（つまり、変わらない）</a:t>
            </a:r>
            <a:endParaRPr lang="en-US" altLang="ja-JP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14545" y="5941769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関数を使えば、ホストオーダーがどちらでも対応できる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ネットワークバイトオーダー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19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7" name="Picture 2" descr="http://free-illustrations-ls01.gatag.net/images/lgi01a201403181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075050"/>
            <a:ext cx="681782" cy="9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47564" y="30353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ホストオーダー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リトルエンディアン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1137" y="1686664"/>
            <a:ext cx="206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インテル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搭載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1609" r="4719" b="9248"/>
          <a:stretch/>
        </p:blipFill>
        <p:spPr>
          <a:xfrm>
            <a:off x="7135180" y="2048182"/>
            <a:ext cx="1757300" cy="1055956"/>
          </a:xfrm>
          <a:prstGeom prst="rect">
            <a:avLst/>
          </a:prstGeom>
        </p:spPr>
      </p:pic>
      <p:cxnSp>
        <p:nvCxnSpPr>
          <p:cNvPr id="12" name="直線コネクタ 11"/>
          <p:cNvCxnSpPr>
            <a:stCxn id="7" idx="3"/>
            <a:endCxn id="10" idx="1"/>
          </p:cNvCxnSpPr>
          <p:nvPr/>
        </p:nvCxnSpPr>
        <p:spPr>
          <a:xfrm>
            <a:off x="1905410" y="2572641"/>
            <a:ext cx="5229770" cy="351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373978" y="3100619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リトルエンデンィアンで送受信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左右矢印 15"/>
          <p:cNvSpPr/>
          <p:nvPr/>
        </p:nvSpPr>
        <p:spPr>
          <a:xfrm>
            <a:off x="4666612" y="2673547"/>
            <a:ext cx="2167136" cy="396944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吹き出し 17"/>
          <p:cNvSpPr/>
          <p:nvPr/>
        </p:nvSpPr>
        <p:spPr>
          <a:xfrm>
            <a:off x="1035071" y="4234401"/>
            <a:ext cx="7263081" cy="2004601"/>
          </a:xfrm>
          <a:prstGeom prst="wedgeRoundRectCallout">
            <a:avLst>
              <a:gd name="adj1" fmla="val 39648"/>
              <a:gd name="adj2" fmla="val -9250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注意！！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リトルエンディアンで送信することもある。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この</a:t>
            </a:r>
            <a:r>
              <a:rPr kumimoji="1" lang="ja-JP" altLang="en-US" dirty="0">
                <a:solidFill>
                  <a:schemeClr val="tx1"/>
                </a:solidFill>
              </a:rPr>
              <a:t>時</a:t>
            </a:r>
            <a:r>
              <a:rPr kumimoji="1" lang="ja-JP" altLang="en-US" dirty="0" smtClean="0">
                <a:solidFill>
                  <a:schemeClr val="tx1"/>
                </a:solidFill>
              </a:rPr>
              <a:t>は、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htonl</a:t>
            </a:r>
            <a:r>
              <a:rPr kumimoji="1" lang="ja-JP" altLang="en-US" dirty="0" smtClean="0">
                <a:solidFill>
                  <a:schemeClr val="tx1"/>
                </a:solidFill>
              </a:rPr>
              <a:t>関数などを</a:t>
            </a:r>
            <a:r>
              <a:rPr kumimoji="1" lang="ja-JP" altLang="en-US" u="sng" dirty="0" smtClean="0">
                <a:solidFill>
                  <a:srgbClr val="FF0000"/>
                </a:solidFill>
              </a:rPr>
              <a:t>使わない</a:t>
            </a:r>
            <a:r>
              <a:rPr kumimoji="1" lang="ja-JP" altLang="en-US" dirty="0" smtClean="0">
                <a:solidFill>
                  <a:schemeClr val="tx1"/>
                </a:solidFill>
              </a:rPr>
              <a:t>等の対応が必要。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仕様書や作成者に聞いて、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エンディアン</a:t>
            </a:r>
            <a:r>
              <a:rPr lang="ja-JP" altLang="en-US" sz="2400" dirty="0" smtClean="0">
                <a:solidFill>
                  <a:srgbClr val="FF0000"/>
                </a:solidFill>
              </a:rPr>
              <a:t>を確認することが重要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角丸四角形 53"/>
          <p:cNvSpPr/>
          <p:nvPr/>
        </p:nvSpPr>
        <p:spPr>
          <a:xfrm>
            <a:off x="1000601" y="4205819"/>
            <a:ext cx="3097760" cy="2240475"/>
          </a:xfrm>
          <a:prstGeom prst="roundRect">
            <a:avLst>
              <a:gd name="adj" fmla="val 490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167672" y="2211768"/>
            <a:ext cx="2572700" cy="13685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実習</a:t>
            </a:r>
            <a:r>
              <a:rPr lang="ja-JP" altLang="en-US" dirty="0" smtClean="0"/>
              <a:t>最終</a:t>
            </a:r>
            <a:r>
              <a:rPr kumimoji="1" lang="ja-JP" altLang="en-US" dirty="0" smtClean="0"/>
              <a:t>目標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8461" y="1183247"/>
            <a:ext cx="8782639" cy="342410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Spartan 3E</a:t>
            </a:r>
            <a:r>
              <a:rPr kumimoji="1" lang="ja-JP" altLang="en-US" dirty="0" smtClean="0"/>
              <a:t>ボードからデータを読んでグラフを画面に表示する</a:t>
            </a:r>
            <a:r>
              <a:rPr lang="ja-JP" altLang="en-US" dirty="0" smtClean="0"/>
              <a:t>システムを作る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2017-9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</a:t>
            </a:r>
            <a:r>
              <a:rPr kumimoji="1" lang="ja-JP" altLang="en-US" smtClean="0"/>
              <a:t>トレーニングコース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383-F6E1-43CF-9582-6601B7D3A4E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7" name="図 6" descr="rawdata-monitor.png"/>
          <p:cNvPicPr>
            <a:picLocks noChangeAspect="1"/>
          </p:cNvPicPr>
          <p:nvPr/>
        </p:nvPicPr>
        <p:blipFill rotWithShape="1">
          <a:blip r:embed="rId3" cstate="print"/>
          <a:srcRect r="3356"/>
          <a:stretch/>
        </p:blipFill>
        <p:spPr>
          <a:xfrm>
            <a:off x="4138352" y="2360286"/>
            <a:ext cx="4892757" cy="2531334"/>
          </a:xfrm>
          <a:prstGeom prst="rect">
            <a:avLst/>
          </a:prstGeom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627616" y="3020899"/>
            <a:ext cx="885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000000"/>
                </a:solidFill>
              </a:rPr>
              <a:t>Monitor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2935913" y="2486375"/>
            <a:ext cx="455744" cy="495786"/>
            <a:chOff x="4386" y="2009"/>
            <a:chExt cx="497" cy="540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386" y="2248"/>
              <a:ext cx="102" cy="1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593" y="2009"/>
              <a:ext cx="144" cy="1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438" y="2057"/>
              <a:ext cx="445" cy="49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418948" y="2694955"/>
            <a:ext cx="93990" cy="10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832066" y="2703692"/>
            <a:ext cx="92897" cy="1070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614578" y="2485283"/>
            <a:ext cx="132241" cy="92824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67036" y="2534425"/>
            <a:ext cx="407654" cy="451013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219270" y="3010002"/>
            <a:ext cx="854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000000"/>
                </a:solidFill>
              </a:rPr>
              <a:t>Reader</a:t>
            </a:r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29" name="AutoShape 30"/>
          <p:cNvCxnSpPr>
            <a:cxnSpLocks noChangeShapeType="1"/>
            <a:stCxn id="25" idx="3"/>
            <a:endCxn id="21" idx="1"/>
          </p:cNvCxnSpPr>
          <p:nvPr/>
        </p:nvCxnSpPr>
        <p:spPr bwMode="auto">
          <a:xfrm>
            <a:off x="1924964" y="2758294"/>
            <a:ext cx="1010938" cy="109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276856" y="2530796"/>
            <a:ext cx="407654" cy="451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2400">
              <a:ea typeface="ＭＳ Ｐゴシック" pitchFamily="50" charset="-128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-27629" y="5456022"/>
            <a:ext cx="101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Spartan </a:t>
            </a:r>
            <a:endParaRPr lang="en-US" altLang="ja-JP" dirty="0" smtClean="0"/>
          </a:p>
          <a:p>
            <a:r>
              <a:rPr lang="en-US" altLang="ja-JP" dirty="0" smtClean="0"/>
              <a:t>3E</a:t>
            </a:r>
            <a:r>
              <a:rPr lang="ja-JP" altLang="en-US" dirty="0"/>
              <a:t>ボード</a:t>
            </a:r>
            <a:endParaRPr lang="en-US" altLang="ja-JP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32" name="AutoShape 30"/>
          <p:cNvCxnSpPr>
            <a:cxnSpLocks noChangeShapeType="1"/>
            <a:stCxn id="30" idx="3"/>
            <a:endCxn id="27" idx="1"/>
          </p:cNvCxnSpPr>
          <p:nvPr/>
        </p:nvCxnSpPr>
        <p:spPr bwMode="auto">
          <a:xfrm>
            <a:off x="684510" y="2756303"/>
            <a:ext cx="782526" cy="362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75" name="Group 3"/>
          <p:cNvGrpSpPr>
            <a:grpSpLocks/>
          </p:cNvGrpSpPr>
          <p:nvPr/>
        </p:nvGrpSpPr>
        <p:grpSpPr bwMode="auto">
          <a:xfrm>
            <a:off x="2850647" y="4568371"/>
            <a:ext cx="504211" cy="547835"/>
            <a:chOff x="4386" y="2009"/>
            <a:chExt cx="497" cy="540"/>
          </a:xfrm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4386" y="2248"/>
              <a:ext cx="102" cy="1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2400">
                <a:ea typeface="ＭＳ Ｐゴシック" pitchFamily="50" charset="-128"/>
              </a:endParaRPr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4593" y="2009"/>
              <a:ext cx="144" cy="1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400"/>
            </a:p>
          </p:txBody>
        </p:sp>
        <p:sp>
          <p:nvSpPr>
            <p:cNvPr id="78" name="Rectangle 6"/>
            <p:cNvSpPr>
              <a:spLocks noChangeArrowheads="1"/>
            </p:cNvSpPr>
            <p:nvPr/>
          </p:nvSpPr>
          <p:spPr bwMode="auto">
            <a:xfrm>
              <a:off x="4438" y="2057"/>
              <a:ext cx="445" cy="49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2400">
                <a:ea typeface="ＭＳ Ｐゴシック" pitchFamily="50" charset="-128"/>
              </a:endParaRPr>
            </a:p>
          </p:txBody>
        </p:sp>
      </p:grpSp>
      <p:grpSp>
        <p:nvGrpSpPr>
          <p:cNvPr id="79" name="Group 7"/>
          <p:cNvGrpSpPr>
            <a:grpSpLocks/>
          </p:cNvGrpSpPr>
          <p:nvPr/>
        </p:nvGrpSpPr>
        <p:grpSpPr bwMode="auto">
          <a:xfrm>
            <a:off x="2853690" y="5563604"/>
            <a:ext cx="504211" cy="546820"/>
            <a:chOff x="4385" y="3173"/>
            <a:chExt cx="497" cy="539"/>
          </a:xfrm>
        </p:grpSpPr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4385" y="3411"/>
              <a:ext cx="102" cy="1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2400">
                <a:ea typeface="ＭＳ Ｐゴシック" pitchFamily="50" charset="-128"/>
              </a:endParaRPr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4593" y="3173"/>
              <a:ext cx="144" cy="1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400"/>
            </a:p>
          </p:txBody>
        </p:sp>
        <p:sp>
          <p:nvSpPr>
            <p:cNvPr id="82" name="Rectangle 10"/>
            <p:cNvSpPr>
              <a:spLocks noChangeArrowheads="1"/>
            </p:cNvSpPr>
            <p:nvPr/>
          </p:nvSpPr>
          <p:spPr bwMode="auto">
            <a:xfrm>
              <a:off x="4437" y="3220"/>
              <a:ext cx="445" cy="49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2400">
                <a:ea typeface="ＭＳ Ｐゴシック" pitchFamily="50" charset="-128"/>
              </a:endParaRPr>
            </a:p>
          </p:txBody>
        </p:sp>
      </p:grpSp>
      <p:grpSp>
        <p:nvGrpSpPr>
          <p:cNvPr id="83" name="Group 11"/>
          <p:cNvGrpSpPr>
            <a:grpSpLocks/>
          </p:cNvGrpSpPr>
          <p:nvPr/>
        </p:nvGrpSpPr>
        <p:grpSpPr bwMode="auto">
          <a:xfrm>
            <a:off x="1984241" y="5012726"/>
            <a:ext cx="573198" cy="560009"/>
            <a:chOff x="1020" y="1797"/>
            <a:chExt cx="565" cy="552"/>
          </a:xfrm>
        </p:grpSpPr>
        <p:sp>
          <p:nvSpPr>
            <p:cNvPr id="84" name="Rectangle 12"/>
            <p:cNvSpPr>
              <a:spLocks noChangeArrowheads="1"/>
            </p:cNvSpPr>
            <p:nvPr/>
          </p:nvSpPr>
          <p:spPr bwMode="auto">
            <a:xfrm>
              <a:off x="1483" y="1893"/>
              <a:ext cx="102" cy="1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2400">
                <a:ea typeface="ＭＳ Ｐゴシック" pitchFamily="50" charset="-128"/>
              </a:endParaRPr>
            </a:p>
          </p:txBody>
        </p:sp>
        <p:sp>
          <p:nvSpPr>
            <p:cNvPr id="85" name="Rectangle 13"/>
            <p:cNvSpPr>
              <a:spLocks noChangeArrowheads="1"/>
            </p:cNvSpPr>
            <p:nvPr/>
          </p:nvSpPr>
          <p:spPr bwMode="auto">
            <a:xfrm>
              <a:off x="1482" y="2192"/>
              <a:ext cx="102" cy="1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2400">
                <a:ea typeface="ＭＳ Ｐゴシック" pitchFamily="50" charset="-128"/>
              </a:endParaRPr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1020" y="2042"/>
              <a:ext cx="102" cy="1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2400">
                <a:ea typeface="ＭＳ Ｐゴシック" pitchFamily="50" charset="-128"/>
              </a:endParaRPr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1245" y="1797"/>
              <a:ext cx="144" cy="1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400"/>
            </a:p>
          </p:txBody>
        </p:sp>
        <p:sp>
          <p:nvSpPr>
            <p:cNvPr id="88" name="Rectangle 16"/>
            <p:cNvSpPr>
              <a:spLocks noChangeArrowheads="1"/>
            </p:cNvSpPr>
            <p:nvPr/>
          </p:nvSpPr>
          <p:spPr bwMode="auto">
            <a:xfrm>
              <a:off x="1084" y="1857"/>
              <a:ext cx="445" cy="49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2400">
                <a:ea typeface="ＭＳ Ｐゴシック" pitchFamily="50" charset="-128"/>
              </a:endParaRPr>
            </a:p>
          </p:txBody>
        </p:sp>
      </p:grp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1676014" y="4596321"/>
            <a:ext cx="1158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Dispatcher</a:t>
            </a:r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2728365" y="4131117"/>
            <a:ext cx="8292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Logger</a:t>
            </a:r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2658662" y="6084004"/>
            <a:ext cx="885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Monitor</a:t>
            </a:r>
          </a:p>
        </p:txBody>
      </p:sp>
      <p:grpSp>
        <p:nvGrpSpPr>
          <p:cNvPr id="92" name="Group 21"/>
          <p:cNvGrpSpPr>
            <a:grpSpLocks/>
          </p:cNvGrpSpPr>
          <p:nvPr/>
        </p:nvGrpSpPr>
        <p:grpSpPr bwMode="auto">
          <a:xfrm>
            <a:off x="1064192" y="5020842"/>
            <a:ext cx="560009" cy="553922"/>
            <a:chOff x="1345" y="2683"/>
            <a:chExt cx="552" cy="546"/>
          </a:xfrm>
        </p:grpSpPr>
        <p:sp>
          <p:nvSpPr>
            <p:cNvPr id="93" name="Rectangle 22"/>
            <p:cNvSpPr>
              <a:spLocks noChangeArrowheads="1"/>
            </p:cNvSpPr>
            <p:nvPr/>
          </p:nvSpPr>
          <p:spPr bwMode="auto">
            <a:xfrm>
              <a:off x="1345" y="2920"/>
              <a:ext cx="102" cy="1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2400">
                <a:ea typeface="ＭＳ Ｐゴシック" pitchFamily="50" charset="-128"/>
              </a:endParaRPr>
            </a:p>
          </p:txBody>
        </p:sp>
        <p:sp>
          <p:nvSpPr>
            <p:cNvPr id="94" name="Rectangle 23"/>
            <p:cNvSpPr>
              <a:spLocks noChangeArrowheads="1"/>
            </p:cNvSpPr>
            <p:nvPr/>
          </p:nvSpPr>
          <p:spPr bwMode="auto">
            <a:xfrm>
              <a:off x="1795" y="2922"/>
              <a:ext cx="102" cy="1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2400">
                <a:ea typeface="ＭＳ Ｐゴシック" pitchFamily="50" charset="-128"/>
              </a:endParaRPr>
            </a:p>
          </p:txBody>
        </p:sp>
        <p:sp>
          <p:nvSpPr>
            <p:cNvPr id="95" name="Oval 24"/>
            <p:cNvSpPr>
              <a:spLocks noChangeArrowheads="1"/>
            </p:cNvSpPr>
            <p:nvPr/>
          </p:nvSpPr>
          <p:spPr bwMode="auto">
            <a:xfrm>
              <a:off x="1558" y="2683"/>
              <a:ext cx="144" cy="1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400"/>
            </a:p>
          </p:txBody>
        </p:sp>
        <p:sp>
          <p:nvSpPr>
            <p:cNvPr id="96" name="Rectangle 25"/>
            <p:cNvSpPr>
              <a:spLocks noChangeArrowheads="1"/>
            </p:cNvSpPr>
            <p:nvPr/>
          </p:nvSpPr>
          <p:spPr bwMode="auto">
            <a:xfrm>
              <a:off x="1397" y="2737"/>
              <a:ext cx="445" cy="49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ja-JP" altLang="en-US" sz="2400">
                <a:ea typeface="ＭＳ Ｐゴシック" pitchFamily="50" charset="-128"/>
              </a:endParaRPr>
            </a:p>
          </p:txBody>
        </p:sp>
      </p:grpSp>
      <p:sp>
        <p:nvSpPr>
          <p:cNvPr id="97" name="Text Box 26"/>
          <p:cNvSpPr txBox="1">
            <a:spLocks noChangeArrowheads="1"/>
          </p:cNvSpPr>
          <p:nvPr/>
        </p:nvSpPr>
        <p:spPr bwMode="auto">
          <a:xfrm>
            <a:off x="1069168" y="5602740"/>
            <a:ext cx="854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Reader</a:t>
            </a:r>
            <a:endParaRPr lang="en-US" altLang="ja-JP" dirty="0"/>
          </a:p>
        </p:txBody>
      </p:sp>
      <p:cxnSp>
        <p:nvCxnSpPr>
          <p:cNvPr id="98" name="AutoShape 37"/>
          <p:cNvCxnSpPr>
            <a:cxnSpLocks noChangeShapeType="1"/>
            <a:stCxn id="94" idx="3"/>
            <a:endCxn id="86" idx="1"/>
          </p:cNvCxnSpPr>
          <p:nvPr/>
        </p:nvCxnSpPr>
        <p:spPr bwMode="auto">
          <a:xfrm flipV="1">
            <a:off x="1624201" y="5320630"/>
            <a:ext cx="360040" cy="202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9" name="AutoShape 38"/>
          <p:cNvCxnSpPr>
            <a:cxnSpLocks noChangeShapeType="1"/>
            <a:stCxn id="84" idx="3"/>
            <a:endCxn id="76" idx="1"/>
          </p:cNvCxnSpPr>
          <p:nvPr/>
        </p:nvCxnSpPr>
        <p:spPr bwMode="auto">
          <a:xfrm flipV="1">
            <a:off x="2557439" y="4870188"/>
            <a:ext cx="293208" cy="29928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0" name="AutoShape 39"/>
          <p:cNvCxnSpPr>
            <a:cxnSpLocks noChangeShapeType="1"/>
            <a:stCxn id="85" idx="3"/>
            <a:endCxn id="80" idx="1"/>
          </p:cNvCxnSpPr>
          <p:nvPr/>
        </p:nvCxnSpPr>
        <p:spPr bwMode="auto">
          <a:xfrm>
            <a:off x="2556424" y="5472806"/>
            <a:ext cx="297266" cy="391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01" name="AutoShape 40"/>
          <p:cNvSpPr>
            <a:spLocks noChangeArrowheads="1"/>
          </p:cNvSpPr>
          <p:nvPr/>
        </p:nvSpPr>
        <p:spPr bwMode="auto">
          <a:xfrm>
            <a:off x="3585152" y="5021857"/>
            <a:ext cx="309425" cy="269859"/>
          </a:xfrm>
          <a:prstGeom prst="can">
            <a:avLst>
              <a:gd name="adj" fmla="val 25000"/>
            </a:avLst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2400"/>
          </a:p>
        </p:txBody>
      </p:sp>
      <p:cxnSp>
        <p:nvCxnSpPr>
          <p:cNvPr id="102" name="AutoShape 41"/>
          <p:cNvCxnSpPr>
            <a:cxnSpLocks noChangeShapeType="1"/>
            <a:stCxn id="78" idx="3"/>
            <a:endCxn id="101" idx="1"/>
          </p:cNvCxnSpPr>
          <p:nvPr/>
        </p:nvCxnSpPr>
        <p:spPr bwMode="auto">
          <a:xfrm>
            <a:off x="3354858" y="4866637"/>
            <a:ext cx="385514" cy="15522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03" name="Rectangle 26"/>
          <p:cNvSpPr>
            <a:spLocks noChangeArrowheads="1"/>
          </p:cNvSpPr>
          <p:nvPr/>
        </p:nvSpPr>
        <p:spPr bwMode="auto">
          <a:xfrm>
            <a:off x="221839" y="5107312"/>
            <a:ext cx="407654" cy="451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2400">
              <a:ea typeface="ＭＳ Ｐゴシック" pitchFamily="50" charset="-128"/>
            </a:endParaRPr>
          </a:p>
        </p:txBody>
      </p:sp>
      <p:cxnSp>
        <p:nvCxnSpPr>
          <p:cNvPr id="104" name="AutoShape 30"/>
          <p:cNvCxnSpPr>
            <a:cxnSpLocks noChangeShapeType="1"/>
            <a:stCxn id="103" idx="3"/>
            <a:endCxn id="96" idx="1"/>
          </p:cNvCxnSpPr>
          <p:nvPr/>
        </p:nvCxnSpPr>
        <p:spPr bwMode="auto">
          <a:xfrm flipV="1">
            <a:off x="629493" y="5325195"/>
            <a:ext cx="487453" cy="762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7" name="Text Box 27"/>
          <p:cNvSpPr txBox="1">
            <a:spLocks noChangeArrowheads="1"/>
          </p:cNvSpPr>
          <p:nvPr/>
        </p:nvSpPr>
        <p:spPr bwMode="auto">
          <a:xfrm>
            <a:off x="80631" y="2979622"/>
            <a:ext cx="101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Spartan </a:t>
            </a:r>
            <a:endParaRPr lang="en-US" altLang="ja-JP" dirty="0" smtClean="0"/>
          </a:p>
          <a:p>
            <a:r>
              <a:rPr lang="en-US" altLang="ja-JP" dirty="0" smtClean="0"/>
              <a:t>3E</a:t>
            </a:r>
            <a:r>
              <a:rPr lang="ja-JP" altLang="en-US" dirty="0"/>
              <a:t>ボード</a:t>
            </a:r>
            <a:endParaRPr lang="en-US" altLang="ja-JP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ex04 </a:t>
            </a:r>
            <a:r>
              <a:rPr lang="en-US" altLang="ja-JP" dirty="0"/>
              <a:t>char buffer</a:t>
            </a:r>
            <a:r>
              <a:rPr lang="ja-JP" altLang="en-US" dirty="0"/>
              <a:t>からの数値の</a:t>
            </a:r>
            <a:r>
              <a:rPr lang="ja-JP" altLang="en-US" dirty="0" smtClean="0"/>
              <a:t>取り出し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400" dirty="0"/>
              <a:t>デコードのときに必要になるので</a:t>
            </a:r>
            <a:r>
              <a:rPr lang="en-US" altLang="ja-JP" sz="2400" dirty="0"/>
              <a:t>char </a:t>
            </a:r>
            <a:r>
              <a:rPr lang="en-US" altLang="ja-JP" sz="2400" dirty="0" err="1"/>
              <a:t>buf</a:t>
            </a:r>
            <a:r>
              <a:rPr lang="en-US" altLang="ja-JP" sz="2400" dirty="0"/>
              <a:t>[1024]</a:t>
            </a:r>
            <a:r>
              <a:rPr lang="ja-JP" altLang="en-US" sz="2400" dirty="0" err="1"/>
              <a:t>のような</a:t>
            </a:r>
            <a:r>
              <a:rPr lang="ja-JP" altLang="en-US" sz="2400" dirty="0"/>
              <a:t>バッファからの 数値の取り出し方法を習得する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20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19682" t="42612" r="45274" b="38918"/>
          <a:stretch/>
        </p:blipFill>
        <p:spPr>
          <a:xfrm>
            <a:off x="424355" y="2168860"/>
            <a:ext cx="8331316" cy="234026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74594" y="4570274"/>
            <a:ext cx="872280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int_p</a:t>
            </a:r>
            <a:r>
              <a:rPr lang="en-US" altLang="ja-JP" dirty="0"/>
              <a:t> = (unsigned </a:t>
            </a:r>
            <a:r>
              <a:rPr lang="en-US" altLang="ja-JP" dirty="0" err="1"/>
              <a:t>int</a:t>
            </a:r>
            <a:r>
              <a:rPr lang="en-US" altLang="ja-JP" dirty="0"/>
              <a:t> *)&amp;</a:t>
            </a:r>
            <a:r>
              <a:rPr lang="en-US" altLang="ja-JP" dirty="0" err="1"/>
              <a:t>buf</a:t>
            </a:r>
            <a:r>
              <a:rPr lang="en-US" altLang="ja-JP" dirty="0"/>
              <a:t>[0]; </a:t>
            </a:r>
            <a:endParaRPr lang="en-US" altLang="ja-JP" dirty="0" smtClean="0"/>
          </a:p>
          <a:p>
            <a:r>
              <a:rPr lang="en-US" altLang="ja-JP" dirty="0" smtClean="0"/>
              <a:t>                            // </a:t>
            </a:r>
            <a:r>
              <a:rPr lang="en-US" altLang="ja-JP" dirty="0" err="1"/>
              <a:t>buf</a:t>
            </a:r>
            <a:r>
              <a:rPr lang="en-US" altLang="ja-JP" dirty="0"/>
              <a:t>[0]</a:t>
            </a:r>
            <a:r>
              <a:rPr lang="ja-JP" altLang="en-US" dirty="0"/>
              <a:t>のアドレスをセット。型が違うのでキャスト</a:t>
            </a:r>
            <a:r>
              <a:rPr lang="en-US" altLang="ja-JP" dirty="0"/>
              <a:t>(unsigned </a:t>
            </a:r>
            <a:r>
              <a:rPr lang="en-US" altLang="ja-JP" dirty="0" err="1"/>
              <a:t>int</a:t>
            </a:r>
            <a:r>
              <a:rPr lang="en-US" altLang="ja-JP" dirty="0"/>
              <a:t> *)</a:t>
            </a:r>
            <a:r>
              <a:rPr lang="ja-JP" altLang="en-US" dirty="0"/>
              <a:t>が必要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x </a:t>
            </a:r>
            <a:r>
              <a:rPr lang="en-US" altLang="ja-JP" dirty="0"/>
              <a:t>= *</a:t>
            </a:r>
            <a:r>
              <a:rPr lang="en-US" altLang="ja-JP" dirty="0" err="1"/>
              <a:t>int_p</a:t>
            </a:r>
            <a:r>
              <a:rPr lang="en-US" altLang="ja-JP" dirty="0"/>
              <a:t>;          </a:t>
            </a:r>
            <a:r>
              <a:rPr lang="en-US" altLang="ja-JP" dirty="0" smtClean="0"/>
              <a:t>// </a:t>
            </a:r>
            <a:r>
              <a:rPr lang="en-US" altLang="ja-JP" dirty="0"/>
              <a:t>*</a:t>
            </a:r>
            <a:r>
              <a:rPr lang="ja-JP" altLang="en-US" dirty="0"/>
              <a:t>を付けると値が取り出せるので</a:t>
            </a:r>
            <a:r>
              <a:rPr lang="en-US" altLang="ja-JP" dirty="0"/>
              <a:t>x</a:t>
            </a:r>
            <a:r>
              <a:rPr lang="ja-JP" altLang="en-US" dirty="0"/>
              <a:t>に代入している</a:t>
            </a:r>
          </a:p>
          <a:p>
            <a:r>
              <a:rPr lang="ja-JP" altLang="en-US" dirty="0"/>
              <a:t>                            </a:t>
            </a:r>
            <a:r>
              <a:rPr lang="en-US" altLang="ja-JP" dirty="0" smtClean="0"/>
              <a:t>// </a:t>
            </a:r>
            <a:r>
              <a:rPr lang="ja-JP" altLang="en-US" dirty="0"/>
              <a:t>ネットワークバイトオーダからホストオーダに変更する必要があるなら</a:t>
            </a:r>
          </a:p>
          <a:p>
            <a:r>
              <a:rPr lang="ja-JP" altLang="en-US" dirty="0"/>
              <a:t>                            </a:t>
            </a:r>
            <a:r>
              <a:rPr lang="en-US" altLang="ja-JP" dirty="0" smtClean="0"/>
              <a:t>// </a:t>
            </a:r>
            <a:r>
              <a:rPr lang="en-US" altLang="ja-JP" dirty="0"/>
              <a:t>x = </a:t>
            </a:r>
            <a:r>
              <a:rPr lang="en-US" altLang="ja-JP" dirty="0" err="1"/>
              <a:t>ntohl</a:t>
            </a:r>
            <a:r>
              <a:rPr lang="en-US" altLang="ja-JP" dirty="0"/>
              <a:t>(x); </a:t>
            </a:r>
            <a:r>
              <a:rPr lang="ja-JP" altLang="en-US" dirty="0"/>
              <a:t>とする。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8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ex04 char buffer</a:t>
            </a:r>
            <a:r>
              <a:rPr lang="ja-JP" altLang="en-US" dirty="0"/>
              <a:t>からの数値の取り出し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9100" y="4545124"/>
            <a:ext cx="8305800" cy="177947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 err="1" smtClean="0">
                <a:solidFill>
                  <a:srgbClr val="FF0000"/>
                </a:solidFill>
              </a:rPr>
              <a:t>buf</a:t>
            </a:r>
            <a:r>
              <a:rPr lang="en-US" altLang="ja-JP" sz="2400" dirty="0" smtClean="0">
                <a:solidFill>
                  <a:srgbClr val="FF0000"/>
                </a:solidFill>
              </a:rPr>
              <a:t>[6</a:t>
            </a:r>
            <a:r>
              <a:rPr lang="en-US" altLang="ja-JP" sz="2400" dirty="0">
                <a:solidFill>
                  <a:srgbClr val="FF0000"/>
                </a:solidFill>
              </a:rPr>
              <a:t>] </a:t>
            </a:r>
            <a:r>
              <a:rPr lang="en-US" altLang="ja-JP" sz="2400" dirty="0" err="1">
                <a:solidFill>
                  <a:srgbClr val="FF0000"/>
                </a:solidFill>
              </a:rPr>
              <a:t>buf</a:t>
            </a:r>
            <a:r>
              <a:rPr lang="en-US" altLang="ja-JP" sz="2400" dirty="0">
                <a:solidFill>
                  <a:srgbClr val="FF0000"/>
                </a:solidFill>
              </a:rPr>
              <a:t>[7]</a:t>
            </a:r>
            <a:r>
              <a:rPr lang="ja-JP" altLang="en-US" sz="2400" dirty="0">
                <a:solidFill>
                  <a:srgbClr val="FF0000"/>
                </a:solidFill>
              </a:rPr>
              <a:t>の</a:t>
            </a:r>
            <a:r>
              <a:rPr lang="en-US" altLang="ja-JP" sz="2400" dirty="0">
                <a:solidFill>
                  <a:srgbClr val="FF0000"/>
                </a:solidFill>
              </a:rPr>
              <a:t>short</a:t>
            </a:r>
            <a:r>
              <a:rPr lang="ja-JP" altLang="en-US" sz="2400" dirty="0">
                <a:solidFill>
                  <a:srgbClr val="FF0000"/>
                </a:solidFill>
              </a:rPr>
              <a:t>の取り出しができるよう</a:t>
            </a:r>
            <a:r>
              <a:rPr lang="ja-JP" altLang="en-US" sz="2400" dirty="0" smtClean="0">
                <a:solidFill>
                  <a:srgbClr val="FF0000"/>
                </a:solidFill>
              </a:rPr>
              <a:t>、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コード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dirty="0" smtClean="0">
                <a:solidFill>
                  <a:srgbClr val="FF0000"/>
                </a:solidFill>
              </a:rPr>
              <a:t>修正してください。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extract_from_buf.cpp</a:t>
            </a:r>
            <a:r>
              <a:rPr lang="ja-JP" altLang="en-US" sz="2400" dirty="0" smtClean="0">
                <a:solidFill>
                  <a:srgbClr val="FF0000"/>
                </a:solidFill>
              </a:rPr>
              <a:t>を参考にしてください。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21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gray">
          <a:xfrm>
            <a:off x="419100" y="1268760"/>
            <a:ext cx="83058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400" smtClean="0"/>
              <a:t>デコードのときに必要になるので</a:t>
            </a:r>
            <a:r>
              <a:rPr lang="en-US" altLang="ja-JP" sz="2400" smtClean="0"/>
              <a:t>char buf[1024]</a:t>
            </a:r>
            <a:r>
              <a:rPr lang="ja-JP" altLang="en-US" sz="2400" smtClean="0"/>
              <a:t>のようなバッファからの 数値の取り出し方法を習得する。</a:t>
            </a:r>
            <a:endParaRPr lang="en-US" altLang="ja-JP" sz="2400" smtClean="0"/>
          </a:p>
          <a:p>
            <a:pPr marL="0" indent="0">
              <a:buFontTx/>
              <a:buNone/>
            </a:pPr>
            <a:endParaRPr lang="en-US" altLang="ja-JP" sz="2400" smtClean="0"/>
          </a:p>
          <a:p>
            <a:pPr marL="0" indent="0">
              <a:buFontTx/>
              <a:buNone/>
            </a:pPr>
            <a:endParaRPr lang="ja-JP" altLang="en-US" sz="2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l="19682" t="42612" r="45274" b="38918"/>
          <a:stretch/>
        </p:blipFill>
        <p:spPr>
          <a:xfrm>
            <a:off x="424355" y="2168860"/>
            <a:ext cx="8331316" cy="23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ex05  </a:t>
            </a:r>
            <a:r>
              <a:rPr lang="ja-JP" altLang="en-US" dirty="0" smtClean="0"/>
              <a:t>バイナリファイル</a:t>
            </a:r>
            <a:r>
              <a:rPr lang="ja-JP" altLang="en-US" dirty="0"/>
              <a:t>の</a:t>
            </a:r>
            <a:r>
              <a:rPr lang="ja-JP" altLang="en-US" dirty="0" smtClean="0"/>
              <a:t>読みだし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400" dirty="0" smtClean="0"/>
              <a:t>バイナリファイル</a:t>
            </a:r>
            <a:r>
              <a:rPr lang="ja-JP" altLang="en-US" sz="2400" dirty="0"/>
              <a:t>を読むプログラムを書く。 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バイナリファイル</a:t>
            </a:r>
            <a:r>
              <a:rPr lang="en-US" altLang="ja-JP" sz="2400" dirty="0" smtClean="0">
                <a:sym typeface="Wingdings" panose="05000000000000000000" pitchFamily="2" charset="2"/>
              </a:rPr>
              <a:t> ~/</a:t>
            </a:r>
            <a:r>
              <a:rPr lang="en-US" altLang="ja-JP" sz="2400" dirty="0" err="1" smtClean="0"/>
              <a:t>daqmw-tc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bs</a:t>
            </a:r>
            <a:r>
              <a:rPr lang="en-US" altLang="ja-JP" sz="2400" dirty="0" smtClean="0"/>
              <a:t>/sample.dat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参考用ファイルが入ったディレクトリ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dirty="0"/>
              <a:t>~/</a:t>
            </a:r>
            <a:r>
              <a:rPr lang="en-US" altLang="ja-JP" sz="2400" dirty="0" err="1" smtClean="0"/>
              <a:t>daqmw-tc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bs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fread</a:t>
            </a:r>
            <a:r>
              <a:rPr lang="en-US" altLang="ja-JP" sz="2400" dirty="0" smtClean="0"/>
              <a:t>/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22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36740" y="3056839"/>
            <a:ext cx="4139952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char </a:t>
            </a:r>
            <a:r>
              <a:rPr lang="en-US" altLang="ja-JP" dirty="0" err="1"/>
              <a:t>buf</a:t>
            </a:r>
            <a:r>
              <a:rPr lang="en-US" altLang="ja-JP" dirty="0"/>
              <a:t>[1024</a:t>
            </a:r>
            <a:r>
              <a:rPr lang="en-US" altLang="ja-JP" dirty="0" smtClean="0"/>
              <a:t>];</a:t>
            </a:r>
          </a:p>
          <a:p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if </a:t>
            </a:r>
            <a:r>
              <a:rPr lang="en-US" altLang="ja-JP" dirty="0"/>
              <a:t>(</a:t>
            </a:r>
            <a:r>
              <a:rPr lang="en-US" altLang="ja-JP" dirty="0" err="1"/>
              <a:t>argc</a:t>
            </a:r>
            <a:r>
              <a:rPr lang="en-US" altLang="ja-JP" dirty="0"/>
              <a:t> != 2) {</a:t>
            </a:r>
          </a:p>
          <a:p>
            <a:r>
              <a:rPr lang="en-US" altLang="ja-JP" dirty="0"/>
              <a:t>        usage();</a:t>
            </a:r>
          </a:p>
          <a:p>
            <a:r>
              <a:rPr lang="en-US" altLang="ja-JP" dirty="0"/>
              <a:t>        exit(EXIT_FAILURE);</a:t>
            </a:r>
          </a:p>
          <a:p>
            <a:r>
              <a:rPr lang="en-US" altLang="ja-JP" dirty="0"/>
              <a:t>    }</a:t>
            </a:r>
          </a:p>
          <a:p>
            <a:endParaRPr lang="en-US" altLang="ja-JP" dirty="0"/>
          </a:p>
          <a:p>
            <a:r>
              <a:rPr lang="en-US" altLang="ja-JP" dirty="0"/>
              <a:t>    FILE *</a:t>
            </a:r>
            <a:r>
              <a:rPr lang="en-US" altLang="ja-JP" dirty="0" err="1"/>
              <a:t>fp</a:t>
            </a:r>
            <a:r>
              <a:rPr lang="en-US" altLang="ja-JP" dirty="0"/>
              <a:t> = </a:t>
            </a:r>
            <a:r>
              <a:rPr lang="en-US" altLang="ja-JP" dirty="0" err="1"/>
              <a:t>fopen</a:t>
            </a:r>
            <a:r>
              <a:rPr lang="en-US" altLang="ja-JP" dirty="0"/>
              <a:t>(</a:t>
            </a:r>
            <a:r>
              <a:rPr lang="en-US" altLang="ja-JP" dirty="0" err="1"/>
              <a:t>argv</a:t>
            </a:r>
            <a:r>
              <a:rPr lang="en-US" altLang="ja-JP" dirty="0"/>
              <a:t>[1], "</a:t>
            </a:r>
            <a:r>
              <a:rPr lang="en-US" altLang="ja-JP" dirty="0" err="1" smtClean="0"/>
              <a:t>rb</a:t>
            </a:r>
            <a:r>
              <a:rPr lang="en-US" altLang="ja-JP" dirty="0" smtClean="0"/>
              <a:t>");</a:t>
            </a:r>
            <a:endParaRPr lang="en-US" altLang="ja-JP" dirty="0"/>
          </a:p>
          <a:p>
            <a:r>
              <a:rPr lang="en-US" altLang="ja-JP" dirty="0"/>
              <a:t>    if (</a:t>
            </a:r>
            <a:r>
              <a:rPr lang="en-US" altLang="ja-JP" dirty="0" err="1"/>
              <a:t>fp</a:t>
            </a:r>
            <a:r>
              <a:rPr lang="en-US" altLang="ja-JP" dirty="0"/>
              <a:t> == NULL) {</a:t>
            </a:r>
          </a:p>
          <a:p>
            <a:r>
              <a:rPr lang="en-US" altLang="ja-JP" dirty="0"/>
              <a:t>        err(EXIT_FAILURE, "</a:t>
            </a:r>
            <a:r>
              <a:rPr lang="en-US" altLang="ja-JP" dirty="0" err="1"/>
              <a:t>fopen</a:t>
            </a:r>
            <a:r>
              <a:rPr lang="en-US" altLang="ja-JP" dirty="0"/>
              <a:t> error");</a:t>
            </a:r>
          </a:p>
          <a:p>
            <a:r>
              <a:rPr lang="en-US" altLang="ja-JP" dirty="0"/>
              <a:t>    </a:t>
            </a:r>
            <a:r>
              <a:rPr lang="en-US" altLang="ja-JP" dirty="0" smtClean="0"/>
              <a:t>}</a:t>
            </a:r>
            <a:endParaRPr kumimoji="1" lang="en-US" altLang="ja-JP" dirty="0"/>
          </a:p>
        </p:txBody>
      </p:sp>
      <p:sp>
        <p:nvSpPr>
          <p:cNvPr id="8" name="正方形/長方形 7"/>
          <p:cNvSpPr/>
          <p:nvPr/>
        </p:nvSpPr>
        <p:spPr>
          <a:xfrm>
            <a:off x="1151874" y="3645024"/>
            <a:ext cx="2268252" cy="900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引数読み込み処理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439779" y="2673371"/>
            <a:ext cx="1692442" cy="3834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スタート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961964" y="3135351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stCxn id="8" idx="3"/>
          </p:cNvCxnSpPr>
          <p:nvPr/>
        </p:nvCxnSpPr>
        <p:spPr>
          <a:xfrm flipV="1">
            <a:off x="3420126" y="3876281"/>
            <a:ext cx="1331894" cy="21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下矢印 12"/>
          <p:cNvSpPr/>
          <p:nvPr/>
        </p:nvSpPr>
        <p:spPr>
          <a:xfrm>
            <a:off x="1961964" y="4695291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151874" y="5133309"/>
            <a:ext cx="2268252" cy="900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ファイル読み込み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コネクタ 14"/>
          <p:cNvCxnSpPr>
            <a:stCxn id="14" idx="3"/>
          </p:cNvCxnSpPr>
          <p:nvPr/>
        </p:nvCxnSpPr>
        <p:spPr>
          <a:xfrm flipV="1">
            <a:off x="3420126" y="5409220"/>
            <a:ext cx="1331894" cy="174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576542" y="2653432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fread_sample.cpp</a:t>
            </a:r>
            <a:r>
              <a:rPr lang="ja-JP" altLang="en-US" dirty="0" smtClean="0"/>
              <a:t>　（一部）</a:t>
            </a:r>
            <a:endParaRPr kumimoji="1" lang="ja-JP" altLang="en-US" dirty="0"/>
          </a:p>
        </p:txBody>
      </p:sp>
      <p:sp>
        <p:nvSpPr>
          <p:cNvPr id="19" name="下矢印 18"/>
          <p:cNvSpPr/>
          <p:nvPr/>
        </p:nvSpPr>
        <p:spPr>
          <a:xfrm>
            <a:off x="1961964" y="6144847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1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ex05  </a:t>
            </a:r>
            <a:r>
              <a:rPr lang="ja-JP" altLang="en-US" dirty="0"/>
              <a:t>バイナリファイルの読みだし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92801" y="5136683"/>
            <a:ext cx="5851199" cy="128212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dirty="0" smtClean="0"/>
              <a:t>sample.dat</a:t>
            </a:r>
            <a:r>
              <a:rPr lang="ja-JP" altLang="en-US" sz="2000" dirty="0" smtClean="0"/>
              <a:t>を読み取った場合、</a:t>
            </a:r>
            <a:r>
              <a:rPr lang="en-US" altLang="ja-JP" sz="2000" dirty="0" smtClean="0"/>
              <a:t>if (n != </a:t>
            </a:r>
            <a:r>
              <a:rPr lang="en-US" altLang="ja-JP" sz="2000" dirty="0" err="1" smtClean="0"/>
              <a:t>sizeof</a:t>
            </a:r>
            <a:r>
              <a:rPr lang="en-US" altLang="ja-JP" sz="2000" dirty="0" smtClean="0"/>
              <a:t>(but))</a:t>
            </a:r>
            <a:r>
              <a:rPr lang="ja-JP" altLang="en-US" sz="2000" dirty="0" smtClean="0"/>
              <a:t>の処理が実行し、無限ループが終了します。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en-US" altLang="ja-JP" sz="2000" dirty="0" smtClean="0">
                <a:solidFill>
                  <a:srgbClr val="FF0000"/>
                </a:solidFill>
              </a:rPr>
              <a:t>/*do something*/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以下にコードを追加して、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sample.dat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の中身を表示するプログラムを作成して下さい。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50811" y="1466915"/>
            <a:ext cx="5364596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  for ( ; ; ) {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       n = </a:t>
            </a:r>
            <a:r>
              <a:rPr lang="en-US" altLang="ja-JP" dirty="0" err="1">
                <a:solidFill>
                  <a:srgbClr val="FF0000"/>
                </a:solidFill>
              </a:rPr>
              <a:t>fread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en-US" altLang="ja-JP" dirty="0" err="1">
                <a:solidFill>
                  <a:srgbClr val="FF0000"/>
                </a:solidFill>
              </a:rPr>
              <a:t>buf</a:t>
            </a:r>
            <a:r>
              <a:rPr lang="en-US" altLang="ja-JP" dirty="0">
                <a:solidFill>
                  <a:srgbClr val="FF0000"/>
                </a:solidFill>
              </a:rPr>
              <a:t>, 1 /*byte*/, </a:t>
            </a:r>
            <a:r>
              <a:rPr lang="en-US" altLang="ja-JP" dirty="0" err="1">
                <a:solidFill>
                  <a:srgbClr val="FF0000"/>
                </a:solidFill>
              </a:rPr>
              <a:t>sizeof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en-US" altLang="ja-JP" dirty="0" err="1">
                <a:solidFill>
                  <a:srgbClr val="FF0000"/>
                </a:solidFill>
              </a:rPr>
              <a:t>buf</a:t>
            </a:r>
            <a:r>
              <a:rPr lang="en-US" altLang="ja-JP" dirty="0">
                <a:solidFill>
                  <a:srgbClr val="FF0000"/>
                </a:solidFill>
              </a:rPr>
              <a:t>), </a:t>
            </a:r>
            <a:r>
              <a:rPr lang="en-US" altLang="ja-JP" dirty="0" err="1">
                <a:solidFill>
                  <a:srgbClr val="FF0000"/>
                </a:solidFill>
              </a:rPr>
              <a:t>fp</a:t>
            </a:r>
            <a:r>
              <a:rPr lang="en-US" altLang="ja-JP" dirty="0">
                <a:solidFill>
                  <a:srgbClr val="FF0000"/>
                </a:solidFill>
              </a:rPr>
              <a:t>);</a:t>
            </a:r>
          </a:p>
          <a:p>
            <a:r>
              <a:rPr lang="en-US" altLang="ja-JP" dirty="0"/>
              <a:t>        if (n == 0) {</a:t>
            </a:r>
          </a:p>
          <a:p>
            <a:r>
              <a:rPr lang="en-US" altLang="ja-JP" dirty="0"/>
              <a:t>            if (</a:t>
            </a:r>
            <a:r>
              <a:rPr lang="en-US" altLang="ja-JP" dirty="0" err="1"/>
              <a:t>feof</a:t>
            </a:r>
            <a:r>
              <a:rPr lang="en-US" altLang="ja-JP" dirty="0"/>
              <a:t>(</a:t>
            </a:r>
            <a:r>
              <a:rPr lang="en-US" altLang="ja-JP" dirty="0" err="1"/>
              <a:t>fp</a:t>
            </a:r>
            <a:r>
              <a:rPr lang="en-US" altLang="ja-JP" dirty="0"/>
              <a:t>)) {</a:t>
            </a:r>
          </a:p>
          <a:p>
            <a:r>
              <a:rPr lang="en-US" altLang="ja-JP" dirty="0"/>
              <a:t>                break;</a:t>
            </a:r>
          </a:p>
          <a:p>
            <a:r>
              <a:rPr lang="en-US" altLang="ja-JP" dirty="0"/>
              <a:t>            }</a:t>
            </a:r>
          </a:p>
          <a:p>
            <a:r>
              <a:rPr lang="en-US" altLang="ja-JP" dirty="0"/>
              <a:t>            else if (</a:t>
            </a:r>
            <a:r>
              <a:rPr lang="en-US" altLang="ja-JP" dirty="0" err="1"/>
              <a:t>ferror</a:t>
            </a:r>
            <a:r>
              <a:rPr lang="en-US" altLang="ja-JP" dirty="0"/>
              <a:t>(</a:t>
            </a:r>
            <a:r>
              <a:rPr lang="en-US" altLang="ja-JP" dirty="0" err="1"/>
              <a:t>fp</a:t>
            </a:r>
            <a:r>
              <a:rPr lang="en-US" altLang="ja-JP" dirty="0"/>
              <a:t>)) </a:t>
            </a:r>
            <a:r>
              <a:rPr lang="en-US" altLang="ja-JP" dirty="0" smtClean="0"/>
              <a:t>{   </a:t>
            </a:r>
            <a:r>
              <a:rPr lang="ja-JP" altLang="en-US" dirty="0" smtClean="0">
                <a:solidFill>
                  <a:srgbClr val="C00000"/>
                </a:solidFill>
              </a:rPr>
              <a:t>エラー処理（省略）</a:t>
            </a:r>
            <a:r>
              <a:rPr lang="en-US" altLang="ja-JP" dirty="0" smtClean="0">
                <a:solidFill>
                  <a:srgbClr val="C00000"/>
                </a:solidFill>
              </a:rPr>
              <a:t>  </a:t>
            </a:r>
            <a:r>
              <a:rPr lang="en-US" altLang="ja-JP" dirty="0" smtClean="0"/>
              <a:t>}</a:t>
            </a:r>
          </a:p>
          <a:p>
            <a:r>
              <a:rPr lang="en-US" altLang="ja-JP" dirty="0" smtClean="0"/>
              <a:t>        </a:t>
            </a:r>
            <a:r>
              <a:rPr lang="en-US" altLang="ja-JP" dirty="0"/>
              <a:t>}</a:t>
            </a:r>
          </a:p>
          <a:p>
            <a:r>
              <a:rPr lang="ja-JP" altLang="en-US" dirty="0" smtClean="0"/>
              <a:t>　　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if </a:t>
            </a:r>
            <a:r>
              <a:rPr lang="en-US" altLang="ja-JP" dirty="0"/>
              <a:t>(n != </a:t>
            </a:r>
            <a:r>
              <a:rPr lang="en-US" altLang="ja-JP" dirty="0" err="1"/>
              <a:t>sizeof</a:t>
            </a:r>
            <a:r>
              <a:rPr lang="en-US" altLang="ja-JP" dirty="0"/>
              <a:t>(</a:t>
            </a:r>
            <a:r>
              <a:rPr lang="en-US" altLang="ja-JP" dirty="0" err="1"/>
              <a:t>buf</a:t>
            </a:r>
            <a:r>
              <a:rPr lang="en-US" altLang="ja-JP" dirty="0"/>
              <a:t>)) </a:t>
            </a:r>
            <a:r>
              <a:rPr lang="en-US" altLang="ja-JP" dirty="0" smtClean="0"/>
              <a:t>{</a:t>
            </a:r>
            <a:r>
              <a:rPr lang="ja-JP" altLang="en-US" dirty="0" smtClean="0"/>
              <a:t>　</a:t>
            </a:r>
            <a:r>
              <a:rPr lang="ja-JP" altLang="en-US" dirty="0">
                <a:solidFill>
                  <a:srgbClr val="C00000"/>
                </a:solidFill>
              </a:rPr>
              <a:t>エラー処理（省略）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smtClean="0"/>
              <a:t>}</a:t>
            </a:r>
            <a:endParaRPr lang="en-US" altLang="ja-JP" dirty="0"/>
          </a:p>
          <a:p>
            <a:r>
              <a:rPr lang="en-US" altLang="ja-JP" dirty="0"/>
              <a:t>        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/* </a:t>
            </a:r>
            <a:r>
              <a:rPr lang="en-US" altLang="ja-JP" dirty="0"/>
              <a:t>do something */</a:t>
            </a:r>
          </a:p>
          <a:p>
            <a:r>
              <a:rPr lang="en-US" altLang="ja-JP" dirty="0"/>
              <a:t>    }</a:t>
            </a:r>
            <a:endParaRPr kumimoji="1" lang="ja-JP" altLang="en-US" dirty="0"/>
          </a:p>
        </p:txBody>
      </p:sp>
      <p:sp>
        <p:nvSpPr>
          <p:cNvPr id="8" name="フローチャート: 手作業 7"/>
          <p:cNvSpPr/>
          <p:nvPr/>
        </p:nvSpPr>
        <p:spPr>
          <a:xfrm flipV="1">
            <a:off x="426475" y="1708566"/>
            <a:ext cx="2592288" cy="449206"/>
          </a:xfrm>
          <a:prstGeom prst="flowChartManualOperat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0541" y="1748503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無限</a:t>
            </a:r>
            <a:r>
              <a:rPr lang="ja-JP" altLang="en-US" dirty="0" smtClean="0"/>
              <a:t>ループ</a:t>
            </a:r>
            <a:endParaRPr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1398583" y="1274697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75556" y="2657311"/>
            <a:ext cx="2268252" cy="131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ファイル読み込み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1×1024 Byte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(=</a:t>
            </a:r>
            <a:r>
              <a:rPr lang="en-US" altLang="ja-JP" dirty="0" err="1" smtClean="0">
                <a:solidFill>
                  <a:schemeClr val="tx1"/>
                </a:solidFill>
              </a:rPr>
              <a:t>sizeof</a:t>
            </a:r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en-US" altLang="ja-JP" dirty="0" err="1" smtClean="0">
                <a:solidFill>
                  <a:schemeClr val="tx1"/>
                </a:solidFill>
              </a:rPr>
              <a:t>buf</a:t>
            </a:r>
            <a:r>
              <a:rPr lang="en-US" altLang="ja-JP" dirty="0" smtClean="0">
                <a:solidFill>
                  <a:schemeClr val="tx1"/>
                </a:solidFill>
              </a:rPr>
              <a:t>))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>
            <a:stCxn id="11" idx="3"/>
          </p:cNvCxnSpPr>
          <p:nvPr/>
        </p:nvCxnSpPr>
        <p:spPr>
          <a:xfrm flipV="1">
            <a:off x="2843808" y="2015648"/>
            <a:ext cx="1139191" cy="12979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下矢印 13"/>
          <p:cNvSpPr/>
          <p:nvPr/>
        </p:nvSpPr>
        <p:spPr>
          <a:xfrm>
            <a:off x="1333500" y="2248616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88493" y="4456091"/>
            <a:ext cx="2268252" cy="54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終了したときの処理、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エラー処理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1333500" y="4041602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>
            <a:stCxn id="15" idx="3"/>
          </p:cNvCxnSpPr>
          <p:nvPr/>
        </p:nvCxnSpPr>
        <p:spPr>
          <a:xfrm flipV="1">
            <a:off x="2856745" y="3780232"/>
            <a:ext cx="743147" cy="949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左中かっこ 19"/>
          <p:cNvSpPr/>
          <p:nvPr/>
        </p:nvSpPr>
        <p:spPr>
          <a:xfrm>
            <a:off x="3779912" y="2428369"/>
            <a:ext cx="203087" cy="252784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: 手作業 21"/>
          <p:cNvSpPr/>
          <p:nvPr/>
        </p:nvSpPr>
        <p:spPr>
          <a:xfrm>
            <a:off x="413538" y="5495077"/>
            <a:ext cx="2592288" cy="382264"/>
          </a:xfrm>
          <a:prstGeom prst="flowChartManualOperat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下矢印 22"/>
          <p:cNvSpPr/>
          <p:nvPr/>
        </p:nvSpPr>
        <p:spPr>
          <a:xfrm>
            <a:off x="1346865" y="5084415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06654" y="1160064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fread_sample.cpp</a:t>
            </a:r>
            <a:r>
              <a:rPr lang="ja-JP" altLang="en-US" dirty="0" smtClean="0"/>
              <a:t>　（一部）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0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ex06  </a:t>
            </a:r>
            <a:r>
              <a:rPr lang="ja-JP" altLang="en-US" dirty="0"/>
              <a:t>バイナリファイルの読みだし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268760"/>
            <a:ext cx="8928484" cy="505584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実習に使うボードからとったデータをデコードするルーチンを書く。 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できた</a:t>
            </a:r>
            <a:r>
              <a:rPr lang="ja-JP" altLang="en-US" sz="2400" dirty="0"/>
              <a:t>デコードプログラムは最終的に</a:t>
            </a:r>
            <a:r>
              <a:rPr lang="en-US" altLang="ja-JP" sz="2400" dirty="0"/>
              <a:t>DAQ-Middleware</a:t>
            </a:r>
            <a:r>
              <a:rPr lang="ja-JP" altLang="en-US" sz="2400" dirty="0"/>
              <a:t>コンポーネントに 組み込むことになる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データフォーマット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~/</a:t>
            </a:r>
            <a:r>
              <a:rPr lang="en-US" altLang="ja-JP" sz="2400" dirty="0" err="1" smtClean="0"/>
              <a:t>daqmw-tc</a:t>
            </a:r>
            <a:r>
              <a:rPr lang="en-US" altLang="ja-JP" sz="2400" dirty="0" smtClean="0"/>
              <a:t>/doc/raw-data-packet-format.pdf</a:t>
            </a:r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en-US" altLang="ja-JP" sz="2400" dirty="0" err="1" smtClean="0"/>
              <a:t>linux</a:t>
            </a:r>
            <a:r>
              <a:rPr kumimoji="1" lang="ja-JP" altLang="en-US" sz="2400" dirty="0" smtClean="0"/>
              <a:t>上では下記コマンドで、見ることができる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24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1316" y="5646812"/>
            <a:ext cx="8604970" cy="4824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ja-JP" sz="2000" dirty="0">
                <a:solidFill>
                  <a:schemeClr val="tx1"/>
                </a:solidFill>
              </a:rPr>
              <a:t>% evince ~/daqmw-tc/doc/raw-data-packet-format.pdf</a:t>
            </a:r>
            <a:endParaRPr kumimoji="0" lang="ja-JP" altLang="ja-JP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516" y="179210"/>
            <a:ext cx="8646059" cy="64886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データ転送パケットフォーマット（全体）</a:t>
            </a:r>
            <a:endParaRPr kumimoji="1" lang="ja-JP" altLang="en-US" dirty="0"/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/>
          </p:nvPr>
        </p:nvGraphicFramePr>
        <p:xfrm>
          <a:off x="2362200" y="1785938"/>
          <a:ext cx="5443538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4" imgW="7629607" imgH="3847983" progId="Excel.Sheet.12">
                  <p:embed/>
                </p:oleObj>
              </mc:Choice>
              <mc:Fallback>
                <p:oleObj name="Worksheet" r:id="rId4" imgW="7629607" imgH="38479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1785938"/>
                        <a:ext cx="5443538" cy="274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左中かっこ 30"/>
          <p:cNvSpPr/>
          <p:nvPr/>
        </p:nvSpPr>
        <p:spPr>
          <a:xfrm>
            <a:off x="2066486" y="1785607"/>
            <a:ext cx="214987" cy="135594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42708" y="2278913"/>
            <a:ext cx="123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Header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50354" y="4883567"/>
            <a:ext cx="379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+mj-ea"/>
                <a:ea typeface="+mj-ea"/>
              </a:rPr>
              <a:t>※</a:t>
            </a:r>
            <a:r>
              <a:rPr kumimoji="1" lang="ja-JP" altLang="en-US" sz="1600" dirty="0" smtClean="0">
                <a:latin typeface="+mj-ea"/>
                <a:ea typeface="+mj-ea"/>
              </a:rPr>
              <a:t>複数バイトの場合、ビックエンディアン</a:t>
            </a:r>
            <a:endParaRPr kumimoji="1" lang="en-US" altLang="ja-JP" sz="1600" dirty="0" smtClean="0">
              <a:latin typeface="+mj-ea"/>
              <a:ea typeface="+mj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173979" y="1475715"/>
            <a:ext cx="580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31     28 27   24  23               16 15                   8 7                 0          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64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1566249" y="1730721"/>
          <a:ext cx="5442123" cy="4991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Worksheet" r:id="rId4" imgW="5343496" imgH="5334000" progId="Excel.Sheet.12">
                  <p:embed/>
                </p:oleObj>
              </mc:Choice>
              <mc:Fallback>
                <p:oleObj name="Worksheet" r:id="rId4" imgW="5343496" imgH="5334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6249" y="1730721"/>
                        <a:ext cx="5442123" cy="4991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左中かっこ 5"/>
          <p:cNvSpPr/>
          <p:nvPr/>
        </p:nvSpPr>
        <p:spPr>
          <a:xfrm>
            <a:off x="1287888" y="1757276"/>
            <a:ext cx="184345" cy="147481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345" y="2310015"/>
            <a:ext cx="128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window0</a:t>
            </a:r>
            <a:endParaRPr kumimoji="1" lang="ja-JP" altLang="en-US" dirty="0"/>
          </a:p>
        </p:txBody>
      </p:sp>
      <p:sp>
        <p:nvSpPr>
          <p:cNvPr id="8" name="左中かっこ 7"/>
          <p:cNvSpPr/>
          <p:nvPr/>
        </p:nvSpPr>
        <p:spPr>
          <a:xfrm>
            <a:off x="1250977" y="3330188"/>
            <a:ext cx="221256" cy="13654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345" y="3842320"/>
            <a:ext cx="128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window1</a:t>
            </a:r>
            <a:endParaRPr kumimoji="1" lang="ja-JP" altLang="en-US" dirty="0"/>
          </a:p>
        </p:txBody>
      </p:sp>
      <p:sp>
        <p:nvSpPr>
          <p:cNvPr id="10" name="左中かっこ 9"/>
          <p:cNvSpPr/>
          <p:nvPr/>
        </p:nvSpPr>
        <p:spPr>
          <a:xfrm>
            <a:off x="1167263" y="5207300"/>
            <a:ext cx="218942" cy="139267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5718972"/>
            <a:ext cx="128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window</a:t>
            </a:r>
            <a:r>
              <a:rPr kumimoji="1" lang="ja-JP" altLang="en-US" dirty="0" smtClean="0"/>
              <a:t>〇</a:t>
            </a:r>
            <a:endParaRPr kumimoji="1" lang="ja-JP" altLang="en-US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90535" y="219382"/>
            <a:ext cx="8890503" cy="648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schemeClr val="bg1"/>
                </a:solidFill>
              </a:rPr>
              <a:t>データ転送パケットフォーマット（データ部）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0535" y="1174531"/>
            <a:ext cx="431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window</a:t>
            </a:r>
            <a:r>
              <a:rPr kumimoji="1" lang="ja-JP" altLang="en-US" dirty="0" smtClean="0"/>
              <a:t>数の分だけ、データが送られてくる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5245" y="5503529"/>
            <a:ext cx="195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+mj-ea"/>
                <a:ea typeface="+mj-ea"/>
              </a:rPr>
              <a:t>※</a:t>
            </a:r>
            <a:r>
              <a:rPr kumimoji="1" lang="ja-JP" altLang="en-US" sz="1600" dirty="0" smtClean="0">
                <a:latin typeface="+mj-ea"/>
                <a:ea typeface="+mj-ea"/>
              </a:rPr>
              <a:t>複数バイトの場合、</a:t>
            </a:r>
            <a:endParaRPr kumimoji="1" lang="en-US" altLang="ja-JP" sz="1600" dirty="0" smtClean="0">
              <a:latin typeface="+mj-ea"/>
              <a:ea typeface="+mj-ea"/>
            </a:endParaRPr>
          </a:p>
          <a:p>
            <a:r>
              <a:rPr kumimoji="1" lang="ja-JP" altLang="en-US" sz="1600" dirty="0" smtClean="0">
                <a:latin typeface="+mj-ea"/>
                <a:ea typeface="+mj-ea"/>
              </a:rPr>
              <a:t>ビックエンディアン</a:t>
            </a:r>
            <a:endParaRPr kumimoji="1" lang="en-US" altLang="ja-JP" sz="1600" dirty="0" smtClean="0"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86248" y="1429011"/>
            <a:ext cx="580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31    28 27                             16 15    12 11                           0          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4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263" y="183603"/>
            <a:ext cx="7886700" cy="52351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データ量</a:t>
            </a:r>
            <a:r>
              <a:rPr lang="ja-JP" altLang="en-US" dirty="0" smtClean="0"/>
              <a:t>につい</a:t>
            </a:r>
            <a:r>
              <a:rPr lang="ja-JP" altLang="en-US" dirty="0"/>
              <a:t>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500" y="1340768"/>
            <a:ext cx="5853016" cy="578905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1window</a:t>
            </a:r>
            <a:r>
              <a:rPr lang="ja-JP" altLang="en-US" sz="2400" dirty="0" smtClean="0"/>
              <a:t>あたりのデータ量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= 2Byte ( =</a:t>
            </a:r>
            <a:r>
              <a:rPr lang="en-US" altLang="ja-JP" sz="2400" dirty="0" smtClean="0"/>
              <a:t>1ch</a:t>
            </a:r>
            <a:r>
              <a:rPr lang="ja-JP" altLang="en-US" sz="2400" dirty="0" smtClean="0"/>
              <a:t>分のデータ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  </a:t>
            </a:r>
            <a:r>
              <a:rPr lang="en-US" altLang="ja-JP" sz="2400" dirty="0" smtClean="0"/>
              <a:t>× </a:t>
            </a:r>
            <a:r>
              <a:rPr lang="en-US" altLang="ja-JP" sz="2400" dirty="0" err="1" smtClean="0"/>
              <a:t>ch</a:t>
            </a:r>
            <a:r>
              <a:rPr lang="ja-JP" altLang="en-US" sz="2400" dirty="0" smtClean="0"/>
              <a:t>数</a:t>
            </a: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r>
              <a:rPr lang="en-US" altLang="ja-JP" sz="2400" dirty="0" smtClean="0"/>
              <a:t>Data length</a:t>
            </a:r>
            <a:r>
              <a:rPr lang="ja-JP" altLang="en-US" sz="2400" dirty="0" smtClean="0"/>
              <a:t>（データ部分のバイト長）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en-US" altLang="ja-JP" sz="2400" dirty="0" smtClean="0"/>
              <a:t>   =  1window</a:t>
            </a:r>
            <a:r>
              <a:rPr kumimoji="1" lang="ja-JP" altLang="en-US" sz="2400" dirty="0" smtClean="0"/>
              <a:t>あたりのデータ量　 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 </a:t>
            </a:r>
            <a:r>
              <a:rPr kumimoji="1" lang="en-US" altLang="ja-JP" sz="2400" dirty="0" smtClean="0"/>
              <a:t>×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window</a:t>
            </a:r>
            <a:r>
              <a:rPr kumimoji="1" lang="ja-JP" altLang="en-US" sz="2400" dirty="0" smtClean="0"/>
              <a:t>数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=  </a:t>
            </a:r>
            <a:r>
              <a:rPr lang="en-US" altLang="ja-JP" sz="2400" dirty="0"/>
              <a:t>2Byte ( =</a:t>
            </a:r>
            <a:r>
              <a:rPr lang="en-US" altLang="ja-JP" sz="2400" dirty="0" smtClean="0"/>
              <a:t>1ch</a:t>
            </a:r>
            <a:r>
              <a:rPr lang="ja-JP" altLang="en-US" sz="2400" dirty="0" smtClean="0"/>
              <a:t>分のデータ</a:t>
            </a:r>
            <a:r>
              <a:rPr lang="en-US" altLang="ja-JP" sz="2400" dirty="0"/>
              <a:t>) </a:t>
            </a:r>
            <a:r>
              <a:rPr lang="ja-JP" altLang="en-US" sz="2400" dirty="0"/>
              <a:t>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 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× </a:t>
            </a:r>
            <a:r>
              <a:rPr lang="en-US" altLang="ja-JP" sz="2400" dirty="0" err="1"/>
              <a:t>ch</a:t>
            </a:r>
            <a:r>
              <a:rPr lang="ja-JP" altLang="en-US" sz="2400" dirty="0" smtClean="0"/>
              <a:t>数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       ×</a:t>
            </a:r>
            <a:r>
              <a:rPr lang="ja-JP" altLang="en-US" sz="2400" dirty="0"/>
              <a:t>　</a:t>
            </a:r>
            <a:r>
              <a:rPr lang="en-US" altLang="ja-JP" sz="2400" dirty="0"/>
              <a:t>window</a:t>
            </a:r>
            <a:r>
              <a:rPr lang="ja-JP" altLang="en-US" sz="2400" dirty="0"/>
              <a:t>数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 smtClean="0"/>
              <a:t>   </a:t>
            </a:r>
            <a:endParaRPr kumimoji="1" lang="ja-JP" altLang="en-US" sz="2400" dirty="0"/>
          </a:p>
        </p:txBody>
      </p:sp>
      <p:sp>
        <p:nvSpPr>
          <p:cNvPr id="4" name="角丸四角形 3"/>
          <p:cNvSpPr/>
          <p:nvPr/>
        </p:nvSpPr>
        <p:spPr>
          <a:xfrm>
            <a:off x="8190963" y="6207617"/>
            <a:ext cx="489398" cy="2704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/>
          </p:nvPr>
        </p:nvGraphicFramePr>
        <p:xfrm>
          <a:off x="5213806" y="1051476"/>
          <a:ext cx="3930195" cy="198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Worksheet" r:id="rId4" imgW="7629607" imgH="3847983" progId="Excel.Sheet.12">
                  <p:embed/>
                </p:oleObj>
              </mc:Choice>
              <mc:Fallback>
                <p:oleObj name="Worksheet" r:id="rId4" imgW="7629607" imgH="38479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13806" y="1051476"/>
                        <a:ext cx="3930195" cy="1982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線コネクタ 15"/>
          <p:cNvCxnSpPr/>
          <p:nvPr/>
        </p:nvCxnSpPr>
        <p:spPr>
          <a:xfrm flipV="1">
            <a:off x="1871700" y="1616839"/>
            <a:ext cx="3515112" cy="1579741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オブジェクト 11"/>
          <p:cNvGraphicFramePr>
            <a:graphicFrameLocks noChangeAspect="1"/>
          </p:cNvGraphicFramePr>
          <p:nvPr>
            <p:extLst/>
          </p:nvPr>
        </p:nvGraphicFramePr>
        <p:xfrm>
          <a:off x="5213806" y="3540937"/>
          <a:ext cx="3586162" cy="328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Worksheet" r:id="rId7" imgW="5343496" imgH="5334000" progId="Excel.Sheet.12">
                  <p:embed/>
                </p:oleObj>
              </mc:Choice>
              <mc:Fallback>
                <p:oleObj name="Worksheet" r:id="rId7" imgW="5343496" imgH="5334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3806" y="3540937"/>
                        <a:ext cx="3586162" cy="3289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sample.dat</a:t>
            </a:r>
            <a:r>
              <a:rPr kumimoji="1" lang="ja-JP" altLang="en-US" dirty="0" smtClean="0"/>
              <a:t>の確認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4265" y="1305619"/>
            <a:ext cx="8305800" cy="505584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000" dirty="0" smtClean="0"/>
              <a:t>サンプルデータ</a:t>
            </a:r>
            <a:r>
              <a:rPr lang="en-US" altLang="ja-JP" sz="2000" dirty="0" smtClean="0"/>
              <a:t>(sample.dat)</a:t>
            </a:r>
            <a:r>
              <a:rPr lang="ja-JP" altLang="en-US" sz="2000" dirty="0" smtClean="0"/>
              <a:t>の確認</a:t>
            </a:r>
            <a:endParaRPr kumimoji="1"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28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52261" t="11942" r="29750" b="86483"/>
          <a:stretch/>
        </p:blipFill>
        <p:spPr>
          <a:xfrm>
            <a:off x="144265" y="4242047"/>
            <a:ext cx="4944988" cy="167507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3017" y="1652686"/>
            <a:ext cx="5189178" cy="4824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ja-JP" sz="2000" dirty="0">
                <a:solidFill>
                  <a:schemeClr val="tx1"/>
                </a:solidFill>
              </a:rPr>
              <a:t>% hexdump -Cv ~/daqmw-tc/bs/sample.dat | </a:t>
            </a:r>
            <a:r>
              <a:rPr lang="pt-BR" altLang="ja-JP" sz="2000" dirty="0" smtClean="0">
                <a:solidFill>
                  <a:schemeClr val="tx1"/>
                </a:solidFill>
              </a:rPr>
              <a:t>less</a:t>
            </a:r>
            <a:endParaRPr kumimoji="0" lang="ja-JP" altLang="ja-JP" sz="44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4265" y="2795499"/>
            <a:ext cx="424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サンプルデータ</a:t>
            </a:r>
            <a:r>
              <a:rPr lang="ja-JP" altLang="en-US" dirty="0" smtClean="0"/>
              <a:t>の</a:t>
            </a:r>
            <a:r>
              <a:rPr lang="ja-JP" altLang="en-US" dirty="0"/>
              <a:t>初</a:t>
            </a:r>
            <a:r>
              <a:rPr lang="ja-JP" altLang="en-US" dirty="0" smtClean="0"/>
              <a:t>めの数</a:t>
            </a:r>
            <a:r>
              <a:rPr lang="en-US" altLang="ja-JP" dirty="0" smtClean="0"/>
              <a:t>Byte</a:t>
            </a:r>
            <a:endParaRPr kumimoji="1" lang="ja-JP" altLang="en-US" dirty="0"/>
          </a:p>
        </p:txBody>
      </p:sp>
      <p:sp>
        <p:nvSpPr>
          <p:cNvPr id="24" name="線吹き出し 1 (枠付き) 23"/>
          <p:cNvSpPr/>
          <p:nvPr/>
        </p:nvSpPr>
        <p:spPr>
          <a:xfrm>
            <a:off x="73017" y="3250513"/>
            <a:ext cx="1438643" cy="591852"/>
          </a:xfrm>
          <a:prstGeom prst="borderCallout1">
            <a:avLst>
              <a:gd name="adj1" fmla="val 101941"/>
              <a:gd name="adj2" fmla="val 46983"/>
              <a:gd name="adj3" fmla="val 160038"/>
              <a:gd name="adj4" fmla="val 6950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Type +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Word Length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線吹き出し 1 (枠付き) 24"/>
          <p:cNvSpPr/>
          <p:nvPr/>
        </p:nvSpPr>
        <p:spPr>
          <a:xfrm>
            <a:off x="1764446" y="3261960"/>
            <a:ext cx="1438643" cy="591852"/>
          </a:xfrm>
          <a:prstGeom prst="borderCallout1">
            <a:avLst>
              <a:gd name="adj1" fmla="val 99564"/>
              <a:gd name="adj2" fmla="val 2002"/>
              <a:gd name="adj3" fmla="val 169545"/>
              <a:gd name="adj4" fmla="val -2632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# of CH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線吹き出し 1 (枠付き) 25"/>
          <p:cNvSpPr/>
          <p:nvPr/>
        </p:nvSpPr>
        <p:spPr>
          <a:xfrm>
            <a:off x="457755" y="4966722"/>
            <a:ext cx="1438643" cy="591852"/>
          </a:xfrm>
          <a:prstGeom prst="borderCallout1">
            <a:avLst>
              <a:gd name="adj1" fmla="val 4488"/>
              <a:gd name="adj2" fmla="val 100764"/>
              <a:gd name="adj3" fmla="val -46753"/>
              <a:gd name="adj4" fmla="val 13893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Data length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左中かっこ 28"/>
          <p:cNvSpPr/>
          <p:nvPr/>
        </p:nvSpPr>
        <p:spPr>
          <a:xfrm rot="16200000">
            <a:off x="2388329" y="4048472"/>
            <a:ext cx="190876" cy="9147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線吹き出し 1 (枠付き) 29"/>
          <p:cNvSpPr/>
          <p:nvPr/>
        </p:nvSpPr>
        <p:spPr>
          <a:xfrm>
            <a:off x="3577843" y="3232235"/>
            <a:ext cx="1438643" cy="591852"/>
          </a:xfrm>
          <a:prstGeom prst="borderCallout1">
            <a:avLst>
              <a:gd name="adj1" fmla="val 101941"/>
              <a:gd name="adj2" fmla="val 46983"/>
              <a:gd name="adj3" fmla="val 136268"/>
              <a:gd name="adj4" fmla="val 105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Trigger Count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左中かっこ 30"/>
          <p:cNvSpPr/>
          <p:nvPr/>
        </p:nvSpPr>
        <p:spPr>
          <a:xfrm rot="5400000">
            <a:off x="3442731" y="3718567"/>
            <a:ext cx="184901" cy="92150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左中かっこ 31"/>
          <p:cNvSpPr/>
          <p:nvPr/>
        </p:nvSpPr>
        <p:spPr>
          <a:xfrm rot="16200000">
            <a:off x="4223896" y="4215560"/>
            <a:ext cx="185110" cy="5110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線吹き出し 1 (枠付き) 32"/>
          <p:cNvSpPr/>
          <p:nvPr/>
        </p:nvSpPr>
        <p:spPr>
          <a:xfrm>
            <a:off x="2106581" y="5014794"/>
            <a:ext cx="1585753" cy="591852"/>
          </a:xfrm>
          <a:prstGeom prst="borderCallout1">
            <a:avLst>
              <a:gd name="adj1" fmla="val 4488"/>
              <a:gd name="adj2" fmla="val 100764"/>
              <a:gd name="adj3" fmla="val -72899"/>
              <a:gd name="adj4" fmla="val 13208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window0</a:t>
            </a:r>
            <a:r>
              <a:rPr kumimoji="1" lang="ja-JP" altLang="en-US" dirty="0" err="1" smtClean="0">
                <a:solidFill>
                  <a:schemeClr val="tx1"/>
                </a:solidFill>
              </a:rPr>
              <a:t>、</a:t>
            </a:r>
            <a:r>
              <a:rPr kumimoji="1" lang="en-US" altLang="ja-JP" dirty="0" smtClean="0">
                <a:solidFill>
                  <a:schemeClr val="tx1"/>
                </a:solidFill>
              </a:rPr>
              <a:t>ch0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</a:t>
            </a:r>
            <a:r>
              <a:rPr kumimoji="1" lang="en-US" altLang="ja-JP" dirty="0" smtClean="0">
                <a:solidFill>
                  <a:schemeClr val="tx1"/>
                </a:solidFill>
              </a:rPr>
              <a:t>Data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4" name="線吹き出し 1 (枠付き) 33"/>
          <p:cNvSpPr/>
          <p:nvPr/>
        </p:nvSpPr>
        <p:spPr>
          <a:xfrm>
            <a:off x="3781306" y="5252168"/>
            <a:ext cx="1520171" cy="591852"/>
          </a:xfrm>
          <a:prstGeom prst="borderCallout1">
            <a:avLst>
              <a:gd name="adj1" fmla="val -266"/>
              <a:gd name="adj2" fmla="val 49916"/>
              <a:gd name="adj3" fmla="val -105408"/>
              <a:gd name="adj4" fmla="val 6544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window0</a:t>
            </a:r>
            <a:r>
              <a:rPr kumimoji="1" lang="ja-JP" altLang="en-US" dirty="0" err="1" smtClean="0">
                <a:solidFill>
                  <a:schemeClr val="tx1"/>
                </a:solidFill>
              </a:rPr>
              <a:t>、</a:t>
            </a:r>
            <a:r>
              <a:rPr kumimoji="1" lang="en-US" altLang="ja-JP" dirty="0" smtClean="0">
                <a:solidFill>
                  <a:schemeClr val="tx1"/>
                </a:solidFill>
              </a:rPr>
              <a:t>ch1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</a:t>
            </a:r>
            <a:r>
              <a:rPr kumimoji="1" lang="en-US" altLang="ja-JP" dirty="0" smtClean="0">
                <a:solidFill>
                  <a:schemeClr val="tx1"/>
                </a:solidFill>
              </a:rPr>
              <a:t>Data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左中かっこ 34"/>
          <p:cNvSpPr/>
          <p:nvPr/>
        </p:nvSpPr>
        <p:spPr>
          <a:xfrm rot="16200000">
            <a:off x="4711018" y="4258195"/>
            <a:ext cx="186492" cy="42444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72907"/>
              </p:ext>
            </p:extLst>
          </p:nvPr>
        </p:nvGraphicFramePr>
        <p:xfrm>
          <a:off x="5390449" y="586419"/>
          <a:ext cx="3711017" cy="1871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Worksheet" r:id="rId5" imgW="7629607" imgH="3847983" progId="Excel.Sheet.12">
                  <p:embed/>
                </p:oleObj>
              </mc:Choice>
              <mc:Fallback>
                <p:oleObj name="Worksheet" r:id="rId5" imgW="7629607" imgH="38479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0449" y="586419"/>
                        <a:ext cx="3711017" cy="1871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440408"/>
              </p:ext>
            </p:extLst>
          </p:nvPr>
        </p:nvGraphicFramePr>
        <p:xfrm>
          <a:off x="5390449" y="2554013"/>
          <a:ext cx="3745685" cy="3435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Worksheet" r:id="rId8" imgW="5343496" imgH="5334000" progId="Excel.Sheet.12">
                  <p:embed/>
                </p:oleObj>
              </mc:Choice>
              <mc:Fallback>
                <p:oleObj name="Worksheet" r:id="rId8" imgW="5343496" imgH="5334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0449" y="2554013"/>
                        <a:ext cx="3745685" cy="3435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3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ex06  </a:t>
            </a:r>
            <a:r>
              <a:rPr lang="ja-JP" altLang="en-US" dirty="0"/>
              <a:t>バイナリファイルの読みだし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508" y="1268760"/>
            <a:ext cx="9000492" cy="505584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000" dirty="0"/>
              <a:t>プログラムは </a:t>
            </a:r>
            <a:r>
              <a:rPr lang="en-US" altLang="ja-JP" sz="2000" dirty="0"/>
              <a:t>~/</a:t>
            </a:r>
            <a:r>
              <a:rPr lang="en-US" altLang="ja-JP" sz="2000" dirty="0" err="1"/>
              <a:t>daqmw-tc</a:t>
            </a:r>
            <a:r>
              <a:rPr lang="en-US" altLang="ja-JP" sz="2000" dirty="0"/>
              <a:t>/ex/ex06/ </a:t>
            </a:r>
            <a:r>
              <a:rPr lang="ja-JP" altLang="en-US" sz="2000" dirty="0"/>
              <a:t>にあるのでこれをコピーして </a:t>
            </a:r>
            <a:r>
              <a:rPr lang="ja-JP" altLang="en-US" sz="2000" dirty="0" smtClean="0"/>
              <a:t>使う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ex06</a:t>
            </a:r>
            <a:r>
              <a:rPr lang="ja-JP" altLang="en-US" sz="2000" dirty="0" smtClean="0"/>
              <a:t>の中</a:t>
            </a:r>
            <a:endParaRPr lang="en-US" altLang="ja-JP" sz="2000" dirty="0" smtClean="0"/>
          </a:p>
          <a:p>
            <a:r>
              <a:rPr lang="en-US" altLang="ja-JP" sz="2000" dirty="0" err="1"/>
              <a:t>Makefile</a:t>
            </a:r>
            <a:endParaRPr lang="en-US" altLang="ja-JP" sz="2000" dirty="0"/>
          </a:p>
          <a:p>
            <a:r>
              <a:rPr lang="en-US" altLang="ja-JP" sz="2000" dirty="0" err="1"/>
              <a:t>RawDataPacket.h</a:t>
            </a:r>
            <a:r>
              <a:rPr lang="en-US" altLang="ja-JP" sz="2000" dirty="0"/>
              <a:t> 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 </a:t>
            </a:r>
            <a:r>
              <a:rPr lang="ja-JP" altLang="en-US" sz="2000" dirty="0" smtClean="0"/>
              <a:t> デコードルーチンクラス ヘッダファイル</a:t>
            </a:r>
            <a:endParaRPr lang="ja-JP" altLang="en-US" sz="2000" dirty="0"/>
          </a:p>
          <a:p>
            <a:r>
              <a:rPr lang="en-US" altLang="ja-JP" sz="2000" dirty="0"/>
              <a:t>RawDataPacket.cpp 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</a:t>
            </a:r>
            <a:r>
              <a:rPr lang="ja-JP" altLang="en-US" sz="2000" dirty="0" smtClean="0"/>
              <a:t>デコードルーチンクラス</a:t>
            </a:r>
            <a:r>
              <a:rPr lang="ja-JP" altLang="en-US" sz="2000" dirty="0"/>
              <a:t>実装</a:t>
            </a:r>
            <a:r>
              <a:rPr lang="en-US" altLang="ja-JP" sz="2000" dirty="0">
                <a:solidFill>
                  <a:srgbClr val="FF0000"/>
                </a:solidFill>
              </a:rPr>
              <a:t>(</a:t>
            </a:r>
            <a:r>
              <a:rPr lang="ja-JP" altLang="en-US" sz="2000" dirty="0">
                <a:solidFill>
                  <a:srgbClr val="FF0000"/>
                </a:solidFill>
              </a:rPr>
              <a:t>各メソッドが書いてないので埋める</a:t>
            </a:r>
            <a:r>
              <a:rPr lang="en-US" altLang="ja-JP" sz="2000" dirty="0"/>
              <a:t>)</a:t>
            </a:r>
          </a:p>
          <a:p>
            <a:r>
              <a:rPr lang="en-US" altLang="ja-JP" sz="2000" dirty="0"/>
              <a:t>read_file_decode.cpp 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</a:t>
            </a:r>
            <a:r>
              <a:rPr lang="en-US" altLang="ja-JP" sz="2000" dirty="0" err="1" smtClean="0"/>
              <a:t>fread</a:t>
            </a:r>
            <a:r>
              <a:rPr lang="en-US" altLang="ja-JP" sz="2000" dirty="0"/>
              <a:t>()</a:t>
            </a:r>
            <a:r>
              <a:rPr lang="ja-JP" altLang="en-US" sz="2000" dirty="0"/>
              <a:t>を使ってファイルを</a:t>
            </a:r>
            <a:r>
              <a:rPr lang="ja-JP" altLang="en-US" sz="2000" dirty="0" smtClean="0"/>
              <a:t>読む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(</a:t>
            </a:r>
            <a:r>
              <a:rPr lang="ja-JP" altLang="en-US" sz="2000" dirty="0"/>
              <a:t>このなかで</a:t>
            </a:r>
            <a:r>
              <a:rPr lang="en-US" altLang="ja-JP" sz="2000" dirty="0" err="1"/>
              <a:t>RawDataPacket</a:t>
            </a:r>
            <a:r>
              <a:rPr lang="ja-JP" altLang="en-US" sz="2000" dirty="0"/>
              <a:t>で実装</a:t>
            </a:r>
            <a:r>
              <a:rPr lang="ja-JP" altLang="en-US" sz="2000" dirty="0" smtClean="0"/>
              <a:t>した</a:t>
            </a:r>
            <a:r>
              <a:rPr lang="ja-JP" altLang="en-US" sz="2000" dirty="0"/>
              <a:t>メソッド</a:t>
            </a:r>
            <a:r>
              <a:rPr lang="ja-JP" altLang="en-US" sz="2000" dirty="0" smtClean="0"/>
              <a:t>を使って</a:t>
            </a:r>
            <a:r>
              <a:rPr lang="ja-JP" altLang="en-US" sz="2000" dirty="0"/>
              <a:t>いる</a:t>
            </a:r>
            <a:r>
              <a:rPr lang="ja-JP" altLang="en-US" sz="2000" dirty="0" smtClean="0"/>
              <a:t>。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 smtClean="0"/>
              <a:t>     main</a:t>
            </a:r>
            <a:r>
              <a:rPr lang="en-US" altLang="ja-JP" sz="2000" dirty="0"/>
              <a:t>()</a:t>
            </a:r>
            <a:r>
              <a:rPr lang="ja-JP" altLang="en-US" sz="2000" dirty="0"/>
              <a:t>はこのなかにある</a:t>
            </a:r>
            <a:r>
              <a:rPr lang="en-US" altLang="ja-JP" sz="2000" dirty="0"/>
              <a:t>)</a:t>
            </a:r>
            <a:r>
              <a:rPr lang="ja-JP" altLang="en-US" sz="2000" dirty="0" err="1"/>
              <a:t>。</a:t>
            </a:r>
            <a:endParaRPr lang="ja-JP" altLang="en-US" sz="2000" dirty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29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3511" y="1748024"/>
            <a:ext cx="8658969" cy="744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ja-JP" sz="2000" dirty="0">
                <a:solidFill>
                  <a:schemeClr val="tx1"/>
                </a:solidFill>
              </a:rPr>
              <a:t>% cd ~/daqmw-tc/sandbox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ja-JP" sz="2000" dirty="0">
                <a:solidFill>
                  <a:schemeClr val="tx1"/>
                </a:solidFill>
              </a:rPr>
              <a:t>% cp -r ../ex/ex06 .</a:t>
            </a:r>
            <a:endParaRPr kumimoji="0" lang="ja-JP" altLang="ja-JP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実習で行う事項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128" y="1220372"/>
            <a:ext cx="8892480" cy="5026855"/>
          </a:xfrm>
        </p:spPr>
        <p:txBody>
          <a:bodyPr>
            <a:noAutofit/>
          </a:bodyPr>
          <a:lstStyle/>
          <a:p>
            <a:r>
              <a:rPr kumimoji="1" lang="ja-JP" altLang="en-US" sz="2400" cap="none" dirty="0" smtClean="0"/>
              <a:t>セットアップ</a:t>
            </a:r>
            <a:endParaRPr kumimoji="1" lang="en-US" altLang="ja-JP" sz="2400" cap="none" dirty="0" smtClean="0"/>
          </a:p>
          <a:p>
            <a:pPr lvl="1"/>
            <a:r>
              <a:rPr kumimoji="1" lang="en-US" altLang="ja-JP" sz="2000" cap="none" dirty="0" smtClean="0"/>
              <a:t>Spartan3E</a:t>
            </a:r>
            <a:r>
              <a:rPr lang="ja-JP" altLang="en-US" sz="2000" cap="none" dirty="0" smtClean="0"/>
              <a:t>評価ボードセットアップ</a:t>
            </a:r>
            <a:endParaRPr lang="en-US" altLang="ja-JP" sz="2000" cap="none" dirty="0" smtClean="0"/>
          </a:p>
          <a:p>
            <a:pPr lvl="1"/>
            <a:r>
              <a:rPr lang="ja-JP" altLang="en-US" sz="2000" dirty="0" smtClean="0"/>
              <a:t>実習用</a:t>
            </a:r>
            <a:r>
              <a:rPr kumimoji="1" lang="ja-JP" altLang="en-US" sz="2000" cap="none" dirty="0" smtClean="0"/>
              <a:t>ファイルダウンロード</a:t>
            </a:r>
            <a:endParaRPr kumimoji="1" lang="en-US" altLang="ja-JP" sz="2000" cap="none" dirty="0" smtClean="0"/>
          </a:p>
          <a:p>
            <a:r>
              <a:rPr lang="ja-JP" altLang="en-US" sz="2400" cap="none" dirty="0" smtClean="0"/>
              <a:t>実習</a:t>
            </a:r>
            <a:r>
              <a:rPr lang="en-US" altLang="ja-JP" sz="2400" cap="none" dirty="0" smtClean="0"/>
              <a:t>1</a:t>
            </a:r>
            <a:r>
              <a:rPr lang="ja-JP" altLang="en-US" sz="2400" cap="none" dirty="0"/>
              <a:t>　</a:t>
            </a:r>
            <a:r>
              <a:rPr lang="ja-JP" altLang="en-US" sz="2400" cap="none" dirty="0" smtClean="0"/>
              <a:t>（</a:t>
            </a:r>
            <a:r>
              <a:rPr lang="en-US" altLang="ja-JP" sz="2400" cap="none" dirty="0" smtClean="0"/>
              <a:t>DAQ-Middleware</a:t>
            </a:r>
            <a:r>
              <a:rPr lang="ja-JP" altLang="en-US" sz="2400" cap="none" dirty="0" smtClean="0"/>
              <a:t>を利用しない）</a:t>
            </a:r>
            <a:endParaRPr lang="en-US" altLang="ja-JP" sz="2400" cap="none" dirty="0" smtClean="0"/>
          </a:p>
          <a:p>
            <a:pPr lvl="1"/>
            <a:r>
              <a:rPr lang="en-US" altLang="ja-JP" sz="2000" cap="none" dirty="0" smtClean="0"/>
              <a:t>ex01 </a:t>
            </a:r>
            <a:r>
              <a:rPr lang="ja-JP" altLang="en-US" sz="2000" cap="none" dirty="0"/>
              <a:t>実習環境</a:t>
            </a:r>
            <a:r>
              <a:rPr lang="ja-JP" altLang="en-US" sz="2000" cap="none" dirty="0" smtClean="0"/>
              <a:t>確認</a:t>
            </a:r>
            <a:endParaRPr lang="en-US" altLang="ja-JP" sz="2000" cap="none" dirty="0" smtClean="0"/>
          </a:p>
          <a:p>
            <a:pPr lvl="1"/>
            <a:r>
              <a:rPr lang="en-US" altLang="ja-JP" sz="2000" cap="none" dirty="0" smtClean="0"/>
              <a:t>ex02 </a:t>
            </a:r>
            <a:r>
              <a:rPr lang="en-US" altLang="ja-JP" sz="2000" cap="none" dirty="0"/>
              <a:t>C++</a:t>
            </a:r>
            <a:r>
              <a:rPr lang="ja-JP" altLang="en-US" sz="2000" cap="none" dirty="0"/>
              <a:t>の簡単な復習</a:t>
            </a:r>
            <a:r>
              <a:rPr lang="en-US" altLang="ja-JP" sz="2000" cap="none" dirty="0"/>
              <a:t>(</a:t>
            </a:r>
            <a:r>
              <a:rPr lang="ja-JP" altLang="en-US" sz="2000" cap="none" dirty="0"/>
              <a:t>クラス</a:t>
            </a:r>
            <a:r>
              <a:rPr lang="en-US" altLang="ja-JP" sz="2000" cap="none" dirty="0" smtClean="0"/>
              <a:t>)</a:t>
            </a:r>
          </a:p>
          <a:p>
            <a:pPr lvl="1"/>
            <a:r>
              <a:rPr lang="en-US" altLang="ja-JP" sz="2000" cap="none" dirty="0" smtClean="0"/>
              <a:t>ex03 </a:t>
            </a:r>
            <a:r>
              <a:rPr lang="ja-JP" altLang="en-US" sz="2000" cap="none" dirty="0" smtClean="0"/>
              <a:t>ネットワークバイトオーダー</a:t>
            </a:r>
            <a:endParaRPr lang="en-US" altLang="ja-JP" sz="2000" cap="none" dirty="0" smtClean="0"/>
          </a:p>
          <a:p>
            <a:pPr lvl="1"/>
            <a:r>
              <a:rPr lang="en-US" altLang="ja-JP" sz="2000" cap="none" dirty="0" smtClean="0"/>
              <a:t>ex04 </a:t>
            </a:r>
            <a:r>
              <a:rPr lang="en-US" altLang="ja-JP" sz="2000" cap="none" dirty="0"/>
              <a:t>char buffer</a:t>
            </a:r>
            <a:r>
              <a:rPr lang="ja-JP" altLang="en-US" sz="2000" cap="none" dirty="0"/>
              <a:t>からの数値の</a:t>
            </a:r>
            <a:r>
              <a:rPr lang="ja-JP" altLang="en-US" sz="2000" cap="none" dirty="0" smtClean="0"/>
              <a:t>取り出し</a:t>
            </a:r>
            <a:endParaRPr lang="en-US" altLang="ja-JP" sz="2000" cap="none" dirty="0" smtClean="0"/>
          </a:p>
          <a:p>
            <a:pPr lvl="1"/>
            <a:r>
              <a:rPr lang="en-US" altLang="ja-JP" sz="2000" cap="none" dirty="0" smtClean="0"/>
              <a:t>ex05 </a:t>
            </a:r>
            <a:r>
              <a:rPr lang="ja-JP" altLang="en-US" sz="2000" cap="none" dirty="0"/>
              <a:t>バイナリファイルの</a:t>
            </a:r>
            <a:r>
              <a:rPr lang="ja-JP" altLang="en-US" sz="2000" cap="none" dirty="0" smtClean="0"/>
              <a:t>読みだし</a:t>
            </a:r>
            <a:endParaRPr lang="en-US" altLang="ja-JP" sz="2000" cap="none" dirty="0" smtClean="0"/>
          </a:p>
          <a:p>
            <a:pPr lvl="1"/>
            <a:r>
              <a:rPr lang="en-US" altLang="ja-JP" sz="2000" cap="none" dirty="0" smtClean="0"/>
              <a:t>ex06 </a:t>
            </a:r>
            <a:r>
              <a:rPr lang="ja-JP" altLang="en-US" sz="2000" cap="none" dirty="0"/>
              <a:t>ファイルを読んで</a:t>
            </a:r>
            <a:r>
              <a:rPr lang="ja-JP" altLang="en-US" sz="2000" cap="none" dirty="0" smtClean="0"/>
              <a:t>デコード</a:t>
            </a:r>
            <a:endParaRPr lang="en-US" altLang="ja-JP" sz="2000" cap="none" dirty="0" smtClean="0"/>
          </a:p>
          <a:p>
            <a:pPr lvl="1"/>
            <a:r>
              <a:rPr lang="en-US" altLang="ja-JP" sz="2000" cap="none" dirty="0" smtClean="0"/>
              <a:t>ex07 </a:t>
            </a:r>
            <a:r>
              <a:rPr lang="en-US" altLang="ja-JP" sz="2000" cap="none" dirty="0"/>
              <a:t>ROOT</a:t>
            </a:r>
            <a:r>
              <a:rPr lang="ja-JP" altLang="en-US" sz="2000" cap="none" dirty="0"/>
              <a:t>を使ってグラフを</a:t>
            </a:r>
            <a:r>
              <a:rPr lang="ja-JP" altLang="en-US" sz="2000" cap="none" dirty="0" smtClean="0"/>
              <a:t>書く</a:t>
            </a:r>
            <a:endParaRPr lang="en-US" altLang="ja-JP" sz="2000" cap="none" dirty="0" smtClean="0"/>
          </a:p>
          <a:p>
            <a:pPr lvl="1"/>
            <a:r>
              <a:rPr lang="en-US" altLang="ja-JP" sz="2000" cap="none" dirty="0" smtClean="0"/>
              <a:t>ex08 </a:t>
            </a:r>
            <a:r>
              <a:rPr lang="ja-JP" altLang="en-US" sz="2000" cap="none" dirty="0"/>
              <a:t>ファイルを読みながらグラフを画面に表示</a:t>
            </a:r>
            <a:r>
              <a:rPr lang="ja-JP" altLang="en-US" sz="2000" cap="none" dirty="0" smtClean="0"/>
              <a:t>する</a:t>
            </a:r>
            <a:endParaRPr lang="en-US" altLang="ja-JP" sz="2000" cap="none" dirty="0" smtClean="0"/>
          </a:p>
          <a:p>
            <a:pPr lvl="1"/>
            <a:r>
              <a:rPr lang="en-US" altLang="ja-JP" sz="2000" cap="none" dirty="0" smtClean="0"/>
              <a:t>ex09 </a:t>
            </a:r>
            <a:r>
              <a:rPr lang="ja-JP" altLang="en-US" sz="2000" cap="none" dirty="0"/>
              <a:t>ネットワークからデータを読みデコード</a:t>
            </a:r>
            <a:r>
              <a:rPr lang="ja-JP" altLang="en-US" sz="2000" cap="none" dirty="0" smtClean="0"/>
              <a:t>する</a:t>
            </a:r>
            <a:endParaRPr lang="en-US" altLang="ja-JP" sz="2000" cap="none" dirty="0" smtClean="0"/>
          </a:p>
          <a:p>
            <a:pPr lvl="1"/>
            <a:r>
              <a:rPr lang="en-US" altLang="ja-JP" sz="2000" cap="none" dirty="0" smtClean="0"/>
              <a:t>ex10 </a:t>
            </a:r>
            <a:r>
              <a:rPr lang="en-US" altLang="ja-JP" sz="2000" cap="none" dirty="0" err="1"/>
              <a:t>nc</a:t>
            </a:r>
            <a:r>
              <a:rPr lang="ja-JP" altLang="en-US" sz="2000" cap="none" dirty="0"/>
              <a:t>コマンドでデータを読みグラフを画面に表示する</a:t>
            </a:r>
            <a:endParaRPr lang="en-US" altLang="ja-JP" sz="2000" cap="none" dirty="0"/>
          </a:p>
          <a:p>
            <a:pPr marL="0" indent="0">
              <a:buNone/>
            </a:pPr>
            <a:endParaRPr lang="en-US" altLang="ja-JP" sz="2400" cap="none" dirty="0" smtClean="0"/>
          </a:p>
          <a:p>
            <a:pPr marL="0" indent="0">
              <a:buNone/>
            </a:pPr>
            <a:endParaRPr lang="en-US" altLang="ja-JP" sz="2400" cap="none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2017-9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</a:t>
            </a:r>
            <a:r>
              <a:rPr kumimoji="1" lang="ja-JP" altLang="en-US" smtClean="0"/>
              <a:t>トレーニングコース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383-F6E1-43CF-9582-6601B7D3A4E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ex06  </a:t>
            </a:r>
            <a:r>
              <a:rPr lang="ja-JP" altLang="en-US" dirty="0"/>
              <a:t>バイナリファイルの読みだし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9100" y="1268760"/>
            <a:ext cx="8305800" cy="576064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 smtClean="0"/>
              <a:t>read_file_decode.cpp</a:t>
            </a:r>
            <a:r>
              <a:rPr lang="ja-JP" altLang="en-US" sz="2400" dirty="0" smtClean="0"/>
              <a:t>　説明</a:t>
            </a: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30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1980" y="2818536"/>
            <a:ext cx="4139952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RawDataPacket</a:t>
            </a:r>
            <a:r>
              <a:rPr lang="en-US" altLang="ja-JP" dirty="0" smtClean="0"/>
              <a:t> </a:t>
            </a:r>
            <a:r>
              <a:rPr lang="en-US" altLang="ja-JP" dirty="0"/>
              <a:t>r</a:t>
            </a:r>
            <a:r>
              <a:rPr lang="en-US" altLang="ja-JP" dirty="0" smtClean="0"/>
              <a:t>; </a:t>
            </a:r>
          </a:p>
          <a:p>
            <a:endParaRPr lang="en-US" altLang="ja-JP" dirty="0"/>
          </a:p>
          <a:p>
            <a:r>
              <a:rPr lang="en-US" altLang="ja-JP" dirty="0" smtClean="0"/>
              <a:t>if </a:t>
            </a:r>
            <a:r>
              <a:rPr lang="en-US" altLang="ja-JP" dirty="0"/>
              <a:t>(</a:t>
            </a:r>
            <a:r>
              <a:rPr lang="en-US" altLang="ja-JP" dirty="0" err="1"/>
              <a:t>argc</a:t>
            </a:r>
            <a:r>
              <a:rPr lang="en-US" altLang="ja-JP" dirty="0"/>
              <a:t> != 2) {</a:t>
            </a:r>
          </a:p>
          <a:p>
            <a:r>
              <a:rPr lang="en-US" altLang="ja-JP" dirty="0"/>
              <a:t>        usage();</a:t>
            </a:r>
          </a:p>
          <a:p>
            <a:r>
              <a:rPr lang="en-US" altLang="ja-JP" dirty="0"/>
              <a:t>        exit(1);</a:t>
            </a:r>
          </a:p>
          <a:p>
            <a:r>
              <a:rPr lang="en-US" altLang="ja-JP" dirty="0"/>
              <a:t>    }</a:t>
            </a:r>
          </a:p>
          <a:p>
            <a:endParaRPr lang="en-US" altLang="ja-JP" dirty="0"/>
          </a:p>
          <a:p>
            <a:r>
              <a:rPr lang="en-US" altLang="ja-JP" dirty="0"/>
              <a:t>    filename = </a:t>
            </a:r>
            <a:r>
              <a:rPr lang="en-US" altLang="ja-JP" dirty="0" err="1"/>
              <a:t>argv</a:t>
            </a:r>
            <a:r>
              <a:rPr lang="en-US" altLang="ja-JP" dirty="0"/>
              <a:t>[1];</a:t>
            </a:r>
          </a:p>
          <a:p>
            <a:r>
              <a:rPr lang="en-US" altLang="ja-JP" dirty="0"/>
              <a:t>    </a:t>
            </a:r>
            <a:r>
              <a:rPr lang="en-US" altLang="ja-JP" dirty="0" err="1"/>
              <a:t>fp</a:t>
            </a:r>
            <a:r>
              <a:rPr lang="en-US" altLang="ja-JP" dirty="0"/>
              <a:t> = </a:t>
            </a:r>
            <a:r>
              <a:rPr lang="en-US" altLang="ja-JP" dirty="0" err="1"/>
              <a:t>fopen</a:t>
            </a:r>
            <a:r>
              <a:rPr lang="en-US" altLang="ja-JP" dirty="0"/>
              <a:t>(filename, "</a:t>
            </a:r>
            <a:r>
              <a:rPr lang="en-US" altLang="ja-JP" dirty="0" err="1" smtClean="0"/>
              <a:t>rb</a:t>
            </a:r>
            <a:r>
              <a:rPr lang="en-US" altLang="ja-JP" dirty="0" smtClean="0"/>
              <a:t>");</a:t>
            </a:r>
            <a:endParaRPr lang="en-US" altLang="ja-JP" dirty="0"/>
          </a:p>
          <a:p>
            <a:r>
              <a:rPr lang="en-US" altLang="ja-JP" dirty="0"/>
              <a:t>    if (</a:t>
            </a:r>
            <a:r>
              <a:rPr lang="en-US" altLang="ja-JP" dirty="0" err="1"/>
              <a:t>fp</a:t>
            </a:r>
            <a:r>
              <a:rPr lang="en-US" altLang="ja-JP" dirty="0"/>
              <a:t> == NULL) {</a:t>
            </a:r>
          </a:p>
          <a:p>
            <a:r>
              <a:rPr lang="en-US" altLang="ja-JP" dirty="0"/>
              <a:t>        err(1, "</a:t>
            </a:r>
            <a:r>
              <a:rPr lang="en-US" altLang="ja-JP" dirty="0" err="1"/>
              <a:t>fopen</a:t>
            </a:r>
            <a:r>
              <a:rPr lang="en-US" altLang="ja-JP" dirty="0"/>
              <a:t> for %s", filename);</a:t>
            </a:r>
          </a:p>
          <a:p>
            <a:r>
              <a:rPr lang="en-US" altLang="ja-JP" dirty="0"/>
              <a:t>    }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966345" y="4086473"/>
            <a:ext cx="2268252" cy="660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引数読み込み処理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295636" y="1815716"/>
            <a:ext cx="1692442" cy="3834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スタート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817821" y="2277696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>
            <a:stCxn id="8" idx="3"/>
          </p:cNvCxnSpPr>
          <p:nvPr/>
        </p:nvCxnSpPr>
        <p:spPr>
          <a:xfrm flipV="1">
            <a:off x="3234597" y="3934119"/>
            <a:ext cx="1318080" cy="482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下矢印 11"/>
          <p:cNvSpPr/>
          <p:nvPr/>
        </p:nvSpPr>
        <p:spPr>
          <a:xfrm>
            <a:off x="1776435" y="4896908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971600" y="5424849"/>
            <a:ext cx="2268252" cy="660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ファイル読み込み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コネクタ 13"/>
          <p:cNvCxnSpPr>
            <a:stCxn id="13" idx="3"/>
          </p:cNvCxnSpPr>
          <p:nvPr/>
        </p:nvCxnSpPr>
        <p:spPr>
          <a:xfrm flipV="1">
            <a:off x="3239852" y="5301209"/>
            <a:ext cx="1318080" cy="453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391980" y="2449204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read_file_decode.cpp </a:t>
            </a:r>
            <a:r>
              <a:rPr lang="ja-JP" altLang="en-US" dirty="0" smtClean="0"/>
              <a:t>　（一部）</a:t>
            </a:r>
            <a:endParaRPr kumimoji="1" lang="ja-JP" altLang="en-US" dirty="0"/>
          </a:p>
        </p:txBody>
      </p:sp>
      <p:sp>
        <p:nvSpPr>
          <p:cNvPr id="16" name="下矢印 15"/>
          <p:cNvSpPr/>
          <p:nvPr/>
        </p:nvSpPr>
        <p:spPr>
          <a:xfrm>
            <a:off x="1781690" y="6196555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966345" y="2877292"/>
            <a:ext cx="2268252" cy="660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RawDataPacket</a:t>
            </a:r>
            <a:r>
              <a:rPr lang="ja-JP" altLang="en-US" dirty="0" smtClean="0">
                <a:solidFill>
                  <a:schemeClr val="tx1"/>
                </a:solidFill>
              </a:rPr>
              <a:t>を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オブジェクト化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>
            <a:stCxn id="31" idx="3"/>
          </p:cNvCxnSpPr>
          <p:nvPr/>
        </p:nvCxnSpPr>
        <p:spPr>
          <a:xfrm flipV="1">
            <a:off x="3234597" y="3087510"/>
            <a:ext cx="1162638" cy="119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下矢印 37"/>
          <p:cNvSpPr/>
          <p:nvPr/>
        </p:nvSpPr>
        <p:spPr>
          <a:xfrm>
            <a:off x="1817821" y="3656687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8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ex06  </a:t>
            </a:r>
            <a:r>
              <a:rPr lang="ja-JP" altLang="en-US" dirty="0"/>
              <a:t>バイナリファイルの読みだし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31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" name="フッター プレースホルダー 4"/>
          <p:cNvSpPr txBox="1">
            <a:spLocks/>
          </p:cNvSpPr>
          <p:nvPr/>
        </p:nvSpPr>
        <p:spPr bwMode="gray">
          <a:xfrm>
            <a:off x="2843808" y="6553200"/>
            <a:ext cx="33843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ctr" defTabSz="9144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1" name="フローチャート: 手作業 10"/>
          <p:cNvSpPr/>
          <p:nvPr/>
        </p:nvSpPr>
        <p:spPr>
          <a:xfrm flipV="1">
            <a:off x="426475" y="1708566"/>
            <a:ext cx="2592288" cy="449206"/>
          </a:xfrm>
          <a:prstGeom prst="flowChartManualOperat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20541" y="1748503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無限</a:t>
            </a:r>
            <a:r>
              <a:rPr lang="ja-JP" altLang="en-US" dirty="0" smtClean="0"/>
              <a:t>ループ</a:t>
            </a:r>
            <a:endParaRPr lang="ja-JP" altLang="en-US" dirty="0"/>
          </a:p>
        </p:txBody>
      </p:sp>
      <p:sp>
        <p:nvSpPr>
          <p:cNvPr id="13" name="下矢印 12"/>
          <p:cNvSpPr/>
          <p:nvPr/>
        </p:nvSpPr>
        <p:spPr>
          <a:xfrm>
            <a:off x="1398583" y="1274697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75556" y="2657311"/>
            <a:ext cx="2268252" cy="619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ファイル読み込み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（ヘッダ部分）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1333500" y="2248616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75556" y="3801570"/>
            <a:ext cx="2268252" cy="54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終了したときの処理、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エラー処理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320563" y="3387081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1297628" y="5492744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29547" y="5939320"/>
            <a:ext cx="2268252" cy="54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Type(=0xf)</a:t>
            </a:r>
            <a:r>
              <a:rPr kumimoji="1" lang="ja-JP" altLang="en-US" dirty="0" smtClean="0">
                <a:solidFill>
                  <a:schemeClr val="tx1"/>
                </a:solidFill>
              </a:rPr>
              <a:t>の確認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9852" y="1360587"/>
            <a:ext cx="5774196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 for ( ; ; ) {</a:t>
            </a:r>
          </a:p>
          <a:p>
            <a:r>
              <a:rPr lang="en-US" altLang="ja-JP" dirty="0"/>
              <a:t>        // Read Header Part</a:t>
            </a:r>
          </a:p>
          <a:p>
            <a:r>
              <a:rPr lang="en-US" altLang="ja-JP" dirty="0"/>
              <a:t>        n = </a:t>
            </a:r>
            <a:r>
              <a:rPr lang="en-US" altLang="ja-JP" dirty="0" err="1"/>
              <a:t>fread</a:t>
            </a:r>
            <a:r>
              <a:rPr lang="en-US" altLang="ja-JP" dirty="0"/>
              <a:t>(</a:t>
            </a:r>
            <a:r>
              <a:rPr lang="en-US" altLang="ja-JP" dirty="0" err="1"/>
              <a:t>buf</a:t>
            </a:r>
            <a:r>
              <a:rPr lang="en-US" altLang="ja-JP" dirty="0"/>
              <a:t>, 1, </a:t>
            </a:r>
            <a:r>
              <a:rPr lang="en-US" altLang="ja-JP" dirty="0" err="1">
                <a:solidFill>
                  <a:srgbClr val="FF0000"/>
                </a:solidFill>
              </a:rPr>
              <a:t>RawDataPacket</a:t>
            </a:r>
            <a:r>
              <a:rPr lang="en-US" altLang="ja-JP" dirty="0">
                <a:solidFill>
                  <a:srgbClr val="FF0000"/>
                </a:solidFill>
              </a:rPr>
              <a:t>::HEADER_SIZE</a:t>
            </a:r>
            <a:r>
              <a:rPr lang="en-US" altLang="ja-JP" dirty="0"/>
              <a:t>, </a:t>
            </a:r>
            <a:r>
              <a:rPr lang="en-US" altLang="ja-JP" dirty="0" err="1"/>
              <a:t>fp</a:t>
            </a:r>
            <a:r>
              <a:rPr lang="en-US" altLang="ja-JP" dirty="0"/>
              <a:t>);</a:t>
            </a:r>
          </a:p>
          <a:p>
            <a:r>
              <a:rPr lang="en-US" altLang="ja-JP" dirty="0"/>
              <a:t> </a:t>
            </a:r>
            <a:r>
              <a:rPr lang="ja-JP" altLang="en-US" dirty="0"/>
              <a:t>　</a:t>
            </a:r>
            <a:r>
              <a:rPr lang="ja-JP" altLang="en-US" dirty="0" smtClean="0"/>
              <a:t>　 </a:t>
            </a:r>
            <a:r>
              <a:rPr lang="en-US" altLang="ja-JP" dirty="0" smtClean="0"/>
              <a:t>if </a:t>
            </a:r>
            <a:r>
              <a:rPr lang="en-US" altLang="ja-JP" dirty="0"/>
              <a:t>(n == 0) {</a:t>
            </a:r>
          </a:p>
          <a:p>
            <a:r>
              <a:rPr lang="en-US" altLang="ja-JP" dirty="0"/>
              <a:t>            if (</a:t>
            </a:r>
            <a:r>
              <a:rPr lang="en-US" altLang="ja-JP" dirty="0" err="1"/>
              <a:t>feof</a:t>
            </a:r>
            <a:r>
              <a:rPr lang="en-US" altLang="ja-JP" dirty="0"/>
              <a:t>(</a:t>
            </a:r>
            <a:r>
              <a:rPr lang="en-US" altLang="ja-JP" dirty="0" err="1"/>
              <a:t>fp</a:t>
            </a:r>
            <a:r>
              <a:rPr lang="en-US" altLang="ja-JP" dirty="0"/>
              <a:t>)) {</a:t>
            </a:r>
          </a:p>
          <a:p>
            <a:r>
              <a:rPr lang="en-US" altLang="ja-JP" dirty="0"/>
              <a:t>                break;</a:t>
            </a:r>
          </a:p>
          <a:p>
            <a:r>
              <a:rPr lang="en-US" altLang="ja-JP" dirty="0"/>
              <a:t>            }</a:t>
            </a:r>
          </a:p>
          <a:p>
            <a:r>
              <a:rPr lang="en-US" altLang="ja-JP" dirty="0"/>
              <a:t>            else if (</a:t>
            </a:r>
            <a:r>
              <a:rPr lang="en-US" altLang="ja-JP" dirty="0" err="1"/>
              <a:t>ferror</a:t>
            </a:r>
            <a:r>
              <a:rPr lang="en-US" altLang="ja-JP" dirty="0"/>
              <a:t>(</a:t>
            </a:r>
            <a:r>
              <a:rPr lang="en-US" altLang="ja-JP" dirty="0" err="1"/>
              <a:t>fp</a:t>
            </a:r>
            <a:r>
              <a:rPr lang="en-US" altLang="ja-JP" dirty="0"/>
              <a:t>)) {   </a:t>
            </a:r>
            <a:r>
              <a:rPr lang="ja-JP" altLang="en-US" dirty="0">
                <a:solidFill>
                  <a:srgbClr val="C00000"/>
                </a:solidFill>
              </a:rPr>
              <a:t>エラー処理（省略）</a:t>
            </a:r>
            <a:r>
              <a:rPr lang="en-US" altLang="ja-JP" dirty="0">
                <a:solidFill>
                  <a:srgbClr val="C00000"/>
                </a:solidFill>
              </a:rPr>
              <a:t>  </a:t>
            </a:r>
            <a:r>
              <a:rPr lang="en-US" altLang="ja-JP" dirty="0"/>
              <a:t>}</a:t>
            </a:r>
          </a:p>
          <a:p>
            <a:r>
              <a:rPr lang="en-US" altLang="ja-JP" dirty="0"/>
              <a:t>        }</a:t>
            </a:r>
          </a:p>
          <a:p>
            <a:r>
              <a:rPr lang="ja-JP" altLang="en-US" dirty="0"/>
              <a:t>　　　</a:t>
            </a:r>
            <a:endParaRPr lang="en-US" altLang="ja-JP" dirty="0"/>
          </a:p>
          <a:p>
            <a:r>
              <a:rPr lang="ja-JP" altLang="en-US" dirty="0"/>
              <a:t>　　　</a:t>
            </a:r>
            <a:r>
              <a:rPr lang="en-US" altLang="ja-JP" dirty="0"/>
              <a:t>if (n != </a:t>
            </a:r>
            <a:r>
              <a:rPr lang="en-US" altLang="ja-JP" dirty="0" err="1"/>
              <a:t>sizeof</a:t>
            </a:r>
            <a:r>
              <a:rPr lang="en-US" altLang="ja-JP" dirty="0"/>
              <a:t>(</a:t>
            </a:r>
            <a:r>
              <a:rPr lang="en-US" altLang="ja-JP" dirty="0" err="1"/>
              <a:t>buf</a:t>
            </a:r>
            <a:r>
              <a:rPr lang="en-US" altLang="ja-JP" dirty="0"/>
              <a:t>)) {</a:t>
            </a:r>
            <a:r>
              <a:rPr lang="ja-JP" altLang="en-US" dirty="0"/>
              <a:t>　</a:t>
            </a:r>
            <a:r>
              <a:rPr lang="ja-JP" altLang="en-US" dirty="0">
                <a:solidFill>
                  <a:srgbClr val="C00000"/>
                </a:solidFill>
              </a:rPr>
              <a:t>エラー処理（省略）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/>
              <a:t>}</a:t>
            </a:r>
          </a:p>
          <a:p>
            <a:r>
              <a:rPr lang="en-US" altLang="ja-JP" dirty="0"/>
              <a:t>        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// </a:t>
            </a:r>
            <a:r>
              <a:rPr lang="en-US" altLang="ja-JP" dirty="0"/>
              <a:t>Set header part to decode</a:t>
            </a:r>
          </a:p>
          <a:p>
            <a:r>
              <a:rPr lang="en-US" altLang="ja-JP" dirty="0"/>
              <a:t>        </a:t>
            </a:r>
            <a:r>
              <a:rPr lang="en-US" altLang="ja-JP" dirty="0" err="1"/>
              <a:t>r.set_buf</a:t>
            </a:r>
            <a:r>
              <a:rPr lang="en-US" altLang="ja-JP" dirty="0"/>
              <a:t>(</a:t>
            </a:r>
            <a:r>
              <a:rPr lang="en-US" altLang="ja-JP" dirty="0" err="1"/>
              <a:t>buf</a:t>
            </a:r>
            <a:r>
              <a:rPr lang="en-US" altLang="ja-JP" dirty="0"/>
              <a:t>, n);</a:t>
            </a:r>
          </a:p>
          <a:p>
            <a:r>
              <a:rPr lang="en-US" altLang="ja-JP" dirty="0"/>
              <a:t>        // Decode.  Verify Type</a:t>
            </a:r>
          </a:p>
          <a:p>
            <a:r>
              <a:rPr lang="en-US" altLang="ja-JP" dirty="0"/>
              <a:t>        if (! </a:t>
            </a:r>
            <a:r>
              <a:rPr lang="en-US" altLang="ja-JP" dirty="0" err="1">
                <a:solidFill>
                  <a:srgbClr val="FF0000"/>
                </a:solidFill>
              </a:rPr>
              <a:t>r.is_raw_data_packet</a:t>
            </a:r>
            <a:r>
              <a:rPr lang="en-US" altLang="ja-JP" dirty="0" smtClean="0">
                <a:solidFill>
                  <a:srgbClr val="FF0000"/>
                </a:solidFill>
              </a:rPr>
              <a:t>() </a:t>
            </a:r>
            <a:r>
              <a:rPr lang="en-US" altLang="ja-JP" dirty="0" smtClean="0"/>
              <a:t>) </a:t>
            </a:r>
            <a:r>
              <a:rPr lang="en-US" altLang="ja-JP" dirty="0"/>
              <a:t>{</a:t>
            </a:r>
          </a:p>
          <a:p>
            <a:r>
              <a:rPr lang="en-US" altLang="ja-JP" dirty="0"/>
              <a:t>            </a:t>
            </a:r>
            <a:r>
              <a:rPr lang="en-US" altLang="ja-JP" dirty="0" err="1"/>
              <a:t>cout</a:t>
            </a:r>
            <a:r>
              <a:rPr lang="en-US" altLang="ja-JP" dirty="0"/>
              <a:t> &lt;&lt; "Not a </a:t>
            </a:r>
            <a:r>
              <a:rPr lang="en-US" altLang="ja-JP" dirty="0" err="1"/>
              <a:t>RawDataPacket</a:t>
            </a:r>
            <a:r>
              <a:rPr lang="en-US" altLang="ja-JP" dirty="0"/>
              <a:t>" &lt;&lt; </a:t>
            </a:r>
            <a:r>
              <a:rPr lang="en-US" altLang="ja-JP" dirty="0" err="1"/>
              <a:t>endl</a:t>
            </a:r>
            <a:r>
              <a:rPr lang="en-US" altLang="ja-JP" dirty="0"/>
              <a:t>;</a:t>
            </a:r>
          </a:p>
          <a:p>
            <a:r>
              <a:rPr lang="en-US" altLang="ja-JP" dirty="0"/>
              <a:t>            exit(1);</a:t>
            </a:r>
          </a:p>
          <a:p>
            <a:r>
              <a:rPr lang="en-US" altLang="ja-JP" dirty="0"/>
              <a:t>        }</a:t>
            </a:r>
            <a:endParaRPr kumimoji="1"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6781800" y="1681664"/>
            <a:ext cx="0" cy="235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093967" y="1035333"/>
            <a:ext cx="28083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ヘッダサイズ</a:t>
            </a:r>
            <a:endParaRPr kumimoji="1" lang="en-US" altLang="ja-JP" dirty="0" smtClean="0"/>
          </a:p>
          <a:p>
            <a:r>
              <a:rPr lang="en-US" altLang="ja-JP" dirty="0"/>
              <a:t>(</a:t>
            </a:r>
            <a:r>
              <a:rPr lang="en-US" altLang="ja-JP" dirty="0" err="1" smtClean="0"/>
              <a:t>RawDataPacket.h</a:t>
            </a:r>
            <a:r>
              <a:rPr lang="ja-JP" altLang="en-US" dirty="0" smtClean="0"/>
              <a:t>で定義）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73080" y="1085118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read_file_decode.cpp </a:t>
            </a:r>
            <a:r>
              <a:rPr lang="ja-JP" altLang="en-US" dirty="0" smtClean="0"/>
              <a:t>　（一部）</a:t>
            </a:r>
            <a:endParaRPr kumimoji="1" lang="ja-JP" altLang="en-US" dirty="0"/>
          </a:p>
        </p:txBody>
      </p:sp>
      <p:cxnSp>
        <p:nvCxnSpPr>
          <p:cNvPr id="27" name="直線コネクタ 26"/>
          <p:cNvCxnSpPr>
            <a:stCxn id="14" idx="3"/>
          </p:cNvCxnSpPr>
          <p:nvPr/>
        </p:nvCxnSpPr>
        <p:spPr>
          <a:xfrm flipV="1">
            <a:off x="2843808" y="2117835"/>
            <a:ext cx="936104" cy="849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5" idx="3"/>
          </p:cNvCxnSpPr>
          <p:nvPr/>
        </p:nvCxnSpPr>
        <p:spPr>
          <a:xfrm flipV="1">
            <a:off x="2797799" y="6064924"/>
            <a:ext cx="974885" cy="148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274276" y="4861219"/>
            <a:ext cx="2893568" cy="54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読み込んだデータを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m_buf</a:t>
            </a:r>
            <a:r>
              <a:rPr lang="ja-JP" altLang="en-US" dirty="0" smtClean="0">
                <a:solidFill>
                  <a:schemeClr val="tx1"/>
                </a:solidFill>
              </a:rPr>
              <a:t>にセット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6" name="下矢印 35"/>
          <p:cNvSpPr/>
          <p:nvPr/>
        </p:nvSpPr>
        <p:spPr>
          <a:xfrm>
            <a:off x="1320563" y="4446730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>
            <a:stCxn id="35" idx="3"/>
          </p:cNvCxnSpPr>
          <p:nvPr/>
        </p:nvCxnSpPr>
        <p:spPr>
          <a:xfrm flipV="1">
            <a:off x="3167844" y="5121188"/>
            <a:ext cx="604840" cy="14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ex06  </a:t>
            </a:r>
            <a:r>
              <a:rPr lang="ja-JP" altLang="en-US" dirty="0"/>
              <a:t>バイナリファイルの読みだし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32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18284" y="1350288"/>
            <a:ext cx="5774196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 // Get Data length</a:t>
            </a:r>
          </a:p>
          <a:p>
            <a:r>
              <a:rPr lang="en-US" altLang="ja-JP" dirty="0"/>
              <a:t>        </a:t>
            </a:r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data_length</a:t>
            </a:r>
            <a:r>
              <a:rPr lang="en-US" altLang="ja-JP" dirty="0"/>
              <a:t>   = </a:t>
            </a:r>
            <a:r>
              <a:rPr lang="en-US" altLang="ja-JP" dirty="0" err="1">
                <a:solidFill>
                  <a:srgbClr val="FF0000"/>
                </a:solidFill>
              </a:rPr>
              <a:t>r.get_data_length</a:t>
            </a:r>
            <a:r>
              <a:rPr lang="en-US" altLang="ja-JP" dirty="0">
                <a:solidFill>
                  <a:srgbClr val="FF0000"/>
                </a:solidFill>
              </a:rPr>
              <a:t>();</a:t>
            </a:r>
          </a:p>
          <a:p>
            <a:r>
              <a:rPr lang="en-US" altLang="ja-JP" dirty="0"/>
              <a:t>        //</a:t>
            </a:r>
            <a:r>
              <a:rPr lang="en-US" altLang="ja-JP" dirty="0" err="1"/>
              <a:t>cout</a:t>
            </a:r>
            <a:r>
              <a:rPr lang="en-US" altLang="ja-JP" dirty="0"/>
              <a:t> &lt;&lt; "</a:t>
            </a:r>
            <a:r>
              <a:rPr lang="en-US" altLang="ja-JP" dirty="0" err="1"/>
              <a:t>data_length</a:t>
            </a:r>
            <a:r>
              <a:rPr lang="en-US" altLang="ja-JP" dirty="0"/>
              <a:t>:   " &lt;&lt; </a:t>
            </a:r>
            <a:r>
              <a:rPr lang="en-US" altLang="ja-JP" dirty="0" err="1"/>
              <a:t>data_length</a:t>
            </a:r>
            <a:r>
              <a:rPr lang="en-US" altLang="ja-JP" dirty="0"/>
              <a:t>   &lt;&lt; </a:t>
            </a:r>
            <a:r>
              <a:rPr lang="en-US" altLang="ja-JP" dirty="0" err="1"/>
              <a:t>endl</a:t>
            </a:r>
            <a:r>
              <a:rPr lang="en-US" altLang="ja-JP" dirty="0"/>
              <a:t>;</a:t>
            </a:r>
          </a:p>
          <a:p>
            <a:endParaRPr lang="en-US" altLang="ja-JP" dirty="0"/>
          </a:p>
          <a:p>
            <a:r>
              <a:rPr lang="en-US" altLang="ja-JP" dirty="0"/>
              <a:t>        // Read Data Part</a:t>
            </a:r>
          </a:p>
          <a:p>
            <a:r>
              <a:rPr lang="en-US" altLang="ja-JP" dirty="0"/>
              <a:t>        n = </a:t>
            </a:r>
            <a:r>
              <a:rPr lang="en-US" altLang="ja-JP" dirty="0" err="1"/>
              <a:t>fread</a:t>
            </a:r>
            <a:r>
              <a:rPr lang="en-US" altLang="ja-JP" dirty="0"/>
              <a:t>(&amp;</a:t>
            </a:r>
            <a:r>
              <a:rPr lang="en-US" altLang="ja-JP" dirty="0" err="1"/>
              <a:t>buf</a:t>
            </a:r>
            <a:r>
              <a:rPr lang="en-US" altLang="ja-JP" dirty="0"/>
              <a:t>[</a:t>
            </a:r>
            <a:r>
              <a:rPr lang="en-US" altLang="ja-JP" dirty="0" err="1"/>
              <a:t>RawDataPacket</a:t>
            </a:r>
            <a:r>
              <a:rPr lang="en-US" altLang="ja-JP" dirty="0"/>
              <a:t>::HEADER_SIZE], 1, </a:t>
            </a:r>
            <a:r>
              <a:rPr lang="en-US" altLang="ja-JP" dirty="0" err="1"/>
              <a:t>data_length</a:t>
            </a:r>
            <a:r>
              <a:rPr lang="en-US" altLang="ja-JP" dirty="0"/>
              <a:t>, </a:t>
            </a:r>
            <a:r>
              <a:rPr lang="en-US" altLang="ja-JP" dirty="0" err="1"/>
              <a:t>fp</a:t>
            </a:r>
            <a:r>
              <a:rPr lang="en-US" altLang="ja-JP" dirty="0"/>
              <a:t>);</a:t>
            </a:r>
          </a:p>
          <a:p>
            <a:r>
              <a:rPr lang="en-US" altLang="ja-JP" dirty="0"/>
              <a:t>        if (n == 0) </a:t>
            </a:r>
            <a:r>
              <a:rPr lang="en-US" altLang="ja-JP" dirty="0" smtClean="0"/>
              <a:t>{  </a:t>
            </a:r>
            <a:r>
              <a:rPr lang="ja-JP" altLang="en-US" dirty="0">
                <a:solidFill>
                  <a:srgbClr val="C00000"/>
                </a:solidFill>
              </a:rPr>
              <a:t>エラー処理（省略）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 smtClean="0"/>
              <a:t>}</a:t>
            </a:r>
            <a:endParaRPr lang="en-US" altLang="ja-JP" dirty="0"/>
          </a:p>
          <a:p>
            <a:r>
              <a:rPr lang="en-US" altLang="ja-JP" dirty="0"/>
              <a:t>        }</a:t>
            </a:r>
          </a:p>
          <a:p>
            <a:r>
              <a:rPr lang="en-US" altLang="ja-JP" dirty="0"/>
              <a:t>        else if (n != </a:t>
            </a:r>
            <a:r>
              <a:rPr lang="en-US" altLang="ja-JP" dirty="0" err="1"/>
              <a:t>data_length</a:t>
            </a:r>
            <a:r>
              <a:rPr lang="en-US" altLang="ja-JP" dirty="0"/>
              <a:t>) </a:t>
            </a:r>
            <a:r>
              <a:rPr lang="en-US" altLang="ja-JP" dirty="0" smtClean="0"/>
              <a:t>{   </a:t>
            </a:r>
            <a:r>
              <a:rPr lang="ja-JP" altLang="en-US" dirty="0">
                <a:solidFill>
                  <a:srgbClr val="C00000"/>
                </a:solidFill>
              </a:rPr>
              <a:t>エラー処理（省略</a:t>
            </a:r>
            <a:r>
              <a:rPr lang="ja-JP" altLang="en-US" dirty="0" smtClean="0">
                <a:solidFill>
                  <a:srgbClr val="C00000"/>
                </a:solidFill>
              </a:rPr>
              <a:t>）</a:t>
            </a:r>
            <a:r>
              <a:rPr lang="en-US" altLang="ja-JP" dirty="0" smtClean="0"/>
              <a:t> </a:t>
            </a:r>
            <a:r>
              <a:rPr lang="en-US" altLang="ja-JP" dirty="0"/>
              <a:t>}</a:t>
            </a:r>
          </a:p>
          <a:p>
            <a:endParaRPr lang="en-US" altLang="ja-JP" dirty="0"/>
          </a:p>
          <a:p>
            <a:r>
              <a:rPr lang="en-US" altLang="ja-JP" dirty="0"/>
              <a:t>        // Get window size, trigger count, number of channels</a:t>
            </a:r>
          </a:p>
          <a:p>
            <a:r>
              <a:rPr lang="en-US" altLang="ja-JP" dirty="0"/>
              <a:t>        </a:t>
            </a:r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window_size</a:t>
            </a:r>
            <a:r>
              <a:rPr lang="en-US" altLang="ja-JP" dirty="0"/>
              <a:t>   = </a:t>
            </a:r>
            <a:r>
              <a:rPr lang="en-US" altLang="ja-JP" dirty="0" err="1">
                <a:solidFill>
                  <a:srgbClr val="FF0000"/>
                </a:solidFill>
              </a:rPr>
              <a:t>r.get_window_size</a:t>
            </a:r>
            <a:r>
              <a:rPr lang="en-US" altLang="ja-JP" dirty="0">
                <a:solidFill>
                  <a:srgbClr val="FF0000"/>
                </a:solidFill>
              </a:rPr>
              <a:t>();</a:t>
            </a:r>
          </a:p>
          <a:p>
            <a:r>
              <a:rPr lang="en-US" altLang="ja-JP" dirty="0"/>
              <a:t>        </a:t>
            </a:r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trigger_count</a:t>
            </a:r>
            <a:r>
              <a:rPr lang="en-US" altLang="ja-JP" dirty="0"/>
              <a:t> = </a:t>
            </a:r>
            <a:r>
              <a:rPr lang="en-US" altLang="ja-JP" dirty="0" err="1">
                <a:solidFill>
                  <a:srgbClr val="FF0000"/>
                </a:solidFill>
              </a:rPr>
              <a:t>r.get_trigger_count</a:t>
            </a:r>
            <a:r>
              <a:rPr lang="en-US" altLang="ja-JP" dirty="0">
                <a:solidFill>
                  <a:srgbClr val="FF0000"/>
                </a:solidFill>
              </a:rPr>
              <a:t>();</a:t>
            </a:r>
          </a:p>
          <a:p>
            <a:r>
              <a:rPr lang="en-US" altLang="ja-JP" dirty="0"/>
              <a:t>        </a:t>
            </a:r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n_ch</a:t>
            </a:r>
            <a:r>
              <a:rPr lang="en-US" altLang="ja-JP" dirty="0"/>
              <a:t>          = </a:t>
            </a:r>
            <a:r>
              <a:rPr lang="en-US" altLang="ja-JP" dirty="0" err="1">
                <a:solidFill>
                  <a:srgbClr val="FF0000"/>
                </a:solidFill>
              </a:rPr>
              <a:t>r.get_num_of_ch</a:t>
            </a:r>
            <a:r>
              <a:rPr lang="en-US" altLang="ja-JP" dirty="0">
                <a:solidFill>
                  <a:srgbClr val="FF0000"/>
                </a:solidFill>
              </a:rPr>
              <a:t>();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5536" y="1677455"/>
            <a:ext cx="2268252" cy="619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データ長読み込み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153480" y="1268760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95536" y="2821714"/>
            <a:ext cx="2268252" cy="54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ファイル読み込み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（データ部分）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1140543" y="2407225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1117608" y="4512888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31540" y="4959464"/>
            <a:ext cx="2268252" cy="1377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window</a:t>
            </a:r>
            <a:r>
              <a:rPr kumimoji="1" lang="ja-JP" altLang="en-US" dirty="0" smtClean="0">
                <a:solidFill>
                  <a:schemeClr val="tx1"/>
                </a:solidFill>
              </a:rPr>
              <a:t>サイズ、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トリガーカウント、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ch</a:t>
            </a:r>
            <a:r>
              <a:rPr kumimoji="1" lang="ja-JP" altLang="en-US" dirty="0" smtClean="0">
                <a:solidFill>
                  <a:schemeClr val="tx1"/>
                </a:solidFill>
              </a:rPr>
              <a:t>数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読み込</a:t>
            </a:r>
            <a:r>
              <a:rPr lang="ja-JP" altLang="en-US" dirty="0" smtClean="0">
                <a:solidFill>
                  <a:schemeClr val="tx1"/>
                </a:solidFill>
              </a:rPr>
              <a:t>み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4256" y="3881363"/>
            <a:ext cx="2893568" cy="54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終了したときの処理、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エラー処理</a:t>
            </a:r>
          </a:p>
        </p:txBody>
      </p:sp>
      <p:sp>
        <p:nvSpPr>
          <p:cNvPr id="16" name="下矢印 15"/>
          <p:cNvSpPr/>
          <p:nvPr/>
        </p:nvSpPr>
        <p:spPr>
          <a:xfrm>
            <a:off x="1140543" y="3466874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>
            <a:stCxn id="9" idx="3"/>
          </p:cNvCxnSpPr>
          <p:nvPr/>
        </p:nvCxnSpPr>
        <p:spPr>
          <a:xfrm flipV="1">
            <a:off x="2663788" y="1844824"/>
            <a:ext cx="972108" cy="142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1" idx="3"/>
          </p:cNvCxnSpPr>
          <p:nvPr/>
        </p:nvCxnSpPr>
        <p:spPr>
          <a:xfrm flipV="1">
            <a:off x="2663788" y="2996952"/>
            <a:ext cx="972108" cy="98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4" idx="3"/>
          </p:cNvCxnSpPr>
          <p:nvPr/>
        </p:nvCxnSpPr>
        <p:spPr>
          <a:xfrm flipV="1">
            <a:off x="2699792" y="5157192"/>
            <a:ext cx="910105" cy="490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2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ex06  </a:t>
            </a:r>
            <a:r>
              <a:rPr lang="ja-JP" altLang="en-US" dirty="0"/>
              <a:t>バイナリファイルの読みだし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33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18284" y="1350288"/>
            <a:ext cx="5774196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 // Decode data</a:t>
            </a:r>
          </a:p>
          <a:p>
            <a:r>
              <a:rPr lang="en-US" altLang="ja-JP" dirty="0"/>
              <a:t>        for (</a:t>
            </a:r>
            <a:r>
              <a:rPr lang="en-US" altLang="ja-JP" dirty="0" err="1"/>
              <a:t>int</a:t>
            </a:r>
            <a:r>
              <a:rPr lang="en-US" altLang="ja-JP" dirty="0"/>
              <a:t> w = 0; w &lt; </a:t>
            </a:r>
            <a:r>
              <a:rPr lang="en-US" altLang="ja-JP" dirty="0" err="1"/>
              <a:t>window_size</a:t>
            </a:r>
            <a:r>
              <a:rPr lang="en-US" altLang="ja-JP" dirty="0"/>
              <a:t>; w++) {</a:t>
            </a:r>
          </a:p>
          <a:p>
            <a:r>
              <a:rPr lang="en-US" altLang="ja-JP" dirty="0"/>
              <a:t>            for (</a:t>
            </a:r>
            <a:r>
              <a:rPr lang="en-US" altLang="ja-JP" dirty="0" err="1"/>
              <a:t>int</a:t>
            </a:r>
            <a:r>
              <a:rPr lang="en-US" altLang="ja-JP" dirty="0"/>
              <a:t> </a:t>
            </a:r>
            <a:r>
              <a:rPr lang="en-US" altLang="ja-JP" dirty="0" err="1"/>
              <a:t>ch</a:t>
            </a:r>
            <a:r>
              <a:rPr lang="en-US" altLang="ja-JP" dirty="0"/>
              <a:t> = 0; </a:t>
            </a:r>
            <a:r>
              <a:rPr lang="en-US" altLang="ja-JP" dirty="0" err="1"/>
              <a:t>ch</a:t>
            </a:r>
            <a:r>
              <a:rPr lang="en-US" altLang="ja-JP" dirty="0"/>
              <a:t> &lt; </a:t>
            </a:r>
            <a:r>
              <a:rPr lang="en-US" altLang="ja-JP" dirty="0" err="1"/>
              <a:t>n_ch</a:t>
            </a:r>
            <a:r>
              <a:rPr lang="en-US" altLang="ja-JP" dirty="0"/>
              <a:t>; </a:t>
            </a:r>
            <a:r>
              <a:rPr lang="en-US" altLang="ja-JP" dirty="0" err="1"/>
              <a:t>ch</a:t>
            </a:r>
            <a:r>
              <a:rPr lang="en-US" altLang="ja-JP" dirty="0"/>
              <a:t> ++) {</a:t>
            </a:r>
          </a:p>
          <a:p>
            <a:r>
              <a:rPr lang="en-US" altLang="ja-JP" dirty="0"/>
              <a:t>                unsigned short data = </a:t>
            </a:r>
            <a:r>
              <a:rPr lang="en-US" altLang="ja-JP" dirty="0" err="1">
                <a:solidFill>
                  <a:srgbClr val="FF0000"/>
                </a:solidFill>
              </a:rPr>
              <a:t>r.get_data_at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en-US" altLang="ja-JP" dirty="0" err="1">
                <a:solidFill>
                  <a:srgbClr val="FF0000"/>
                </a:solidFill>
              </a:rPr>
              <a:t>ch</a:t>
            </a:r>
            <a:r>
              <a:rPr lang="en-US" altLang="ja-JP" dirty="0">
                <a:solidFill>
                  <a:srgbClr val="FF0000"/>
                </a:solidFill>
              </a:rPr>
              <a:t>, w);</a:t>
            </a:r>
          </a:p>
          <a:p>
            <a:r>
              <a:rPr lang="en-US" altLang="ja-JP" dirty="0"/>
              <a:t>                </a:t>
            </a:r>
            <a:r>
              <a:rPr lang="en-US" altLang="ja-JP" dirty="0" err="1"/>
              <a:t>cout</a:t>
            </a:r>
            <a:r>
              <a:rPr lang="en-US" altLang="ja-JP" dirty="0"/>
              <a:t> &lt;&lt; "</a:t>
            </a:r>
            <a:r>
              <a:rPr lang="en-US" altLang="ja-JP" dirty="0" err="1"/>
              <a:t>trg</a:t>
            </a:r>
            <a:r>
              <a:rPr lang="en-US" altLang="ja-JP" dirty="0"/>
              <a:t>: "     &lt;&lt; </a:t>
            </a:r>
            <a:r>
              <a:rPr lang="en-US" altLang="ja-JP" dirty="0" err="1"/>
              <a:t>trigger_count</a:t>
            </a:r>
            <a:r>
              <a:rPr lang="en-US" altLang="ja-JP" dirty="0"/>
              <a:t>;</a:t>
            </a:r>
          </a:p>
          <a:p>
            <a:r>
              <a:rPr lang="en-US" altLang="ja-JP" dirty="0"/>
              <a:t>                </a:t>
            </a:r>
            <a:r>
              <a:rPr lang="en-US" altLang="ja-JP" dirty="0" err="1"/>
              <a:t>cout</a:t>
            </a:r>
            <a:r>
              <a:rPr lang="en-US" altLang="ja-JP" dirty="0"/>
              <a:t> &lt;&lt; " </a:t>
            </a:r>
            <a:r>
              <a:rPr lang="en-US" altLang="ja-JP" dirty="0" err="1"/>
              <a:t>ch</a:t>
            </a:r>
            <a:r>
              <a:rPr lang="en-US" altLang="ja-JP" dirty="0"/>
              <a:t>: "      &lt;&lt; </a:t>
            </a:r>
            <a:r>
              <a:rPr lang="en-US" altLang="ja-JP" dirty="0" err="1"/>
              <a:t>ch</a:t>
            </a:r>
            <a:r>
              <a:rPr lang="en-US" altLang="ja-JP" dirty="0"/>
              <a:t>;</a:t>
            </a:r>
          </a:p>
          <a:p>
            <a:r>
              <a:rPr lang="en-US" altLang="ja-JP" dirty="0"/>
              <a:t>                </a:t>
            </a:r>
            <a:r>
              <a:rPr lang="en-US" altLang="ja-JP" dirty="0" err="1"/>
              <a:t>cout</a:t>
            </a:r>
            <a:r>
              <a:rPr lang="en-US" altLang="ja-JP" dirty="0"/>
              <a:t> &lt;&lt; " window: " &lt;&lt; w;</a:t>
            </a:r>
          </a:p>
          <a:p>
            <a:r>
              <a:rPr lang="en-US" altLang="ja-JP" dirty="0"/>
              <a:t>                </a:t>
            </a:r>
            <a:r>
              <a:rPr lang="en-US" altLang="ja-JP" dirty="0" err="1"/>
              <a:t>cout</a:t>
            </a:r>
            <a:r>
              <a:rPr lang="en-US" altLang="ja-JP" dirty="0"/>
              <a:t> &lt;&lt; hex &lt;&lt; " data: "   &lt;&lt; data;</a:t>
            </a:r>
          </a:p>
          <a:p>
            <a:r>
              <a:rPr lang="en-US" altLang="ja-JP" dirty="0"/>
              <a:t>                </a:t>
            </a:r>
            <a:r>
              <a:rPr lang="en-US" altLang="ja-JP" dirty="0" err="1"/>
              <a:t>cout</a:t>
            </a:r>
            <a:r>
              <a:rPr lang="en-US" altLang="ja-JP" dirty="0"/>
              <a:t> &lt;&lt; </a:t>
            </a:r>
            <a:r>
              <a:rPr lang="en-US" altLang="ja-JP" dirty="0" err="1"/>
              <a:t>endl</a:t>
            </a:r>
            <a:r>
              <a:rPr lang="en-US" altLang="ja-JP" dirty="0"/>
              <a:t>;</a:t>
            </a:r>
          </a:p>
          <a:p>
            <a:r>
              <a:rPr lang="en-US" altLang="ja-JP" dirty="0"/>
              <a:t>            }</a:t>
            </a:r>
          </a:p>
          <a:p>
            <a:r>
              <a:rPr lang="en-US" altLang="ja-JP" dirty="0"/>
              <a:t>        }</a:t>
            </a:r>
          </a:p>
          <a:p>
            <a:r>
              <a:rPr lang="en-US" altLang="ja-JP" dirty="0"/>
              <a:t>        </a:t>
            </a:r>
            <a:r>
              <a:rPr lang="en-US" altLang="ja-JP" dirty="0" err="1"/>
              <a:t>r.reset_buf</a:t>
            </a:r>
            <a:r>
              <a:rPr lang="en-US" altLang="ja-JP" dirty="0"/>
              <a:t>();</a:t>
            </a:r>
          </a:p>
          <a:p>
            <a:r>
              <a:rPr lang="en-US" altLang="ja-JP" dirty="0"/>
              <a:t>    }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81000" y="2475174"/>
            <a:ext cx="2268252" cy="54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データ値取得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フローチャート: 手作業 8"/>
          <p:cNvSpPr/>
          <p:nvPr/>
        </p:nvSpPr>
        <p:spPr>
          <a:xfrm>
            <a:off x="218982" y="4595746"/>
            <a:ext cx="2592288" cy="382264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152309" y="4185084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1139372" y="2049929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81000" y="3518109"/>
            <a:ext cx="2268252" cy="54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データ値　表示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1139372" y="3092864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手作業 14"/>
          <p:cNvSpPr/>
          <p:nvPr/>
        </p:nvSpPr>
        <p:spPr>
          <a:xfrm flipV="1">
            <a:off x="218982" y="1378829"/>
            <a:ext cx="2592288" cy="583808"/>
          </a:xfrm>
          <a:prstGeom prst="flowChartManualOperation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66555" y="1378829"/>
            <a:ext cx="13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全</a:t>
            </a:r>
            <a:r>
              <a:rPr kumimoji="1" lang="en-US" altLang="ja-JP" dirty="0" smtClean="0"/>
              <a:t>window;</a:t>
            </a:r>
          </a:p>
          <a:p>
            <a:r>
              <a:rPr lang="ja-JP" altLang="en-US" dirty="0" smtClean="0"/>
              <a:t>全</a:t>
            </a:r>
            <a:r>
              <a:rPr lang="en-US" altLang="ja-JP" dirty="0" err="1" smtClean="0"/>
              <a:t>ch</a:t>
            </a:r>
            <a:endParaRPr kumimoji="1" lang="ja-JP" altLang="en-US" dirty="0"/>
          </a:p>
        </p:txBody>
      </p:sp>
      <p:sp>
        <p:nvSpPr>
          <p:cNvPr id="17" name="フローチャート: 手作業 16"/>
          <p:cNvSpPr/>
          <p:nvPr/>
        </p:nvSpPr>
        <p:spPr>
          <a:xfrm>
            <a:off x="229217" y="5507646"/>
            <a:ext cx="2592288" cy="382264"/>
          </a:xfrm>
          <a:prstGeom prst="flowChartManualOperati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1139372" y="5074226"/>
            <a:ext cx="648072" cy="35950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>
            <a:stCxn id="8" idx="3"/>
          </p:cNvCxnSpPr>
          <p:nvPr/>
        </p:nvCxnSpPr>
        <p:spPr>
          <a:xfrm flipV="1">
            <a:off x="2649252" y="2409435"/>
            <a:ext cx="1274676" cy="339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2" idx="3"/>
          </p:cNvCxnSpPr>
          <p:nvPr/>
        </p:nvCxnSpPr>
        <p:spPr>
          <a:xfrm flipV="1">
            <a:off x="2649252" y="3212976"/>
            <a:ext cx="1274676" cy="57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ex06  </a:t>
            </a:r>
            <a:r>
              <a:rPr lang="ja-JP" altLang="en-US" dirty="0"/>
              <a:t>バイナリファイルの読みだし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000" dirty="0" err="1"/>
              <a:t>is_raw_data_packet</a:t>
            </a:r>
            <a:r>
              <a:rPr lang="en-US" altLang="ja-JP" sz="2000" dirty="0" smtClean="0"/>
              <a:t>()</a:t>
            </a:r>
            <a:r>
              <a:rPr lang="ja-JP" altLang="en-US" sz="2000" dirty="0" smtClean="0"/>
              <a:t>や</a:t>
            </a:r>
            <a:r>
              <a:rPr lang="en-US" altLang="ja-JP" sz="2000" dirty="0" err="1" smtClean="0"/>
              <a:t>get_word_size</a:t>
            </a:r>
            <a:r>
              <a:rPr lang="en-US" altLang="ja-JP" sz="2000" dirty="0" smtClean="0"/>
              <a:t>()</a:t>
            </a:r>
            <a:r>
              <a:rPr lang="ja-JP" altLang="en-US" sz="2000" dirty="0" smtClean="0"/>
              <a:t>等のメソッドを実装して、</a:t>
            </a:r>
            <a:r>
              <a:rPr lang="ja-JP" altLang="en-US" sz="2000" dirty="0"/>
              <a:t>ファイル</a:t>
            </a:r>
            <a:r>
              <a:rPr lang="ja-JP" altLang="en-US" sz="2000" dirty="0" smtClean="0"/>
              <a:t>を。デコードできるようにしてください。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デコードして表示させたデータと下記のデータ（正解用データ）を比較してみてください。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/>
              <a:t>~/</a:t>
            </a:r>
            <a:r>
              <a:rPr lang="en-US" altLang="ja-JP" sz="2000" dirty="0" err="1"/>
              <a:t>daqmw-tc</a:t>
            </a:r>
            <a:r>
              <a:rPr lang="en-US" altLang="ja-JP" sz="2000" dirty="0"/>
              <a:t>/</a:t>
            </a:r>
            <a:r>
              <a:rPr lang="en-US" altLang="ja-JP" sz="2000" dirty="0" err="1"/>
              <a:t>bs</a:t>
            </a:r>
            <a:r>
              <a:rPr lang="en-US" altLang="ja-JP" sz="2000" dirty="0"/>
              <a:t>/</a:t>
            </a:r>
            <a:r>
              <a:rPr lang="en-US" altLang="ja-JP" sz="2000" dirty="0" err="1"/>
              <a:t>ascii.sample</a:t>
            </a:r>
            <a:r>
              <a:rPr lang="en-US" altLang="ja-JP" sz="2000" dirty="0"/>
              <a:t> 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34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5516" y="4145012"/>
            <a:ext cx="577419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 unsigned char format = </a:t>
            </a:r>
            <a:r>
              <a:rPr lang="en-US" altLang="ja-JP" dirty="0" err="1"/>
              <a:t>m_buf</a:t>
            </a:r>
            <a:r>
              <a:rPr lang="en-US" altLang="ja-JP" dirty="0"/>
              <a:t>[FORMAT_POS];</a:t>
            </a:r>
          </a:p>
          <a:p>
            <a:r>
              <a:rPr lang="en-US" altLang="ja-JP" dirty="0"/>
              <a:t>    format = (format &amp; 0xf0);</a:t>
            </a:r>
          </a:p>
          <a:p>
            <a:r>
              <a:rPr lang="en-US" altLang="ja-JP" dirty="0"/>
              <a:t>    if (format == 0xf0) {</a:t>
            </a:r>
          </a:p>
          <a:p>
            <a:r>
              <a:rPr lang="en-US" altLang="ja-JP" dirty="0"/>
              <a:t>        return true;</a:t>
            </a:r>
          </a:p>
          <a:p>
            <a:r>
              <a:rPr lang="en-US" altLang="ja-JP" dirty="0"/>
              <a:t>    }</a:t>
            </a:r>
          </a:p>
          <a:p>
            <a:r>
              <a:rPr lang="en-US" altLang="ja-JP" dirty="0"/>
              <a:t>    else {</a:t>
            </a:r>
          </a:p>
          <a:p>
            <a:r>
              <a:rPr lang="en-US" altLang="ja-JP" dirty="0"/>
              <a:t>        return false;</a:t>
            </a:r>
          </a:p>
          <a:p>
            <a:r>
              <a:rPr lang="en-US" altLang="ja-JP" dirty="0"/>
              <a:t>    }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5516" y="37129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is_raw_data_packet</a:t>
            </a:r>
            <a:r>
              <a:rPr kumimoji="1" lang="ja-JP" altLang="en-US" dirty="0" smtClean="0"/>
              <a:t>解答例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89712" y="51531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lang="en-US" altLang="ja-JP" dirty="0" smtClean="0"/>
              <a:t>FORMAT_POS</a:t>
            </a:r>
            <a:r>
              <a:rPr lang="ja-JP" altLang="en-US" dirty="0" smtClean="0"/>
              <a:t>は</a:t>
            </a:r>
            <a:r>
              <a:rPr lang="en-US" altLang="ja-JP" dirty="0" smtClean="0"/>
              <a:t>0</a:t>
            </a:r>
          </a:p>
          <a:p>
            <a:r>
              <a:rPr kumimoji="1" lang="en-US" altLang="ja-JP" dirty="0"/>
              <a:t> </a:t>
            </a:r>
            <a:r>
              <a:rPr lang="en-US" altLang="ja-JP" dirty="0"/>
              <a:t>   (</a:t>
            </a:r>
            <a:r>
              <a:rPr lang="en-US" altLang="ja-JP" dirty="0" err="1" smtClean="0"/>
              <a:t>RawDataPacket.h</a:t>
            </a:r>
            <a:r>
              <a:rPr lang="ja-JP" altLang="en-US" dirty="0" smtClean="0"/>
              <a:t>で定義）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63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sz="240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35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実習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331" y="1168272"/>
            <a:ext cx="8458669" cy="5026855"/>
          </a:xfrm>
        </p:spPr>
        <p:txBody>
          <a:bodyPr>
            <a:noAutofit/>
          </a:bodyPr>
          <a:lstStyle/>
          <a:p>
            <a:r>
              <a:rPr lang="ja-JP" altLang="en-US" sz="2400" cap="none" dirty="0" smtClean="0"/>
              <a:t>実習</a:t>
            </a:r>
            <a:r>
              <a:rPr lang="en-US" altLang="ja-JP" sz="2400" cap="none" dirty="0" smtClean="0"/>
              <a:t>2</a:t>
            </a:r>
            <a:r>
              <a:rPr lang="ja-JP" altLang="en-US" sz="2400" cap="none" dirty="0"/>
              <a:t>　　（</a:t>
            </a:r>
            <a:r>
              <a:rPr lang="en-US" altLang="ja-JP" sz="2400" cap="none" dirty="0" smtClean="0"/>
              <a:t>DAQ-Middleware</a:t>
            </a:r>
            <a:r>
              <a:rPr lang="ja-JP" altLang="en-US" sz="2400" cap="none" dirty="0"/>
              <a:t>を</a:t>
            </a:r>
            <a:r>
              <a:rPr lang="ja-JP" altLang="en-US" sz="2400" cap="none" dirty="0" smtClean="0"/>
              <a:t>利用する</a:t>
            </a:r>
            <a:r>
              <a:rPr lang="ja-JP" altLang="en-US" sz="2400" cap="none" dirty="0"/>
              <a:t>）</a:t>
            </a:r>
            <a:endParaRPr lang="en-US" altLang="ja-JP" sz="2400" cap="none" dirty="0" smtClean="0"/>
          </a:p>
          <a:p>
            <a:pPr lvl="1"/>
            <a:r>
              <a:rPr lang="en-US" altLang="ja-JP" sz="2000" cap="none" dirty="0"/>
              <a:t>ex11 DAQ-Middleware</a:t>
            </a:r>
            <a:r>
              <a:rPr lang="ja-JP" altLang="en-US" sz="2000" cap="none" dirty="0"/>
              <a:t>付属サンプルコンポーネントを動かしてみる</a:t>
            </a:r>
          </a:p>
          <a:p>
            <a:pPr lvl="1"/>
            <a:r>
              <a:rPr lang="en-US" altLang="ja-JP" sz="2000" cap="none" dirty="0"/>
              <a:t>ex12 Web</a:t>
            </a:r>
            <a:r>
              <a:rPr lang="ja-JP" altLang="en-US" sz="2000" cap="none" dirty="0"/>
              <a:t>モードでシステムを動かす</a:t>
            </a:r>
          </a:p>
          <a:p>
            <a:pPr lvl="1"/>
            <a:r>
              <a:rPr lang="en-US" altLang="ja-JP" sz="2000" cap="none" dirty="0"/>
              <a:t>ex13 </a:t>
            </a:r>
            <a:r>
              <a:rPr lang="ja-JP" altLang="en-US" sz="2000" cap="none" dirty="0"/>
              <a:t>ログの</a:t>
            </a:r>
            <a:r>
              <a:rPr lang="ja-JP" altLang="en-US" sz="2000" cap="none" dirty="0" smtClean="0"/>
              <a:t>確認</a:t>
            </a:r>
            <a:endParaRPr lang="en-US" altLang="ja-JP" sz="2000" cap="none" dirty="0" smtClean="0"/>
          </a:p>
          <a:p>
            <a:pPr lvl="1"/>
            <a:r>
              <a:rPr lang="en-US" altLang="ja-JP" sz="2000" cap="none" dirty="0" smtClean="0"/>
              <a:t>ex14 </a:t>
            </a:r>
            <a:r>
              <a:rPr lang="ja-JP" altLang="en-US" sz="2000" cap="none" dirty="0"/>
              <a:t>ボードを読むシステム</a:t>
            </a:r>
            <a:r>
              <a:rPr lang="en-US" altLang="ja-JP" sz="2000" cap="none" dirty="0"/>
              <a:t>(DAQ-Middleware</a:t>
            </a:r>
            <a:r>
              <a:rPr lang="ja-JP" altLang="en-US" sz="2000" cap="none" dirty="0"/>
              <a:t>使用</a:t>
            </a:r>
            <a:r>
              <a:rPr lang="en-US" altLang="ja-JP" sz="2000" cap="none" dirty="0"/>
              <a:t>)</a:t>
            </a:r>
            <a:r>
              <a:rPr lang="ja-JP" altLang="en-US" sz="2000" cap="none" dirty="0"/>
              <a:t>を動かして</a:t>
            </a:r>
            <a:r>
              <a:rPr lang="ja-JP" altLang="en-US" sz="2000" cap="none" dirty="0" smtClean="0"/>
              <a:t>みる</a:t>
            </a:r>
            <a:endParaRPr lang="en-US" altLang="ja-JP" sz="2000" cap="none" dirty="0" smtClean="0"/>
          </a:p>
          <a:p>
            <a:pPr marL="457200" lvl="1" indent="0">
              <a:buNone/>
            </a:pPr>
            <a:r>
              <a:rPr lang="en-US" altLang="ja-JP" sz="2000" cap="none" dirty="0"/>
              <a:t> </a:t>
            </a:r>
            <a:r>
              <a:rPr lang="en-US" altLang="ja-JP" sz="2000" cap="none" dirty="0" smtClean="0"/>
              <a:t>  (</a:t>
            </a:r>
            <a:r>
              <a:rPr lang="en-US" altLang="ja-JP" sz="2000" cap="none" dirty="0"/>
              <a:t>Reader - Logger</a:t>
            </a:r>
            <a:r>
              <a:rPr lang="en-US" altLang="ja-JP" sz="2000" cap="none" dirty="0" smtClean="0"/>
              <a:t>)</a:t>
            </a:r>
          </a:p>
          <a:p>
            <a:pPr marL="457200" lvl="1" indent="0">
              <a:buNone/>
            </a:pPr>
            <a:endParaRPr lang="en-US" altLang="ja-JP" sz="2000" dirty="0"/>
          </a:p>
          <a:p>
            <a:pPr marL="457200" lvl="1" indent="0">
              <a:buNone/>
            </a:pPr>
            <a:endParaRPr lang="en-US" altLang="ja-JP" sz="2000" cap="none" dirty="0"/>
          </a:p>
          <a:p>
            <a:pPr lvl="1"/>
            <a:r>
              <a:rPr lang="en-US" altLang="ja-JP" sz="2000" cap="none" dirty="0"/>
              <a:t>ex15 </a:t>
            </a:r>
            <a:r>
              <a:rPr lang="ja-JP" altLang="en-US" sz="2000" cap="none" dirty="0"/>
              <a:t>ボードを読んでモニターするシステムを</a:t>
            </a:r>
            <a:r>
              <a:rPr lang="en-US" altLang="ja-JP" sz="2000" cap="none" dirty="0"/>
              <a:t>DAQ-Middleware</a:t>
            </a:r>
            <a:r>
              <a:rPr lang="ja-JP" altLang="en-US" sz="2000" cap="none" dirty="0"/>
              <a:t>で</a:t>
            </a:r>
            <a:r>
              <a:rPr lang="ja-JP" altLang="en-US" sz="2000" cap="none" dirty="0" smtClean="0"/>
              <a:t>作る</a:t>
            </a:r>
            <a:endParaRPr lang="en-US" altLang="ja-JP" sz="2000" cap="none" dirty="0" smtClean="0"/>
          </a:p>
          <a:p>
            <a:pPr marL="457200" lvl="1" indent="0">
              <a:buNone/>
            </a:pPr>
            <a:r>
              <a:rPr lang="en-US" altLang="ja-JP" sz="2000" cap="none" dirty="0"/>
              <a:t> </a:t>
            </a:r>
            <a:r>
              <a:rPr lang="en-US" altLang="ja-JP" sz="2000" cap="none" dirty="0" smtClean="0"/>
              <a:t>  (</a:t>
            </a:r>
            <a:r>
              <a:rPr lang="en-US" altLang="ja-JP" sz="2000" cap="none" dirty="0"/>
              <a:t>Reader - Monitor)</a:t>
            </a:r>
            <a:endParaRPr lang="en-US" altLang="ja-JP" sz="2000" cap="none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2017-9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DAQ-Middleware</a:t>
            </a:r>
            <a:r>
              <a:rPr kumimoji="1" lang="ja-JP" altLang="en-US" dirty="0" smtClean="0"/>
              <a:t>トレーニングコース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383-F6E1-43CF-9582-6601B7D3A4EF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sp>
        <p:nvSpPr>
          <p:cNvPr id="7" name="左中かっこ 6"/>
          <p:cNvSpPr/>
          <p:nvPr/>
        </p:nvSpPr>
        <p:spPr>
          <a:xfrm>
            <a:off x="685330" y="1640494"/>
            <a:ext cx="394282" cy="17156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0453" y="3527250"/>
            <a:ext cx="763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用意</a:t>
            </a:r>
            <a:r>
              <a:rPr lang="ja-JP" altLang="en-US" dirty="0" smtClean="0">
                <a:solidFill>
                  <a:srgbClr val="FF0000"/>
                </a:solidFill>
              </a:rPr>
              <a:t>されたコンポーネントを動かす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cxnSp>
        <p:nvCxnSpPr>
          <p:cNvPr id="10" name="カギ線コネクタ 9"/>
          <p:cNvCxnSpPr>
            <a:stCxn id="7" idx="1"/>
            <a:endCxn id="3" idx="1"/>
          </p:cNvCxnSpPr>
          <p:nvPr/>
        </p:nvCxnSpPr>
        <p:spPr>
          <a:xfrm rot="10800000" flipH="1" flipV="1">
            <a:off x="685329" y="2498344"/>
            <a:ext cx="1" cy="1183356"/>
          </a:xfrm>
          <a:prstGeom prst="bentConnector3">
            <a:avLst>
              <a:gd name="adj1" fmla="val -228600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左中かっこ 14"/>
          <p:cNvSpPr/>
          <p:nvPr/>
        </p:nvSpPr>
        <p:spPr>
          <a:xfrm>
            <a:off x="683568" y="4252083"/>
            <a:ext cx="394282" cy="4730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0453" y="4941168"/>
            <a:ext cx="763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Reader</a:t>
            </a:r>
            <a:r>
              <a:rPr lang="ja-JP" altLang="en-US" dirty="0" err="1" smtClean="0">
                <a:solidFill>
                  <a:srgbClr val="FF0000"/>
                </a:solidFill>
              </a:rPr>
              <a:t>、</a:t>
            </a:r>
            <a:r>
              <a:rPr lang="en-US" altLang="ja-JP" dirty="0" smtClean="0">
                <a:solidFill>
                  <a:srgbClr val="FF0000"/>
                </a:solidFill>
              </a:rPr>
              <a:t>Monitor</a:t>
            </a:r>
            <a:r>
              <a:rPr lang="ja-JP" altLang="en-US" dirty="0" smtClean="0">
                <a:solidFill>
                  <a:srgbClr val="FF0000"/>
                </a:solidFill>
              </a:rPr>
              <a:t>の理解が必要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Monitor</a:t>
            </a:r>
            <a:r>
              <a:rPr lang="ja-JP" altLang="en-US" dirty="0" smtClean="0">
                <a:solidFill>
                  <a:srgbClr val="FF0000"/>
                </a:solidFill>
              </a:rPr>
              <a:t>の中身を変更して、目的のシステムを作る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cxnSp>
        <p:nvCxnSpPr>
          <p:cNvPr id="17" name="カギ線コネクタ 16"/>
          <p:cNvCxnSpPr>
            <a:stCxn id="15" idx="1"/>
            <a:endCxn id="16" idx="1"/>
          </p:cNvCxnSpPr>
          <p:nvPr/>
        </p:nvCxnSpPr>
        <p:spPr>
          <a:xfrm rot="10800000" flipH="1" flipV="1">
            <a:off x="683567" y="4488614"/>
            <a:ext cx="36885" cy="775720"/>
          </a:xfrm>
          <a:prstGeom prst="bentConnector3">
            <a:avLst>
              <a:gd name="adj1" fmla="val -61976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ex15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1244" y="3206528"/>
            <a:ext cx="8305800" cy="2954496"/>
          </a:xfrm>
        </p:spPr>
        <p:txBody>
          <a:bodyPr/>
          <a:lstStyle/>
          <a:p>
            <a:r>
              <a:rPr lang="en-US" altLang="ja-JP" sz="2000" dirty="0" smtClean="0"/>
              <a:t>ex14</a:t>
            </a:r>
            <a:r>
              <a:rPr lang="ja-JP" altLang="en-US" sz="2000" dirty="0" smtClean="0"/>
              <a:t>で使った</a:t>
            </a:r>
            <a:r>
              <a:rPr lang="en-US" altLang="ja-JP" sz="2000" dirty="0" smtClean="0"/>
              <a:t>Reader</a:t>
            </a:r>
            <a:r>
              <a:rPr lang="ja-JP" altLang="en-US" sz="2000" dirty="0" smtClean="0"/>
              <a:t>を利用。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    </a:t>
            </a:r>
            <a:r>
              <a:rPr lang="en-US" altLang="ja-JP" sz="2000" dirty="0" smtClean="0">
                <a:solidFill>
                  <a:srgbClr val="FF0000"/>
                </a:solidFill>
              </a:rPr>
              <a:t>Reader</a:t>
            </a:r>
            <a:r>
              <a:rPr lang="ja-JP" altLang="en-US" sz="2000" dirty="0" smtClean="0">
                <a:solidFill>
                  <a:srgbClr val="FF0000"/>
                </a:solidFill>
              </a:rPr>
              <a:t>は</a:t>
            </a:r>
            <a:r>
              <a:rPr lang="en-US" altLang="ja-JP" sz="2000" dirty="0" smtClean="0">
                <a:solidFill>
                  <a:srgbClr val="FF0000"/>
                </a:solidFill>
              </a:rPr>
              <a:t>1</a:t>
            </a:r>
            <a:r>
              <a:rPr lang="ja-JP" altLang="en-US" sz="2000" dirty="0" smtClean="0">
                <a:solidFill>
                  <a:srgbClr val="FF0000"/>
                </a:solidFill>
              </a:rPr>
              <a:t>イベントごと</a:t>
            </a:r>
            <a:r>
              <a:rPr lang="ja-JP" altLang="en-US" sz="2000" dirty="0" smtClean="0"/>
              <a:t>、データを</a:t>
            </a:r>
            <a:r>
              <a:rPr lang="en-US" altLang="ja-JP" sz="2000" dirty="0" smtClean="0"/>
              <a:t>Monitor</a:t>
            </a:r>
            <a:r>
              <a:rPr lang="ja-JP" altLang="en-US" sz="2000" dirty="0" smtClean="0"/>
              <a:t>に送っている。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</a:t>
            </a:r>
            <a:r>
              <a:rPr lang="en-US" altLang="ja-JP" sz="2000" dirty="0">
                <a:sym typeface="Wingdings" panose="05000000000000000000" pitchFamily="2" charset="2"/>
              </a:rPr>
              <a:t>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read_data_from_detectors</a:t>
            </a:r>
            <a:r>
              <a:rPr lang="ja-JP" altLang="en-US" sz="2000" dirty="0" smtClean="0">
                <a:sym typeface="Wingdings" panose="05000000000000000000" pitchFamily="2" charset="2"/>
              </a:rPr>
              <a:t>関数に処理内容が書かれている。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kumimoji="1" lang="en-US" altLang="ja-JP" sz="2000" dirty="0">
              <a:sym typeface="Wingdings" panose="05000000000000000000" pitchFamily="2" charset="2"/>
            </a:endParaRPr>
          </a:p>
          <a:p>
            <a:r>
              <a:rPr lang="en-US" altLang="ja-JP" sz="2000" dirty="0" smtClean="0">
                <a:sym typeface="Wingdings" panose="05000000000000000000" pitchFamily="2" charset="2"/>
              </a:rPr>
              <a:t>Monitor</a:t>
            </a:r>
            <a:r>
              <a:rPr lang="ja-JP" altLang="en-US" sz="2000" dirty="0" smtClean="0">
                <a:sym typeface="Wingdings" panose="05000000000000000000" pitchFamily="2" charset="2"/>
              </a:rPr>
              <a:t>はサンプルモニターを利用して自分で作る。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kumimoji="1" lang="ja-JP" altLang="en-US" sz="2000" dirty="0">
                <a:sym typeface="Wingdings" panose="05000000000000000000" pitchFamily="2" charset="2"/>
              </a:rPr>
              <a:t>　</a:t>
            </a:r>
            <a:r>
              <a:rPr lang="ja-JP" altLang="en-US" sz="2000" dirty="0">
                <a:sym typeface="Wingdings" panose="05000000000000000000" pitchFamily="2" charset="2"/>
              </a:rPr>
              <a:t> </a:t>
            </a:r>
            <a:r>
              <a:rPr lang="ja-JP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ja-JP" sz="2000" dirty="0" smtClean="0">
                <a:sym typeface="Wingdings" panose="05000000000000000000" pitchFamily="2" charset="2"/>
              </a:rPr>
              <a:t>DAQ-Middleware</a:t>
            </a:r>
            <a:r>
              <a:rPr lang="ja-JP" altLang="en-US" sz="2000" dirty="0" smtClean="0">
                <a:sym typeface="Wingdings" panose="05000000000000000000" pitchFamily="2" charset="2"/>
              </a:rPr>
              <a:t>特有の関数があるので、理解が難しい箇所があります。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ja-JP" altLang="en-US" sz="2000" dirty="0">
                <a:sym typeface="Wingdings" panose="05000000000000000000" pitchFamily="2" charset="2"/>
              </a:rPr>
              <a:t>　</a:t>
            </a:r>
            <a:r>
              <a:rPr lang="ja-JP" altLang="en-US" sz="2000" dirty="0" smtClean="0">
                <a:sym typeface="Wingdings" panose="05000000000000000000" pitchFamily="2" charset="2"/>
              </a:rPr>
              <a:t>　</a:t>
            </a: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ja-JP" altLang="en-US" sz="2000" dirty="0" smtClean="0">
                <a:sym typeface="Wingdings" panose="05000000000000000000" pitchFamily="2" charset="2"/>
              </a:rPr>
              <a:t>濱田に質問していただくか、マニュアルを参照してください。</a:t>
            </a:r>
            <a:endParaRPr lang="en-US" altLang="ja-JP" sz="2000" dirty="0" smtClean="0">
              <a:sym typeface="Wingdings" panose="05000000000000000000" pitchFamily="2" charset="2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37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82060" y="1146788"/>
            <a:ext cx="2572700" cy="13685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rawdata-monitor.png"/>
          <p:cNvPicPr>
            <a:picLocks noChangeAspect="1"/>
          </p:cNvPicPr>
          <p:nvPr/>
        </p:nvPicPr>
        <p:blipFill rotWithShape="1">
          <a:blip r:embed="rId2" cstate="print"/>
          <a:srcRect r="3356"/>
          <a:stretch/>
        </p:blipFill>
        <p:spPr>
          <a:xfrm>
            <a:off x="3989378" y="480065"/>
            <a:ext cx="4892757" cy="2531334"/>
          </a:xfrm>
          <a:prstGeom prst="rect">
            <a:avLst/>
          </a:prstGeo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542004" y="1955919"/>
            <a:ext cx="885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000000"/>
                </a:solidFill>
              </a:rPr>
              <a:t>Monitor</a:t>
            </a: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2850301" y="1421395"/>
            <a:ext cx="455744" cy="495786"/>
            <a:chOff x="4386" y="2009"/>
            <a:chExt cx="497" cy="540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4386" y="2248"/>
              <a:ext cx="102" cy="1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4593" y="2009"/>
              <a:ext cx="144" cy="1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4438" y="2057"/>
              <a:ext cx="445" cy="49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1333336" y="1629975"/>
            <a:ext cx="93990" cy="10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746454" y="1638712"/>
            <a:ext cx="92897" cy="1070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1528966" y="1420303"/>
            <a:ext cx="132241" cy="92824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1381424" y="1469445"/>
            <a:ext cx="407654" cy="451013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133658" y="1945022"/>
            <a:ext cx="854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000000"/>
                </a:solidFill>
              </a:rPr>
              <a:t>Reader</a:t>
            </a:r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19" name="AutoShape 30"/>
          <p:cNvCxnSpPr>
            <a:cxnSpLocks noChangeShapeType="1"/>
            <a:stCxn id="15" idx="3"/>
            <a:endCxn id="11" idx="1"/>
          </p:cNvCxnSpPr>
          <p:nvPr/>
        </p:nvCxnSpPr>
        <p:spPr bwMode="auto">
          <a:xfrm>
            <a:off x="1839352" y="1693314"/>
            <a:ext cx="1010938" cy="109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191244" y="1465816"/>
            <a:ext cx="407654" cy="451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2400">
              <a:ea typeface="ＭＳ Ｐゴシック" pitchFamily="50" charset="-128"/>
            </a:endParaRPr>
          </a:p>
        </p:txBody>
      </p:sp>
      <p:cxnSp>
        <p:nvCxnSpPr>
          <p:cNvPr id="21" name="AutoShape 30"/>
          <p:cNvCxnSpPr>
            <a:cxnSpLocks noChangeShapeType="1"/>
            <a:stCxn id="20" idx="3"/>
            <a:endCxn id="17" idx="1"/>
          </p:cNvCxnSpPr>
          <p:nvPr/>
        </p:nvCxnSpPr>
        <p:spPr bwMode="auto">
          <a:xfrm>
            <a:off x="598898" y="1691323"/>
            <a:ext cx="782526" cy="362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-4981" y="1914642"/>
            <a:ext cx="101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Spartan </a:t>
            </a:r>
            <a:endParaRPr lang="en-US" altLang="ja-JP" dirty="0" smtClean="0"/>
          </a:p>
          <a:p>
            <a:r>
              <a:rPr lang="en-US" altLang="ja-JP" dirty="0" smtClean="0"/>
              <a:t>3E</a:t>
            </a:r>
            <a:r>
              <a:rPr lang="ja-JP" altLang="en-US" dirty="0"/>
              <a:t>ボード</a:t>
            </a:r>
            <a:endParaRPr lang="en-US" altLang="ja-JP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49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-6338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コンポーネント間データフォーマット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関連メソッド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4525963"/>
          </a:xfrm>
        </p:spPr>
        <p:txBody>
          <a:bodyPr>
            <a:normAutofit/>
          </a:bodyPr>
          <a:lstStyle/>
          <a:p>
            <a:r>
              <a:rPr kumimoji="1" lang="en-US" altLang="ja-JP" sz="2000" dirty="0" err="1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inc_sequence_num</a:t>
            </a:r>
            <a:r>
              <a:rPr kumimoji="1" lang="en-US" altLang="ja-JP" sz="2000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()</a:t>
            </a:r>
          </a:p>
          <a:p>
            <a:r>
              <a:rPr lang="en-US" altLang="ja-JP" sz="2000" dirty="0" err="1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reset_sequence_num</a:t>
            </a:r>
            <a:r>
              <a:rPr lang="en-US" altLang="ja-JP" sz="2000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()</a:t>
            </a:r>
          </a:p>
          <a:p>
            <a:r>
              <a:rPr kumimoji="1" lang="en-US" altLang="ja-JP" sz="2000" dirty="0" err="1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get_sequence_num</a:t>
            </a:r>
            <a:r>
              <a:rPr kumimoji="1" lang="en-US" altLang="ja-JP" sz="2000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()</a:t>
            </a:r>
          </a:p>
          <a:p>
            <a:endParaRPr lang="en-US" altLang="ja-JP" sz="2000" dirty="0" smtClean="0">
              <a:latin typeface="DejaVu Sans Condensed" pitchFamily="34" charset="0"/>
              <a:ea typeface="DejaVu Sans Condensed" pitchFamily="34" charset="0"/>
              <a:cs typeface="DejaVu Sans Condensed" pitchFamily="34" charset="0"/>
            </a:endParaRPr>
          </a:p>
          <a:p>
            <a:r>
              <a:rPr lang="en-US" altLang="ja-JP" sz="2000" dirty="0" err="1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set_header</a:t>
            </a:r>
            <a:r>
              <a:rPr lang="en-US" altLang="ja-JP" sz="2000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(unsigned char *header, unsigned </a:t>
            </a:r>
            <a:r>
              <a:rPr lang="en-US" altLang="ja-JP" sz="2000" dirty="0" err="1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int</a:t>
            </a:r>
            <a:r>
              <a:rPr lang="en-US" altLang="ja-JP" sz="2000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 </a:t>
            </a:r>
            <a:r>
              <a:rPr lang="en-US" altLang="ja-JP" sz="2000" dirty="0" err="1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data_byte_size</a:t>
            </a:r>
            <a:r>
              <a:rPr lang="en-US" altLang="ja-JP" sz="2000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)</a:t>
            </a:r>
          </a:p>
          <a:p>
            <a:r>
              <a:rPr kumimoji="1" lang="en-US" altLang="ja-JP" sz="2000" dirty="0" err="1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set_footer</a:t>
            </a:r>
            <a:r>
              <a:rPr kumimoji="1" lang="en-US" altLang="ja-JP" sz="2000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(unsinged char *footer)</a:t>
            </a:r>
          </a:p>
          <a:p>
            <a:endParaRPr lang="en-US" altLang="ja-JP" sz="2000" dirty="0" smtClean="0">
              <a:latin typeface="DejaVu Sans Condensed" pitchFamily="34" charset="0"/>
              <a:ea typeface="DejaVu Sans Condensed" pitchFamily="34" charset="0"/>
              <a:cs typeface="DejaVu Sans Condensed" pitchFamily="34" charset="0"/>
            </a:endParaRPr>
          </a:p>
          <a:p>
            <a:r>
              <a:rPr kumimoji="1" lang="en-US" altLang="ja-JP" sz="2000" dirty="0" err="1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check_header</a:t>
            </a:r>
            <a:r>
              <a:rPr kumimoji="1" lang="en-US" altLang="ja-JP" sz="2000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(unsigned char *header, unsigned </a:t>
            </a:r>
            <a:r>
              <a:rPr kumimoji="1" lang="en-US" altLang="ja-JP" sz="2000" dirty="0" err="1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received_byte</a:t>
            </a:r>
            <a:r>
              <a:rPr kumimoji="1" lang="en-US" altLang="ja-JP" sz="2000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)</a:t>
            </a:r>
          </a:p>
          <a:p>
            <a:r>
              <a:rPr lang="en-US" altLang="ja-JP" sz="2000" dirty="0" err="1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check_footer</a:t>
            </a:r>
            <a:r>
              <a:rPr lang="en-US" altLang="ja-JP" sz="2000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(unsigned char *footer)</a:t>
            </a:r>
          </a:p>
          <a:p>
            <a:r>
              <a:rPr kumimoji="1" lang="en-US" altLang="ja-JP" sz="2000" dirty="0" err="1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check_header_footer</a:t>
            </a:r>
            <a:r>
              <a:rPr kumimoji="1" lang="en-US" altLang="ja-JP" sz="2000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(</a:t>
            </a:r>
            <a:r>
              <a:rPr lang="en-US" altLang="ja-JP" sz="2000" dirty="0" err="1" smtClean="0"/>
              <a:t>const</a:t>
            </a:r>
            <a:r>
              <a:rPr lang="en-US" altLang="ja-JP" sz="2000" dirty="0" smtClean="0"/>
              <a:t> RTC::</a:t>
            </a:r>
            <a:r>
              <a:rPr lang="en-US" altLang="ja-JP" sz="2000" dirty="0" err="1" smtClean="0"/>
              <a:t>TimedOctetSeq</a:t>
            </a:r>
            <a:r>
              <a:rPr lang="en-US" altLang="ja-JP" sz="2000" dirty="0" smtClean="0"/>
              <a:t>&amp; </a:t>
            </a:r>
            <a:r>
              <a:rPr lang="en-US" altLang="ja-JP" sz="2000" dirty="0" err="1" smtClean="0"/>
              <a:t>in_data</a:t>
            </a:r>
            <a:r>
              <a:rPr lang="en-US" altLang="ja-JP" sz="2000" dirty="0" smtClean="0"/>
              <a:t>, unsigned </a:t>
            </a:r>
            <a:r>
              <a:rPr lang="en-US" altLang="ja-JP" sz="2000" dirty="0" err="1" smtClean="0"/>
              <a:t>int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block_byte_size</a:t>
            </a:r>
            <a:r>
              <a:rPr kumimoji="1" lang="en-US" altLang="ja-JP" sz="2000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)</a:t>
            </a:r>
          </a:p>
          <a:p>
            <a:pPr>
              <a:buNone/>
            </a:pPr>
            <a:endParaRPr lang="en-US" altLang="ja-JP" sz="2000" dirty="0" smtClean="0">
              <a:latin typeface="DejaVu Sans Condensed" pitchFamily="34" charset="0"/>
              <a:ea typeface="DejaVu Sans Condensed" pitchFamily="34" charset="0"/>
              <a:cs typeface="DejaVu Sans Condensed" pitchFamily="34" charset="0"/>
            </a:endParaRPr>
          </a:p>
          <a:p>
            <a:pPr>
              <a:buNone/>
            </a:pPr>
            <a:endParaRPr kumimoji="1" lang="ja-JP" altLang="en-US" sz="2000" dirty="0">
              <a:latin typeface="DejaVu Sans Condensed" pitchFamily="34" charset="0"/>
              <a:cs typeface="DejaVu Sans Condensed" pitchFamily="34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2017-9-22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</a:t>
            </a:r>
            <a:r>
              <a:rPr kumimoji="1" lang="ja-JP" altLang="en-US" smtClean="0"/>
              <a:t>トレーニングコース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8B0C0-FBA4-4A0F-8398-BC9ECAB23A20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  <p:grpSp>
        <p:nvGrpSpPr>
          <p:cNvPr id="44" name="グループ化 43"/>
          <p:cNvGrpSpPr/>
          <p:nvPr/>
        </p:nvGrpSpPr>
        <p:grpSpPr>
          <a:xfrm>
            <a:off x="539552" y="5517233"/>
            <a:ext cx="7272808" cy="360040"/>
            <a:chOff x="179512" y="3717032"/>
            <a:chExt cx="8640960" cy="720080"/>
          </a:xfrm>
        </p:grpSpPr>
        <p:sp>
          <p:nvSpPr>
            <p:cNvPr id="45" name="正方形/長方形 44"/>
            <p:cNvSpPr/>
            <p:nvPr/>
          </p:nvSpPr>
          <p:spPr>
            <a:xfrm>
              <a:off x="233975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Reserved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341987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Reserved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125963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Header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Magic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17951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Header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Magic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449999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Data Byte Size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58011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Data Byte Size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66023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Data Byte Size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774035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Data Byte Size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539552" y="5949280"/>
            <a:ext cx="7272808" cy="360040"/>
            <a:chOff x="179512" y="3717032"/>
            <a:chExt cx="8640960" cy="720080"/>
          </a:xfrm>
        </p:grpSpPr>
        <p:sp>
          <p:nvSpPr>
            <p:cNvPr id="54" name="正方形/長方形 53"/>
            <p:cNvSpPr/>
            <p:nvPr/>
          </p:nvSpPr>
          <p:spPr>
            <a:xfrm>
              <a:off x="233975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Reserved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341987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Reserved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125963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Footer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Magic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17951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Footer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Magic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449999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Seq. Num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558011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Seq. Num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666023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Seq. Num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7740352" y="3717032"/>
              <a:ext cx="1080120" cy="72008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Seq. Num</a:t>
              </a:r>
              <a:endParaRPr kumimoji="0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8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cap="none" dirty="0" smtClean="0"/>
              <a:t>DAQ-Middleware</a:t>
            </a:r>
            <a:r>
              <a:rPr kumimoji="1" lang="ja-JP" altLang="en-US" cap="none" dirty="0" smtClean="0"/>
              <a:t>　多重読みだしの例</a:t>
            </a:r>
            <a:endParaRPr kumimoji="1" lang="ja-JP" altLang="en-US" cap="none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2017-9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DAQ-Middleware</a:t>
            </a:r>
            <a:r>
              <a:rPr lang="ja-JP" altLang="en-US" smtClean="0"/>
              <a:t>トレーニングコース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383-F6E1-43CF-9582-6601B7D3A4EF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245092" y="2407116"/>
            <a:ext cx="885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000000"/>
                </a:solidFill>
              </a:rPr>
              <a:t>Monitor</a:t>
            </a: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3553389" y="1872592"/>
            <a:ext cx="455744" cy="495786"/>
            <a:chOff x="4386" y="2009"/>
            <a:chExt cx="497" cy="540"/>
          </a:xfrm>
        </p:grpSpPr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4386" y="2248"/>
              <a:ext cx="102" cy="1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4593" y="2009"/>
              <a:ext cx="144" cy="1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4438" y="2057"/>
              <a:ext cx="445" cy="49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036424" y="2081172"/>
            <a:ext cx="93990" cy="10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449542" y="2089909"/>
            <a:ext cx="92897" cy="1070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2232054" y="1871500"/>
            <a:ext cx="132241" cy="92824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1836746" y="2396219"/>
            <a:ext cx="854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000000"/>
                </a:solidFill>
              </a:rPr>
              <a:t>Reader</a:t>
            </a:r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17" name="AutoShape 30"/>
          <p:cNvCxnSpPr>
            <a:cxnSpLocks noChangeShapeType="1"/>
            <a:stCxn id="13" idx="3"/>
            <a:endCxn id="9" idx="1"/>
          </p:cNvCxnSpPr>
          <p:nvPr/>
        </p:nvCxnSpPr>
        <p:spPr bwMode="auto">
          <a:xfrm>
            <a:off x="2542440" y="2144511"/>
            <a:ext cx="1010938" cy="109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894332" y="1917013"/>
            <a:ext cx="407654" cy="451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2400">
              <a:ea typeface="ＭＳ Ｐゴシック" pitchFamily="50" charset="-128"/>
            </a:endParaRPr>
          </a:p>
        </p:txBody>
      </p:sp>
      <p:cxnSp>
        <p:nvCxnSpPr>
          <p:cNvPr id="19" name="AutoShape 30"/>
          <p:cNvCxnSpPr>
            <a:cxnSpLocks noChangeShapeType="1"/>
            <a:stCxn id="18" idx="3"/>
            <a:endCxn id="12" idx="1"/>
          </p:cNvCxnSpPr>
          <p:nvPr/>
        </p:nvCxnSpPr>
        <p:spPr bwMode="auto">
          <a:xfrm flipV="1">
            <a:off x="1301986" y="2134682"/>
            <a:ext cx="734438" cy="78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646033" y="2903201"/>
            <a:ext cx="101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Spartan </a:t>
            </a:r>
            <a:endParaRPr lang="en-US" altLang="ja-JP" dirty="0" smtClean="0"/>
          </a:p>
          <a:p>
            <a:r>
              <a:rPr lang="en-US" altLang="ja-JP" dirty="0" smtClean="0"/>
              <a:t>3E</a:t>
            </a:r>
            <a:r>
              <a:rPr lang="ja-JP" altLang="en-US" dirty="0"/>
              <a:t>ボード</a:t>
            </a:r>
            <a:endParaRPr lang="en-US" altLang="ja-JP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034238" y="1944716"/>
            <a:ext cx="86277" cy="10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2034239" y="2232748"/>
            <a:ext cx="108259" cy="10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2084512" y="1920642"/>
            <a:ext cx="407654" cy="451013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883723" y="1241587"/>
            <a:ext cx="407654" cy="451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2400">
              <a:ea typeface="ＭＳ Ｐゴシック" pitchFamily="50" charset="-128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883723" y="2550941"/>
            <a:ext cx="407654" cy="451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2400">
              <a:ea typeface="ＭＳ Ｐゴシック" pitchFamily="50" charset="-128"/>
            </a:endParaRPr>
          </a:p>
        </p:txBody>
      </p:sp>
      <p:cxnSp>
        <p:nvCxnSpPr>
          <p:cNvPr id="25" name="AutoShape 30"/>
          <p:cNvCxnSpPr>
            <a:cxnSpLocks noChangeShapeType="1"/>
            <a:stCxn id="23" idx="3"/>
            <a:endCxn id="21" idx="1"/>
          </p:cNvCxnSpPr>
          <p:nvPr/>
        </p:nvCxnSpPr>
        <p:spPr bwMode="auto">
          <a:xfrm>
            <a:off x="1291377" y="1467094"/>
            <a:ext cx="742861" cy="5311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30"/>
          <p:cNvCxnSpPr>
            <a:cxnSpLocks noChangeShapeType="1"/>
            <a:stCxn id="24" idx="3"/>
            <a:endCxn id="22" idx="1"/>
          </p:cNvCxnSpPr>
          <p:nvPr/>
        </p:nvCxnSpPr>
        <p:spPr bwMode="auto">
          <a:xfrm flipV="1">
            <a:off x="1291377" y="2286258"/>
            <a:ext cx="742862" cy="49019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2" name="テキスト ボックス 31"/>
          <p:cNvSpPr txBox="1"/>
          <p:nvPr/>
        </p:nvSpPr>
        <p:spPr>
          <a:xfrm>
            <a:off x="251521" y="3429000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例</a:t>
            </a:r>
            <a:r>
              <a:rPr kumimoji="1" lang="en-US" altLang="ja-JP" b="1" dirty="0" smtClean="0"/>
              <a:t>1</a:t>
            </a:r>
            <a:r>
              <a:rPr kumimoji="1" lang="ja-JP" altLang="en-US" b="1" dirty="0" smtClean="0"/>
              <a:t>　</a:t>
            </a:r>
            <a:r>
              <a:rPr kumimoji="1" lang="en-US" altLang="ja-JP" b="1" dirty="0" smtClean="0"/>
              <a:t>Reader</a:t>
            </a:r>
            <a:r>
              <a:rPr kumimoji="1" lang="ja-JP" altLang="en-US" b="1" dirty="0" smtClean="0"/>
              <a:t>で</a:t>
            </a:r>
            <a:r>
              <a:rPr kumimoji="1" lang="en-US" altLang="ja-JP" b="1" dirty="0" err="1" smtClean="0"/>
              <a:t>epoll</a:t>
            </a:r>
            <a:r>
              <a:rPr kumimoji="1" lang="ja-JP" altLang="en-US" b="1" dirty="0" smtClean="0"/>
              <a:t>等を利用して多重読み込みを行う</a:t>
            </a:r>
            <a:endParaRPr lang="en-US" altLang="ja-JP" b="1" dirty="0"/>
          </a:p>
          <a:p>
            <a:endParaRPr lang="en-US" altLang="ja-JP" dirty="0" smtClean="0"/>
          </a:p>
          <a:p>
            <a:r>
              <a:rPr lang="ja-JP" altLang="en-US" dirty="0" smtClean="0"/>
              <a:t>（メリット）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コンポーネント</a:t>
            </a:r>
            <a:r>
              <a:rPr lang="ja-JP" altLang="en-US" dirty="0" smtClean="0"/>
              <a:t>が少ないので使用するリソースが少なくても済む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r>
              <a:rPr lang="ja-JP" altLang="en-US" dirty="0" smtClean="0"/>
              <a:t>（デメリット）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Reader</a:t>
            </a:r>
            <a:r>
              <a:rPr lang="ja-JP" altLang="en-US" dirty="0" smtClean="0"/>
              <a:t>の作成が難しい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/>
              <a:t>プロセスを分けないと、</a:t>
            </a:r>
            <a:r>
              <a:rPr lang="en-US" altLang="ja-JP" dirty="0" smtClean="0"/>
              <a:t>1CPU</a:t>
            </a:r>
            <a:r>
              <a:rPr lang="ja-JP" altLang="en-US" dirty="0" smtClean="0"/>
              <a:t>に</a:t>
            </a:r>
            <a:r>
              <a:rPr lang="en-US" altLang="ja-JP" dirty="0" smtClean="0"/>
              <a:t>Reader</a:t>
            </a:r>
            <a:r>
              <a:rPr lang="ja-JP" altLang="en-US" dirty="0" smtClean="0"/>
              <a:t>の分の負荷が大きくなってしまう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5689996" y="2921309"/>
            <a:ext cx="854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000000"/>
                </a:solidFill>
              </a:rPr>
              <a:t>Reader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4680404" y="2873822"/>
            <a:ext cx="101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Spartan </a:t>
            </a:r>
            <a:endParaRPr lang="en-US" altLang="ja-JP" dirty="0" smtClean="0"/>
          </a:p>
          <a:p>
            <a:r>
              <a:rPr lang="en-US" altLang="ja-JP" dirty="0" smtClean="0"/>
              <a:t>3E</a:t>
            </a:r>
            <a:r>
              <a:rPr lang="ja-JP" altLang="en-US" dirty="0"/>
              <a:t>ボード</a:t>
            </a:r>
            <a:endParaRPr lang="en-US" altLang="ja-JP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4926904" y="1800435"/>
            <a:ext cx="407654" cy="451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2400">
              <a:ea typeface="ＭＳ Ｐゴシック" pitchFamily="50" charset="-128"/>
            </a:endParaRP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4916295" y="1175138"/>
            <a:ext cx="407654" cy="451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2400">
              <a:ea typeface="ＭＳ Ｐゴシック" pitchFamily="50" charset="-128"/>
            </a:endParaRP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4932040" y="2484492"/>
            <a:ext cx="407654" cy="451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2400">
              <a:ea typeface="ＭＳ Ｐゴシック" pitchFamily="50" charset="-128"/>
            </a:endParaRPr>
          </a:p>
        </p:txBody>
      </p:sp>
      <p:cxnSp>
        <p:nvCxnSpPr>
          <p:cNvPr id="68" name="AutoShape 30"/>
          <p:cNvCxnSpPr>
            <a:cxnSpLocks noChangeShapeType="1"/>
            <a:stCxn id="50" idx="3"/>
          </p:cNvCxnSpPr>
          <p:nvPr/>
        </p:nvCxnSpPr>
        <p:spPr bwMode="auto">
          <a:xfrm>
            <a:off x="5323949" y="1400645"/>
            <a:ext cx="493515" cy="292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30"/>
          <p:cNvCxnSpPr>
            <a:cxnSpLocks noChangeShapeType="1"/>
            <a:stCxn id="49" idx="3"/>
          </p:cNvCxnSpPr>
          <p:nvPr/>
        </p:nvCxnSpPr>
        <p:spPr bwMode="auto">
          <a:xfrm>
            <a:off x="5334558" y="2025942"/>
            <a:ext cx="491394" cy="30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4" name="AutoShape 30"/>
          <p:cNvCxnSpPr>
            <a:cxnSpLocks noChangeShapeType="1"/>
            <a:stCxn id="51" idx="3"/>
          </p:cNvCxnSpPr>
          <p:nvPr/>
        </p:nvCxnSpPr>
        <p:spPr bwMode="auto">
          <a:xfrm>
            <a:off x="5339694" y="2709999"/>
            <a:ext cx="53434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97" name="テキスト ボックス 96"/>
          <p:cNvSpPr txBox="1"/>
          <p:nvPr/>
        </p:nvSpPr>
        <p:spPr>
          <a:xfrm>
            <a:off x="4737490" y="3392996"/>
            <a:ext cx="4015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例</a:t>
            </a:r>
            <a:r>
              <a:rPr kumimoji="1" lang="en-US" altLang="ja-JP" b="1" dirty="0" smtClean="0"/>
              <a:t>2</a:t>
            </a:r>
            <a:r>
              <a:rPr kumimoji="1" lang="ja-JP" altLang="en-US" b="1" dirty="0" smtClean="0"/>
              <a:t>　複数の</a:t>
            </a:r>
            <a:r>
              <a:rPr kumimoji="1" lang="en-US" altLang="ja-JP" b="1" dirty="0" smtClean="0"/>
              <a:t>Reader</a:t>
            </a:r>
            <a:r>
              <a:rPr kumimoji="1" lang="ja-JP" altLang="en-US" b="1" dirty="0" smtClean="0"/>
              <a:t>と</a:t>
            </a:r>
            <a:r>
              <a:rPr kumimoji="1" lang="en-US" altLang="ja-JP" b="1" dirty="0" smtClean="0"/>
              <a:t>Merger</a:t>
            </a:r>
            <a:r>
              <a:rPr kumimoji="1" lang="ja-JP" altLang="en-US" b="1" dirty="0" smtClean="0"/>
              <a:t>を利用する</a:t>
            </a:r>
            <a:endParaRPr kumimoji="1" lang="en-US" altLang="ja-JP" b="1" dirty="0" smtClean="0"/>
          </a:p>
          <a:p>
            <a:endParaRPr lang="en-US" altLang="ja-JP" b="1" dirty="0"/>
          </a:p>
          <a:p>
            <a:r>
              <a:rPr lang="ja-JP" altLang="en-US" dirty="0" smtClean="0"/>
              <a:t>（メリット）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Reader</a:t>
            </a:r>
            <a:r>
              <a:rPr kumimoji="1" lang="ja-JP" altLang="en-US" dirty="0" smtClean="0"/>
              <a:t>は全て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台の読み出しなので簡単に作れる。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Reader</a:t>
            </a:r>
            <a:r>
              <a:rPr kumimoji="1" lang="ja-JP" altLang="en-US" dirty="0" smtClean="0"/>
              <a:t>の負荷を分散できる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r>
              <a:rPr kumimoji="1" lang="ja-JP" altLang="en-US" dirty="0" smtClean="0"/>
              <a:t>（デメリット）</a:t>
            </a:r>
            <a:endParaRPr kumimoji="1" lang="en-US" altLang="ja-JP" dirty="0" smtClean="0"/>
          </a:p>
          <a:p>
            <a:r>
              <a:rPr lang="ja-JP" altLang="en-US" dirty="0"/>
              <a:t>コンポーネント</a:t>
            </a:r>
            <a:r>
              <a:rPr lang="ja-JP" altLang="en-US" dirty="0" smtClean="0"/>
              <a:t>が</a:t>
            </a:r>
            <a:r>
              <a:rPr lang="ja-JP" altLang="en-US" dirty="0"/>
              <a:t>多</a:t>
            </a:r>
            <a:r>
              <a:rPr lang="ja-JP" altLang="en-US" dirty="0" smtClean="0"/>
              <a:t>いので</a:t>
            </a:r>
            <a:r>
              <a:rPr lang="ja-JP" altLang="en-US" dirty="0"/>
              <a:t>使用するリソース</a:t>
            </a:r>
            <a:r>
              <a:rPr lang="ja-JP" altLang="en-US" dirty="0" smtClean="0"/>
              <a:t>が多くなる</a:t>
            </a:r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98" name="Text Box 17"/>
          <p:cNvSpPr txBox="1">
            <a:spLocks noChangeArrowheads="1"/>
          </p:cNvSpPr>
          <p:nvPr/>
        </p:nvSpPr>
        <p:spPr bwMode="auto">
          <a:xfrm>
            <a:off x="6743632" y="2281833"/>
            <a:ext cx="86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000000"/>
                </a:solidFill>
              </a:rPr>
              <a:t>Merger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9" name="Rectangle 19"/>
          <p:cNvSpPr>
            <a:spLocks noChangeArrowheads="1"/>
          </p:cNvSpPr>
          <p:nvPr/>
        </p:nvSpPr>
        <p:spPr bwMode="auto">
          <a:xfrm>
            <a:off x="6922463" y="2012645"/>
            <a:ext cx="93533" cy="1074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0" name="Oval 20"/>
          <p:cNvSpPr>
            <a:spLocks noChangeArrowheads="1"/>
          </p:cNvSpPr>
          <p:nvPr/>
        </p:nvSpPr>
        <p:spPr bwMode="auto">
          <a:xfrm>
            <a:off x="7112280" y="1793214"/>
            <a:ext cx="132047" cy="93648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1" name="Rectangle 23"/>
          <p:cNvSpPr>
            <a:spLocks noChangeArrowheads="1"/>
          </p:cNvSpPr>
          <p:nvPr/>
        </p:nvSpPr>
        <p:spPr bwMode="auto">
          <a:xfrm>
            <a:off x="5815359" y="1359876"/>
            <a:ext cx="93990" cy="10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2" name="Rectangle 24"/>
          <p:cNvSpPr>
            <a:spLocks noChangeArrowheads="1"/>
          </p:cNvSpPr>
          <p:nvPr/>
        </p:nvSpPr>
        <p:spPr bwMode="auto">
          <a:xfrm>
            <a:off x="6228477" y="1368613"/>
            <a:ext cx="92897" cy="1070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3" name="Oval 25"/>
          <p:cNvSpPr>
            <a:spLocks noChangeArrowheads="1"/>
          </p:cNvSpPr>
          <p:nvPr/>
        </p:nvSpPr>
        <p:spPr bwMode="auto">
          <a:xfrm>
            <a:off x="6010989" y="1150204"/>
            <a:ext cx="132241" cy="92824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4" name="Rectangle 26"/>
          <p:cNvSpPr>
            <a:spLocks noChangeArrowheads="1"/>
          </p:cNvSpPr>
          <p:nvPr/>
        </p:nvSpPr>
        <p:spPr bwMode="auto">
          <a:xfrm>
            <a:off x="5863447" y="1199346"/>
            <a:ext cx="407654" cy="451013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5" name="Rectangle 23"/>
          <p:cNvSpPr>
            <a:spLocks noChangeArrowheads="1"/>
          </p:cNvSpPr>
          <p:nvPr/>
        </p:nvSpPr>
        <p:spPr bwMode="auto">
          <a:xfrm>
            <a:off x="5823847" y="1985294"/>
            <a:ext cx="93990" cy="10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6236965" y="1994031"/>
            <a:ext cx="92897" cy="1070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>
            <a:off x="6019477" y="1775622"/>
            <a:ext cx="132241" cy="92824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8" name="Rectangle 26"/>
          <p:cNvSpPr>
            <a:spLocks noChangeArrowheads="1"/>
          </p:cNvSpPr>
          <p:nvPr/>
        </p:nvSpPr>
        <p:spPr bwMode="auto">
          <a:xfrm>
            <a:off x="5871935" y="1824764"/>
            <a:ext cx="407654" cy="451013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9" name="Rectangle 23"/>
          <p:cNvSpPr>
            <a:spLocks noChangeArrowheads="1"/>
          </p:cNvSpPr>
          <p:nvPr/>
        </p:nvSpPr>
        <p:spPr bwMode="auto">
          <a:xfrm>
            <a:off x="5823847" y="2654840"/>
            <a:ext cx="93990" cy="10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0" name="Rectangle 24"/>
          <p:cNvSpPr>
            <a:spLocks noChangeArrowheads="1"/>
          </p:cNvSpPr>
          <p:nvPr/>
        </p:nvSpPr>
        <p:spPr bwMode="auto">
          <a:xfrm>
            <a:off x="6236965" y="2663577"/>
            <a:ext cx="92897" cy="1070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1" name="Oval 25"/>
          <p:cNvSpPr>
            <a:spLocks noChangeArrowheads="1"/>
          </p:cNvSpPr>
          <p:nvPr/>
        </p:nvSpPr>
        <p:spPr bwMode="auto">
          <a:xfrm>
            <a:off x="6019477" y="2445168"/>
            <a:ext cx="132241" cy="92824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2" name="Rectangle 26"/>
          <p:cNvSpPr>
            <a:spLocks noChangeArrowheads="1"/>
          </p:cNvSpPr>
          <p:nvPr/>
        </p:nvSpPr>
        <p:spPr bwMode="auto">
          <a:xfrm>
            <a:off x="5871935" y="2494310"/>
            <a:ext cx="407654" cy="451013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113" name="Group 18"/>
          <p:cNvGrpSpPr>
            <a:grpSpLocks/>
          </p:cNvGrpSpPr>
          <p:nvPr/>
        </p:nvGrpSpPr>
        <p:grpSpPr bwMode="auto">
          <a:xfrm>
            <a:off x="7883404" y="1801484"/>
            <a:ext cx="455744" cy="495786"/>
            <a:chOff x="4386" y="2009"/>
            <a:chExt cx="497" cy="540"/>
          </a:xfrm>
        </p:grpSpPr>
        <p:sp>
          <p:nvSpPr>
            <p:cNvPr id="114" name="Rectangle 19"/>
            <p:cNvSpPr>
              <a:spLocks noChangeArrowheads="1"/>
            </p:cNvSpPr>
            <p:nvPr/>
          </p:nvSpPr>
          <p:spPr bwMode="auto">
            <a:xfrm>
              <a:off x="4386" y="2248"/>
              <a:ext cx="102" cy="1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15" name="Oval 20"/>
            <p:cNvSpPr>
              <a:spLocks noChangeArrowheads="1"/>
            </p:cNvSpPr>
            <p:nvPr/>
          </p:nvSpPr>
          <p:spPr bwMode="auto">
            <a:xfrm>
              <a:off x="4593" y="2009"/>
              <a:ext cx="144" cy="1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16" name="Rectangle 21"/>
            <p:cNvSpPr>
              <a:spLocks noChangeArrowheads="1"/>
            </p:cNvSpPr>
            <p:nvPr/>
          </p:nvSpPr>
          <p:spPr bwMode="auto">
            <a:xfrm>
              <a:off x="4438" y="2057"/>
              <a:ext cx="445" cy="49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cxnSp>
        <p:nvCxnSpPr>
          <p:cNvPr id="117" name="AutoShape 30"/>
          <p:cNvCxnSpPr>
            <a:cxnSpLocks noChangeShapeType="1"/>
            <a:stCxn id="102" idx="3"/>
            <a:endCxn id="118" idx="1"/>
          </p:cNvCxnSpPr>
          <p:nvPr/>
        </p:nvCxnSpPr>
        <p:spPr bwMode="auto">
          <a:xfrm>
            <a:off x="6321374" y="1422123"/>
            <a:ext cx="594901" cy="50235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18" name="Rectangle 19"/>
          <p:cNvSpPr>
            <a:spLocks noChangeArrowheads="1"/>
          </p:cNvSpPr>
          <p:nvPr/>
        </p:nvSpPr>
        <p:spPr bwMode="auto">
          <a:xfrm>
            <a:off x="6916275" y="1870764"/>
            <a:ext cx="93533" cy="1074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9" name="Rectangle 19"/>
          <p:cNvSpPr>
            <a:spLocks noChangeArrowheads="1"/>
          </p:cNvSpPr>
          <p:nvPr/>
        </p:nvSpPr>
        <p:spPr bwMode="auto">
          <a:xfrm>
            <a:off x="6913640" y="2151395"/>
            <a:ext cx="93533" cy="1074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20" name="AutoShape 30"/>
          <p:cNvCxnSpPr>
            <a:cxnSpLocks noChangeShapeType="1"/>
            <a:stCxn id="108" idx="3"/>
            <a:endCxn id="99" idx="1"/>
          </p:cNvCxnSpPr>
          <p:nvPr/>
        </p:nvCxnSpPr>
        <p:spPr bwMode="auto">
          <a:xfrm>
            <a:off x="6279589" y="2050271"/>
            <a:ext cx="642874" cy="1608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1" name="AutoShape 30"/>
          <p:cNvCxnSpPr>
            <a:cxnSpLocks noChangeShapeType="1"/>
            <a:stCxn id="110" idx="3"/>
            <a:endCxn id="119" idx="1"/>
          </p:cNvCxnSpPr>
          <p:nvPr/>
        </p:nvCxnSpPr>
        <p:spPr bwMode="auto">
          <a:xfrm flipV="1">
            <a:off x="6329862" y="2205105"/>
            <a:ext cx="583778" cy="51198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22" name="Rectangle 19"/>
          <p:cNvSpPr>
            <a:spLocks noChangeArrowheads="1"/>
          </p:cNvSpPr>
          <p:nvPr/>
        </p:nvSpPr>
        <p:spPr bwMode="auto">
          <a:xfrm>
            <a:off x="7318553" y="2018398"/>
            <a:ext cx="93533" cy="1074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3" name="Rectangle 21"/>
          <p:cNvSpPr>
            <a:spLocks noChangeArrowheads="1"/>
          </p:cNvSpPr>
          <p:nvPr/>
        </p:nvSpPr>
        <p:spPr bwMode="auto">
          <a:xfrm>
            <a:off x="6970146" y="1837284"/>
            <a:ext cx="408061" cy="451716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24" name="AutoShape 30"/>
          <p:cNvCxnSpPr>
            <a:cxnSpLocks noChangeShapeType="1"/>
            <a:stCxn id="122" idx="3"/>
            <a:endCxn id="114" idx="1"/>
          </p:cNvCxnSpPr>
          <p:nvPr/>
        </p:nvCxnSpPr>
        <p:spPr bwMode="auto">
          <a:xfrm>
            <a:off x="7412086" y="2072108"/>
            <a:ext cx="471318" cy="251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25" name="Text Box 17"/>
          <p:cNvSpPr txBox="1">
            <a:spLocks noChangeArrowheads="1"/>
          </p:cNvSpPr>
          <p:nvPr/>
        </p:nvSpPr>
        <p:spPr bwMode="auto">
          <a:xfrm>
            <a:off x="7727394" y="2287241"/>
            <a:ext cx="885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000000"/>
                </a:solidFill>
              </a:rPr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8313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実習で行う事項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131" y="1220372"/>
            <a:ext cx="8458669" cy="5026855"/>
          </a:xfrm>
        </p:spPr>
        <p:txBody>
          <a:bodyPr>
            <a:noAutofit/>
          </a:bodyPr>
          <a:lstStyle/>
          <a:p>
            <a:r>
              <a:rPr lang="ja-JP" altLang="en-US" sz="2400" cap="none" dirty="0" smtClean="0"/>
              <a:t>実習</a:t>
            </a:r>
            <a:r>
              <a:rPr lang="en-US" altLang="ja-JP" sz="2400" cap="none" dirty="0" smtClean="0"/>
              <a:t>2</a:t>
            </a:r>
            <a:r>
              <a:rPr lang="ja-JP" altLang="en-US" sz="2400" cap="none" dirty="0"/>
              <a:t>　　（</a:t>
            </a:r>
            <a:r>
              <a:rPr lang="en-US" altLang="ja-JP" sz="2400" cap="none" dirty="0" smtClean="0"/>
              <a:t>DAQ-Middleware</a:t>
            </a:r>
            <a:r>
              <a:rPr lang="ja-JP" altLang="en-US" sz="2400" cap="none" dirty="0"/>
              <a:t>を</a:t>
            </a:r>
            <a:r>
              <a:rPr lang="ja-JP" altLang="en-US" sz="2400" cap="none" dirty="0" smtClean="0"/>
              <a:t>利用する</a:t>
            </a:r>
            <a:r>
              <a:rPr lang="ja-JP" altLang="en-US" sz="2400" cap="none" dirty="0"/>
              <a:t>）</a:t>
            </a:r>
            <a:endParaRPr lang="en-US" altLang="ja-JP" sz="2400" cap="none" dirty="0" smtClean="0"/>
          </a:p>
          <a:p>
            <a:pPr lvl="1"/>
            <a:r>
              <a:rPr lang="en-US" altLang="ja-JP" sz="2000" cap="none" dirty="0"/>
              <a:t>ex11 DAQ-Middleware</a:t>
            </a:r>
            <a:r>
              <a:rPr lang="ja-JP" altLang="en-US" sz="2000" cap="none" dirty="0"/>
              <a:t>付属サンプルコンポーネントを動かしてみる</a:t>
            </a:r>
          </a:p>
          <a:p>
            <a:pPr lvl="1"/>
            <a:r>
              <a:rPr lang="en-US" altLang="ja-JP" sz="2000" cap="none" dirty="0"/>
              <a:t>ex12 Web</a:t>
            </a:r>
            <a:r>
              <a:rPr lang="ja-JP" altLang="en-US" sz="2000" cap="none" dirty="0"/>
              <a:t>モードでシステムを動かす</a:t>
            </a:r>
          </a:p>
          <a:p>
            <a:pPr lvl="1"/>
            <a:r>
              <a:rPr lang="en-US" altLang="ja-JP" sz="2000" cap="none" dirty="0"/>
              <a:t>ex13 </a:t>
            </a:r>
            <a:r>
              <a:rPr lang="ja-JP" altLang="en-US" sz="2000" cap="none" dirty="0"/>
              <a:t>ログの確認</a:t>
            </a:r>
          </a:p>
          <a:p>
            <a:pPr lvl="1"/>
            <a:r>
              <a:rPr lang="en-US" altLang="ja-JP" sz="2000" cap="none" dirty="0"/>
              <a:t>ex14 </a:t>
            </a:r>
            <a:r>
              <a:rPr lang="ja-JP" altLang="en-US" sz="2000" cap="none" dirty="0"/>
              <a:t>ボードを読むシステム</a:t>
            </a:r>
            <a:r>
              <a:rPr lang="en-US" altLang="ja-JP" sz="2000" cap="none" dirty="0"/>
              <a:t>(DAQ-Middleware</a:t>
            </a:r>
            <a:r>
              <a:rPr lang="ja-JP" altLang="en-US" sz="2000" cap="none" dirty="0"/>
              <a:t>使用</a:t>
            </a:r>
            <a:r>
              <a:rPr lang="en-US" altLang="ja-JP" sz="2000" cap="none" dirty="0"/>
              <a:t>)</a:t>
            </a:r>
            <a:r>
              <a:rPr lang="ja-JP" altLang="en-US" sz="2000" cap="none" dirty="0"/>
              <a:t>を動かして</a:t>
            </a:r>
            <a:r>
              <a:rPr lang="ja-JP" altLang="en-US" sz="2000" cap="none" dirty="0" smtClean="0"/>
              <a:t>みる</a:t>
            </a:r>
            <a:endParaRPr lang="en-US" altLang="ja-JP" sz="2000" cap="none" dirty="0" smtClean="0"/>
          </a:p>
          <a:p>
            <a:pPr marL="457200" lvl="1" indent="0">
              <a:buNone/>
            </a:pPr>
            <a:r>
              <a:rPr lang="en-US" altLang="ja-JP" sz="2000" cap="none" dirty="0"/>
              <a:t> </a:t>
            </a:r>
            <a:r>
              <a:rPr lang="en-US" altLang="ja-JP" sz="2000" cap="none" dirty="0" smtClean="0"/>
              <a:t>  (</a:t>
            </a:r>
            <a:r>
              <a:rPr lang="en-US" altLang="ja-JP" sz="2000" cap="none" dirty="0"/>
              <a:t>Reader - Logger)</a:t>
            </a:r>
          </a:p>
          <a:p>
            <a:pPr lvl="1"/>
            <a:r>
              <a:rPr lang="en-US" altLang="ja-JP" sz="2000" cap="none" dirty="0"/>
              <a:t>ex15 </a:t>
            </a:r>
            <a:r>
              <a:rPr lang="ja-JP" altLang="en-US" sz="2000" cap="none" dirty="0"/>
              <a:t>ボードを読んでモニターするシステムを</a:t>
            </a:r>
            <a:r>
              <a:rPr lang="en-US" altLang="ja-JP" sz="2000" cap="none" dirty="0"/>
              <a:t>DAQ-Middleware</a:t>
            </a:r>
            <a:r>
              <a:rPr lang="ja-JP" altLang="en-US" sz="2000" cap="none" dirty="0"/>
              <a:t>で</a:t>
            </a:r>
            <a:r>
              <a:rPr lang="ja-JP" altLang="en-US" sz="2000" cap="none" dirty="0" smtClean="0"/>
              <a:t>作る</a:t>
            </a:r>
            <a:endParaRPr lang="en-US" altLang="ja-JP" sz="2000" cap="none" dirty="0" smtClean="0"/>
          </a:p>
          <a:p>
            <a:pPr marL="457200" lvl="1" indent="0">
              <a:buNone/>
            </a:pPr>
            <a:r>
              <a:rPr lang="ja-JP" altLang="en-US" sz="2000" dirty="0"/>
              <a:t>　</a:t>
            </a:r>
            <a:r>
              <a:rPr lang="en-US" altLang="ja-JP" sz="2000" dirty="0" smtClean="0"/>
              <a:t>(</a:t>
            </a:r>
            <a:r>
              <a:rPr lang="en-US" altLang="ja-JP" sz="2000" dirty="0"/>
              <a:t>Reader - Monitor</a:t>
            </a:r>
            <a:r>
              <a:rPr lang="en-US" altLang="ja-JP" sz="2000" dirty="0" smtClean="0"/>
              <a:t>)</a:t>
            </a:r>
          </a:p>
          <a:p>
            <a:pPr marL="457200" lvl="1" indent="0">
              <a:buNone/>
            </a:pPr>
            <a:endParaRPr lang="en-US" altLang="ja-JP" sz="2000" cap="none" dirty="0" smtClean="0"/>
          </a:p>
          <a:p>
            <a:pPr lvl="1"/>
            <a:r>
              <a:rPr lang="en-US" altLang="ja-JP" sz="2000" dirty="0" smtClean="0"/>
              <a:t>ex16 </a:t>
            </a:r>
            <a:r>
              <a:rPr lang="ja-JP" altLang="en-US" sz="2000" dirty="0" smtClean="0"/>
              <a:t>追加課題：</a:t>
            </a:r>
            <a:r>
              <a:rPr lang="en-US" altLang="ja-JP" sz="2000" dirty="0"/>
              <a:t>Merger</a:t>
            </a:r>
            <a:r>
              <a:rPr lang="ja-JP" altLang="en-US" sz="2000" dirty="0"/>
              <a:t>を利用して複数台の</a:t>
            </a:r>
            <a:r>
              <a:rPr lang="en-US" altLang="ja-JP" sz="2000" dirty="0"/>
              <a:t>PC</a:t>
            </a:r>
            <a:r>
              <a:rPr lang="ja-JP" altLang="en-US" sz="2000" dirty="0"/>
              <a:t>からデータを収集する</a:t>
            </a:r>
            <a:endParaRPr lang="en-US" altLang="ja-JP" sz="2000" cap="none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2017-9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DAQ-Middleware</a:t>
            </a:r>
            <a:r>
              <a:rPr kumimoji="1" lang="ja-JP" altLang="en-US" dirty="0" smtClean="0"/>
              <a:t>トレーニングコース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383-F6E1-43CF-9582-6601B7D3A4E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2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400" cap="none" dirty="0" smtClean="0"/>
              <a:t>ex16 Merger</a:t>
            </a:r>
            <a:r>
              <a:rPr lang="ja-JP" altLang="en-US" sz="2400" cap="none" dirty="0"/>
              <a:t>を利用して複数台の</a:t>
            </a:r>
            <a:r>
              <a:rPr lang="en-US" altLang="ja-JP" sz="2400" cap="none" dirty="0"/>
              <a:t>PC</a:t>
            </a:r>
            <a:r>
              <a:rPr lang="ja-JP" altLang="en-US" sz="2400" cap="none" dirty="0"/>
              <a:t>からデータを収集する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2017-9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DAQ-Middleware</a:t>
            </a:r>
            <a:r>
              <a:rPr lang="ja-JP" altLang="en-US" smtClean="0"/>
              <a:t>トレーニングコース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383-F6E1-43CF-9582-6601B7D3A4EF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992245" y="4259459"/>
            <a:ext cx="86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000000"/>
                </a:solidFill>
              </a:rPr>
              <a:t>Merger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6171076" y="3990271"/>
            <a:ext cx="93533" cy="1074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6360893" y="3770840"/>
            <a:ext cx="132047" cy="93648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5063972" y="3337502"/>
            <a:ext cx="93990" cy="10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5477090" y="3346239"/>
            <a:ext cx="92897" cy="1070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5259602" y="3127830"/>
            <a:ext cx="132241" cy="92824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5112060" y="3176972"/>
            <a:ext cx="407654" cy="451013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072460" y="3962920"/>
            <a:ext cx="93990" cy="10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85578" y="3971657"/>
            <a:ext cx="92897" cy="1070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5268090" y="3753248"/>
            <a:ext cx="132241" cy="92824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5120548" y="3802390"/>
            <a:ext cx="407654" cy="451013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072460" y="4632466"/>
            <a:ext cx="93990" cy="10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5485578" y="4641203"/>
            <a:ext cx="92897" cy="1070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5268090" y="4422794"/>
            <a:ext cx="132241" cy="92824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5120548" y="4471936"/>
            <a:ext cx="407654" cy="451013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7132017" y="3779110"/>
            <a:ext cx="455744" cy="495786"/>
            <a:chOff x="4386" y="2009"/>
            <a:chExt cx="497" cy="540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386" y="2248"/>
              <a:ext cx="102" cy="1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4593" y="2009"/>
              <a:ext cx="144" cy="1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4438" y="2057"/>
              <a:ext cx="445" cy="49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cxnSp>
        <p:nvCxnSpPr>
          <p:cNvPr id="26" name="AutoShape 30"/>
          <p:cNvCxnSpPr>
            <a:cxnSpLocks noChangeShapeType="1"/>
            <a:stCxn id="11" idx="3"/>
            <a:endCxn id="27" idx="1"/>
          </p:cNvCxnSpPr>
          <p:nvPr/>
        </p:nvCxnSpPr>
        <p:spPr bwMode="auto">
          <a:xfrm>
            <a:off x="5569987" y="3399749"/>
            <a:ext cx="594901" cy="50235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6164888" y="3848390"/>
            <a:ext cx="93533" cy="1074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6162253" y="4129021"/>
            <a:ext cx="93533" cy="1074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9" name="AutoShape 30"/>
          <p:cNvCxnSpPr>
            <a:cxnSpLocks noChangeShapeType="1"/>
            <a:stCxn id="17" idx="3"/>
            <a:endCxn id="8" idx="1"/>
          </p:cNvCxnSpPr>
          <p:nvPr/>
        </p:nvCxnSpPr>
        <p:spPr bwMode="auto">
          <a:xfrm>
            <a:off x="5528202" y="4027897"/>
            <a:ext cx="642874" cy="1608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0" name="AutoShape 30"/>
          <p:cNvCxnSpPr>
            <a:cxnSpLocks noChangeShapeType="1"/>
            <a:stCxn id="19" idx="3"/>
            <a:endCxn id="28" idx="1"/>
          </p:cNvCxnSpPr>
          <p:nvPr/>
        </p:nvCxnSpPr>
        <p:spPr bwMode="auto">
          <a:xfrm flipV="1">
            <a:off x="5578475" y="4182731"/>
            <a:ext cx="583778" cy="51198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6567166" y="3996024"/>
            <a:ext cx="93533" cy="1074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6218759" y="3814910"/>
            <a:ext cx="408061" cy="451716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3" name="AutoShape 30"/>
          <p:cNvCxnSpPr>
            <a:cxnSpLocks noChangeShapeType="1"/>
            <a:stCxn id="31" idx="3"/>
            <a:endCxn id="23" idx="1"/>
          </p:cNvCxnSpPr>
          <p:nvPr/>
        </p:nvCxnSpPr>
        <p:spPr bwMode="auto">
          <a:xfrm>
            <a:off x="6660699" y="4049734"/>
            <a:ext cx="471318" cy="251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976007" y="4264867"/>
            <a:ext cx="885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000000"/>
                </a:solidFill>
              </a:rPr>
              <a:t>Monitor</a:t>
            </a:r>
          </a:p>
        </p:txBody>
      </p:sp>
      <p:pic>
        <p:nvPicPr>
          <p:cNvPr id="35" name="Picture 2" descr="http://free-illustrations-ls01.gatag.net/images/lgi01a201403181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9" y="2297374"/>
            <a:ext cx="681782" cy="9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free-illustrations-ls01.gatag.net/images/lgi01a201403181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30" y="3727651"/>
            <a:ext cx="681782" cy="9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free-illustrations-ls01.gatag.net/images/lgi01a201403181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29" y="5154620"/>
            <a:ext cx="681782" cy="99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AutoShape 30"/>
          <p:cNvCxnSpPr>
            <a:cxnSpLocks noChangeShapeType="1"/>
            <a:stCxn id="35" idx="3"/>
            <a:endCxn id="1026" idx="0"/>
          </p:cNvCxnSpPr>
          <p:nvPr/>
        </p:nvCxnSpPr>
        <p:spPr bwMode="auto">
          <a:xfrm>
            <a:off x="1655181" y="2794965"/>
            <a:ext cx="1609141" cy="98305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AutoShape 30"/>
          <p:cNvCxnSpPr>
            <a:cxnSpLocks noChangeShapeType="1"/>
            <a:stCxn id="36" idx="3"/>
            <a:endCxn id="1026" idx="1"/>
          </p:cNvCxnSpPr>
          <p:nvPr/>
        </p:nvCxnSpPr>
        <p:spPr bwMode="auto">
          <a:xfrm flipV="1">
            <a:off x="1651812" y="4062883"/>
            <a:ext cx="1052281" cy="1623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AutoShape 30"/>
          <p:cNvCxnSpPr>
            <a:cxnSpLocks noChangeShapeType="1"/>
            <a:stCxn id="37" idx="3"/>
            <a:endCxn id="1026" idx="2"/>
          </p:cNvCxnSpPr>
          <p:nvPr/>
        </p:nvCxnSpPr>
        <p:spPr bwMode="auto">
          <a:xfrm flipV="1">
            <a:off x="1651511" y="4347745"/>
            <a:ext cx="1612811" cy="130446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026" name="Picture 2" descr="「ネットワークスイッチ　アイコン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93" y="3778021"/>
            <a:ext cx="1120457" cy="5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角丸四角形 51"/>
          <p:cNvSpPr/>
          <p:nvPr/>
        </p:nvSpPr>
        <p:spPr>
          <a:xfrm>
            <a:off x="4752020" y="2946931"/>
            <a:ext cx="3421521" cy="2266767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957574" y="2567585"/>
            <a:ext cx="225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VirtualBox</a:t>
            </a:r>
            <a:endParaRPr kumimoji="1" lang="ja-JP" altLang="en-US" dirty="0"/>
          </a:p>
        </p:txBody>
      </p:sp>
      <p:cxnSp>
        <p:nvCxnSpPr>
          <p:cNvPr id="56" name="AutoShape 30"/>
          <p:cNvCxnSpPr>
            <a:cxnSpLocks noChangeShapeType="1"/>
            <a:stCxn id="1026" idx="3"/>
            <a:endCxn id="52" idx="1"/>
          </p:cNvCxnSpPr>
          <p:nvPr/>
        </p:nvCxnSpPr>
        <p:spPr bwMode="auto">
          <a:xfrm>
            <a:off x="3824550" y="4062883"/>
            <a:ext cx="927470" cy="174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AutoShape 30"/>
          <p:cNvCxnSpPr>
            <a:cxnSpLocks noChangeShapeType="1"/>
            <a:stCxn id="52" idx="1"/>
            <a:endCxn id="13" idx="1"/>
          </p:cNvCxnSpPr>
          <p:nvPr/>
        </p:nvCxnSpPr>
        <p:spPr bwMode="auto">
          <a:xfrm flipV="1">
            <a:off x="4752020" y="3402479"/>
            <a:ext cx="360040" cy="6778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" name="AutoShape 30"/>
          <p:cNvCxnSpPr>
            <a:cxnSpLocks noChangeShapeType="1"/>
            <a:stCxn id="52" idx="1"/>
            <a:endCxn id="14" idx="1"/>
          </p:cNvCxnSpPr>
          <p:nvPr/>
        </p:nvCxnSpPr>
        <p:spPr bwMode="auto">
          <a:xfrm flipV="1">
            <a:off x="4752020" y="4016430"/>
            <a:ext cx="320440" cy="638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30"/>
          <p:cNvCxnSpPr>
            <a:cxnSpLocks noChangeShapeType="1"/>
            <a:stCxn id="52" idx="1"/>
            <a:endCxn id="18" idx="1"/>
          </p:cNvCxnSpPr>
          <p:nvPr/>
        </p:nvCxnSpPr>
        <p:spPr bwMode="auto">
          <a:xfrm>
            <a:off x="4752020" y="4080315"/>
            <a:ext cx="320440" cy="60566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67" name="テキスト ボックス 66"/>
          <p:cNvSpPr txBox="1"/>
          <p:nvPr/>
        </p:nvSpPr>
        <p:spPr>
          <a:xfrm>
            <a:off x="458582" y="3215083"/>
            <a:ext cx="181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192.168.10.100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93328" y="4657029"/>
            <a:ext cx="181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192.168.10.101</a:t>
            </a:r>
            <a:endParaRPr kumimoji="1"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21478" y="6149802"/>
            <a:ext cx="181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192.168.10.102</a:t>
            </a:r>
            <a:endParaRPr kumimoji="1" lang="ja-JP" altLang="en-US" dirty="0"/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4897238" y="4859780"/>
            <a:ext cx="854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000000"/>
                </a:solidFill>
              </a:rPr>
              <a:t>Reader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0" name="Text Box 17"/>
          <p:cNvSpPr txBox="1">
            <a:spLocks noChangeArrowheads="1"/>
          </p:cNvSpPr>
          <p:nvPr/>
        </p:nvSpPr>
        <p:spPr bwMode="auto">
          <a:xfrm>
            <a:off x="5469459" y="1705208"/>
            <a:ext cx="885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000000"/>
                </a:solidFill>
              </a:rPr>
              <a:t>Monitor</a:t>
            </a:r>
          </a:p>
        </p:txBody>
      </p:sp>
      <p:grpSp>
        <p:nvGrpSpPr>
          <p:cNvPr id="91" name="Group 18"/>
          <p:cNvGrpSpPr>
            <a:grpSpLocks/>
          </p:cNvGrpSpPr>
          <p:nvPr/>
        </p:nvGrpSpPr>
        <p:grpSpPr bwMode="auto">
          <a:xfrm>
            <a:off x="5777756" y="1170684"/>
            <a:ext cx="455744" cy="495786"/>
            <a:chOff x="4386" y="2009"/>
            <a:chExt cx="497" cy="540"/>
          </a:xfrm>
        </p:grpSpPr>
        <p:sp>
          <p:nvSpPr>
            <p:cNvPr id="92" name="Rectangle 19"/>
            <p:cNvSpPr>
              <a:spLocks noChangeArrowheads="1"/>
            </p:cNvSpPr>
            <p:nvPr/>
          </p:nvSpPr>
          <p:spPr bwMode="auto">
            <a:xfrm>
              <a:off x="4386" y="2248"/>
              <a:ext cx="102" cy="11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93" name="Oval 20"/>
            <p:cNvSpPr>
              <a:spLocks noChangeArrowheads="1"/>
            </p:cNvSpPr>
            <p:nvPr/>
          </p:nvSpPr>
          <p:spPr bwMode="auto">
            <a:xfrm>
              <a:off x="4593" y="2009"/>
              <a:ext cx="144" cy="1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94" name="Rectangle 21"/>
            <p:cNvSpPr>
              <a:spLocks noChangeArrowheads="1"/>
            </p:cNvSpPr>
            <p:nvPr/>
          </p:nvSpPr>
          <p:spPr bwMode="auto">
            <a:xfrm>
              <a:off x="4438" y="2057"/>
              <a:ext cx="445" cy="49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sp>
        <p:nvSpPr>
          <p:cNvPr id="95" name="Rectangle 23"/>
          <p:cNvSpPr>
            <a:spLocks noChangeArrowheads="1"/>
          </p:cNvSpPr>
          <p:nvPr/>
        </p:nvSpPr>
        <p:spPr bwMode="auto">
          <a:xfrm>
            <a:off x="4260791" y="1379264"/>
            <a:ext cx="93990" cy="107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6" name="Rectangle 24"/>
          <p:cNvSpPr>
            <a:spLocks noChangeArrowheads="1"/>
          </p:cNvSpPr>
          <p:nvPr/>
        </p:nvSpPr>
        <p:spPr bwMode="auto">
          <a:xfrm>
            <a:off x="4673909" y="1388001"/>
            <a:ext cx="92897" cy="10702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7" name="Oval 25"/>
          <p:cNvSpPr>
            <a:spLocks noChangeArrowheads="1"/>
          </p:cNvSpPr>
          <p:nvPr/>
        </p:nvSpPr>
        <p:spPr bwMode="auto">
          <a:xfrm>
            <a:off x="4456421" y="1169592"/>
            <a:ext cx="132241" cy="92824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8" name="Rectangle 26"/>
          <p:cNvSpPr>
            <a:spLocks noChangeArrowheads="1"/>
          </p:cNvSpPr>
          <p:nvPr/>
        </p:nvSpPr>
        <p:spPr bwMode="auto">
          <a:xfrm>
            <a:off x="4308879" y="1218734"/>
            <a:ext cx="407654" cy="451013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9" name="Text Box 27"/>
          <p:cNvSpPr txBox="1">
            <a:spLocks noChangeArrowheads="1"/>
          </p:cNvSpPr>
          <p:nvPr/>
        </p:nvSpPr>
        <p:spPr bwMode="auto">
          <a:xfrm>
            <a:off x="4061113" y="1694311"/>
            <a:ext cx="854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000000"/>
                </a:solidFill>
              </a:rPr>
              <a:t>Reader</a:t>
            </a:r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100" name="AutoShape 30"/>
          <p:cNvCxnSpPr>
            <a:cxnSpLocks noChangeShapeType="1"/>
            <a:stCxn id="96" idx="3"/>
            <a:endCxn id="92" idx="1"/>
          </p:cNvCxnSpPr>
          <p:nvPr/>
        </p:nvCxnSpPr>
        <p:spPr bwMode="auto">
          <a:xfrm>
            <a:off x="4766807" y="1442603"/>
            <a:ext cx="1010938" cy="109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01" name="Rectangle 26"/>
          <p:cNvSpPr>
            <a:spLocks noChangeArrowheads="1"/>
          </p:cNvSpPr>
          <p:nvPr/>
        </p:nvSpPr>
        <p:spPr bwMode="auto">
          <a:xfrm>
            <a:off x="3118699" y="1215105"/>
            <a:ext cx="407654" cy="451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2400">
              <a:ea typeface="ＭＳ Ｐゴシック" pitchFamily="50" charset="-128"/>
            </a:endParaRPr>
          </a:p>
        </p:txBody>
      </p:sp>
      <p:cxnSp>
        <p:nvCxnSpPr>
          <p:cNvPr id="102" name="AutoShape 30"/>
          <p:cNvCxnSpPr>
            <a:cxnSpLocks noChangeShapeType="1"/>
            <a:stCxn id="101" idx="3"/>
            <a:endCxn id="98" idx="1"/>
          </p:cNvCxnSpPr>
          <p:nvPr/>
        </p:nvCxnSpPr>
        <p:spPr bwMode="auto">
          <a:xfrm>
            <a:off x="3526353" y="1440612"/>
            <a:ext cx="782526" cy="362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3" name="Text Box 27"/>
          <p:cNvSpPr txBox="1">
            <a:spLocks noChangeArrowheads="1"/>
          </p:cNvSpPr>
          <p:nvPr/>
        </p:nvSpPr>
        <p:spPr bwMode="auto">
          <a:xfrm>
            <a:off x="2160597" y="1727520"/>
            <a:ext cx="1757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/>
              <a:t>daqmw</a:t>
            </a:r>
            <a:r>
              <a:rPr lang="en-US" altLang="ja-JP" dirty="0" smtClean="0"/>
              <a:t>-emulator</a:t>
            </a:r>
            <a:endParaRPr lang="en-US" altLang="ja-JP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838630" y="1248745"/>
            <a:ext cx="96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ex11</a:t>
            </a:r>
            <a:endParaRPr kumimoji="1" lang="ja-JP" altLang="en-US" dirty="0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1110463" y="2566805"/>
            <a:ext cx="407654" cy="451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2400">
              <a:ea typeface="ＭＳ Ｐゴシック" pitchFamily="50" charset="-128"/>
            </a:endParaRPr>
          </a:p>
        </p:txBody>
      </p:sp>
      <p:sp>
        <p:nvSpPr>
          <p:cNvPr id="108" name="Rectangle 26"/>
          <p:cNvSpPr>
            <a:spLocks noChangeArrowheads="1"/>
          </p:cNvSpPr>
          <p:nvPr/>
        </p:nvSpPr>
        <p:spPr bwMode="auto">
          <a:xfrm>
            <a:off x="1068886" y="3964984"/>
            <a:ext cx="407654" cy="451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2400">
              <a:ea typeface="ＭＳ Ｐゴシック" pitchFamily="50" charset="-128"/>
            </a:endParaRPr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>
            <a:off x="1094438" y="5407971"/>
            <a:ext cx="407654" cy="451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sz="2400">
              <a:ea typeface="ＭＳ Ｐゴシック" pitchFamily="50" charset="-128"/>
            </a:endParaRPr>
          </a:p>
        </p:txBody>
      </p:sp>
      <p:sp>
        <p:nvSpPr>
          <p:cNvPr id="105" name="下矢印 104"/>
          <p:cNvSpPr/>
          <p:nvPr/>
        </p:nvSpPr>
        <p:spPr>
          <a:xfrm>
            <a:off x="3635896" y="2036686"/>
            <a:ext cx="1623706" cy="636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5324374" y="2033788"/>
            <a:ext cx="295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ex11</a:t>
            </a:r>
            <a:r>
              <a:rPr kumimoji="1" lang="ja-JP" altLang="en-US" dirty="0" smtClean="0"/>
              <a:t>のプログラムを利用</a:t>
            </a:r>
            <a:endParaRPr kumimoji="1" lang="ja-JP" altLang="en-US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2495683" y="5633477"/>
            <a:ext cx="547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Merger</a:t>
            </a:r>
            <a:r>
              <a:rPr lang="ja-JP" altLang="en-US" sz="2400" dirty="0" smtClean="0">
                <a:solidFill>
                  <a:srgbClr val="FF0000"/>
                </a:solidFill>
              </a:rPr>
              <a:t>を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加える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>
                <a:solidFill>
                  <a:srgbClr val="FF0000"/>
                </a:solidFill>
              </a:rPr>
              <a:t>Reader</a:t>
            </a:r>
            <a:r>
              <a:rPr lang="ja-JP" altLang="en-US" sz="2400" dirty="0" err="1">
                <a:solidFill>
                  <a:srgbClr val="FF0000"/>
                </a:solidFill>
              </a:rPr>
              <a:t>、</a:t>
            </a:r>
            <a:r>
              <a:rPr lang="en-US" altLang="ja-JP" sz="2400" dirty="0">
                <a:solidFill>
                  <a:srgbClr val="FF0000"/>
                </a:solidFill>
              </a:rPr>
              <a:t>Monitor</a:t>
            </a:r>
            <a:r>
              <a:rPr lang="ja-JP" altLang="en-US" sz="2400" dirty="0">
                <a:solidFill>
                  <a:srgbClr val="FF0000"/>
                </a:solidFill>
              </a:rPr>
              <a:t>は同じものを利用</a:t>
            </a:r>
            <a:endParaRPr lang="en-US" altLang="ja-JP" sz="2400" dirty="0">
              <a:solidFill>
                <a:srgbClr val="FF0000"/>
              </a:solidFill>
            </a:endParaRPr>
          </a:p>
          <a:p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443988" y="5195371"/>
            <a:ext cx="181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192.168.10.83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18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400" cap="none" dirty="0" smtClean="0"/>
              <a:t>ex16 Merger</a:t>
            </a:r>
            <a:r>
              <a:rPr lang="ja-JP" altLang="en-US" sz="2400" cap="none" dirty="0"/>
              <a:t>を利用して複数台の</a:t>
            </a:r>
            <a:r>
              <a:rPr lang="en-US" altLang="ja-JP" sz="2400" cap="none" dirty="0"/>
              <a:t>PC</a:t>
            </a:r>
            <a:r>
              <a:rPr lang="ja-JP" altLang="en-US" sz="2400" cap="none" dirty="0"/>
              <a:t>からデータを収集する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2017-9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DAQ-Middleware</a:t>
            </a:r>
            <a:r>
              <a:rPr lang="ja-JP" altLang="en-US" smtClean="0"/>
              <a:t>トレーニングコース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383-F6E1-43CF-9582-6601B7D3A4EF}" type="slidenum">
              <a:rPr lang="ja-JP" altLang="en-US" smtClean="0"/>
              <a:pPr/>
              <a:t>41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5" y="1537051"/>
            <a:ext cx="2303517" cy="163992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20" y="1532014"/>
            <a:ext cx="2274685" cy="161939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1550574"/>
            <a:ext cx="2284521" cy="162639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93648" y="1198686"/>
            <a:ext cx="181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192.168.10.100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21864" y="1217246"/>
            <a:ext cx="181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192.168.10.101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50080" y="1217339"/>
            <a:ext cx="181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192.168.10.102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83281" y="1958620"/>
            <a:ext cx="602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+</a:t>
            </a:r>
            <a:endParaRPr kumimoji="1" lang="ja-JP" altLang="en-US" sz="4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33204" y="1956990"/>
            <a:ext cx="602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+</a:t>
            </a:r>
            <a:endParaRPr kumimoji="1" lang="ja-JP" altLang="en-US" sz="4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81248" y="4477634"/>
            <a:ext cx="602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/>
              <a:t>=</a:t>
            </a:r>
            <a:endParaRPr kumimoji="1" lang="ja-JP" altLang="en-US" sz="44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53" y="3576978"/>
            <a:ext cx="3834947" cy="273017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310101" y="3136928"/>
            <a:ext cx="181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ALL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041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実習</a:t>
            </a:r>
            <a:r>
              <a:rPr lang="ja-JP" altLang="en-US" dirty="0"/>
              <a:t>環境</a:t>
            </a:r>
            <a:r>
              <a:rPr lang="ja-JP" altLang="en-US" dirty="0" smtClean="0"/>
              <a:t>確認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3508" y="1232756"/>
            <a:ext cx="8543292" cy="5184576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sz="2000" cap="none" dirty="0" smtClean="0"/>
              <a:t>VirtualBox</a:t>
            </a:r>
            <a:r>
              <a:rPr lang="ja-JP" altLang="en-US" sz="2000" cap="none" dirty="0" smtClean="0"/>
              <a:t>のセットアップ</a:t>
            </a:r>
            <a:endParaRPr lang="en-US" altLang="ja-JP" sz="2000" cap="none" dirty="0" smtClean="0"/>
          </a:p>
          <a:p>
            <a:pPr>
              <a:buNone/>
            </a:pPr>
            <a:r>
              <a:rPr lang="ja-JP" altLang="en-US" sz="2000" dirty="0"/>
              <a:t>以下のコマンドを実行して</a:t>
            </a:r>
            <a:r>
              <a:rPr lang="ja-JP" altLang="en-US" sz="2000" dirty="0" smtClean="0"/>
              <a:t>、インターネットに接続できることを確認</a:t>
            </a:r>
            <a:r>
              <a:rPr lang="ja-JP" altLang="en-US" sz="2000" dirty="0"/>
              <a:t>してください。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cap="none" dirty="0" smtClean="0"/>
          </a:p>
          <a:p>
            <a:pPr marL="0" indent="0">
              <a:buNone/>
            </a:pPr>
            <a:endParaRPr lang="en-US" altLang="ja-JP" sz="2000" cap="none" dirty="0" smtClean="0"/>
          </a:p>
          <a:p>
            <a:r>
              <a:rPr kumimoji="1" lang="en-US" altLang="ja-JP" sz="2000" cap="none" dirty="0" smtClean="0"/>
              <a:t>Spartan 3E</a:t>
            </a:r>
            <a:r>
              <a:rPr kumimoji="1" lang="ja-JP" altLang="en-US" sz="2000" cap="none" dirty="0" smtClean="0"/>
              <a:t>の配布</a:t>
            </a:r>
            <a:endParaRPr kumimoji="1" lang="en-US" altLang="ja-JP" sz="2000" cap="none" dirty="0" smtClean="0"/>
          </a:p>
          <a:p>
            <a:pPr>
              <a:buNone/>
            </a:pPr>
            <a:r>
              <a:rPr kumimoji="1" lang="en-US" altLang="ja-JP" sz="2000" cap="none" dirty="0" smtClean="0"/>
              <a:t>AC</a:t>
            </a:r>
            <a:r>
              <a:rPr kumimoji="1" lang="ja-JP" altLang="en-US" sz="2000" cap="none" dirty="0" smtClean="0"/>
              <a:t>アダプタ、</a:t>
            </a:r>
            <a:r>
              <a:rPr kumimoji="1" lang="en-US" altLang="ja-JP" sz="2000" cap="none" dirty="0" smtClean="0"/>
              <a:t>LAN</a:t>
            </a:r>
            <a:r>
              <a:rPr kumimoji="1" lang="ja-JP" altLang="en-US" sz="2000" cap="none" dirty="0" smtClean="0"/>
              <a:t>ケーブルを</a:t>
            </a:r>
            <a:r>
              <a:rPr lang="ja-JP" altLang="en-US" sz="2000" cap="none" dirty="0" smtClean="0"/>
              <a:t>さすだけ。</a:t>
            </a:r>
            <a:endParaRPr lang="en-US" altLang="ja-JP" sz="2000" cap="none" dirty="0" smtClean="0"/>
          </a:p>
          <a:p>
            <a:pPr>
              <a:buNone/>
            </a:pPr>
            <a:r>
              <a:rPr lang="ja-JP" altLang="en-US" sz="2000" cap="none" dirty="0" smtClean="0"/>
              <a:t>電源スイッチは</a:t>
            </a:r>
            <a:r>
              <a:rPr kumimoji="1" lang="en-US" altLang="ja-JP" sz="2000" cap="none" dirty="0" smtClean="0"/>
              <a:t>AC</a:t>
            </a:r>
            <a:r>
              <a:rPr kumimoji="1" lang="ja-JP" altLang="en-US" sz="2000" cap="none" dirty="0" smtClean="0"/>
              <a:t>アダプタコネクタそば</a:t>
            </a:r>
            <a:endParaRPr kumimoji="1" lang="en-US" altLang="ja-JP" sz="2000" cap="none" dirty="0" smtClean="0"/>
          </a:p>
          <a:p>
            <a:pPr>
              <a:buNone/>
            </a:pPr>
            <a:endParaRPr kumimoji="1" lang="en-US" altLang="ja-JP" sz="2000" cap="none" dirty="0" smtClean="0"/>
          </a:p>
          <a:p>
            <a:pPr>
              <a:buNone/>
            </a:pPr>
            <a:endParaRPr kumimoji="1" lang="en-US" altLang="ja-JP" sz="2000" cap="none" dirty="0" smtClean="0"/>
          </a:p>
          <a:p>
            <a:pPr>
              <a:buNone/>
            </a:pPr>
            <a:endParaRPr kumimoji="1" lang="en-US" altLang="ja-JP" sz="2000" cap="none" dirty="0" smtClean="0"/>
          </a:p>
          <a:p>
            <a:pPr>
              <a:buNone/>
            </a:pPr>
            <a:endParaRPr kumimoji="1" lang="en-US" altLang="ja-JP" sz="2000" cap="none" dirty="0" smtClean="0"/>
          </a:p>
          <a:p>
            <a:pPr>
              <a:buNone/>
            </a:pPr>
            <a:r>
              <a:rPr lang="ja-JP" altLang="en-US" sz="2000" dirty="0" smtClean="0"/>
              <a:t>以下のコマンドを実行して、ボードに接続できることを確認してください。</a:t>
            </a:r>
            <a:endParaRPr lang="en-US" altLang="ja-JP" sz="2000" dirty="0"/>
          </a:p>
          <a:p>
            <a:pPr>
              <a:buNone/>
            </a:pPr>
            <a:endParaRPr lang="en-US" altLang="ja-JP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2017-9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</a:t>
            </a:r>
            <a:r>
              <a:rPr kumimoji="1" lang="ja-JP" altLang="en-US" smtClean="0"/>
              <a:t>トレーニングコース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383-F6E1-43CF-9582-6601B7D3A4E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5499359" y="2239634"/>
            <a:ext cx="3411209" cy="2988332"/>
            <a:chOff x="4427984" y="2420888"/>
            <a:chExt cx="4283968" cy="3752897"/>
          </a:xfrm>
        </p:grpSpPr>
        <p:pic>
          <p:nvPicPr>
            <p:cNvPr id="7" name="図 6" descr="sparta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984" y="2420888"/>
              <a:ext cx="4283968" cy="3752897"/>
            </a:xfrm>
            <a:prstGeom prst="rect">
              <a:avLst/>
            </a:prstGeom>
          </p:spPr>
        </p:pic>
        <p:sp>
          <p:nvSpPr>
            <p:cNvPr id="8" name="円/楕円 7"/>
            <p:cNvSpPr/>
            <p:nvPr/>
          </p:nvSpPr>
          <p:spPr>
            <a:xfrm>
              <a:off x="4788024" y="2600908"/>
              <a:ext cx="1044116" cy="104411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143508" y="2060848"/>
            <a:ext cx="4896544" cy="39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None/>
            </a:pPr>
            <a:r>
              <a:rPr lang="en-US" altLang="ja-JP" sz="2000" dirty="0">
                <a:solidFill>
                  <a:schemeClr val="tx1"/>
                </a:solidFill>
              </a:rPr>
              <a:t>% ping www.yahoo.co.jp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57794" y="5697252"/>
            <a:ext cx="4896544" cy="39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None/>
            </a:pPr>
            <a:r>
              <a:rPr lang="en-US" altLang="ja-JP" sz="2000" dirty="0">
                <a:solidFill>
                  <a:schemeClr val="tx1"/>
                </a:solidFill>
              </a:rPr>
              <a:t>% ping </a:t>
            </a:r>
            <a:r>
              <a:rPr lang="en-US" altLang="ja-JP" sz="2000" dirty="0" smtClean="0">
                <a:solidFill>
                  <a:schemeClr val="tx1"/>
                </a:solidFill>
              </a:rPr>
              <a:t>192.168.10.16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304764"/>
            <a:ext cx="8712968" cy="5076564"/>
          </a:xfrm>
        </p:spPr>
        <p:txBody>
          <a:bodyPr/>
          <a:lstStyle/>
          <a:p>
            <a:r>
              <a:rPr lang="ja-JP" altLang="en-US" sz="2400" dirty="0" smtClean="0"/>
              <a:t>実習ファイルダウンロード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（下記</a:t>
            </a:r>
            <a:r>
              <a:rPr lang="ja-JP" altLang="en-US" sz="2400" dirty="0" smtClean="0"/>
              <a:t>は</a:t>
            </a:r>
            <a:r>
              <a:rPr lang="en-US" altLang="ja-JP" sz="2400" dirty="0" smtClean="0"/>
              <a:t>web</a:t>
            </a:r>
            <a:r>
              <a:rPr lang="ja-JP" altLang="en-US" sz="2400" dirty="0"/>
              <a:t>ページに記載されて</a:t>
            </a:r>
            <a:r>
              <a:rPr lang="ja-JP" altLang="en-US" sz="2400" dirty="0" smtClean="0"/>
              <a:t>います。）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ホームディレクトリに「</a:t>
            </a:r>
            <a:r>
              <a:rPr lang="en-US" altLang="ja-JP" sz="2400" dirty="0" err="1" smtClean="0"/>
              <a:t>daqmw-tc</a:t>
            </a:r>
            <a:r>
              <a:rPr lang="ja-JP" altLang="en-US" sz="2400" dirty="0" smtClean="0"/>
              <a:t>」というディレクトリが追加されます。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457200" lvl="1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kumimoji="1" lang="en-US" altLang="ja-JP" sz="2400" cap="none" dirty="0"/>
          </a:p>
          <a:p>
            <a:pPr marL="0" indent="0">
              <a:buNone/>
            </a:pPr>
            <a:endParaRPr kumimoji="1" lang="ja-JP" altLang="en-US" sz="2400" cap="none" dirty="0"/>
          </a:p>
        </p:txBody>
      </p:sp>
      <p:sp>
        <p:nvSpPr>
          <p:cNvPr id="13" name="正方形/長方形 12"/>
          <p:cNvSpPr/>
          <p:nvPr/>
        </p:nvSpPr>
        <p:spPr>
          <a:xfrm>
            <a:off x="179512" y="2384884"/>
            <a:ext cx="6336704" cy="756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000" dirty="0">
                <a:solidFill>
                  <a:schemeClr val="tx1"/>
                </a:solidFill>
              </a:rPr>
              <a:t>%</a:t>
            </a:r>
            <a:r>
              <a:rPr lang="ja-JP" altLang="en-US" sz="2000" dirty="0">
                <a:solidFill>
                  <a:schemeClr val="tx1"/>
                </a:solidFill>
              </a:rPr>
              <a:t>　</a:t>
            </a:r>
            <a:r>
              <a:rPr lang="en-US" altLang="ja-JP" sz="2000" dirty="0">
                <a:solidFill>
                  <a:schemeClr val="tx1"/>
                </a:solidFill>
              </a:rPr>
              <a:t>cd 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%</a:t>
            </a:r>
            <a:r>
              <a:rPr lang="ja-JP" altLang="en-US" sz="2000" dirty="0">
                <a:solidFill>
                  <a:schemeClr val="tx1"/>
                </a:solidFill>
              </a:rPr>
              <a:t>　</a:t>
            </a:r>
            <a:r>
              <a:rPr lang="en-US" altLang="ja-JP" sz="2000" dirty="0" err="1">
                <a:solidFill>
                  <a:schemeClr val="tx1"/>
                </a:solidFill>
              </a:rPr>
              <a:t>git</a:t>
            </a:r>
            <a:r>
              <a:rPr lang="en-US" altLang="ja-JP" sz="2000" dirty="0">
                <a:solidFill>
                  <a:schemeClr val="tx1"/>
                </a:solidFill>
              </a:rPr>
              <a:t> clone https://github.com/e-hamada/daqmw-tc.git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実習ファイルダウンロード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2017-9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</a:t>
            </a:r>
            <a:r>
              <a:rPr kumimoji="1" lang="ja-JP" altLang="en-US" smtClean="0"/>
              <a:t>トレーニングコース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383-F6E1-43CF-9582-6601B7D3A4E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6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304764"/>
            <a:ext cx="8712968" cy="5076564"/>
          </a:xfrm>
        </p:spPr>
        <p:txBody>
          <a:bodyPr/>
          <a:lstStyle/>
          <a:p>
            <a:r>
              <a:rPr lang="en-US" altLang="ja-JP" sz="2400" dirty="0" smtClean="0"/>
              <a:t>ex</a:t>
            </a:r>
          </a:p>
          <a:p>
            <a:pPr marL="457200" lvl="1" indent="0">
              <a:buNone/>
            </a:pPr>
            <a:r>
              <a:rPr lang="ja-JP" altLang="en-US" sz="1800" dirty="0" smtClean="0"/>
              <a:t>実習で行う項目の解説、一部のコード</a:t>
            </a:r>
            <a:endParaRPr lang="en-US" altLang="ja-JP" sz="1800" dirty="0" smtClean="0"/>
          </a:p>
          <a:p>
            <a:r>
              <a:rPr lang="en-US" altLang="ja-JP" sz="2400" dirty="0" smtClean="0"/>
              <a:t>sandbox</a:t>
            </a:r>
            <a:r>
              <a:rPr lang="ja-JP" altLang="en-US" sz="2400" dirty="0"/>
              <a:t>　</a:t>
            </a:r>
            <a:endParaRPr lang="en-US" altLang="ja-JP" sz="2400" dirty="0" smtClean="0"/>
          </a:p>
          <a:p>
            <a:pPr marL="457200" lvl="1" indent="0">
              <a:buNone/>
            </a:pPr>
            <a:r>
              <a:rPr lang="ja-JP" altLang="en-US" sz="1800" dirty="0" smtClean="0"/>
              <a:t>この</a:t>
            </a:r>
            <a:r>
              <a:rPr lang="ja-JP" altLang="en-US" sz="1800" dirty="0"/>
              <a:t>ディレクトリにファイルをコピー</a:t>
            </a:r>
            <a:r>
              <a:rPr lang="ja-JP" altLang="en-US" sz="1800" dirty="0" smtClean="0"/>
              <a:t>する</a:t>
            </a:r>
            <a:r>
              <a:rPr lang="ja-JP" altLang="en-US" sz="1800" dirty="0"/>
              <a:t>等</a:t>
            </a:r>
            <a:r>
              <a:rPr lang="ja-JP" altLang="en-US" sz="1800" dirty="0" smtClean="0"/>
              <a:t>して、実習</a:t>
            </a:r>
            <a:r>
              <a:rPr lang="ja-JP" altLang="en-US" sz="1800" dirty="0"/>
              <a:t>して</a:t>
            </a:r>
            <a:r>
              <a:rPr lang="ja-JP" altLang="en-US" sz="1800" dirty="0" smtClean="0"/>
              <a:t>ください</a:t>
            </a:r>
            <a:endParaRPr lang="en-US" altLang="ja-JP" sz="1800" dirty="0" smtClean="0"/>
          </a:p>
          <a:p>
            <a:r>
              <a:rPr lang="en-US" altLang="ja-JP" sz="2400" dirty="0" smtClean="0"/>
              <a:t>doc</a:t>
            </a:r>
          </a:p>
          <a:p>
            <a:pPr marL="457200" lvl="1" indent="0">
              <a:buNone/>
            </a:pPr>
            <a:r>
              <a:rPr lang="en-US" altLang="ja-JP" sz="1800" dirty="0" smtClean="0"/>
              <a:t>Spartan </a:t>
            </a:r>
            <a:r>
              <a:rPr lang="en-US" altLang="ja-JP" sz="1800" dirty="0"/>
              <a:t>3E</a:t>
            </a:r>
            <a:r>
              <a:rPr lang="ja-JP" altLang="en-US" sz="1800" dirty="0"/>
              <a:t>が送ってくるデータの</a:t>
            </a:r>
            <a:r>
              <a:rPr lang="ja-JP" altLang="en-US" sz="1800" dirty="0" smtClean="0"/>
              <a:t>データフォーマットを説明する資料があ</a:t>
            </a:r>
            <a:r>
              <a:rPr lang="ja-JP" altLang="en-US" sz="1800" dirty="0"/>
              <a:t>る</a:t>
            </a:r>
            <a:endParaRPr lang="en-US" altLang="ja-JP" sz="1800" dirty="0" smtClean="0"/>
          </a:p>
          <a:p>
            <a:pPr marL="400050"/>
            <a:r>
              <a:rPr lang="en-US" altLang="ja-JP" sz="2400" dirty="0"/>
              <a:t>trigger</a:t>
            </a:r>
          </a:p>
          <a:p>
            <a:pPr marL="457200" lvl="1" indent="0">
              <a:buNone/>
            </a:pPr>
            <a:r>
              <a:rPr lang="en-US" altLang="ja-JP" sz="1800" dirty="0" smtClean="0"/>
              <a:t>Spartan </a:t>
            </a:r>
            <a:r>
              <a:rPr lang="en-US" altLang="ja-JP" sz="1800" dirty="0"/>
              <a:t>3E</a:t>
            </a:r>
            <a:r>
              <a:rPr lang="ja-JP" altLang="en-US" sz="1800" dirty="0"/>
              <a:t>にトリガー信号を送る</a:t>
            </a:r>
            <a:r>
              <a:rPr lang="ja-JP" altLang="en-US" sz="1800" dirty="0" smtClean="0"/>
              <a:t>プログラム</a:t>
            </a:r>
            <a:endParaRPr lang="en-US" altLang="ja-JP" sz="1800" dirty="0" smtClean="0"/>
          </a:p>
          <a:p>
            <a:pPr marL="400050"/>
            <a:r>
              <a:rPr lang="en-US" altLang="ja-JP" sz="2400" dirty="0" err="1" smtClean="0"/>
              <a:t>bs</a:t>
            </a:r>
            <a:endParaRPr lang="en-US" altLang="ja-JP" sz="2400" dirty="0" smtClean="0"/>
          </a:p>
          <a:p>
            <a:pPr marL="57150" indent="0">
              <a:buNone/>
            </a:pPr>
            <a:r>
              <a:rPr lang="en-US" altLang="ja-JP" sz="2200" dirty="0" smtClean="0"/>
              <a:t>      </a:t>
            </a:r>
            <a:r>
              <a:rPr lang="ja-JP" altLang="en-US" sz="1800" dirty="0" smtClean="0"/>
              <a:t>実習</a:t>
            </a:r>
            <a:r>
              <a:rPr lang="ja-JP" altLang="en-US" sz="1800" dirty="0"/>
              <a:t>の</a:t>
            </a:r>
            <a:r>
              <a:rPr lang="ja-JP" altLang="en-US" sz="1800" dirty="0" smtClean="0"/>
              <a:t>解答例</a:t>
            </a:r>
            <a:endParaRPr lang="en-US" altLang="ja-JP" sz="1800" dirty="0" smtClean="0"/>
          </a:p>
          <a:p>
            <a:pPr marL="400050"/>
            <a:r>
              <a:rPr lang="en-US" altLang="ja-JP" sz="2400" dirty="0" err="1" smtClean="0"/>
              <a:t>daqmw</a:t>
            </a:r>
            <a:endParaRPr lang="en-US" altLang="ja-JP" sz="2400" dirty="0" smtClean="0"/>
          </a:p>
          <a:p>
            <a:pPr marL="57150" indent="0">
              <a:buNone/>
            </a:pPr>
            <a:r>
              <a:rPr lang="ja-JP" altLang="en-US" sz="2400" dirty="0" smtClean="0"/>
              <a:t>     </a:t>
            </a:r>
            <a:r>
              <a:rPr lang="ja-JP" altLang="en-US" sz="1800" dirty="0" smtClean="0"/>
              <a:t>実習</a:t>
            </a:r>
            <a:r>
              <a:rPr lang="ja-JP" altLang="en-US" sz="1800" dirty="0"/>
              <a:t>で使う</a:t>
            </a:r>
            <a:r>
              <a:rPr lang="en-US" altLang="ja-JP" sz="1800" dirty="0"/>
              <a:t>DAQ</a:t>
            </a:r>
            <a:r>
              <a:rPr lang="ja-JP" altLang="en-US" sz="1800" dirty="0" smtClean="0"/>
              <a:t>コンポーネント</a:t>
            </a:r>
            <a:endParaRPr lang="en-US" altLang="ja-JP" sz="1800" dirty="0"/>
          </a:p>
          <a:p>
            <a:pPr lvl="1"/>
            <a:endParaRPr lang="en-US" altLang="ja-JP" sz="1800" dirty="0" smtClean="0"/>
          </a:p>
          <a:p>
            <a:pPr marL="0" indent="0">
              <a:buNone/>
            </a:pPr>
            <a:endParaRPr kumimoji="1" lang="en-US" altLang="ja-JP" sz="2000" cap="none" dirty="0"/>
          </a:p>
          <a:p>
            <a:pPr marL="0" indent="0">
              <a:buNone/>
            </a:pPr>
            <a:endParaRPr kumimoji="1" lang="ja-JP" altLang="en-US" sz="2000" cap="none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実習ファイル　中身の説明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2017-9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DAQ-Middleware</a:t>
            </a:r>
            <a:r>
              <a:rPr kumimoji="1" lang="ja-JP" altLang="en-US" smtClean="0"/>
              <a:t>トレーニングコース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383-F6E1-43CF-9582-6601B7D3A4EF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5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ex01</a:t>
            </a:r>
            <a:r>
              <a:rPr lang="ja-JP" altLang="en-US" dirty="0" smtClean="0"/>
              <a:t>　</a:t>
            </a:r>
            <a:r>
              <a:rPr lang="ja-JP" altLang="en-US" b="1" dirty="0"/>
              <a:t>コンパイル環境確認</a:t>
            </a:r>
            <a:r>
              <a:rPr lang="ja-JP" altLang="en-US" b="1" dirty="0" smtClean="0"/>
              <a:t>プログラム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4144" y="1340768"/>
            <a:ext cx="8664349" cy="4870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ファイルを</a:t>
            </a:r>
            <a:r>
              <a:rPr lang="en-US" altLang="ja-JP" sz="2400" dirty="0"/>
              <a:t>sandbox</a:t>
            </a:r>
            <a:r>
              <a:rPr lang="ja-JP" altLang="en-US" sz="2400" dirty="0"/>
              <a:t>以下にコピーして</a:t>
            </a:r>
            <a:r>
              <a:rPr lang="en-US" altLang="ja-JP" sz="2400" dirty="0"/>
              <a:t>make</a:t>
            </a:r>
            <a:r>
              <a:rPr lang="ja-JP" altLang="en-US" sz="2400" dirty="0"/>
              <a:t>を実行し、実行ファイルを</a:t>
            </a:r>
            <a:r>
              <a:rPr lang="ja-JP" altLang="en-US" sz="2400" dirty="0" smtClean="0"/>
              <a:t>作成。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（下記は</a:t>
            </a:r>
            <a:r>
              <a:rPr lang="en-US" altLang="ja-JP" sz="2400" dirty="0" smtClean="0"/>
              <a:t>README</a:t>
            </a:r>
            <a:r>
              <a:rPr lang="ja-JP" altLang="en-US" sz="2400" dirty="0" smtClean="0"/>
              <a:t>や</a:t>
            </a:r>
            <a:r>
              <a:rPr lang="en-US" altLang="ja-JP" sz="2400" dirty="0" smtClean="0"/>
              <a:t>web</a:t>
            </a:r>
            <a:r>
              <a:rPr lang="ja-JP" altLang="en-US" sz="2400" dirty="0" smtClean="0"/>
              <a:t>ページに記載されています）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下記を実行すると、</a:t>
            </a:r>
            <a:r>
              <a:rPr lang="en-US" altLang="ja-JP" sz="2400" dirty="0"/>
              <a:t>hello, world</a:t>
            </a:r>
            <a:r>
              <a:rPr lang="ja-JP" altLang="en-US" sz="2400" dirty="0"/>
              <a:t>と画面に表示</a:t>
            </a:r>
            <a:r>
              <a:rPr lang="ja-JP" altLang="en-US" sz="2400" dirty="0" smtClean="0"/>
              <a:t>される。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cap="none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cap="none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cap="none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2017-9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DAQ-Middleware</a:t>
            </a:r>
            <a:r>
              <a:rPr kumimoji="1" lang="ja-JP" altLang="en-US" dirty="0" smtClean="0"/>
              <a:t>トレーニングコース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B383-F6E1-43CF-9582-6601B7D3A4E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23834" y="2636912"/>
            <a:ext cx="8604970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000" dirty="0">
                <a:solidFill>
                  <a:schemeClr val="tx1"/>
                </a:solidFill>
              </a:rPr>
              <a:t>% cd ~/</a:t>
            </a:r>
            <a:r>
              <a:rPr lang="en-US" altLang="ja-JP" sz="2000" dirty="0" err="1">
                <a:solidFill>
                  <a:schemeClr val="tx1"/>
                </a:solidFill>
              </a:rPr>
              <a:t>daqmw-tc</a:t>
            </a:r>
            <a:r>
              <a:rPr lang="en-US" altLang="ja-JP" sz="2000" dirty="0">
                <a:solidFill>
                  <a:schemeClr val="tx1"/>
                </a:solidFill>
              </a:rPr>
              <a:t>/sandbox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% </a:t>
            </a:r>
            <a:r>
              <a:rPr lang="en-US" altLang="ja-JP" sz="2000" dirty="0" err="1">
                <a:solidFill>
                  <a:schemeClr val="tx1"/>
                </a:solidFill>
              </a:rPr>
              <a:t>cp</a:t>
            </a:r>
            <a:r>
              <a:rPr lang="en-US" altLang="ja-JP" sz="2000" dirty="0">
                <a:solidFill>
                  <a:schemeClr val="tx1"/>
                </a:solidFill>
              </a:rPr>
              <a:t> -r ../ex/ex01 . </a:t>
            </a:r>
            <a:r>
              <a:rPr lang="ja-JP" altLang="en-US" sz="2000" dirty="0" smtClean="0">
                <a:solidFill>
                  <a:schemeClr val="tx1"/>
                </a:solidFill>
              </a:rPr>
              <a:t>　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% cd ex01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% </a:t>
            </a:r>
            <a:r>
              <a:rPr lang="en-US" altLang="ja-JP" sz="2000" dirty="0">
                <a:solidFill>
                  <a:schemeClr val="tx1"/>
                </a:solidFill>
              </a:rPr>
              <a:t>make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23834" y="5301208"/>
            <a:ext cx="8604970" cy="468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000" dirty="0">
                <a:solidFill>
                  <a:schemeClr val="tx1"/>
                </a:solidFill>
              </a:rPr>
              <a:t>% ./sample</a:t>
            </a:r>
          </a:p>
        </p:txBody>
      </p:sp>
    </p:spTree>
    <p:extLst>
      <p:ext uri="{BB962C8B-B14F-4D97-AF65-F5344CB8AC3E}">
        <p14:creationId xmlns:p14="http://schemas.microsoft.com/office/powerpoint/2010/main" val="16083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ex02</a:t>
            </a:r>
            <a:r>
              <a:rPr kumimoji="1" lang="ja-JP" altLang="en-US" dirty="0" smtClean="0"/>
              <a:t>　</a:t>
            </a:r>
            <a:r>
              <a:rPr lang="en-US" altLang="ja-JP" dirty="0"/>
              <a:t>C++</a:t>
            </a:r>
            <a:r>
              <a:rPr lang="ja-JP" altLang="en-US" dirty="0"/>
              <a:t>の</a:t>
            </a:r>
            <a:r>
              <a:rPr lang="ja-JP" altLang="en-US" dirty="0" smtClean="0"/>
              <a:t>復習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9100" y="1268760"/>
            <a:ext cx="8305800" cy="86409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 smtClean="0"/>
              <a:t>クラスファイル</a:t>
            </a:r>
            <a:r>
              <a:rPr lang="ja-JP" altLang="en-US" sz="2400" dirty="0"/>
              <a:t>を作りそれを利用するプログラムを</a:t>
            </a:r>
            <a:r>
              <a:rPr lang="ja-JP" altLang="en-US" sz="2400" dirty="0" smtClean="0"/>
              <a:t>作る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（下記は</a:t>
            </a:r>
            <a:r>
              <a:rPr lang="en-US" altLang="ja-JP" sz="2400" dirty="0"/>
              <a:t>README</a:t>
            </a:r>
            <a:r>
              <a:rPr lang="ja-JP" altLang="en-US" sz="2400" dirty="0"/>
              <a:t>や</a:t>
            </a:r>
            <a:r>
              <a:rPr lang="en-US" altLang="ja-JP" sz="2400" dirty="0"/>
              <a:t>web</a:t>
            </a:r>
            <a:r>
              <a:rPr lang="ja-JP" altLang="en-US" sz="2400" dirty="0"/>
              <a:t>ページに記載されています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2017-9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DAQ-Middleware</a:t>
            </a:r>
            <a:r>
              <a:rPr lang="ja-JP" altLang="en-US" smtClean="0">
                <a:solidFill>
                  <a:srgbClr val="000000"/>
                </a:solidFill>
              </a:rPr>
              <a:t>トレーニングコース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4820-CC16-4F4D-83F8-605541EE40C3}" type="slidenum">
              <a:rPr lang="en-US" altLang="ja-JP" smtClean="0">
                <a:solidFill>
                  <a:srgbClr val="000000"/>
                </a:solidFill>
              </a:rPr>
              <a:pPr/>
              <a:t>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9930" y="2487216"/>
            <a:ext cx="8604970" cy="1013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altLang="ja-JP" sz="2000" dirty="0">
                <a:solidFill>
                  <a:schemeClr val="tx1"/>
                </a:solidFill>
              </a:rPr>
              <a:t>% cd ~/daqmw-tc/sandbox</a:t>
            </a:r>
          </a:p>
          <a:p>
            <a:r>
              <a:rPr lang="pt-BR" altLang="ja-JP" sz="2000" dirty="0">
                <a:solidFill>
                  <a:schemeClr val="tx1"/>
                </a:solidFill>
              </a:rPr>
              <a:t>% cp -r ../ex/ex02 .</a:t>
            </a:r>
          </a:p>
          <a:p>
            <a:r>
              <a:rPr lang="pt-BR" altLang="ja-JP" sz="2000" dirty="0">
                <a:solidFill>
                  <a:schemeClr val="tx1"/>
                </a:solidFill>
              </a:rPr>
              <a:t>% cd </a:t>
            </a:r>
            <a:r>
              <a:rPr lang="pt-BR" altLang="ja-JP" sz="2000" dirty="0" smtClean="0">
                <a:solidFill>
                  <a:schemeClr val="tx1"/>
                </a:solidFill>
              </a:rPr>
              <a:t>ex02</a:t>
            </a:r>
            <a:endParaRPr lang="pt-BR" altLang="ja-JP" sz="2000" dirty="0">
              <a:solidFill>
                <a:schemeClr val="tx1"/>
              </a:solidFill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gray">
          <a:xfrm>
            <a:off x="435795" y="4163008"/>
            <a:ext cx="8305800" cy="20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400" dirty="0" smtClean="0"/>
              <a:t>ファイル</a:t>
            </a:r>
            <a:endParaRPr lang="en-US" altLang="ja-JP" sz="2400" dirty="0" smtClean="0"/>
          </a:p>
          <a:p>
            <a:r>
              <a:rPr lang="en-US" altLang="ja-JP" sz="2400" dirty="0" err="1"/>
              <a:t>MyClass.h</a:t>
            </a:r>
            <a:r>
              <a:rPr lang="en-US" altLang="ja-JP" sz="2400" dirty="0"/>
              <a:t> (</a:t>
            </a:r>
            <a:r>
              <a:rPr lang="ja-JP" altLang="en-US" sz="2400" dirty="0"/>
              <a:t>クラス宣言</a:t>
            </a:r>
            <a:r>
              <a:rPr lang="en-US" altLang="ja-JP" sz="2400" dirty="0"/>
              <a:t>)</a:t>
            </a:r>
          </a:p>
          <a:p>
            <a:r>
              <a:rPr lang="en-US" altLang="ja-JP" sz="2400" dirty="0"/>
              <a:t>MyClass.cpp (</a:t>
            </a:r>
            <a:r>
              <a:rPr lang="ja-JP" altLang="en-US" sz="2400" dirty="0"/>
              <a:t>実装</a:t>
            </a:r>
            <a:r>
              <a:rPr lang="en-US" altLang="ja-JP" sz="2400" dirty="0"/>
              <a:t>)</a:t>
            </a:r>
          </a:p>
          <a:p>
            <a:r>
              <a:rPr lang="en-US" altLang="ja-JP" sz="2400" dirty="0"/>
              <a:t>main.cpp (</a:t>
            </a:r>
            <a:r>
              <a:rPr lang="en-US" altLang="ja-JP" sz="2400" dirty="0" err="1"/>
              <a:t>MyClass</a:t>
            </a:r>
            <a:r>
              <a:rPr lang="ja-JP" altLang="en-US" sz="2400" dirty="0"/>
              <a:t>を使うプログラム</a:t>
            </a:r>
            <a:r>
              <a:rPr lang="en-US" altLang="ja-JP" sz="2400" dirty="0"/>
              <a:t>)</a:t>
            </a:r>
          </a:p>
          <a:p>
            <a:pPr marL="0" indent="0">
              <a:buFontTx/>
              <a:buNone/>
            </a:pPr>
            <a:endParaRPr lang="en-US" altLang="ja-JP" sz="2400" dirty="0" smtClean="0"/>
          </a:p>
          <a:p>
            <a:pPr marL="0" indent="0">
              <a:buFontTx/>
              <a:buNone/>
            </a:pPr>
            <a:endParaRPr lang="en-US" altLang="ja-JP" sz="2400" dirty="0" smtClean="0"/>
          </a:p>
          <a:p>
            <a:pPr marL="0" indent="0">
              <a:buFontTx/>
              <a:buNone/>
            </a:pPr>
            <a:endParaRPr lang="en-US" altLang="ja-JP" sz="2400" dirty="0" smtClean="0"/>
          </a:p>
          <a:p>
            <a:pPr marL="0" indent="0">
              <a:buFontTx/>
              <a:buNone/>
            </a:pPr>
            <a:endParaRPr lang="en-US" altLang="ja-JP" sz="2400" dirty="0" smtClean="0"/>
          </a:p>
          <a:p>
            <a:pPr marL="0" indent="0">
              <a:buFontTx/>
              <a:buNone/>
            </a:pPr>
            <a:endParaRPr lang="en-US" altLang="ja-JP" sz="2400" dirty="0" smtClean="0"/>
          </a:p>
          <a:p>
            <a:pPr marL="0" indent="0">
              <a:buFontTx/>
              <a:buNone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23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atural5-s-1">
  <a:themeElements>
    <a:clrScheme name="natural5-s-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tural5-s-1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solidFill>
            <a:schemeClr val="tx1"/>
          </a:solidFill>
        </a:ln>
      </a:spPr>
      <a:bodyPr vert="horz" rtlCol="0" anchor="ctr"/>
      <a:lstStyle>
        <a:defPPr algn="ctr">
          <a:defRPr kumimoji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natural5-s-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al5-s-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5-s-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5-s-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5-s-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5-s-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al5-s-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11693</TotalTime>
  <Words>2355</Words>
  <Application>Microsoft Office PowerPoint</Application>
  <PresentationFormat>画面に合わせる (4:3)</PresentationFormat>
  <Paragraphs>762</Paragraphs>
  <Slides>41</Slides>
  <Notes>11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50" baseType="lpstr">
      <vt:lpstr>DejaVu Sans Condensed</vt:lpstr>
      <vt:lpstr>ＭＳ Ｐゴシック</vt:lpstr>
      <vt:lpstr>Arial</vt:lpstr>
      <vt:lpstr>Calibri</vt:lpstr>
      <vt:lpstr>Consolas</vt:lpstr>
      <vt:lpstr>Times New Roman</vt:lpstr>
      <vt:lpstr>Wingdings</vt:lpstr>
      <vt:lpstr>1_natural5-s-1</vt:lpstr>
      <vt:lpstr>Worksheet</vt:lpstr>
      <vt:lpstr>DAQ-Middleware トレーニングコース実習</vt:lpstr>
      <vt:lpstr>実習最終目標</vt:lpstr>
      <vt:lpstr>実習で行う事項</vt:lpstr>
      <vt:lpstr>実習で行う事項</vt:lpstr>
      <vt:lpstr>実習環境確認</vt:lpstr>
      <vt:lpstr>実習ファイルダウンロード</vt:lpstr>
      <vt:lpstr>実習ファイル　中身の説明</vt:lpstr>
      <vt:lpstr>ex01　コンパイル環境確認プログラム</vt:lpstr>
      <vt:lpstr>ex02　C++の復習 </vt:lpstr>
      <vt:lpstr>ex02　C++の復習 </vt:lpstr>
      <vt:lpstr>ex02　C++の復習 </vt:lpstr>
      <vt:lpstr>ex02　C++の復習 </vt:lpstr>
      <vt:lpstr>ex02　C++の復習 </vt:lpstr>
      <vt:lpstr>ex03 ネットワークバイトオーダー</vt:lpstr>
      <vt:lpstr>ex03 ネットワークバイトオーダー</vt:lpstr>
      <vt:lpstr>ex03 ネットワークバイトオーダー</vt:lpstr>
      <vt:lpstr>ネットワークバイトオーダー</vt:lpstr>
      <vt:lpstr>ネットワークバイトオーダー</vt:lpstr>
      <vt:lpstr>ネットワークバイトオーダー</vt:lpstr>
      <vt:lpstr>ex04 char bufferからの数値の取り出し</vt:lpstr>
      <vt:lpstr>ex04 char bufferからの数値の取り出し</vt:lpstr>
      <vt:lpstr>ex05  バイナリファイルの読みだし</vt:lpstr>
      <vt:lpstr>ex05  バイナリファイルの読みだし</vt:lpstr>
      <vt:lpstr>ex06  バイナリファイルの読みだし</vt:lpstr>
      <vt:lpstr>データ転送パケットフォーマット（全体）</vt:lpstr>
      <vt:lpstr>PowerPoint プレゼンテーション</vt:lpstr>
      <vt:lpstr>データ量について</vt:lpstr>
      <vt:lpstr>sample.datの確認</vt:lpstr>
      <vt:lpstr>ex06  バイナリファイルの読みだし</vt:lpstr>
      <vt:lpstr>ex06  バイナリファイルの読みだし</vt:lpstr>
      <vt:lpstr>ex06  バイナリファイルの読みだし</vt:lpstr>
      <vt:lpstr>ex06  バイナリファイルの読みだし</vt:lpstr>
      <vt:lpstr>ex06  バイナリファイルの読みだし</vt:lpstr>
      <vt:lpstr>ex06  バイナリファイルの読みだし</vt:lpstr>
      <vt:lpstr>PowerPoint プレゼンテーション</vt:lpstr>
      <vt:lpstr>実習2</vt:lpstr>
      <vt:lpstr>ex15</vt:lpstr>
      <vt:lpstr>コンポーネント間データフォーマット 関連メソッド</vt:lpstr>
      <vt:lpstr>DAQ-Middleware　多重読みだしの例</vt:lpstr>
      <vt:lpstr>ex16 Mergerを利用して複数台のPCからデータを収集する</vt:lpstr>
      <vt:lpstr>ex16 Mergerを利用して複数台のPCからデータを収集する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DAQ-Middleware講習会 実習例</dc:title>
  <dc:creator>hamada</dc:creator>
  <cp:lastModifiedBy>浜田英太郎</cp:lastModifiedBy>
  <cp:revision>427</cp:revision>
  <dcterms:created xsi:type="dcterms:W3CDTF">2010-08-01T05:30:08Z</dcterms:created>
  <dcterms:modified xsi:type="dcterms:W3CDTF">2017-09-29T11:06:01Z</dcterms:modified>
</cp:coreProperties>
</file>