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handoutMasterIdLst>
    <p:handoutMasterId r:id="rId64"/>
  </p:handoutMasterIdLst>
  <p:sldIdLst>
    <p:sldId id="256" r:id="rId2"/>
    <p:sldId id="312" r:id="rId3"/>
    <p:sldId id="274" r:id="rId4"/>
    <p:sldId id="332" r:id="rId5"/>
    <p:sldId id="333" r:id="rId6"/>
    <p:sldId id="311" r:id="rId7"/>
    <p:sldId id="334" r:id="rId8"/>
    <p:sldId id="313" r:id="rId9"/>
    <p:sldId id="336" r:id="rId10"/>
    <p:sldId id="337" r:id="rId11"/>
    <p:sldId id="335" r:id="rId12"/>
    <p:sldId id="302" r:id="rId13"/>
    <p:sldId id="301" r:id="rId14"/>
    <p:sldId id="272" r:id="rId15"/>
    <p:sldId id="277" r:id="rId16"/>
    <p:sldId id="278" r:id="rId17"/>
    <p:sldId id="338" r:id="rId18"/>
    <p:sldId id="279" r:id="rId19"/>
    <p:sldId id="290" r:id="rId20"/>
    <p:sldId id="280" r:id="rId21"/>
    <p:sldId id="281" r:id="rId22"/>
    <p:sldId id="282" r:id="rId23"/>
    <p:sldId id="288" r:id="rId24"/>
    <p:sldId id="283" r:id="rId25"/>
    <p:sldId id="289" r:id="rId26"/>
    <p:sldId id="331" r:id="rId27"/>
    <p:sldId id="314" r:id="rId28"/>
    <p:sldId id="262" r:id="rId29"/>
    <p:sldId id="284" r:id="rId30"/>
    <p:sldId id="259" r:id="rId31"/>
    <p:sldId id="267" r:id="rId32"/>
    <p:sldId id="268" r:id="rId33"/>
    <p:sldId id="269" r:id="rId34"/>
    <p:sldId id="270" r:id="rId35"/>
    <p:sldId id="293" r:id="rId36"/>
    <p:sldId id="294" r:id="rId37"/>
    <p:sldId id="295" r:id="rId38"/>
    <p:sldId id="304" r:id="rId39"/>
    <p:sldId id="309" r:id="rId40"/>
    <p:sldId id="305" r:id="rId41"/>
    <p:sldId id="296" r:id="rId42"/>
    <p:sldId id="297" r:id="rId43"/>
    <p:sldId id="308" r:id="rId44"/>
    <p:sldId id="303" r:id="rId45"/>
    <p:sldId id="310" r:id="rId46"/>
    <p:sldId id="330" r:id="rId47"/>
    <p:sldId id="329" r:id="rId48"/>
    <p:sldId id="315" r:id="rId49"/>
    <p:sldId id="316" r:id="rId50"/>
    <p:sldId id="317" r:id="rId51"/>
    <p:sldId id="318" r:id="rId52"/>
    <p:sldId id="319" r:id="rId53"/>
    <p:sldId id="320" r:id="rId54"/>
    <p:sldId id="321" r:id="rId55"/>
    <p:sldId id="322" r:id="rId56"/>
    <p:sldId id="323" r:id="rId57"/>
    <p:sldId id="324" r:id="rId58"/>
    <p:sldId id="325" r:id="rId59"/>
    <p:sldId id="326" r:id="rId60"/>
    <p:sldId id="327" r:id="rId61"/>
    <p:sldId id="328" r:id="rId6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76" autoAdjust="0"/>
    <p:restoredTop sz="94660"/>
  </p:normalViewPr>
  <p:slideViewPr>
    <p:cSldViewPr>
      <p:cViewPr>
        <p:scale>
          <a:sx n="85" d="100"/>
          <a:sy n="85" d="100"/>
        </p:scale>
        <p:origin x="-720" y="-144"/>
      </p:cViewPr>
      <p:guideLst>
        <p:guide orient="horz" pos="2160"/>
        <p:guide pos="2880"/>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notesMaster" Target="notesMasters/notesMaster1.xml"/><Relationship Id="rId64" Type="http://schemas.openxmlformats.org/officeDocument/2006/relationships/handoutMaster" Target="handoutMasters/handoutMaster1.xml"/><Relationship Id="rId65" Type="http://schemas.openxmlformats.org/officeDocument/2006/relationships/printerSettings" Target="printerSettings/printerSettings1.bin"/><Relationship Id="rId66" Type="http://schemas.openxmlformats.org/officeDocument/2006/relationships/presProps" Target="presProps.xml"/><Relationship Id="rId67" Type="http://schemas.openxmlformats.org/officeDocument/2006/relationships/viewProps" Target="viewProps.xml"/><Relationship Id="rId68" Type="http://schemas.openxmlformats.org/officeDocument/2006/relationships/theme" Target="theme/theme1.xml"/><Relationship Id="rId69"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4FAA060-4AC1-E147-B251-9A4B043B0A6A}" type="datetimeFigureOut">
              <a:rPr kumimoji="1" lang="ja-JP" altLang="en-US" smtClean="0"/>
              <a:t>13/09/09</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67EE6F-6DE1-7243-9D03-6349EFF6A51A}" type="slidenum">
              <a:rPr kumimoji="1" lang="ja-JP" altLang="en-US" smtClean="0"/>
              <a:t>‹#›</a:t>
            </a:fld>
            <a:endParaRPr kumimoji="1" lang="ja-JP" altLang="en-US"/>
          </a:p>
        </p:txBody>
      </p:sp>
    </p:spTree>
    <p:extLst>
      <p:ext uri="{BB962C8B-B14F-4D97-AF65-F5344CB8AC3E}">
        <p14:creationId xmlns:p14="http://schemas.microsoft.com/office/powerpoint/2010/main" val="16761121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0780C0-1B05-43A3-AFEB-81DF488DEAD1}" type="datetimeFigureOut">
              <a:rPr kumimoji="1" lang="ja-JP" altLang="en-US" smtClean="0"/>
              <a:pPr/>
              <a:t>13/09/09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BD15F3-201E-4120-B843-01CD781BD67B}" type="slidenum">
              <a:rPr kumimoji="1" lang="ja-JP" altLang="en-US" smtClean="0"/>
              <a:pPr/>
              <a:t>‹#›</a:t>
            </a:fld>
            <a:endParaRPr kumimoji="1" lang="ja-JP" altLang="en-US"/>
          </a:p>
        </p:txBody>
      </p:sp>
    </p:spTree>
    <p:extLst>
      <p:ext uri="{BB962C8B-B14F-4D97-AF65-F5344CB8AC3E}">
        <p14:creationId xmlns:p14="http://schemas.microsoft.com/office/powerpoint/2010/main" val="372354256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2770"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ja-JP" smtClean="0"/>
          </a:p>
          <a:p>
            <a:pPr eaLnBrk="1" hangingPunct="1">
              <a:spcBef>
                <a:spcPct val="0"/>
              </a:spcBef>
            </a:pPr>
            <a:endParaRPr lang="ja-JP" altLang="en-US" smtClean="0"/>
          </a:p>
        </p:txBody>
      </p:sp>
      <p:sp>
        <p:nvSpPr>
          <p:cNvPr id="33795" name="スライド番号プレースホルダ 3"/>
          <p:cNvSpPr txBox="1">
            <a:spLocks noGrp="1"/>
          </p:cNvSpPr>
          <p:nvPr/>
        </p:nvSpPr>
        <p:spPr bwMode="auto">
          <a:xfrm>
            <a:off x="3884614" y="8685213"/>
            <a:ext cx="2971800" cy="457200"/>
          </a:xfrm>
          <a:prstGeom prst="rect">
            <a:avLst/>
          </a:prstGeom>
          <a:noFill/>
          <a:ln>
            <a:miter lim="800000"/>
            <a:headEnd/>
            <a:tailEnd/>
          </a:ln>
        </p:spPr>
        <p:txBody>
          <a:bodyPr anchor="b"/>
          <a:lstStyle/>
          <a:p>
            <a:pPr algn="r">
              <a:defRPr/>
            </a:pPr>
            <a:fld id="{25F15888-D750-4AAE-939A-0DE3BE94B622}" type="slidenum">
              <a:rPr lang="en-US" altLang="ja-JP" sz="1200">
                <a:latin typeface="+mn-lt"/>
                <a:ea typeface="+mn-ea"/>
              </a:rPr>
              <a:pPr algn="r">
                <a:defRPr/>
              </a:pPr>
              <a:t>8</a:t>
            </a:fld>
            <a:endParaRPr lang="en-US" altLang="ja-JP" sz="1200">
              <a:latin typeface="+mn-lt"/>
              <a:ea typeface="+mn-ea"/>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2770"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ja-JP" dirty="0" smtClean="0"/>
          </a:p>
          <a:p>
            <a:pPr eaLnBrk="1" hangingPunct="1">
              <a:spcBef>
                <a:spcPct val="0"/>
              </a:spcBef>
            </a:pPr>
            <a:r>
              <a:rPr lang="ja-JP" altLang="en-US" dirty="0" smtClean="0"/>
              <a:t>リードアウトモジュールの違いは</a:t>
            </a:r>
            <a:r>
              <a:rPr lang="en-US" altLang="ja-JP" dirty="0" smtClean="0"/>
              <a:t>DAQ</a:t>
            </a:r>
            <a:r>
              <a:rPr lang="ja-JP" altLang="en-US" dirty="0" smtClean="0"/>
              <a:t>コンポーネントで吸収する。</a:t>
            </a:r>
          </a:p>
        </p:txBody>
      </p:sp>
      <p:sp>
        <p:nvSpPr>
          <p:cNvPr id="33795" name="スライド番号プレースホルダ 3"/>
          <p:cNvSpPr txBox="1">
            <a:spLocks noGrp="1"/>
          </p:cNvSpPr>
          <p:nvPr/>
        </p:nvSpPr>
        <p:spPr bwMode="auto">
          <a:xfrm>
            <a:off x="3884614" y="8685213"/>
            <a:ext cx="2971800" cy="457200"/>
          </a:xfrm>
          <a:prstGeom prst="rect">
            <a:avLst/>
          </a:prstGeom>
          <a:noFill/>
          <a:ln>
            <a:miter lim="800000"/>
            <a:headEnd/>
            <a:tailEnd/>
          </a:ln>
        </p:spPr>
        <p:txBody>
          <a:bodyPr anchor="b"/>
          <a:lstStyle/>
          <a:p>
            <a:pPr algn="r">
              <a:defRPr/>
            </a:pPr>
            <a:fld id="{25F15888-D750-4AAE-939A-0DE3BE94B622}" type="slidenum">
              <a:rPr lang="en-US" altLang="ja-JP" sz="1200">
                <a:latin typeface="+mn-lt"/>
                <a:ea typeface="+mn-ea"/>
              </a:rPr>
              <a:pPr algn="r">
                <a:defRPr/>
              </a:pPr>
              <a:t>9</a:t>
            </a:fld>
            <a:endParaRPr lang="en-US" altLang="ja-JP" sz="1200">
              <a:latin typeface="+mn-lt"/>
              <a:ea typeface="+mn-ea"/>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2770"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ja-JP" dirty="0" smtClean="0"/>
          </a:p>
          <a:p>
            <a:pPr eaLnBrk="1" hangingPunct="1">
              <a:spcBef>
                <a:spcPct val="0"/>
              </a:spcBef>
            </a:pPr>
            <a:r>
              <a:rPr lang="ja-JP" altLang="en-US" dirty="0" smtClean="0"/>
              <a:t>リードアウトモジュールの違いは</a:t>
            </a:r>
            <a:r>
              <a:rPr lang="en-US" altLang="ja-JP" dirty="0" smtClean="0"/>
              <a:t>DAQ</a:t>
            </a:r>
            <a:r>
              <a:rPr lang="ja-JP" altLang="en-US" dirty="0" smtClean="0"/>
              <a:t>コンポーネントで吸収する。</a:t>
            </a:r>
          </a:p>
        </p:txBody>
      </p:sp>
      <p:sp>
        <p:nvSpPr>
          <p:cNvPr id="33795" name="スライド番号プレースホルダ 3"/>
          <p:cNvSpPr txBox="1">
            <a:spLocks noGrp="1"/>
          </p:cNvSpPr>
          <p:nvPr/>
        </p:nvSpPr>
        <p:spPr bwMode="auto">
          <a:xfrm>
            <a:off x="3884614" y="8685213"/>
            <a:ext cx="2971800" cy="457200"/>
          </a:xfrm>
          <a:prstGeom prst="rect">
            <a:avLst/>
          </a:prstGeom>
          <a:noFill/>
          <a:ln>
            <a:miter lim="800000"/>
            <a:headEnd/>
            <a:tailEnd/>
          </a:ln>
        </p:spPr>
        <p:txBody>
          <a:bodyPr anchor="b"/>
          <a:lstStyle/>
          <a:p>
            <a:pPr algn="r">
              <a:defRPr/>
            </a:pPr>
            <a:fld id="{25F15888-D750-4AAE-939A-0DE3BE94B622}" type="slidenum">
              <a:rPr lang="en-US" altLang="ja-JP" sz="1200">
                <a:latin typeface="+mn-lt"/>
                <a:ea typeface="+mn-ea"/>
              </a:rPr>
              <a:pPr algn="r">
                <a:defRPr/>
              </a:pPr>
              <a:t>10</a:t>
            </a:fld>
            <a:endParaRPr lang="en-US" altLang="ja-JP" sz="1200">
              <a:latin typeface="+mn-lt"/>
              <a:ea typeface="+mn-ea"/>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a:xfrm>
            <a:off x="2771800" y="6356350"/>
            <a:ext cx="3492388" cy="365125"/>
          </a:xfrm>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a:xfrm>
            <a:off x="2879812" y="6356350"/>
            <a:ext cx="3384376" cy="365125"/>
          </a:xfrm>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en-US" altLang="ja-JP" smtClean="0"/>
              <a:t>2013-09-10</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7" name="スライド番号プレースホルダ 6"/>
          <p:cNvSpPr>
            <a:spLocks noGrp="1"/>
          </p:cNvSpPr>
          <p:nvPr>
            <p:ph type="sldNum" sz="quarter" idx="12"/>
          </p:nvPr>
        </p:nvSpPr>
        <p:spPr/>
        <p:txBody>
          <a:bodyPr/>
          <a:lstStyle/>
          <a:p>
            <a:fld id="{7DF8B0C0-FBA4-4A0F-8398-BC9ECAB23A20}"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2013-09-10</a:t>
            </a:r>
            <a:endParaRPr kumimoji="1" lang="ja-JP" altLang="en-US"/>
          </a:p>
        </p:txBody>
      </p:sp>
      <p:sp>
        <p:nvSpPr>
          <p:cNvPr id="8" name="フッター プレースホルダ 7"/>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9" name="スライド番号プレースホルダ 8"/>
          <p:cNvSpPr>
            <a:spLocks noGrp="1"/>
          </p:cNvSpPr>
          <p:nvPr>
            <p:ph type="sldNum" sz="quarter" idx="12"/>
          </p:nvPr>
        </p:nvSpPr>
        <p:spPr/>
        <p:txBody>
          <a:bodyPr/>
          <a:lstStyle/>
          <a:p>
            <a:fld id="{7DF8B0C0-FBA4-4A0F-8398-BC9ECAB23A20}"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en-US" altLang="ja-JP" smtClean="0"/>
              <a:t>2013-09-10</a:t>
            </a:r>
            <a:endParaRPr kumimoji="1" lang="ja-JP" altLang="en-US"/>
          </a:p>
        </p:txBody>
      </p:sp>
      <p:sp>
        <p:nvSpPr>
          <p:cNvPr id="4" name="フッター プレースホルダ 3"/>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smtClean="0"/>
              <a:t>2013-09-10</a:t>
            </a:r>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4" name="スライド番号プレースホルダ 3"/>
          <p:cNvSpPr>
            <a:spLocks noGrp="1"/>
          </p:cNvSpPr>
          <p:nvPr>
            <p:ph type="sldNum" sz="quarter" idx="12"/>
          </p:nvPr>
        </p:nvSpPr>
        <p:spPr/>
        <p:txBody>
          <a:bodyPr/>
          <a:lstStyle/>
          <a:p>
            <a:fld id="{7DF8B0C0-FBA4-4A0F-8398-BC9ECAB23A20}"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2013-09-10</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7" name="スライド番号プレースホルダ 6"/>
          <p:cNvSpPr>
            <a:spLocks noGrp="1"/>
          </p:cNvSpPr>
          <p:nvPr>
            <p:ph type="sldNum" sz="quarter" idx="12"/>
          </p:nvPr>
        </p:nvSpPr>
        <p:spPr/>
        <p:txBody>
          <a:bodyPr/>
          <a:lstStyle/>
          <a:p>
            <a:fld id="{7DF8B0C0-FBA4-4A0F-8398-BC9ECAB23A20}"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2013-09-10</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7" name="スライド番号プレースホルダ 6"/>
          <p:cNvSpPr>
            <a:spLocks noGrp="1"/>
          </p:cNvSpPr>
          <p:nvPr>
            <p:ph type="sldNum" sz="quarter" idx="12"/>
          </p:nvPr>
        </p:nvSpPr>
        <p:spPr/>
        <p:txBody>
          <a:bodyPr/>
          <a:lstStyle/>
          <a:p>
            <a:fld id="{7DF8B0C0-FBA4-4A0F-8398-BC9ECAB23A20}"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2013-09-10</a:t>
            </a:r>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F8B0C0-FBA4-4A0F-8398-BC9ECAB23A20}"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image" Target="../media/image3.png"/><Relationship Id="rId5" Type="http://schemas.openxmlformats.org/officeDocument/2006/relationships/image" Target="../media/image6.png"/><Relationship Id="rId6" Type="http://schemas.openxmlformats.org/officeDocument/2006/relationships/image" Target="../media/image7.gif"/><Relationship Id="rId1" Type="http://schemas.openxmlformats.org/officeDocument/2006/relationships/tags" Target="../tags/tag3.xml"/><Relationship Id="rId2"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aqmw.kek.jp/docs/DAQ-Middleware-1.0.0-Tech.pdf" TargetMode="External"/><Relationship Id="rId3" Type="http://schemas.openxmlformats.org/officeDocument/2006/relationships/hyperlink" Target="http://daqmw.kek.jp/docs/DAQ-Middleware-1.1.0-DevManual.pdf"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wmf"/><Relationship Id="rId7" Type="http://schemas.openxmlformats.org/officeDocument/2006/relationships/image" Target="../media/image6.png"/><Relationship Id="rId1" Type="http://schemas.openxmlformats.org/officeDocument/2006/relationships/tags" Target="../tags/tag1.xml"/><Relationship Id="rId2"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image" Target="../media/image4.png"/><Relationship Id="rId5" Type="http://schemas.openxmlformats.org/officeDocument/2006/relationships/image" Target="../media/image5.wmf"/><Relationship Id="rId6" Type="http://schemas.openxmlformats.org/officeDocument/2006/relationships/image" Target="../media/image7.gif"/><Relationship Id="rId1" Type="http://schemas.openxmlformats.org/officeDocument/2006/relationships/tags" Target="../tags/tag2.xml"/><Relationship Id="rId2"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412776"/>
            <a:ext cx="7772400" cy="1470025"/>
          </a:xfrm>
        </p:spPr>
        <p:txBody>
          <a:bodyPr/>
          <a:lstStyle/>
          <a:p>
            <a:r>
              <a:rPr kumimoji="1" lang="en-US" altLang="ja-JP" smtClean="0"/>
              <a:t>DAQ-Middleware</a:t>
            </a:r>
            <a:r>
              <a:rPr kumimoji="1" lang="ja-JP" altLang="en-US" smtClean="0"/>
              <a:t>講習会</a:t>
            </a:r>
            <a:r>
              <a:rPr kumimoji="1" lang="en-US" altLang="ja-JP" smtClean="0"/>
              <a:t/>
            </a:r>
            <a:br>
              <a:rPr kumimoji="1" lang="en-US" altLang="ja-JP" smtClean="0"/>
            </a:br>
            <a:r>
              <a:rPr kumimoji="1" lang="en-US" altLang="ja-JP" smtClean="0"/>
              <a:t>DAQ</a:t>
            </a:r>
            <a:r>
              <a:rPr lang="ja-JP" altLang="en-US" smtClean="0"/>
              <a:t>コンポーネント開発</a:t>
            </a:r>
            <a:endParaRPr kumimoji="1" lang="ja-JP" altLang="en-US"/>
          </a:p>
        </p:txBody>
      </p:sp>
      <p:sp>
        <p:nvSpPr>
          <p:cNvPr id="3" name="サブタイトル 2"/>
          <p:cNvSpPr>
            <a:spLocks noGrp="1"/>
          </p:cNvSpPr>
          <p:nvPr>
            <p:ph type="subTitle" idx="1"/>
          </p:nvPr>
        </p:nvSpPr>
        <p:spPr>
          <a:xfrm>
            <a:off x="1371600" y="3429000"/>
            <a:ext cx="6400800" cy="1752600"/>
          </a:xfrm>
        </p:spPr>
        <p:txBody>
          <a:bodyPr/>
          <a:lstStyle/>
          <a:p>
            <a:r>
              <a:rPr kumimoji="1" lang="ja-JP" altLang="en-US" smtClean="0">
                <a:solidFill>
                  <a:schemeClr val="tx1"/>
                </a:solidFill>
              </a:rPr>
              <a:t>千代浩司</a:t>
            </a:r>
            <a:endParaRPr kumimoji="1" lang="en-US" altLang="ja-JP" smtClean="0">
              <a:solidFill>
                <a:schemeClr val="tx1"/>
              </a:solidFill>
            </a:endParaRPr>
          </a:p>
          <a:p>
            <a:r>
              <a:rPr lang="ja-JP" altLang="en-US" smtClean="0">
                <a:solidFill>
                  <a:schemeClr val="tx1"/>
                </a:solidFill>
              </a:rPr>
              <a:t>高エネルギー加速器研究機構</a:t>
            </a:r>
            <a:endParaRPr lang="en-US" altLang="ja-JP" smtClean="0">
              <a:solidFill>
                <a:schemeClr val="tx1"/>
              </a:solidFill>
            </a:endParaRPr>
          </a:p>
          <a:p>
            <a:r>
              <a:rPr kumimoji="1" lang="ja-JP" altLang="en-US" smtClean="0">
                <a:solidFill>
                  <a:schemeClr val="tx1"/>
                </a:solidFill>
              </a:rPr>
              <a:t>素粒子原子核研究所</a:t>
            </a:r>
            <a:endParaRPr kumimoji="1" lang="ja-JP" altLang="en-US">
              <a:solidFill>
                <a:schemeClr val="tx1"/>
              </a:solidFill>
            </a:endParaRPr>
          </a:p>
        </p:txBody>
      </p:sp>
      <p:sp>
        <p:nvSpPr>
          <p:cNvPr id="5" name="日付プレースホルダ 4"/>
          <p:cNvSpPr>
            <a:spLocks noGrp="1"/>
          </p:cNvSpPr>
          <p:nvPr>
            <p:ph type="dt" sz="half" idx="10"/>
          </p:nvPr>
        </p:nvSpPr>
        <p:spPr/>
        <p:txBody>
          <a:bodyPr/>
          <a:lstStyle/>
          <a:p>
            <a:r>
              <a:rPr kumimoji="1" lang="en-US" altLang="ja-JP" smtClean="0"/>
              <a:t>2013-09-10</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a:t>
            </a:fld>
            <a:endParaRPr kumimoji="1" lang="ja-JP" altLang="en-US"/>
          </a:p>
        </p:txBody>
      </p:sp>
      <p:sp>
        <p:nvSpPr>
          <p:cNvPr id="7" name="フッター プレースホルダ 6"/>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角丸四角形 105"/>
          <p:cNvSpPr/>
          <p:nvPr/>
        </p:nvSpPr>
        <p:spPr>
          <a:xfrm>
            <a:off x="6624228" y="1457324"/>
            <a:ext cx="2340259" cy="2223703"/>
          </a:xfrm>
          <a:prstGeom prst="roundRect">
            <a:avLst/>
          </a:prstGeom>
          <a:solidFill>
            <a:srgbClr val="DFDFF5"/>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747" name="タイトル 1"/>
          <p:cNvSpPr>
            <a:spLocks noGrp="1"/>
          </p:cNvSpPr>
          <p:nvPr>
            <p:ph type="title" idx="4294967295"/>
          </p:nvPr>
        </p:nvSpPr>
        <p:spPr>
          <a:xfrm>
            <a:off x="498475" y="158750"/>
            <a:ext cx="8229600" cy="984250"/>
          </a:xfrm>
        </p:spPr>
        <p:txBody>
          <a:bodyPr/>
          <a:lstStyle/>
          <a:p>
            <a:pPr eaLnBrk="1" hangingPunct="1"/>
            <a:r>
              <a:rPr lang="ja-JP" altLang="en-US" sz="4800" dirty="0" smtClean="0">
                <a:latin typeface="ＭＳ Ｐゴシック" charset="-128"/>
              </a:rPr>
              <a:t>ランコントロール</a:t>
            </a:r>
            <a:endParaRPr lang="ja-JP" altLang="en-US" sz="4800" dirty="0" smtClean="0"/>
          </a:p>
        </p:txBody>
      </p:sp>
      <p:sp>
        <p:nvSpPr>
          <p:cNvPr id="45" name="角丸四角形 44"/>
          <p:cNvSpPr/>
          <p:nvPr/>
        </p:nvSpPr>
        <p:spPr>
          <a:xfrm>
            <a:off x="3841750" y="1822450"/>
            <a:ext cx="2287588" cy="1449388"/>
          </a:xfrm>
          <a:prstGeom prst="roundRect">
            <a:avLst/>
          </a:prstGeom>
          <a:solidFill>
            <a:schemeClr val="accent1">
              <a:lumMod val="40000"/>
              <a:lumOff val="60000"/>
            </a:schemeClr>
          </a:solidFill>
          <a:ln w="12700"/>
          <a:effectLst>
            <a:outerShdw blurRad="50800" dist="50800" dir="5400000" algn="ctr" rotWithShape="0">
              <a:schemeClr val="bg1">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200"/>
          </a:p>
        </p:txBody>
      </p:sp>
      <p:sp>
        <p:nvSpPr>
          <p:cNvPr id="69" name="Rectangle 59"/>
          <p:cNvSpPr>
            <a:spLocks noChangeArrowheads="1"/>
          </p:cNvSpPr>
          <p:nvPr/>
        </p:nvSpPr>
        <p:spPr bwMode="auto">
          <a:xfrm>
            <a:off x="4937125" y="2041525"/>
            <a:ext cx="857250" cy="673100"/>
          </a:xfrm>
          <a:prstGeom prst="rect">
            <a:avLst/>
          </a:prstGeom>
          <a:solidFill>
            <a:srgbClr val="FF99CC"/>
          </a:solidFill>
          <a:ln w="9525">
            <a:solidFill>
              <a:schemeClr val="tx1"/>
            </a:solidFill>
            <a:miter lim="800000"/>
            <a:headEnd/>
            <a:tailEnd/>
          </a:ln>
          <a:effectLst>
            <a:outerShdw blurRad="50800" dist="38100" dir="5400000" algn="t" rotWithShape="0">
              <a:prstClr val="black">
                <a:alpha val="40000"/>
              </a:prstClr>
            </a:outerShdw>
          </a:effectLst>
        </p:spPr>
        <p:txBody>
          <a:bodyPr wrap="none" anchor="ctr"/>
          <a:lstStyle/>
          <a:p>
            <a:pPr algn="ctr" fontAlgn="auto">
              <a:spcBef>
                <a:spcPts val="0"/>
              </a:spcBef>
              <a:spcAft>
                <a:spcPts val="0"/>
              </a:spcAft>
              <a:defRPr/>
            </a:pPr>
            <a:r>
              <a:rPr lang="en-US" altLang="ja-JP" sz="1400" dirty="0">
                <a:latin typeface="+mn-lt"/>
                <a:ea typeface="+mn-ea"/>
              </a:rPr>
              <a:t>HTTP</a:t>
            </a:r>
          </a:p>
          <a:p>
            <a:pPr algn="ctr" fontAlgn="auto">
              <a:spcBef>
                <a:spcPts val="0"/>
              </a:spcBef>
              <a:spcAft>
                <a:spcPts val="0"/>
              </a:spcAft>
              <a:defRPr/>
            </a:pPr>
            <a:r>
              <a:rPr lang="en-US" altLang="ja-JP" sz="1400" dirty="0">
                <a:latin typeface="+mn-lt"/>
                <a:ea typeface="+mn-ea"/>
              </a:rPr>
              <a:t>Server</a:t>
            </a:r>
          </a:p>
        </p:txBody>
      </p:sp>
      <p:pic>
        <p:nvPicPr>
          <p:cNvPr id="68" name="Picture 56" descr="oprationPanel"/>
          <p:cNvPicPr>
            <a:picLocks noChangeAspect="1" noChangeArrowheads="1"/>
          </p:cNvPicPr>
          <p:nvPr/>
        </p:nvPicPr>
        <p:blipFill>
          <a:blip r:embed="rId4" cstate="print"/>
          <a:srcRect/>
          <a:stretch>
            <a:fillRect/>
          </a:stretch>
        </p:blipFill>
        <p:spPr bwMode="auto">
          <a:xfrm>
            <a:off x="6804248" y="1916832"/>
            <a:ext cx="971550" cy="1063625"/>
          </a:xfrm>
          <a:prstGeom prst="rect">
            <a:avLst/>
          </a:prstGeom>
          <a:noFill/>
          <a:ln w="9525">
            <a:noFill/>
            <a:miter lim="800000"/>
            <a:headEnd/>
            <a:tailEnd/>
          </a:ln>
          <a:effectLst>
            <a:outerShdw blurRad="50800" dist="50800" dir="5400000" algn="ctr" rotWithShape="0">
              <a:schemeClr val="bg1">
                <a:lumMod val="75000"/>
              </a:schemeClr>
            </a:outerShdw>
          </a:effectLst>
        </p:spPr>
      </p:pic>
      <p:sp>
        <p:nvSpPr>
          <p:cNvPr id="31770" name="Text Box 61"/>
          <p:cNvSpPr txBox="1">
            <a:spLocks noChangeArrowheads="1"/>
          </p:cNvSpPr>
          <p:nvPr/>
        </p:nvSpPr>
        <p:spPr bwMode="auto">
          <a:xfrm>
            <a:off x="6768244" y="2924944"/>
            <a:ext cx="2304256" cy="830997"/>
          </a:xfrm>
          <a:prstGeom prst="rect">
            <a:avLst/>
          </a:prstGeom>
          <a:noFill/>
          <a:ln w="9525">
            <a:noFill/>
            <a:miter lim="800000"/>
            <a:headEnd/>
            <a:tailEnd/>
          </a:ln>
        </p:spPr>
        <p:txBody>
          <a:bodyPr wrap="square">
            <a:spAutoFit/>
          </a:bodyPr>
          <a:lstStyle/>
          <a:p>
            <a:pPr>
              <a:buFont typeface="Arial" pitchFamily="34" charset="0"/>
              <a:buChar char="•"/>
            </a:pPr>
            <a:r>
              <a:rPr lang="en-US" altLang="ja-JP" sz="1200">
                <a:latin typeface="Calibri" pitchFamily="34" charset="0"/>
              </a:rPr>
              <a:t>Control </a:t>
            </a:r>
            <a:r>
              <a:rPr lang="en-US" altLang="ja-JP" sz="1200" smtClean="0">
                <a:latin typeface="Calibri" pitchFamily="34" charset="0"/>
              </a:rPr>
              <a:t>Panel</a:t>
            </a:r>
            <a:r>
              <a:rPr lang="ja-JP" altLang="en-US" sz="1200" smtClean="0">
                <a:latin typeface="Calibri" pitchFamily="34" charset="0"/>
              </a:rPr>
              <a:t> </a:t>
            </a:r>
            <a:r>
              <a:rPr lang="en-US" altLang="ja-JP" sz="1200" smtClean="0">
                <a:latin typeface="Calibri" pitchFamily="34" charset="0"/>
              </a:rPr>
              <a:t>on Web browser</a:t>
            </a:r>
          </a:p>
          <a:p>
            <a:r>
              <a:rPr lang="en-US" altLang="ja-JP" sz="1200" smtClean="0">
                <a:latin typeface="Calibri" pitchFamily="34" charset="0"/>
              </a:rPr>
              <a:t>  (javascript, ajax)</a:t>
            </a:r>
          </a:p>
          <a:p>
            <a:pPr>
              <a:buFont typeface="Arial" pitchFamily="34" charset="0"/>
              <a:buChar char="•"/>
            </a:pPr>
            <a:r>
              <a:rPr lang="en-US" altLang="ja-JP" sz="1200" smtClean="0">
                <a:latin typeface="Calibri" pitchFamily="34" charset="0"/>
              </a:rPr>
              <a:t>Python GUI</a:t>
            </a:r>
          </a:p>
          <a:p>
            <a:pPr>
              <a:buFont typeface="Arial" pitchFamily="34" charset="0"/>
              <a:buChar char="•"/>
            </a:pPr>
            <a:r>
              <a:rPr lang="en-US" altLang="ja-JP" sz="1200" smtClean="0">
                <a:latin typeface="Calibri" pitchFamily="34" charset="0"/>
              </a:rPr>
              <a:t>Command line program</a:t>
            </a:r>
            <a:endParaRPr lang="en-US" altLang="ja-JP" sz="1200">
              <a:latin typeface="Calibri" pitchFamily="34" charset="0"/>
            </a:endParaRPr>
          </a:p>
        </p:txBody>
      </p:sp>
      <p:sp>
        <p:nvSpPr>
          <p:cNvPr id="80" name="テキスト ボックス 95"/>
          <p:cNvSpPr txBox="1">
            <a:spLocks noChangeArrowheads="1"/>
          </p:cNvSpPr>
          <p:nvPr/>
        </p:nvSpPr>
        <p:spPr bwMode="auto">
          <a:xfrm>
            <a:off x="3987800" y="1895475"/>
            <a:ext cx="346075" cy="276225"/>
          </a:xfrm>
          <a:prstGeom prst="rect">
            <a:avLst/>
          </a:prstGeom>
          <a:noFill/>
          <a:ln w="9525">
            <a:noFill/>
            <a:miter lim="800000"/>
            <a:headEnd/>
            <a:tailEnd/>
          </a:ln>
          <a:effectLst>
            <a:outerShdw blurRad="50800" dist="50800" dir="5400000" algn="ctr" rotWithShape="0">
              <a:schemeClr val="bg1">
                <a:lumMod val="75000"/>
              </a:schemeClr>
            </a:outerShdw>
          </a:effectLst>
        </p:spPr>
        <p:txBody>
          <a:bodyPr wrap="none">
            <a:spAutoFit/>
          </a:bodyPr>
          <a:lstStyle/>
          <a:p>
            <a:pPr fontAlgn="auto">
              <a:spcBef>
                <a:spcPts val="0"/>
              </a:spcBef>
              <a:spcAft>
                <a:spcPts val="0"/>
              </a:spcAft>
              <a:defRPr/>
            </a:pPr>
            <a:r>
              <a:rPr lang="en-US" altLang="ja-JP" sz="1200">
                <a:latin typeface="+mn-lt"/>
                <a:ea typeface="+mn-ea"/>
              </a:rPr>
              <a:t>PC</a:t>
            </a:r>
            <a:endParaRPr lang="ja-JP" altLang="en-US" sz="1200" dirty="0">
              <a:latin typeface="+mn-lt"/>
              <a:ea typeface="+mn-ea"/>
            </a:endParaRPr>
          </a:p>
        </p:txBody>
      </p:sp>
      <p:sp>
        <p:nvSpPr>
          <p:cNvPr id="31780" name="テキスト ボックス 104"/>
          <p:cNvSpPr txBox="1">
            <a:spLocks noChangeArrowheads="1"/>
          </p:cNvSpPr>
          <p:nvPr/>
        </p:nvSpPr>
        <p:spPr bwMode="auto">
          <a:xfrm>
            <a:off x="5738205" y="2420888"/>
            <a:ext cx="1462087" cy="307975"/>
          </a:xfrm>
          <a:prstGeom prst="rect">
            <a:avLst/>
          </a:prstGeom>
          <a:noFill/>
          <a:ln w="9525">
            <a:noFill/>
            <a:miter lim="800000"/>
            <a:headEnd/>
            <a:tailEnd/>
          </a:ln>
        </p:spPr>
        <p:txBody>
          <a:bodyPr wrap="none">
            <a:spAutoFit/>
          </a:bodyPr>
          <a:lstStyle/>
          <a:p>
            <a:r>
              <a:rPr lang="en-US" altLang="ja-JP" sz="1400">
                <a:latin typeface="Calibri" pitchFamily="34" charset="0"/>
              </a:rPr>
              <a:t>Command/Status</a:t>
            </a:r>
            <a:endParaRPr lang="ja-JP" altLang="en-US" sz="1400">
              <a:latin typeface="Calibri" pitchFamily="34" charset="0"/>
            </a:endParaRPr>
          </a:p>
        </p:txBody>
      </p:sp>
      <p:sp>
        <p:nvSpPr>
          <p:cNvPr id="31781" name="テキスト ボックス 95"/>
          <p:cNvSpPr txBox="1">
            <a:spLocks noChangeArrowheads="1"/>
          </p:cNvSpPr>
          <p:nvPr/>
        </p:nvSpPr>
        <p:spPr bwMode="auto">
          <a:xfrm>
            <a:off x="6732240" y="1608857"/>
            <a:ext cx="1295400" cy="307975"/>
          </a:xfrm>
          <a:prstGeom prst="rect">
            <a:avLst/>
          </a:prstGeom>
          <a:noFill/>
          <a:ln w="9525">
            <a:noFill/>
            <a:miter lim="800000"/>
            <a:headEnd/>
            <a:tailEnd/>
          </a:ln>
        </p:spPr>
        <p:txBody>
          <a:bodyPr>
            <a:spAutoFit/>
          </a:bodyPr>
          <a:lstStyle/>
          <a:p>
            <a:r>
              <a:rPr lang="en-US" altLang="ja-JP" sz="1400">
                <a:latin typeface="Calibri" pitchFamily="34" charset="0"/>
              </a:rPr>
              <a:t>User Interface</a:t>
            </a:r>
            <a:endParaRPr lang="ja-JP" altLang="en-US" sz="1400">
              <a:latin typeface="Calibri" pitchFamily="34" charset="0"/>
            </a:endParaRPr>
          </a:p>
        </p:txBody>
      </p:sp>
      <p:sp>
        <p:nvSpPr>
          <p:cNvPr id="105" name="メモ 104"/>
          <p:cNvSpPr/>
          <p:nvPr/>
        </p:nvSpPr>
        <p:spPr>
          <a:xfrm>
            <a:off x="2709863" y="2135188"/>
            <a:ext cx="879475" cy="476250"/>
          </a:xfrm>
          <a:prstGeom prst="foldedCorner">
            <a:avLst/>
          </a:prstGeom>
          <a:solidFill>
            <a:srgbClr val="92D050"/>
          </a:solidFill>
          <a:ln w="19050"/>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dirty="0"/>
              <a:t>XML</a:t>
            </a:r>
            <a:endParaRPr lang="ja-JP" altLang="en-US" dirty="0"/>
          </a:p>
        </p:txBody>
      </p:sp>
      <p:cxnSp>
        <p:nvCxnSpPr>
          <p:cNvPr id="107" name="直線矢印コネクタ 106"/>
          <p:cNvCxnSpPr>
            <a:stCxn id="105" idx="3"/>
            <a:endCxn id="65" idx="1"/>
          </p:cNvCxnSpPr>
          <p:nvPr/>
        </p:nvCxnSpPr>
        <p:spPr>
          <a:xfrm>
            <a:off x="3589338" y="2373313"/>
            <a:ext cx="471487" cy="288925"/>
          </a:xfrm>
          <a:prstGeom prst="curvedConnector3">
            <a:avLst>
              <a:gd name="adj1" fmla="val 50000"/>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784" name="テキスト ボックス 95"/>
          <p:cNvSpPr txBox="1">
            <a:spLocks noChangeArrowheads="1"/>
          </p:cNvSpPr>
          <p:nvPr/>
        </p:nvSpPr>
        <p:spPr bwMode="auto">
          <a:xfrm>
            <a:off x="2198688" y="2589213"/>
            <a:ext cx="1752600" cy="307975"/>
          </a:xfrm>
          <a:prstGeom prst="rect">
            <a:avLst/>
          </a:prstGeom>
          <a:noFill/>
          <a:ln w="9525">
            <a:noFill/>
            <a:miter lim="800000"/>
            <a:headEnd/>
            <a:tailEnd/>
          </a:ln>
        </p:spPr>
        <p:txBody>
          <a:bodyPr>
            <a:spAutoFit/>
          </a:bodyPr>
          <a:lstStyle/>
          <a:p>
            <a:r>
              <a:rPr lang="en-US" altLang="ja-JP" sz="1400">
                <a:latin typeface="Calibri" pitchFamily="34" charset="0"/>
              </a:rPr>
              <a:t>System Configuration</a:t>
            </a:r>
            <a:endParaRPr lang="ja-JP" altLang="en-US" sz="1400">
              <a:latin typeface="Calibri" pitchFamily="34" charset="0"/>
            </a:endParaRPr>
          </a:p>
        </p:txBody>
      </p:sp>
      <p:sp>
        <p:nvSpPr>
          <p:cNvPr id="70" name="メモ 69"/>
          <p:cNvSpPr/>
          <p:nvPr/>
        </p:nvSpPr>
        <p:spPr>
          <a:xfrm>
            <a:off x="2320925" y="3203575"/>
            <a:ext cx="1063625" cy="495300"/>
          </a:xfrm>
          <a:prstGeom prst="foldedCorner">
            <a:avLst/>
          </a:prstGeom>
          <a:solidFill>
            <a:srgbClr val="92D050"/>
          </a:solidFill>
          <a:ln w="19050"/>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t>XML/JSON</a:t>
            </a:r>
            <a:endParaRPr lang="ja-JP" altLang="en-US" sz="1400" dirty="0"/>
          </a:p>
        </p:txBody>
      </p:sp>
      <p:sp>
        <p:nvSpPr>
          <p:cNvPr id="31788" name="テキスト ボックス 95"/>
          <p:cNvSpPr txBox="1">
            <a:spLocks noChangeArrowheads="1"/>
          </p:cNvSpPr>
          <p:nvPr/>
        </p:nvSpPr>
        <p:spPr bwMode="auto">
          <a:xfrm>
            <a:off x="1906588" y="3684588"/>
            <a:ext cx="1679575" cy="523875"/>
          </a:xfrm>
          <a:prstGeom prst="rect">
            <a:avLst/>
          </a:prstGeom>
          <a:noFill/>
          <a:ln w="9525">
            <a:noFill/>
            <a:miter lim="800000"/>
            <a:headEnd/>
            <a:tailEnd/>
          </a:ln>
        </p:spPr>
        <p:txBody>
          <a:bodyPr>
            <a:spAutoFit/>
          </a:bodyPr>
          <a:lstStyle/>
          <a:p>
            <a:r>
              <a:rPr lang="en-US" altLang="ja-JP" sz="1400">
                <a:latin typeface="Calibri" pitchFamily="34" charset="0"/>
              </a:rPr>
              <a:t>Device Condition/</a:t>
            </a:r>
          </a:p>
          <a:p>
            <a:r>
              <a:rPr lang="en-US" altLang="ja-JP" sz="1400">
                <a:latin typeface="Calibri" pitchFamily="34" charset="0"/>
              </a:rPr>
              <a:t>Online analysis</a:t>
            </a:r>
            <a:endParaRPr lang="ja-JP" altLang="en-US" sz="1400">
              <a:latin typeface="Calibri" pitchFamily="34" charset="0"/>
            </a:endParaRPr>
          </a:p>
        </p:txBody>
      </p:sp>
      <p:sp>
        <p:nvSpPr>
          <p:cNvPr id="74" name="角丸四角形吹き出し 73"/>
          <p:cNvSpPr/>
          <p:nvPr/>
        </p:nvSpPr>
        <p:spPr>
          <a:xfrm>
            <a:off x="251520" y="1340768"/>
            <a:ext cx="2410718" cy="883320"/>
          </a:xfrm>
          <a:prstGeom prst="wedgeRoundRectCallout">
            <a:avLst>
              <a:gd name="adj1" fmla="val 61764"/>
              <a:gd name="adj2" fmla="val 38449"/>
              <a:gd name="adj3" fmla="val 16667"/>
            </a:avLst>
          </a:prstGeom>
          <a:solidFill>
            <a:schemeClr val="accent1">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Font typeface="Arial" pitchFamily="34" charset="0"/>
              <a:buChar char="•"/>
              <a:defRPr/>
            </a:pPr>
            <a:r>
              <a:rPr lang="ja-JP" altLang="en-US" sz="1200" smtClean="0">
                <a:solidFill>
                  <a:schemeClr val="tx1"/>
                </a:solidFill>
              </a:rPr>
              <a:t>使用</a:t>
            </a:r>
            <a:r>
              <a:rPr lang="ja-JP" altLang="en-US" sz="1200" dirty="0">
                <a:solidFill>
                  <a:schemeClr val="tx1"/>
                </a:solidFill>
              </a:rPr>
              <a:t>するコンポーネントを指定</a:t>
            </a:r>
            <a:endParaRPr lang="en-US" altLang="ja-JP" sz="1200" dirty="0">
              <a:solidFill>
                <a:schemeClr val="tx1"/>
              </a:solidFill>
            </a:endParaRPr>
          </a:p>
          <a:p>
            <a:pPr fontAlgn="auto">
              <a:spcBef>
                <a:spcPts val="0"/>
              </a:spcBef>
              <a:spcAft>
                <a:spcPts val="0"/>
              </a:spcAft>
              <a:buFont typeface="Arial" pitchFamily="34" charset="0"/>
              <a:buChar char="•"/>
              <a:defRPr/>
            </a:pPr>
            <a:r>
              <a:rPr lang="en-US" altLang="ja-JP" sz="1200">
                <a:solidFill>
                  <a:schemeClr val="tx1"/>
                </a:solidFill>
              </a:rPr>
              <a:t> </a:t>
            </a:r>
            <a:r>
              <a:rPr lang="ja-JP" altLang="en-US" sz="1200" smtClean="0">
                <a:solidFill>
                  <a:schemeClr val="tx1"/>
                </a:solidFill>
              </a:rPr>
              <a:t>コンポーネント間</a:t>
            </a:r>
            <a:r>
              <a:rPr lang="ja-JP" altLang="en-US" sz="1200" dirty="0">
                <a:solidFill>
                  <a:schemeClr val="tx1"/>
                </a:solidFill>
              </a:rPr>
              <a:t>接続情報</a:t>
            </a:r>
            <a:endParaRPr lang="en-US" altLang="ja-JP" sz="1200" dirty="0">
              <a:solidFill>
                <a:schemeClr val="tx1"/>
              </a:solidFill>
            </a:endParaRPr>
          </a:p>
          <a:p>
            <a:pPr fontAlgn="auto">
              <a:spcBef>
                <a:spcPts val="0"/>
              </a:spcBef>
              <a:spcAft>
                <a:spcPts val="0"/>
              </a:spcAft>
              <a:buFont typeface="Arial" pitchFamily="34" charset="0"/>
              <a:buChar char="•"/>
              <a:defRPr/>
            </a:pPr>
            <a:r>
              <a:rPr lang="en-US" altLang="ja-JP" sz="1200">
                <a:solidFill>
                  <a:schemeClr val="tx1"/>
                </a:solidFill>
              </a:rPr>
              <a:t> </a:t>
            </a:r>
            <a:r>
              <a:rPr lang="ja-JP" altLang="en-US" sz="1200" smtClean="0">
                <a:solidFill>
                  <a:schemeClr val="tx1"/>
                </a:solidFill>
              </a:rPr>
              <a:t>パラメータ</a:t>
            </a:r>
            <a:endParaRPr lang="ja-JP" altLang="en-US" sz="1200" dirty="0">
              <a:solidFill>
                <a:schemeClr val="tx1"/>
              </a:solidFill>
            </a:endParaRPr>
          </a:p>
        </p:txBody>
      </p:sp>
      <p:sp>
        <p:nvSpPr>
          <p:cNvPr id="77" name="角丸四角形吹き出し 76"/>
          <p:cNvSpPr/>
          <p:nvPr/>
        </p:nvSpPr>
        <p:spPr>
          <a:xfrm>
            <a:off x="323528" y="2471738"/>
            <a:ext cx="1944216" cy="858837"/>
          </a:xfrm>
          <a:prstGeom prst="wedgeRoundRectCallout">
            <a:avLst>
              <a:gd name="adj1" fmla="val 57921"/>
              <a:gd name="adj2" fmla="val 32656"/>
              <a:gd name="adj3" fmla="val 16667"/>
            </a:avLst>
          </a:prstGeom>
          <a:solidFill>
            <a:schemeClr val="accent1">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Font typeface="Arial" pitchFamily="34" charset="0"/>
              <a:buChar char="•"/>
              <a:defRPr/>
            </a:pPr>
            <a:r>
              <a:rPr lang="ja-JP" altLang="en-US" sz="1200" dirty="0">
                <a:solidFill>
                  <a:schemeClr val="tx1"/>
                </a:solidFill>
              </a:rPr>
              <a:t>　装置パラメータ</a:t>
            </a:r>
            <a:endParaRPr lang="en-US" altLang="ja-JP" sz="1200" dirty="0">
              <a:solidFill>
                <a:schemeClr val="tx1"/>
              </a:solidFill>
            </a:endParaRPr>
          </a:p>
          <a:p>
            <a:pPr marL="90488" indent="-90488" fontAlgn="auto">
              <a:spcBef>
                <a:spcPts val="0"/>
              </a:spcBef>
              <a:spcAft>
                <a:spcPts val="0"/>
              </a:spcAft>
              <a:buFont typeface="Arial" pitchFamily="34" charset="0"/>
              <a:buChar char="•"/>
              <a:defRPr/>
            </a:pPr>
            <a:r>
              <a:rPr lang="en-US" altLang="ja-JP" sz="1200">
                <a:solidFill>
                  <a:schemeClr val="tx1"/>
                </a:solidFill>
              </a:rPr>
              <a:t>  </a:t>
            </a:r>
            <a:r>
              <a:rPr lang="ja-JP" altLang="en-US" sz="1200" smtClean="0">
                <a:solidFill>
                  <a:schemeClr val="tx1"/>
                </a:solidFill>
              </a:rPr>
              <a:t>オンラインモニタパラメータ</a:t>
            </a:r>
            <a:endParaRPr lang="ja-JP" altLang="en-US" sz="1200" dirty="0">
              <a:solidFill>
                <a:schemeClr val="tx1"/>
              </a:solidFill>
            </a:endParaRPr>
          </a:p>
        </p:txBody>
      </p:sp>
      <p:grpSp>
        <p:nvGrpSpPr>
          <p:cNvPr id="2" name="グループ化 109"/>
          <p:cNvGrpSpPr/>
          <p:nvPr/>
        </p:nvGrpSpPr>
        <p:grpSpPr>
          <a:xfrm>
            <a:off x="4060818" y="2297099"/>
            <a:ext cx="942561" cy="799839"/>
            <a:chOff x="4056063" y="2682875"/>
            <a:chExt cx="633412" cy="432419"/>
          </a:xfrm>
          <a:effectLst>
            <a:outerShdw blurRad="50800" dist="38100" dir="5400000" algn="t" rotWithShape="0">
              <a:prstClr val="black">
                <a:alpha val="40000"/>
              </a:prstClr>
            </a:outerShdw>
          </a:effectLst>
        </p:grpSpPr>
        <p:sp>
          <p:nvSpPr>
            <p:cNvPr id="64" name="Oval 47"/>
            <p:cNvSpPr>
              <a:spLocks noChangeArrowheads="1"/>
            </p:cNvSpPr>
            <p:nvPr/>
          </p:nvSpPr>
          <p:spPr bwMode="auto">
            <a:xfrm>
              <a:off x="4316413" y="3018457"/>
              <a:ext cx="117475" cy="96837"/>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65" name="Rectangle 49"/>
            <p:cNvSpPr>
              <a:spLocks noChangeArrowheads="1"/>
            </p:cNvSpPr>
            <p:nvPr/>
          </p:nvSpPr>
          <p:spPr bwMode="auto">
            <a:xfrm>
              <a:off x="4056063" y="2682875"/>
              <a:ext cx="633412" cy="395288"/>
            </a:xfrm>
            <a:prstGeom prst="rect">
              <a:avLst/>
            </a:prstGeom>
            <a:solidFill>
              <a:srgbClr val="00FF99"/>
            </a:solidFill>
            <a:ln w="9525">
              <a:solidFill>
                <a:schemeClr val="tx1"/>
              </a:solidFill>
              <a:miter lim="800000"/>
              <a:headEnd/>
              <a:tailEnd/>
            </a:ln>
            <a:effectLst/>
          </p:spPr>
          <p:txBody>
            <a:bodyPr wrap="none" anchor="ctr"/>
            <a:lstStyle/>
            <a:p>
              <a:pPr algn="ctr" fontAlgn="auto">
                <a:spcBef>
                  <a:spcPts val="0"/>
                </a:spcBef>
                <a:spcAft>
                  <a:spcPts val="0"/>
                </a:spcAft>
                <a:defRPr/>
              </a:pPr>
              <a:r>
                <a:rPr lang="en-US" altLang="ja-JP" sz="1400" dirty="0" err="1">
                  <a:latin typeface="+mn-lt"/>
                  <a:ea typeface="+mn-ea"/>
                </a:rPr>
                <a:t>Daq</a:t>
              </a:r>
              <a:endParaRPr lang="en-US" altLang="ja-JP" sz="1400" dirty="0">
                <a:latin typeface="+mn-lt"/>
                <a:ea typeface="+mn-ea"/>
              </a:endParaRPr>
            </a:p>
            <a:p>
              <a:pPr algn="ctr" fontAlgn="auto">
                <a:spcBef>
                  <a:spcPts val="0"/>
                </a:spcBef>
                <a:spcAft>
                  <a:spcPts val="0"/>
                </a:spcAft>
                <a:defRPr/>
              </a:pPr>
              <a:r>
                <a:rPr lang="en-US" altLang="ja-JP" sz="1400" dirty="0">
                  <a:latin typeface="+mn-lt"/>
                  <a:ea typeface="+mn-ea"/>
                </a:rPr>
                <a:t>Operator</a:t>
              </a:r>
              <a:endParaRPr lang="ja-JP" altLang="en-US" sz="1400" dirty="0">
                <a:latin typeface="+mn-lt"/>
                <a:ea typeface="+mn-ea"/>
              </a:endParaRPr>
            </a:p>
          </p:txBody>
        </p:sp>
      </p:grpSp>
      <p:sp>
        <p:nvSpPr>
          <p:cNvPr id="123" name="日付プレースホルダ 122"/>
          <p:cNvSpPr>
            <a:spLocks noGrp="1"/>
          </p:cNvSpPr>
          <p:nvPr>
            <p:ph type="dt" sz="half" idx="10"/>
          </p:nvPr>
        </p:nvSpPr>
        <p:spPr/>
        <p:txBody>
          <a:bodyPr/>
          <a:lstStyle/>
          <a:p>
            <a:r>
              <a:rPr kumimoji="1" lang="en-US" altLang="ja-JP" smtClean="0"/>
              <a:t>2013-09-10</a:t>
            </a:r>
            <a:endParaRPr kumimoji="1" lang="ja-JP" altLang="en-US"/>
          </a:p>
        </p:txBody>
      </p:sp>
      <p:pic>
        <p:nvPicPr>
          <p:cNvPr id="120" name="Picture 2"/>
          <p:cNvPicPr>
            <a:picLocks noChangeAspect="1" noChangeArrowheads="1"/>
          </p:cNvPicPr>
          <p:nvPr/>
        </p:nvPicPr>
        <p:blipFill>
          <a:blip r:embed="rId5" cstate="print"/>
          <a:srcRect/>
          <a:stretch>
            <a:fillRect/>
          </a:stretch>
        </p:blipFill>
        <p:spPr bwMode="auto">
          <a:xfrm>
            <a:off x="7812360" y="1916832"/>
            <a:ext cx="952756" cy="1044116"/>
          </a:xfrm>
          <a:prstGeom prst="rect">
            <a:avLst/>
          </a:prstGeom>
          <a:noFill/>
          <a:ln w="9525">
            <a:noFill/>
            <a:miter lim="800000"/>
            <a:headEnd/>
            <a:tailEnd/>
          </a:ln>
        </p:spPr>
      </p:pic>
      <p:cxnSp>
        <p:nvCxnSpPr>
          <p:cNvPr id="128" name="直線矢印コネクタ 127"/>
          <p:cNvCxnSpPr/>
          <p:nvPr/>
        </p:nvCxnSpPr>
        <p:spPr>
          <a:xfrm>
            <a:off x="5760132" y="2384884"/>
            <a:ext cx="108012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5" name="テキスト ボックス 124"/>
          <p:cNvSpPr txBox="1"/>
          <p:nvPr/>
        </p:nvSpPr>
        <p:spPr>
          <a:xfrm>
            <a:off x="5112060" y="2780928"/>
            <a:ext cx="1396536" cy="646331"/>
          </a:xfrm>
          <a:prstGeom prst="rect">
            <a:avLst/>
          </a:prstGeom>
          <a:noFill/>
        </p:spPr>
        <p:txBody>
          <a:bodyPr wrap="none" rtlCol="0">
            <a:spAutoFit/>
          </a:bodyPr>
          <a:lstStyle/>
          <a:p>
            <a:r>
              <a:rPr kumimoji="1" lang="en-US" altLang="ja-JP" smtClean="0"/>
              <a:t>mod_python</a:t>
            </a:r>
          </a:p>
          <a:p>
            <a:r>
              <a:rPr lang="en-US" altLang="ja-JP" smtClean="0"/>
              <a:t>mod_wsgi</a:t>
            </a:r>
            <a:endParaRPr kumimoji="1" lang="ja-JP" altLang="en-US"/>
          </a:p>
        </p:txBody>
      </p:sp>
      <p:pic>
        <p:nvPicPr>
          <p:cNvPr id="110" name="図 109" descr="OpenIt_logo2.gif"/>
          <p:cNvPicPr>
            <a:picLocks noChangeAspect="1"/>
          </p:cNvPicPr>
          <p:nvPr/>
        </p:nvPicPr>
        <p:blipFill>
          <a:blip r:embed="rId6" cstate="print"/>
          <a:stretch>
            <a:fillRect/>
          </a:stretch>
        </p:blipFill>
        <p:spPr>
          <a:xfrm>
            <a:off x="7811852" y="0"/>
            <a:ext cx="1332148" cy="883467"/>
          </a:xfrm>
          <a:prstGeom prst="rect">
            <a:avLst/>
          </a:prstGeom>
        </p:spPr>
      </p:pic>
      <p:sp>
        <p:nvSpPr>
          <p:cNvPr id="129" name="コンテンツ プレースホルダ 2"/>
          <p:cNvSpPr txBox="1">
            <a:spLocks/>
          </p:cNvSpPr>
          <p:nvPr/>
        </p:nvSpPr>
        <p:spPr>
          <a:xfrm>
            <a:off x="457200" y="4329100"/>
            <a:ext cx="8229600" cy="2124235"/>
          </a:xfrm>
          <a:prstGeom prst="rect">
            <a:avLst/>
          </a:prstGeom>
        </p:spPr>
        <p:txBody>
          <a:bodyPr/>
          <a:lstStyle/>
          <a:p>
            <a:pPr>
              <a:buFont typeface="Arial" pitchFamily="34" charset="0"/>
              <a:buChar char="•"/>
            </a:pPr>
            <a:r>
              <a:rPr lang="ja-JP" altLang="en-US" sz="3200" smtClean="0"/>
              <a:t> </a:t>
            </a:r>
            <a:r>
              <a:rPr lang="en-US" altLang="ja-JP" sz="3200" smtClean="0"/>
              <a:t>DaqOperator: DAQ</a:t>
            </a:r>
            <a:r>
              <a:rPr lang="ja-JP" altLang="en-US" sz="3200" smtClean="0"/>
              <a:t>コンポーネントを統括する</a:t>
            </a:r>
            <a:endParaRPr lang="en-US" altLang="ja-JP" sz="3200" smtClean="0"/>
          </a:p>
          <a:p>
            <a:pPr>
              <a:buFont typeface="Arial" pitchFamily="34" charset="0"/>
              <a:buChar char="•"/>
            </a:pPr>
            <a:r>
              <a:rPr lang="en-US" altLang="ja-JP" sz="3200" smtClean="0"/>
              <a:t> DaqOperator</a:t>
            </a:r>
            <a:r>
              <a:rPr lang="ja-JP" altLang="en-US" sz="3200" smtClean="0"/>
              <a:t>に対する指示は</a:t>
            </a:r>
            <a:r>
              <a:rPr lang="en-US" altLang="ja-JP" sz="3200" smtClean="0"/>
              <a:t>http</a:t>
            </a:r>
            <a:r>
              <a:rPr lang="ja-JP" altLang="en-US" sz="3200" smtClean="0"/>
              <a:t>で行う</a:t>
            </a:r>
            <a:endParaRPr lang="en-US" altLang="ja-JP" sz="3200" smtClean="0"/>
          </a:p>
          <a:p>
            <a:pPr lvl="1">
              <a:buFont typeface="Arial" pitchFamily="34" charset="0"/>
              <a:buChar char="•"/>
            </a:pPr>
            <a:r>
              <a:rPr lang="ja-JP" altLang="en-US" sz="3200" smtClean="0"/>
              <a:t>既存のものがあるときはそれが</a:t>
            </a:r>
            <a:r>
              <a:rPr lang="en-US" altLang="ja-JP" sz="3200" smtClean="0"/>
              <a:t>http</a:t>
            </a:r>
            <a:r>
              <a:rPr lang="ja-JP" altLang="en-US" sz="3200" smtClean="0"/>
              <a:t>で通信するようにすれば使える</a:t>
            </a:r>
            <a:endParaRPr lang="en-US" altLang="ja-JP" sz="3200" smtClean="0"/>
          </a:p>
        </p:txBody>
      </p:sp>
      <p:sp>
        <p:nvSpPr>
          <p:cNvPr id="3" name="フッター プレースホルダー 2"/>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4" name="スライド番号プレースホルダー 3"/>
          <p:cNvSpPr>
            <a:spLocks noGrp="1"/>
          </p:cNvSpPr>
          <p:nvPr>
            <p:ph type="sldNum" sz="quarter" idx="12"/>
          </p:nvPr>
        </p:nvSpPr>
        <p:spPr/>
        <p:txBody>
          <a:bodyPr/>
          <a:lstStyle/>
          <a:p>
            <a:fld id="{7DF8B0C0-FBA4-4A0F-8398-BC9ECAB23A20}" type="slidenum">
              <a:rPr kumimoji="1" lang="ja-JP" altLang="en-US" smtClean="0"/>
              <a:pPr/>
              <a:t>10</a:t>
            </a:fld>
            <a:endParaRPr kumimoji="1" lang="ja-JP" altLang="en-US"/>
          </a:p>
        </p:txBody>
      </p:sp>
    </p:spTree>
    <p:custDataLst>
      <p:tags r:id="rId1"/>
    </p:custDataLst>
    <p:extLst>
      <p:ext uri="{BB962C8B-B14F-4D97-AF65-F5344CB8AC3E}">
        <p14:creationId xmlns:p14="http://schemas.microsoft.com/office/powerpoint/2010/main" val="207777096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スライド番号プレースホルダ 3"/>
          <p:cNvSpPr>
            <a:spLocks noGrp="1"/>
          </p:cNvSpPr>
          <p:nvPr>
            <p:ph type="sldNum" sz="quarter" idx="12"/>
          </p:nvPr>
        </p:nvSpPr>
        <p:spPr>
          <a:xfrm>
            <a:off x="6572264" y="6357958"/>
            <a:ext cx="2133600" cy="365125"/>
          </a:xfrm>
        </p:spPr>
        <p:txBody>
          <a:bodyPr/>
          <a:lstStyle/>
          <a:p>
            <a:fld id="{CF954564-7A06-41B3-A4E7-AA9D4BFD0F29}" type="slidenum">
              <a:rPr lang="en-US" altLang="ja-JP"/>
              <a:pPr/>
              <a:t>11</a:t>
            </a:fld>
            <a:endParaRPr lang="en-US" altLang="ja-JP"/>
          </a:p>
        </p:txBody>
      </p:sp>
      <p:sp>
        <p:nvSpPr>
          <p:cNvPr id="21506" name="タイトル 1"/>
          <p:cNvSpPr>
            <a:spLocks noGrp="1"/>
          </p:cNvSpPr>
          <p:nvPr>
            <p:ph type="title" idx="4294967295"/>
          </p:nvPr>
        </p:nvSpPr>
        <p:spPr>
          <a:xfrm>
            <a:off x="468313" y="0"/>
            <a:ext cx="8229600" cy="984250"/>
          </a:xfrm>
        </p:spPr>
        <p:txBody>
          <a:bodyPr>
            <a:normAutofit/>
          </a:bodyPr>
          <a:lstStyle/>
          <a:p>
            <a:r>
              <a:rPr lang="en-US" altLang="ja-JP" smtClean="0"/>
              <a:t>DAQ</a:t>
            </a:r>
            <a:r>
              <a:rPr lang="ja-JP" altLang="en-US" smtClean="0"/>
              <a:t>コンポーネント</a:t>
            </a:r>
            <a:endParaRPr lang="en-US" altLang="ja-JP"/>
          </a:p>
        </p:txBody>
      </p:sp>
      <p:sp>
        <p:nvSpPr>
          <p:cNvPr id="42" name="正方形/長方形 41"/>
          <p:cNvSpPr/>
          <p:nvPr/>
        </p:nvSpPr>
        <p:spPr>
          <a:xfrm>
            <a:off x="296587" y="3537012"/>
            <a:ext cx="8559889" cy="24482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363538" indent="-269875">
              <a:buFont typeface="Wingdings" pitchFamily="2" charset="2"/>
              <a:buChar char="n"/>
              <a:defRPr/>
            </a:pPr>
            <a:r>
              <a:rPr lang="en-US" altLang="ja-JP" sz="2000" dirty="0" smtClean="0">
                <a:solidFill>
                  <a:schemeClr val="tx1"/>
                </a:solidFill>
              </a:rPr>
              <a:t>DAQ</a:t>
            </a:r>
            <a:r>
              <a:rPr lang="ja-JP" altLang="en-US" sz="2000" dirty="0">
                <a:solidFill>
                  <a:schemeClr val="tx1"/>
                </a:solidFill>
              </a:rPr>
              <a:t>コンポーネントを組み合わせて</a:t>
            </a:r>
            <a:r>
              <a:rPr lang="en-US" altLang="ja-JP" sz="2000" dirty="0">
                <a:solidFill>
                  <a:schemeClr val="tx1"/>
                </a:solidFill>
              </a:rPr>
              <a:t>DAQ</a:t>
            </a:r>
            <a:r>
              <a:rPr lang="ja-JP" altLang="en-US" sz="2000" dirty="0">
                <a:solidFill>
                  <a:schemeClr val="tx1"/>
                </a:solidFill>
              </a:rPr>
              <a:t>システムを構築</a:t>
            </a:r>
            <a:r>
              <a:rPr lang="ja-JP" altLang="en-US" sz="2000" dirty="0" smtClean="0">
                <a:solidFill>
                  <a:schemeClr val="tx1"/>
                </a:solidFill>
              </a:rPr>
              <a:t>する。</a:t>
            </a:r>
            <a:endParaRPr lang="en-US" altLang="ja-JP" sz="2000" dirty="0" smtClean="0">
              <a:solidFill>
                <a:schemeClr val="tx1"/>
              </a:solidFill>
            </a:endParaRPr>
          </a:p>
          <a:p>
            <a:pPr marL="363538" indent="-269875">
              <a:buFont typeface="Wingdings" pitchFamily="2" charset="2"/>
              <a:buChar char="n"/>
              <a:defRPr/>
            </a:pPr>
            <a:r>
              <a:rPr lang="ja-JP" altLang="en-US" sz="2000" dirty="0" smtClean="0">
                <a:solidFill>
                  <a:schemeClr val="tx1"/>
                </a:solidFill>
              </a:rPr>
              <a:t>上流からのデータを読むには</a:t>
            </a:r>
            <a:r>
              <a:rPr lang="en-US" altLang="ja-JP" sz="2000" dirty="0" err="1" smtClean="0">
                <a:solidFill>
                  <a:schemeClr val="tx1"/>
                </a:solidFill>
              </a:rPr>
              <a:t>InPort</a:t>
            </a:r>
            <a:r>
              <a:rPr lang="ja-JP" altLang="en-US" sz="2000" dirty="0" smtClean="0">
                <a:solidFill>
                  <a:schemeClr val="tx1"/>
                </a:solidFill>
              </a:rPr>
              <a:t>を読む。</a:t>
            </a:r>
            <a:endParaRPr lang="en-US" altLang="ja-JP" sz="2000" dirty="0" smtClean="0">
              <a:solidFill>
                <a:schemeClr val="tx1"/>
              </a:solidFill>
            </a:endParaRPr>
          </a:p>
          <a:p>
            <a:pPr marL="363538" indent="-269875">
              <a:buFont typeface="Wingdings" pitchFamily="2" charset="2"/>
              <a:buChar char="n"/>
              <a:defRPr/>
            </a:pPr>
            <a:r>
              <a:rPr lang="ja-JP" altLang="en-US" sz="2000" dirty="0" smtClean="0">
                <a:solidFill>
                  <a:schemeClr val="tx1"/>
                </a:solidFill>
              </a:rPr>
              <a:t>データを下流に送るには</a:t>
            </a:r>
            <a:r>
              <a:rPr lang="en-US" altLang="ja-JP" sz="2000" dirty="0" err="1" smtClean="0">
                <a:solidFill>
                  <a:schemeClr val="tx1"/>
                </a:solidFill>
              </a:rPr>
              <a:t>OutPort</a:t>
            </a:r>
            <a:r>
              <a:rPr lang="ja-JP" altLang="en-US" sz="2000" dirty="0" smtClean="0">
                <a:solidFill>
                  <a:schemeClr val="tx1"/>
                </a:solidFill>
              </a:rPr>
              <a:t>に書く。</a:t>
            </a:r>
            <a:endParaRPr lang="en-US" altLang="ja-JP" sz="2000" dirty="0" smtClean="0">
              <a:solidFill>
                <a:schemeClr val="tx1"/>
              </a:solidFill>
            </a:endParaRPr>
          </a:p>
          <a:p>
            <a:pPr marL="363538" indent="-269875">
              <a:buFont typeface="Wingdings" pitchFamily="2" charset="2"/>
              <a:buChar char="n"/>
              <a:defRPr/>
            </a:pPr>
            <a:r>
              <a:rPr lang="en-US" altLang="ja-JP" sz="2000" dirty="0" smtClean="0">
                <a:solidFill>
                  <a:schemeClr val="tx1"/>
                </a:solidFill>
              </a:rPr>
              <a:t>DAQ</a:t>
            </a:r>
            <a:r>
              <a:rPr lang="ja-JP" altLang="en-US" sz="2000" dirty="0" smtClean="0">
                <a:solidFill>
                  <a:schemeClr val="tx1"/>
                </a:solidFill>
              </a:rPr>
              <a:t>コンポーネント間のデータ転送機能は</a:t>
            </a:r>
            <a:r>
              <a:rPr lang="en-US" altLang="ja-JP" sz="2000" dirty="0" smtClean="0">
                <a:solidFill>
                  <a:schemeClr val="tx1"/>
                </a:solidFill>
              </a:rPr>
              <a:t>DAQ-Middleware</a:t>
            </a:r>
            <a:r>
              <a:rPr lang="ja-JP" altLang="en-US" sz="2000" dirty="0" smtClean="0">
                <a:solidFill>
                  <a:schemeClr val="tx1"/>
                </a:solidFill>
              </a:rPr>
              <a:t>が提供する</a:t>
            </a:r>
            <a:endParaRPr lang="en-US" altLang="ja-JP" sz="2000" dirty="0" smtClean="0">
              <a:solidFill>
                <a:schemeClr val="tx1"/>
              </a:solidFill>
            </a:endParaRPr>
          </a:p>
          <a:p>
            <a:pPr marL="363538" indent="-269875">
              <a:buFont typeface="Wingdings" pitchFamily="2" charset="2"/>
              <a:buChar char="n"/>
              <a:defRPr/>
            </a:pPr>
            <a:r>
              <a:rPr lang="ja-JP" altLang="en-US" sz="2000" dirty="0" smtClean="0">
                <a:solidFill>
                  <a:schemeClr val="tx1"/>
                </a:solidFill>
              </a:rPr>
              <a:t>ユーザーはコアロジックを実装することで新しいコンポーネントを作成できる。</a:t>
            </a:r>
            <a:endParaRPr lang="en-US" altLang="ja-JP" sz="2000" dirty="0" smtClean="0">
              <a:solidFill>
                <a:schemeClr val="tx1"/>
              </a:solidFill>
            </a:endParaRPr>
          </a:p>
          <a:p>
            <a:pPr marL="363538" indent="-269875">
              <a:defRPr/>
            </a:pPr>
            <a:r>
              <a:rPr lang="en-US" altLang="ja-JP" sz="2000" dirty="0" smtClean="0">
                <a:solidFill>
                  <a:schemeClr val="tx1"/>
                </a:solidFill>
              </a:rPr>
              <a:t>	</a:t>
            </a:r>
            <a:r>
              <a:rPr lang="ja-JP" altLang="en-US" sz="2000" dirty="0" smtClean="0">
                <a:solidFill>
                  <a:schemeClr val="tx1"/>
                </a:solidFill>
              </a:rPr>
              <a:t>コアロジックの例：</a:t>
            </a:r>
            <a:endParaRPr lang="en-US" altLang="ja-JP" sz="2000" dirty="0" smtClean="0">
              <a:solidFill>
                <a:schemeClr val="tx1"/>
              </a:solidFill>
            </a:endParaRPr>
          </a:p>
          <a:p>
            <a:pPr marL="820738" lvl="1" indent="-269875">
              <a:buFont typeface="Wingdings" pitchFamily="2" charset="2"/>
              <a:buChar char="n"/>
              <a:defRPr/>
            </a:pPr>
            <a:r>
              <a:rPr lang="ja-JP" altLang="en-US" sz="2000" dirty="0" smtClean="0">
                <a:solidFill>
                  <a:schemeClr val="tx1"/>
                </a:solidFill>
              </a:rPr>
              <a:t>リードアウトモジュールからのデータの読み取りロジック</a:t>
            </a:r>
            <a:endParaRPr lang="en-US" altLang="ja-JP" sz="2000" dirty="0" smtClean="0">
              <a:solidFill>
                <a:schemeClr val="tx1"/>
              </a:solidFill>
            </a:endParaRPr>
          </a:p>
          <a:p>
            <a:pPr marL="820738" lvl="1" indent="-269875">
              <a:buFont typeface="Wingdings" pitchFamily="2" charset="2"/>
              <a:buChar char="n"/>
              <a:defRPr/>
            </a:pPr>
            <a:r>
              <a:rPr lang="ja-JP" altLang="en-US" sz="2000" dirty="0" smtClean="0">
                <a:solidFill>
                  <a:schemeClr val="tx1"/>
                </a:solidFill>
              </a:rPr>
              <a:t>ヒストグラムの作成ロジック</a:t>
            </a:r>
            <a:endParaRPr lang="en-US" altLang="ja-JP" sz="2000" dirty="0" smtClean="0">
              <a:solidFill>
                <a:schemeClr val="tx1"/>
              </a:solidFill>
            </a:endParaRPr>
          </a:p>
          <a:p>
            <a:pPr marL="363538" indent="-269875">
              <a:defRPr/>
            </a:pPr>
            <a:endParaRPr lang="en-US" altLang="ja-JP" sz="2000" dirty="0" smtClean="0">
              <a:solidFill>
                <a:schemeClr val="tx1"/>
              </a:solidFill>
            </a:endParaRPr>
          </a:p>
        </p:txBody>
      </p:sp>
      <p:grpSp>
        <p:nvGrpSpPr>
          <p:cNvPr id="2" name="グループ化 135"/>
          <p:cNvGrpSpPr/>
          <p:nvPr/>
        </p:nvGrpSpPr>
        <p:grpSpPr>
          <a:xfrm>
            <a:off x="738135" y="898518"/>
            <a:ext cx="7412139" cy="2019300"/>
            <a:chOff x="44388" y="763551"/>
            <a:chExt cx="7412139" cy="2019300"/>
          </a:xfrm>
        </p:grpSpPr>
        <p:grpSp>
          <p:nvGrpSpPr>
            <p:cNvPr id="3" name="グループ化 531"/>
            <p:cNvGrpSpPr>
              <a:grpSpLocks/>
            </p:cNvGrpSpPr>
            <p:nvPr/>
          </p:nvGrpSpPr>
          <p:grpSpPr bwMode="auto">
            <a:xfrm>
              <a:off x="44388" y="763551"/>
              <a:ext cx="4306069" cy="2019300"/>
              <a:chOff x="16186429" y="20020189"/>
              <a:chExt cx="4305089" cy="2018524"/>
            </a:xfrm>
          </p:grpSpPr>
          <p:sp>
            <p:nvSpPr>
              <p:cNvPr id="90" name="Rectangle 2340"/>
              <p:cNvSpPr>
                <a:spLocks noChangeArrowheads="1"/>
              </p:cNvSpPr>
              <p:nvPr/>
            </p:nvSpPr>
            <p:spPr bwMode="auto">
              <a:xfrm>
                <a:off x="17970371" y="20904086"/>
                <a:ext cx="217438" cy="249142"/>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91" name="Rectangle 2342"/>
              <p:cNvSpPr>
                <a:spLocks noChangeArrowheads="1"/>
              </p:cNvSpPr>
              <p:nvPr/>
            </p:nvSpPr>
            <p:spPr bwMode="auto">
              <a:xfrm>
                <a:off x="16979998" y="20904086"/>
                <a:ext cx="217438" cy="249142"/>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92" name="Oval 2343"/>
              <p:cNvSpPr>
                <a:spLocks noChangeArrowheads="1"/>
              </p:cNvSpPr>
              <p:nvPr/>
            </p:nvSpPr>
            <p:spPr bwMode="auto">
              <a:xfrm>
                <a:off x="17460901" y="20382000"/>
                <a:ext cx="307905" cy="217403"/>
              </a:xfrm>
              <a:prstGeom prst="ellipse">
                <a:avLst/>
              </a:prstGeom>
              <a:solidFill>
                <a:srgbClr val="FFFF99"/>
              </a:solidFill>
              <a:ln w="9525">
                <a:solidFill>
                  <a:schemeClr val="tx1"/>
                </a:solidFill>
                <a:round/>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93" name="Rectangle 2344"/>
              <p:cNvSpPr>
                <a:spLocks noChangeArrowheads="1"/>
              </p:cNvSpPr>
              <p:nvPr/>
            </p:nvSpPr>
            <p:spPr bwMode="auto">
              <a:xfrm>
                <a:off x="17116492" y="20510537"/>
                <a:ext cx="952282" cy="1047347"/>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94" name="Oval 2345"/>
              <p:cNvSpPr>
                <a:spLocks noChangeArrowheads="1"/>
              </p:cNvSpPr>
              <p:nvPr/>
            </p:nvSpPr>
            <p:spPr bwMode="auto">
              <a:xfrm>
                <a:off x="16851642" y="20783777"/>
                <a:ext cx="406400" cy="463550"/>
              </a:xfrm>
              <a:prstGeom prst="ellipse">
                <a:avLst/>
              </a:prstGeom>
              <a:noFill/>
              <a:ln w="12700">
                <a:solidFill>
                  <a:srgbClr val="808080"/>
                </a:solidFill>
                <a:prstDash val="dash"/>
                <a:round/>
                <a:headEnd/>
                <a:tailEnd/>
              </a:ln>
            </p:spPr>
            <p:txBody>
              <a:bodyPr wrap="none" anchor="ctr"/>
              <a:lstStyle/>
              <a:p>
                <a:endParaRPr lang="ja-JP" altLang="ja-JP"/>
              </a:p>
            </p:txBody>
          </p:sp>
          <p:sp>
            <p:nvSpPr>
              <p:cNvPr id="95" name="Text Box 2346"/>
              <p:cNvSpPr txBox="1">
                <a:spLocks noChangeArrowheads="1"/>
              </p:cNvSpPr>
              <p:nvPr/>
            </p:nvSpPr>
            <p:spPr bwMode="auto">
              <a:xfrm>
                <a:off x="16323005" y="21409252"/>
                <a:ext cx="784225" cy="276999"/>
              </a:xfrm>
              <a:prstGeom prst="rect">
                <a:avLst/>
              </a:prstGeom>
              <a:noFill/>
              <a:ln w="9525">
                <a:noFill/>
                <a:miter lim="800000"/>
                <a:headEnd/>
                <a:tailEnd/>
              </a:ln>
            </p:spPr>
            <p:txBody>
              <a:bodyPr>
                <a:spAutoFit/>
              </a:bodyPr>
              <a:lstStyle/>
              <a:p>
                <a:r>
                  <a:rPr lang="en-US" altLang="ja-JP" sz="1200"/>
                  <a:t>InPort</a:t>
                </a:r>
              </a:p>
            </p:txBody>
          </p:sp>
          <p:cxnSp>
            <p:nvCxnSpPr>
              <p:cNvPr id="96" name="AutoShape 2347"/>
              <p:cNvCxnSpPr>
                <a:cxnSpLocks noChangeShapeType="1"/>
                <a:stCxn id="95" idx="0"/>
                <a:endCxn id="94" idx="3"/>
              </p:cNvCxnSpPr>
              <p:nvPr/>
            </p:nvCxnSpPr>
            <p:spPr bwMode="auto">
              <a:xfrm rot="5400000" flipH="1" flipV="1">
                <a:off x="16698233" y="21196327"/>
                <a:ext cx="229810" cy="196040"/>
              </a:xfrm>
              <a:prstGeom prst="straightConnector1">
                <a:avLst/>
              </a:prstGeom>
              <a:noFill/>
              <a:ln w="9525">
                <a:solidFill>
                  <a:srgbClr val="808080"/>
                </a:solidFill>
                <a:round/>
                <a:headEnd/>
                <a:tailEnd/>
              </a:ln>
            </p:spPr>
          </p:cxnSp>
          <p:sp>
            <p:nvSpPr>
              <p:cNvPr id="97" name="Oval 2348"/>
              <p:cNvSpPr>
                <a:spLocks noChangeArrowheads="1"/>
              </p:cNvSpPr>
              <p:nvPr/>
            </p:nvSpPr>
            <p:spPr bwMode="auto">
              <a:xfrm>
                <a:off x="17954955" y="20844102"/>
                <a:ext cx="363538" cy="392113"/>
              </a:xfrm>
              <a:prstGeom prst="ellipse">
                <a:avLst/>
              </a:prstGeom>
              <a:noFill/>
              <a:ln w="12700">
                <a:solidFill>
                  <a:srgbClr val="808080"/>
                </a:solidFill>
                <a:prstDash val="dash"/>
                <a:round/>
                <a:headEnd/>
                <a:tailEnd/>
              </a:ln>
            </p:spPr>
            <p:txBody>
              <a:bodyPr wrap="none" anchor="ctr"/>
              <a:lstStyle/>
              <a:p>
                <a:endParaRPr lang="ja-JP" altLang="ja-JP"/>
              </a:p>
            </p:txBody>
          </p:sp>
          <p:sp>
            <p:nvSpPr>
              <p:cNvPr id="98" name="Text Box 2350"/>
              <p:cNvSpPr txBox="1">
                <a:spLocks noChangeArrowheads="1"/>
              </p:cNvSpPr>
              <p:nvPr/>
            </p:nvSpPr>
            <p:spPr bwMode="auto">
              <a:xfrm>
                <a:off x="18115292" y="21380677"/>
                <a:ext cx="745464" cy="276999"/>
              </a:xfrm>
              <a:prstGeom prst="rect">
                <a:avLst/>
              </a:prstGeom>
              <a:noFill/>
              <a:ln w="9525">
                <a:noFill/>
                <a:miter lim="800000"/>
                <a:headEnd/>
                <a:tailEnd/>
              </a:ln>
            </p:spPr>
            <p:txBody>
              <a:bodyPr>
                <a:spAutoFit/>
              </a:bodyPr>
              <a:lstStyle/>
              <a:p>
                <a:r>
                  <a:rPr lang="en-US" altLang="ja-JP" sz="1200"/>
                  <a:t>OutPort</a:t>
                </a:r>
              </a:p>
            </p:txBody>
          </p:sp>
          <p:cxnSp>
            <p:nvCxnSpPr>
              <p:cNvPr id="99" name="AutoShape 2351"/>
              <p:cNvCxnSpPr>
                <a:cxnSpLocks noChangeShapeType="1"/>
                <a:stCxn id="97" idx="5"/>
                <a:endCxn id="98" idx="0"/>
              </p:cNvCxnSpPr>
              <p:nvPr/>
            </p:nvCxnSpPr>
            <p:spPr bwMode="auto">
              <a:xfrm rot="16200000" flipH="1">
                <a:off x="18275696" y="21168349"/>
                <a:ext cx="201886" cy="222770"/>
              </a:xfrm>
              <a:prstGeom prst="straightConnector1">
                <a:avLst/>
              </a:prstGeom>
              <a:noFill/>
              <a:ln w="9525">
                <a:solidFill>
                  <a:srgbClr val="808080"/>
                </a:solidFill>
                <a:round/>
                <a:headEnd/>
                <a:tailEnd/>
              </a:ln>
            </p:spPr>
          </p:cxnSp>
          <p:sp>
            <p:nvSpPr>
              <p:cNvPr id="100" name="Oval 2353"/>
              <p:cNvSpPr>
                <a:spLocks noChangeArrowheads="1"/>
              </p:cNvSpPr>
              <p:nvPr/>
            </p:nvSpPr>
            <p:spPr bwMode="auto">
              <a:xfrm>
                <a:off x="17400917" y="20288477"/>
                <a:ext cx="454025" cy="358775"/>
              </a:xfrm>
              <a:prstGeom prst="ellipse">
                <a:avLst/>
              </a:prstGeom>
              <a:noFill/>
              <a:ln w="12700">
                <a:solidFill>
                  <a:srgbClr val="808080"/>
                </a:solidFill>
                <a:prstDash val="dash"/>
                <a:round/>
                <a:headEnd/>
                <a:tailEnd/>
              </a:ln>
            </p:spPr>
            <p:txBody>
              <a:bodyPr wrap="none" anchor="ctr"/>
              <a:lstStyle/>
              <a:p>
                <a:endParaRPr lang="ja-JP" altLang="ja-JP"/>
              </a:p>
            </p:txBody>
          </p:sp>
          <p:sp>
            <p:nvSpPr>
              <p:cNvPr id="101" name="Text Box 2354"/>
              <p:cNvSpPr txBox="1">
                <a:spLocks noChangeArrowheads="1"/>
              </p:cNvSpPr>
              <p:nvPr/>
            </p:nvSpPr>
            <p:spPr bwMode="auto">
              <a:xfrm>
                <a:off x="16258228" y="20020189"/>
                <a:ext cx="1036776" cy="276999"/>
              </a:xfrm>
              <a:prstGeom prst="rect">
                <a:avLst/>
              </a:prstGeom>
              <a:noFill/>
              <a:ln w="9525">
                <a:noFill/>
                <a:miter lim="800000"/>
                <a:headEnd/>
                <a:tailEnd/>
              </a:ln>
            </p:spPr>
            <p:txBody>
              <a:bodyPr>
                <a:spAutoFit/>
              </a:bodyPr>
              <a:lstStyle/>
              <a:p>
                <a:r>
                  <a:rPr lang="en-US" altLang="ja-JP" sz="1200"/>
                  <a:t>Service Port</a:t>
                </a:r>
              </a:p>
            </p:txBody>
          </p:sp>
          <p:cxnSp>
            <p:nvCxnSpPr>
              <p:cNvPr id="102" name="AutoShape 2355"/>
              <p:cNvCxnSpPr>
                <a:cxnSpLocks noChangeShapeType="1"/>
                <a:stCxn id="101" idx="3"/>
                <a:endCxn id="100" idx="1"/>
              </p:cNvCxnSpPr>
              <p:nvPr/>
            </p:nvCxnSpPr>
            <p:spPr bwMode="auto">
              <a:xfrm>
                <a:off x="17295004" y="20158689"/>
                <a:ext cx="172403" cy="182329"/>
              </a:xfrm>
              <a:prstGeom prst="straightConnector1">
                <a:avLst/>
              </a:prstGeom>
              <a:noFill/>
              <a:ln w="9525">
                <a:solidFill>
                  <a:srgbClr val="808080"/>
                </a:solidFill>
                <a:round/>
                <a:headEnd/>
                <a:tailEnd/>
              </a:ln>
            </p:spPr>
          </p:cxnSp>
          <p:sp>
            <p:nvSpPr>
              <p:cNvPr id="103" name="Text Box 2356"/>
              <p:cNvSpPr txBox="1">
                <a:spLocks noChangeArrowheads="1"/>
              </p:cNvSpPr>
              <p:nvPr/>
            </p:nvSpPr>
            <p:spPr bwMode="auto">
              <a:xfrm>
                <a:off x="16230055" y="20244027"/>
                <a:ext cx="1107996" cy="230832"/>
              </a:xfrm>
              <a:prstGeom prst="rect">
                <a:avLst/>
              </a:prstGeom>
              <a:noFill/>
              <a:ln w="9525">
                <a:noFill/>
                <a:miter lim="800000"/>
                <a:headEnd/>
                <a:tailEnd/>
              </a:ln>
            </p:spPr>
            <p:txBody>
              <a:bodyPr wrap="none">
                <a:spAutoFit/>
              </a:bodyPr>
              <a:lstStyle/>
              <a:p>
                <a:r>
                  <a:rPr lang="en-US" altLang="ja-JP" sz="900"/>
                  <a:t>(command/status)</a:t>
                </a:r>
              </a:p>
            </p:txBody>
          </p:sp>
          <p:sp>
            <p:nvSpPr>
              <p:cNvPr id="104" name="AutoShape 2357"/>
              <p:cNvSpPr>
                <a:spLocks noChangeArrowheads="1"/>
              </p:cNvSpPr>
              <p:nvPr/>
            </p:nvSpPr>
            <p:spPr bwMode="auto">
              <a:xfrm>
                <a:off x="19528942" y="20761249"/>
                <a:ext cx="525342" cy="503044"/>
              </a:xfrm>
              <a:prstGeom prst="flowChartPreparation">
                <a:avLst/>
              </a:prstGeom>
              <a:solidFill>
                <a:schemeClr val="hlink"/>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05" name="Text Box 2358"/>
              <p:cNvSpPr txBox="1">
                <a:spLocks noChangeArrowheads="1"/>
              </p:cNvSpPr>
              <p:nvPr/>
            </p:nvSpPr>
            <p:spPr bwMode="auto">
              <a:xfrm>
                <a:off x="19472306" y="21621491"/>
                <a:ext cx="640724" cy="276999"/>
              </a:xfrm>
              <a:prstGeom prst="rect">
                <a:avLst/>
              </a:prstGeom>
              <a:noFill/>
              <a:ln w="9525">
                <a:noFill/>
                <a:miter lim="800000"/>
                <a:headEnd/>
                <a:tailEnd/>
              </a:ln>
            </p:spPr>
            <p:txBody>
              <a:bodyPr>
                <a:spAutoFit/>
              </a:bodyPr>
              <a:lstStyle/>
              <a:p>
                <a:r>
                  <a:rPr lang="en-US" altLang="ja-JP" sz="1200"/>
                  <a:t>Logics  </a:t>
                </a:r>
              </a:p>
            </p:txBody>
          </p:sp>
          <p:cxnSp>
            <p:nvCxnSpPr>
              <p:cNvPr id="106" name="AutoShape 2359"/>
              <p:cNvCxnSpPr>
                <a:cxnSpLocks noChangeShapeType="1"/>
                <a:stCxn id="105" idx="0"/>
                <a:endCxn id="104" idx="2"/>
              </p:cNvCxnSpPr>
              <p:nvPr/>
            </p:nvCxnSpPr>
            <p:spPr bwMode="auto">
              <a:xfrm rot="16200000" flipV="1">
                <a:off x="19613548" y="21442371"/>
                <a:ext cx="357199" cy="1042"/>
              </a:xfrm>
              <a:prstGeom prst="straightConnector1">
                <a:avLst/>
              </a:prstGeom>
              <a:noFill/>
              <a:ln w="9525">
                <a:solidFill>
                  <a:srgbClr val="808080"/>
                </a:solidFill>
                <a:round/>
                <a:headEnd/>
                <a:tailEnd/>
              </a:ln>
            </p:spPr>
          </p:cxnSp>
          <p:sp>
            <p:nvSpPr>
              <p:cNvPr id="107" name="Text Box 2360"/>
              <p:cNvSpPr txBox="1">
                <a:spLocks noChangeArrowheads="1"/>
              </p:cNvSpPr>
              <p:nvPr/>
            </p:nvSpPr>
            <p:spPr bwMode="auto">
              <a:xfrm>
                <a:off x="19163909" y="21777103"/>
                <a:ext cx="1327609" cy="261610"/>
              </a:xfrm>
              <a:prstGeom prst="rect">
                <a:avLst/>
              </a:prstGeom>
              <a:noFill/>
              <a:ln w="9525">
                <a:noFill/>
                <a:miter lim="800000"/>
                <a:headEnd/>
                <a:tailEnd/>
              </a:ln>
            </p:spPr>
            <p:txBody>
              <a:bodyPr wrap="none">
                <a:spAutoFit/>
              </a:bodyPr>
              <a:lstStyle/>
              <a:p>
                <a:r>
                  <a:rPr lang="en-US" altLang="ja-JP" sz="1100"/>
                  <a:t>(for data handling)</a:t>
                </a:r>
              </a:p>
            </p:txBody>
          </p:sp>
          <p:sp>
            <p:nvSpPr>
              <p:cNvPr id="108" name="AutoShape 2416"/>
              <p:cNvSpPr>
                <a:spLocks noChangeArrowheads="1"/>
              </p:cNvSpPr>
              <p:nvPr/>
            </p:nvSpPr>
            <p:spPr bwMode="auto">
              <a:xfrm>
                <a:off x="16698553" y="20902839"/>
                <a:ext cx="695135" cy="260350"/>
              </a:xfrm>
              <a:prstGeom prst="rightArrow">
                <a:avLst>
                  <a:gd name="adj1" fmla="val 30769"/>
                  <a:gd name="adj2" fmla="val 90249"/>
                </a:avLst>
              </a:prstGeom>
              <a:solidFill>
                <a:srgbClr val="FF0000">
                  <a:alpha val="59999"/>
                </a:srgbClr>
              </a:solidFill>
              <a:ln w="3175">
                <a:noFill/>
                <a:miter lim="800000"/>
                <a:headEnd/>
                <a:tailEnd/>
              </a:ln>
            </p:spPr>
            <p:txBody>
              <a:bodyPr wrap="none" anchor="ctr"/>
              <a:lstStyle/>
              <a:p>
                <a:endParaRPr lang="ja-JP" altLang="ja-JP"/>
              </a:p>
            </p:txBody>
          </p:sp>
          <p:sp>
            <p:nvSpPr>
              <p:cNvPr id="109" name="Text Box 2419"/>
              <p:cNvSpPr txBox="1">
                <a:spLocks noChangeArrowheads="1"/>
              </p:cNvSpPr>
              <p:nvPr/>
            </p:nvSpPr>
            <p:spPr bwMode="auto">
              <a:xfrm>
                <a:off x="16186429" y="20867809"/>
                <a:ext cx="562975" cy="307777"/>
              </a:xfrm>
              <a:prstGeom prst="rect">
                <a:avLst/>
              </a:prstGeom>
              <a:noFill/>
              <a:ln w="9525">
                <a:noFill/>
                <a:miter lim="800000"/>
                <a:headEnd/>
                <a:tailEnd/>
              </a:ln>
            </p:spPr>
            <p:txBody>
              <a:bodyPr wrap="none">
                <a:spAutoFit/>
              </a:bodyPr>
              <a:lstStyle/>
              <a:p>
                <a:r>
                  <a:rPr lang="en-US" altLang="ja-JP" sz="1400">
                    <a:solidFill>
                      <a:srgbClr val="FF3300"/>
                    </a:solidFill>
                  </a:rPr>
                  <a:t>Data</a:t>
                </a:r>
                <a:endParaRPr lang="en-US" altLang="ja-JP">
                  <a:solidFill>
                    <a:srgbClr val="FF3300"/>
                  </a:solidFill>
                </a:endParaRPr>
              </a:p>
            </p:txBody>
          </p:sp>
          <p:sp>
            <p:nvSpPr>
              <p:cNvPr id="110" name="AutoShape 2426"/>
              <p:cNvSpPr>
                <a:spLocks noChangeArrowheads="1"/>
              </p:cNvSpPr>
              <p:nvPr/>
            </p:nvSpPr>
            <p:spPr bwMode="auto">
              <a:xfrm>
                <a:off x="17910506" y="20902839"/>
                <a:ext cx="739236" cy="260350"/>
              </a:xfrm>
              <a:prstGeom prst="rightArrow">
                <a:avLst>
                  <a:gd name="adj1" fmla="val 30769"/>
                  <a:gd name="adj2" fmla="val 90243"/>
                </a:avLst>
              </a:prstGeom>
              <a:solidFill>
                <a:srgbClr val="FF0000">
                  <a:alpha val="59999"/>
                </a:srgbClr>
              </a:solidFill>
              <a:ln w="3175">
                <a:noFill/>
                <a:miter lim="800000"/>
                <a:headEnd/>
                <a:tailEnd/>
              </a:ln>
            </p:spPr>
            <p:txBody>
              <a:bodyPr wrap="none" anchor="ctr"/>
              <a:lstStyle/>
              <a:p>
                <a:endParaRPr lang="ja-JP" altLang="ja-JP"/>
              </a:p>
            </p:txBody>
          </p:sp>
        </p:grpSp>
        <p:grpSp>
          <p:nvGrpSpPr>
            <p:cNvPr id="4" name="グループ化 531"/>
            <p:cNvGrpSpPr>
              <a:grpSpLocks/>
            </p:cNvGrpSpPr>
            <p:nvPr/>
          </p:nvGrpSpPr>
          <p:grpSpPr bwMode="auto">
            <a:xfrm>
              <a:off x="4781589" y="763551"/>
              <a:ext cx="2674938" cy="2019300"/>
              <a:chOff x="16186429" y="20020189"/>
              <a:chExt cx="2674327" cy="2018524"/>
            </a:xfrm>
          </p:grpSpPr>
          <p:sp>
            <p:nvSpPr>
              <p:cNvPr id="113" name="Rectangle 2340"/>
              <p:cNvSpPr>
                <a:spLocks noChangeArrowheads="1"/>
              </p:cNvSpPr>
              <p:nvPr/>
            </p:nvSpPr>
            <p:spPr bwMode="auto">
              <a:xfrm>
                <a:off x="17970371" y="20904086"/>
                <a:ext cx="217438" cy="249142"/>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14" name="Rectangle 2342"/>
              <p:cNvSpPr>
                <a:spLocks noChangeArrowheads="1"/>
              </p:cNvSpPr>
              <p:nvPr/>
            </p:nvSpPr>
            <p:spPr bwMode="auto">
              <a:xfrm>
                <a:off x="16979998" y="20904086"/>
                <a:ext cx="217438" cy="249142"/>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15" name="Oval 2343"/>
              <p:cNvSpPr>
                <a:spLocks noChangeArrowheads="1"/>
              </p:cNvSpPr>
              <p:nvPr/>
            </p:nvSpPr>
            <p:spPr bwMode="auto">
              <a:xfrm>
                <a:off x="17460901" y="20382000"/>
                <a:ext cx="307905" cy="217403"/>
              </a:xfrm>
              <a:prstGeom prst="ellipse">
                <a:avLst/>
              </a:prstGeom>
              <a:solidFill>
                <a:srgbClr val="FFFF99"/>
              </a:solidFill>
              <a:ln w="9525">
                <a:solidFill>
                  <a:schemeClr val="tx1"/>
                </a:solidFill>
                <a:round/>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16" name="Rectangle 2344"/>
              <p:cNvSpPr>
                <a:spLocks noChangeArrowheads="1"/>
              </p:cNvSpPr>
              <p:nvPr/>
            </p:nvSpPr>
            <p:spPr bwMode="auto">
              <a:xfrm>
                <a:off x="17116492" y="20510537"/>
                <a:ext cx="952282" cy="1047347"/>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117" name="Oval 2345"/>
              <p:cNvSpPr>
                <a:spLocks noChangeArrowheads="1"/>
              </p:cNvSpPr>
              <p:nvPr/>
            </p:nvSpPr>
            <p:spPr bwMode="auto">
              <a:xfrm>
                <a:off x="16851642" y="20783777"/>
                <a:ext cx="406400" cy="463550"/>
              </a:xfrm>
              <a:prstGeom prst="ellipse">
                <a:avLst/>
              </a:prstGeom>
              <a:noFill/>
              <a:ln w="12700">
                <a:solidFill>
                  <a:srgbClr val="808080"/>
                </a:solidFill>
                <a:prstDash val="dash"/>
                <a:round/>
                <a:headEnd/>
                <a:tailEnd/>
              </a:ln>
            </p:spPr>
            <p:txBody>
              <a:bodyPr wrap="none" anchor="ctr"/>
              <a:lstStyle/>
              <a:p>
                <a:endParaRPr lang="ja-JP" altLang="ja-JP"/>
              </a:p>
            </p:txBody>
          </p:sp>
          <p:sp>
            <p:nvSpPr>
              <p:cNvPr id="118" name="Text Box 2346"/>
              <p:cNvSpPr txBox="1">
                <a:spLocks noChangeArrowheads="1"/>
              </p:cNvSpPr>
              <p:nvPr/>
            </p:nvSpPr>
            <p:spPr bwMode="auto">
              <a:xfrm>
                <a:off x="16323005" y="21409252"/>
                <a:ext cx="784225" cy="276999"/>
              </a:xfrm>
              <a:prstGeom prst="rect">
                <a:avLst/>
              </a:prstGeom>
              <a:noFill/>
              <a:ln w="9525">
                <a:noFill/>
                <a:miter lim="800000"/>
                <a:headEnd/>
                <a:tailEnd/>
              </a:ln>
            </p:spPr>
            <p:txBody>
              <a:bodyPr>
                <a:spAutoFit/>
              </a:bodyPr>
              <a:lstStyle/>
              <a:p>
                <a:r>
                  <a:rPr lang="en-US" altLang="ja-JP" sz="1200"/>
                  <a:t>InPort</a:t>
                </a:r>
              </a:p>
            </p:txBody>
          </p:sp>
          <p:cxnSp>
            <p:nvCxnSpPr>
              <p:cNvPr id="119" name="AutoShape 2347"/>
              <p:cNvCxnSpPr>
                <a:cxnSpLocks noChangeShapeType="1"/>
                <a:stCxn id="118" idx="0"/>
                <a:endCxn id="117" idx="3"/>
              </p:cNvCxnSpPr>
              <p:nvPr/>
            </p:nvCxnSpPr>
            <p:spPr bwMode="auto">
              <a:xfrm rot="5400000" flipH="1" flipV="1">
                <a:off x="16698233" y="21196327"/>
                <a:ext cx="229810" cy="196040"/>
              </a:xfrm>
              <a:prstGeom prst="straightConnector1">
                <a:avLst/>
              </a:prstGeom>
              <a:noFill/>
              <a:ln w="9525">
                <a:solidFill>
                  <a:srgbClr val="808080"/>
                </a:solidFill>
                <a:round/>
                <a:headEnd/>
                <a:tailEnd/>
              </a:ln>
            </p:spPr>
          </p:cxnSp>
          <p:sp>
            <p:nvSpPr>
              <p:cNvPr id="120" name="Oval 2348"/>
              <p:cNvSpPr>
                <a:spLocks noChangeArrowheads="1"/>
              </p:cNvSpPr>
              <p:nvPr/>
            </p:nvSpPr>
            <p:spPr bwMode="auto">
              <a:xfrm>
                <a:off x="17954955" y="20844102"/>
                <a:ext cx="363538" cy="392113"/>
              </a:xfrm>
              <a:prstGeom prst="ellipse">
                <a:avLst/>
              </a:prstGeom>
              <a:noFill/>
              <a:ln w="12700">
                <a:solidFill>
                  <a:srgbClr val="808080"/>
                </a:solidFill>
                <a:prstDash val="dash"/>
                <a:round/>
                <a:headEnd/>
                <a:tailEnd/>
              </a:ln>
            </p:spPr>
            <p:txBody>
              <a:bodyPr wrap="none" anchor="ctr"/>
              <a:lstStyle/>
              <a:p>
                <a:endParaRPr lang="ja-JP" altLang="ja-JP"/>
              </a:p>
            </p:txBody>
          </p:sp>
          <p:sp>
            <p:nvSpPr>
              <p:cNvPr id="121" name="Text Box 2350"/>
              <p:cNvSpPr txBox="1">
                <a:spLocks noChangeArrowheads="1"/>
              </p:cNvSpPr>
              <p:nvPr/>
            </p:nvSpPr>
            <p:spPr bwMode="auto">
              <a:xfrm>
                <a:off x="18115292" y="21380677"/>
                <a:ext cx="745464" cy="276999"/>
              </a:xfrm>
              <a:prstGeom prst="rect">
                <a:avLst/>
              </a:prstGeom>
              <a:noFill/>
              <a:ln w="9525">
                <a:noFill/>
                <a:miter lim="800000"/>
                <a:headEnd/>
                <a:tailEnd/>
              </a:ln>
            </p:spPr>
            <p:txBody>
              <a:bodyPr>
                <a:spAutoFit/>
              </a:bodyPr>
              <a:lstStyle/>
              <a:p>
                <a:r>
                  <a:rPr lang="en-US" altLang="ja-JP" sz="1200"/>
                  <a:t>OutPort</a:t>
                </a:r>
              </a:p>
            </p:txBody>
          </p:sp>
          <p:cxnSp>
            <p:nvCxnSpPr>
              <p:cNvPr id="122" name="AutoShape 2351"/>
              <p:cNvCxnSpPr>
                <a:cxnSpLocks noChangeShapeType="1"/>
                <a:stCxn id="120" idx="5"/>
                <a:endCxn id="121" idx="0"/>
              </p:cNvCxnSpPr>
              <p:nvPr/>
            </p:nvCxnSpPr>
            <p:spPr bwMode="auto">
              <a:xfrm rot="16200000" flipH="1">
                <a:off x="18275696" y="21168349"/>
                <a:ext cx="201886" cy="222770"/>
              </a:xfrm>
              <a:prstGeom prst="straightConnector1">
                <a:avLst/>
              </a:prstGeom>
              <a:noFill/>
              <a:ln w="9525">
                <a:solidFill>
                  <a:srgbClr val="808080"/>
                </a:solidFill>
                <a:round/>
                <a:headEnd/>
                <a:tailEnd/>
              </a:ln>
            </p:spPr>
          </p:cxnSp>
          <p:sp>
            <p:nvSpPr>
              <p:cNvPr id="123" name="Oval 2353"/>
              <p:cNvSpPr>
                <a:spLocks noChangeArrowheads="1"/>
              </p:cNvSpPr>
              <p:nvPr/>
            </p:nvSpPr>
            <p:spPr bwMode="auto">
              <a:xfrm>
                <a:off x="17400917" y="20288477"/>
                <a:ext cx="454025" cy="358775"/>
              </a:xfrm>
              <a:prstGeom prst="ellipse">
                <a:avLst/>
              </a:prstGeom>
              <a:noFill/>
              <a:ln w="12700">
                <a:solidFill>
                  <a:srgbClr val="808080"/>
                </a:solidFill>
                <a:prstDash val="dash"/>
                <a:round/>
                <a:headEnd/>
                <a:tailEnd/>
              </a:ln>
            </p:spPr>
            <p:txBody>
              <a:bodyPr wrap="none" anchor="ctr"/>
              <a:lstStyle/>
              <a:p>
                <a:endParaRPr lang="ja-JP" altLang="ja-JP"/>
              </a:p>
            </p:txBody>
          </p:sp>
          <p:sp>
            <p:nvSpPr>
              <p:cNvPr id="124" name="Text Box 2354"/>
              <p:cNvSpPr txBox="1">
                <a:spLocks noChangeArrowheads="1"/>
              </p:cNvSpPr>
              <p:nvPr/>
            </p:nvSpPr>
            <p:spPr bwMode="auto">
              <a:xfrm>
                <a:off x="16258228" y="20020189"/>
                <a:ext cx="1036776" cy="276999"/>
              </a:xfrm>
              <a:prstGeom prst="rect">
                <a:avLst/>
              </a:prstGeom>
              <a:noFill/>
              <a:ln w="9525">
                <a:noFill/>
                <a:miter lim="800000"/>
                <a:headEnd/>
                <a:tailEnd/>
              </a:ln>
            </p:spPr>
            <p:txBody>
              <a:bodyPr>
                <a:spAutoFit/>
              </a:bodyPr>
              <a:lstStyle/>
              <a:p>
                <a:r>
                  <a:rPr lang="en-US" altLang="ja-JP" sz="1200"/>
                  <a:t>Service Port</a:t>
                </a:r>
              </a:p>
            </p:txBody>
          </p:sp>
          <p:cxnSp>
            <p:nvCxnSpPr>
              <p:cNvPr id="125" name="AutoShape 2355"/>
              <p:cNvCxnSpPr>
                <a:cxnSpLocks noChangeShapeType="1"/>
                <a:stCxn id="124" idx="3"/>
                <a:endCxn id="123" idx="1"/>
              </p:cNvCxnSpPr>
              <p:nvPr/>
            </p:nvCxnSpPr>
            <p:spPr bwMode="auto">
              <a:xfrm>
                <a:off x="17295004" y="20158689"/>
                <a:ext cx="172403" cy="182329"/>
              </a:xfrm>
              <a:prstGeom prst="straightConnector1">
                <a:avLst/>
              </a:prstGeom>
              <a:noFill/>
              <a:ln w="9525">
                <a:solidFill>
                  <a:srgbClr val="808080"/>
                </a:solidFill>
                <a:round/>
                <a:headEnd/>
                <a:tailEnd/>
              </a:ln>
            </p:spPr>
          </p:cxnSp>
          <p:sp>
            <p:nvSpPr>
              <p:cNvPr id="126" name="Text Box 2356"/>
              <p:cNvSpPr txBox="1">
                <a:spLocks noChangeArrowheads="1"/>
              </p:cNvSpPr>
              <p:nvPr/>
            </p:nvSpPr>
            <p:spPr bwMode="auto">
              <a:xfrm>
                <a:off x="16230055" y="20244027"/>
                <a:ext cx="1107996" cy="230832"/>
              </a:xfrm>
              <a:prstGeom prst="rect">
                <a:avLst/>
              </a:prstGeom>
              <a:noFill/>
              <a:ln w="9525">
                <a:noFill/>
                <a:miter lim="800000"/>
                <a:headEnd/>
                <a:tailEnd/>
              </a:ln>
            </p:spPr>
            <p:txBody>
              <a:bodyPr wrap="none">
                <a:spAutoFit/>
              </a:bodyPr>
              <a:lstStyle/>
              <a:p>
                <a:r>
                  <a:rPr lang="en-US" altLang="ja-JP" sz="900"/>
                  <a:t>(command/status)</a:t>
                </a:r>
              </a:p>
            </p:txBody>
          </p:sp>
          <p:sp>
            <p:nvSpPr>
              <p:cNvPr id="127" name="AutoShape 2357"/>
              <p:cNvSpPr>
                <a:spLocks noChangeArrowheads="1"/>
              </p:cNvSpPr>
              <p:nvPr/>
            </p:nvSpPr>
            <p:spPr bwMode="auto">
              <a:xfrm>
                <a:off x="17346627" y="20775549"/>
                <a:ext cx="525342" cy="503044"/>
              </a:xfrm>
              <a:prstGeom prst="flowChartPreparation">
                <a:avLst/>
              </a:prstGeom>
              <a:solidFill>
                <a:schemeClr val="hlink"/>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28" name="Text Box 2358"/>
              <p:cNvSpPr txBox="1">
                <a:spLocks noChangeArrowheads="1"/>
              </p:cNvSpPr>
              <p:nvPr/>
            </p:nvSpPr>
            <p:spPr bwMode="auto">
              <a:xfrm>
                <a:off x="17396062" y="21621491"/>
                <a:ext cx="640724" cy="276999"/>
              </a:xfrm>
              <a:prstGeom prst="rect">
                <a:avLst/>
              </a:prstGeom>
              <a:noFill/>
              <a:ln w="9525">
                <a:noFill/>
                <a:miter lim="800000"/>
                <a:headEnd/>
                <a:tailEnd/>
              </a:ln>
            </p:spPr>
            <p:txBody>
              <a:bodyPr>
                <a:spAutoFit/>
              </a:bodyPr>
              <a:lstStyle/>
              <a:p>
                <a:r>
                  <a:rPr lang="en-US" altLang="ja-JP" sz="1200"/>
                  <a:t>Logics  </a:t>
                </a:r>
              </a:p>
            </p:txBody>
          </p:sp>
          <p:cxnSp>
            <p:nvCxnSpPr>
              <p:cNvPr id="129" name="AutoShape 2359"/>
              <p:cNvCxnSpPr>
                <a:cxnSpLocks noChangeShapeType="1"/>
                <a:stCxn id="128" idx="0"/>
                <a:endCxn id="127" idx="2"/>
              </p:cNvCxnSpPr>
              <p:nvPr/>
            </p:nvCxnSpPr>
            <p:spPr bwMode="auto">
              <a:xfrm rot="16200000" flipV="1">
                <a:off x="17491842" y="21396909"/>
                <a:ext cx="342414" cy="106750"/>
              </a:xfrm>
              <a:prstGeom prst="straightConnector1">
                <a:avLst/>
              </a:prstGeom>
              <a:noFill/>
              <a:ln w="9525">
                <a:solidFill>
                  <a:srgbClr val="808080"/>
                </a:solidFill>
                <a:round/>
                <a:headEnd/>
                <a:tailEnd/>
              </a:ln>
            </p:spPr>
          </p:cxnSp>
          <p:sp>
            <p:nvSpPr>
              <p:cNvPr id="130" name="Text Box 2360"/>
              <p:cNvSpPr txBox="1">
                <a:spLocks noChangeArrowheads="1"/>
              </p:cNvSpPr>
              <p:nvPr/>
            </p:nvSpPr>
            <p:spPr bwMode="auto">
              <a:xfrm>
                <a:off x="17019320" y="21777103"/>
                <a:ext cx="1327608" cy="261610"/>
              </a:xfrm>
              <a:prstGeom prst="rect">
                <a:avLst/>
              </a:prstGeom>
              <a:noFill/>
              <a:ln w="9525">
                <a:noFill/>
                <a:miter lim="800000"/>
                <a:headEnd/>
                <a:tailEnd/>
              </a:ln>
            </p:spPr>
            <p:txBody>
              <a:bodyPr wrap="none">
                <a:spAutoFit/>
              </a:bodyPr>
              <a:lstStyle/>
              <a:p>
                <a:r>
                  <a:rPr lang="en-US" altLang="ja-JP" sz="1100"/>
                  <a:t>(for data handling)</a:t>
                </a:r>
              </a:p>
            </p:txBody>
          </p:sp>
          <p:sp>
            <p:nvSpPr>
              <p:cNvPr id="131" name="AutoShape 2416"/>
              <p:cNvSpPr>
                <a:spLocks noChangeArrowheads="1"/>
              </p:cNvSpPr>
              <p:nvPr/>
            </p:nvSpPr>
            <p:spPr bwMode="auto">
              <a:xfrm>
                <a:off x="16698553" y="20902839"/>
                <a:ext cx="695135" cy="260350"/>
              </a:xfrm>
              <a:prstGeom prst="rightArrow">
                <a:avLst>
                  <a:gd name="adj1" fmla="val 30769"/>
                  <a:gd name="adj2" fmla="val 90249"/>
                </a:avLst>
              </a:prstGeom>
              <a:solidFill>
                <a:srgbClr val="FF0000">
                  <a:alpha val="59999"/>
                </a:srgbClr>
              </a:solidFill>
              <a:ln w="3175">
                <a:noFill/>
                <a:miter lim="800000"/>
                <a:headEnd/>
                <a:tailEnd/>
              </a:ln>
            </p:spPr>
            <p:txBody>
              <a:bodyPr wrap="none" anchor="ctr"/>
              <a:lstStyle/>
              <a:p>
                <a:endParaRPr lang="ja-JP" altLang="ja-JP"/>
              </a:p>
            </p:txBody>
          </p:sp>
          <p:sp>
            <p:nvSpPr>
              <p:cNvPr id="132" name="Text Box 2419"/>
              <p:cNvSpPr txBox="1">
                <a:spLocks noChangeArrowheads="1"/>
              </p:cNvSpPr>
              <p:nvPr/>
            </p:nvSpPr>
            <p:spPr bwMode="auto">
              <a:xfrm>
                <a:off x="16186429" y="20867809"/>
                <a:ext cx="562975" cy="307777"/>
              </a:xfrm>
              <a:prstGeom prst="rect">
                <a:avLst/>
              </a:prstGeom>
              <a:noFill/>
              <a:ln w="9525">
                <a:noFill/>
                <a:miter lim="800000"/>
                <a:headEnd/>
                <a:tailEnd/>
              </a:ln>
            </p:spPr>
            <p:txBody>
              <a:bodyPr wrap="none">
                <a:spAutoFit/>
              </a:bodyPr>
              <a:lstStyle/>
              <a:p>
                <a:r>
                  <a:rPr lang="en-US" altLang="ja-JP" sz="1400">
                    <a:solidFill>
                      <a:srgbClr val="FF3300"/>
                    </a:solidFill>
                  </a:rPr>
                  <a:t>Data</a:t>
                </a:r>
                <a:endParaRPr lang="en-US" altLang="ja-JP">
                  <a:solidFill>
                    <a:srgbClr val="FF3300"/>
                  </a:solidFill>
                </a:endParaRPr>
              </a:p>
            </p:txBody>
          </p:sp>
          <p:sp>
            <p:nvSpPr>
              <p:cNvPr id="133" name="AutoShape 2426"/>
              <p:cNvSpPr>
                <a:spLocks noChangeArrowheads="1"/>
              </p:cNvSpPr>
              <p:nvPr/>
            </p:nvSpPr>
            <p:spPr bwMode="auto">
              <a:xfrm>
                <a:off x="17910506" y="20902839"/>
                <a:ext cx="739236" cy="260350"/>
              </a:xfrm>
              <a:prstGeom prst="rightArrow">
                <a:avLst>
                  <a:gd name="adj1" fmla="val 30769"/>
                  <a:gd name="adj2" fmla="val 90243"/>
                </a:avLst>
              </a:prstGeom>
              <a:solidFill>
                <a:srgbClr val="FF0000">
                  <a:alpha val="59999"/>
                </a:srgbClr>
              </a:solidFill>
              <a:ln w="3175">
                <a:noFill/>
                <a:miter lim="800000"/>
                <a:headEnd/>
                <a:tailEnd/>
              </a:ln>
            </p:spPr>
            <p:txBody>
              <a:bodyPr wrap="none" anchor="ctr"/>
              <a:lstStyle/>
              <a:p>
                <a:endParaRPr lang="ja-JP" altLang="ja-JP"/>
              </a:p>
            </p:txBody>
          </p:sp>
        </p:grpSp>
        <p:sp>
          <p:nvSpPr>
            <p:cNvPr id="134" name="テキスト ボックス 133"/>
            <p:cNvSpPr txBox="1"/>
            <p:nvPr/>
          </p:nvSpPr>
          <p:spPr>
            <a:xfrm>
              <a:off x="2546105" y="1128681"/>
              <a:ext cx="644728" cy="1200329"/>
            </a:xfrm>
            <a:prstGeom prst="rect">
              <a:avLst/>
            </a:prstGeom>
            <a:noFill/>
          </p:spPr>
          <p:txBody>
            <a:bodyPr wrap="none" rtlCol="0">
              <a:spAutoFit/>
            </a:bodyPr>
            <a:lstStyle/>
            <a:p>
              <a:r>
                <a:rPr kumimoji="1" lang="en-US" altLang="ja-JP" sz="7200" smtClean="0"/>
                <a:t>+</a:t>
              </a:r>
              <a:endParaRPr kumimoji="1" lang="ja-JP" altLang="en-US" sz="7200"/>
            </a:p>
          </p:txBody>
        </p:sp>
        <p:sp>
          <p:nvSpPr>
            <p:cNvPr id="135" name="テキスト ボックス 134"/>
            <p:cNvSpPr txBox="1"/>
            <p:nvPr/>
          </p:nvSpPr>
          <p:spPr>
            <a:xfrm>
              <a:off x="4109837" y="1128681"/>
              <a:ext cx="644728" cy="1200329"/>
            </a:xfrm>
            <a:prstGeom prst="rect">
              <a:avLst/>
            </a:prstGeom>
            <a:noFill/>
          </p:spPr>
          <p:txBody>
            <a:bodyPr wrap="none" rtlCol="0">
              <a:spAutoFit/>
            </a:bodyPr>
            <a:lstStyle/>
            <a:p>
              <a:r>
                <a:rPr kumimoji="1" lang="en-US" altLang="ja-JP" sz="7200" smtClean="0"/>
                <a:t>=</a:t>
              </a:r>
              <a:endParaRPr kumimoji="1" lang="ja-JP" altLang="en-US" sz="7200"/>
            </a:p>
          </p:txBody>
        </p:sp>
      </p:grpSp>
      <p:sp>
        <p:nvSpPr>
          <p:cNvPr id="73" name="日付プレースホルダ 72"/>
          <p:cNvSpPr>
            <a:spLocks noGrp="1"/>
          </p:cNvSpPr>
          <p:nvPr>
            <p:ph type="dt" sz="half" idx="10"/>
          </p:nvPr>
        </p:nvSpPr>
        <p:spPr/>
        <p:txBody>
          <a:bodyPr/>
          <a:lstStyle/>
          <a:p>
            <a:r>
              <a:rPr kumimoji="1" lang="en-US" altLang="ja-JP" smtClean="0"/>
              <a:t>2013-09-10</a:t>
            </a:r>
            <a:endParaRPr kumimoji="1" lang="ja-JP" altLang="en-US"/>
          </a:p>
        </p:txBody>
      </p:sp>
      <p:pic>
        <p:nvPicPr>
          <p:cNvPr id="57" name="図 56" descr="OpenIt_logo2.gif"/>
          <p:cNvPicPr>
            <a:picLocks noChangeAspect="1"/>
          </p:cNvPicPr>
          <p:nvPr/>
        </p:nvPicPr>
        <p:blipFill>
          <a:blip r:embed="rId2" cstate="print"/>
          <a:stretch>
            <a:fillRect/>
          </a:stretch>
        </p:blipFill>
        <p:spPr>
          <a:xfrm>
            <a:off x="7811852" y="0"/>
            <a:ext cx="1332148" cy="883467"/>
          </a:xfrm>
          <a:prstGeom prst="rect">
            <a:avLst/>
          </a:prstGeom>
        </p:spPr>
      </p:pic>
      <p:sp>
        <p:nvSpPr>
          <p:cNvPr id="5" name="フッター プレースホルダー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r>
              <a:rPr kumimoji="1" lang="en-US" altLang="ja-JP" smtClean="0"/>
              <a:t>DAQ-Middleware</a:t>
            </a:r>
            <a:r>
              <a:rPr kumimoji="1" lang="ja-JP" altLang="en-US" smtClean="0"/>
              <a:t>を使った</a:t>
            </a:r>
            <a:r>
              <a:rPr kumimoji="1" lang="en-US" altLang="ja-JP" smtClean="0"/>
              <a:t/>
            </a:r>
            <a:br>
              <a:rPr kumimoji="1" lang="en-US" altLang="ja-JP" smtClean="0"/>
            </a:br>
            <a:r>
              <a:rPr kumimoji="1" lang="en-US" altLang="ja-JP" smtClean="0"/>
              <a:t>DAQ</a:t>
            </a:r>
            <a:r>
              <a:rPr kumimoji="1" lang="ja-JP" altLang="en-US" smtClean="0"/>
              <a:t>システム開発のながれ</a:t>
            </a:r>
            <a:endParaRPr kumimoji="1" lang="ja-JP" altLang="en-US"/>
          </a:p>
        </p:txBody>
      </p:sp>
      <p:sp>
        <p:nvSpPr>
          <p:cNvPr id="6" name="コンテンツ プレースホルダ 5"/>
          <p:cNvSpPr>
            <a:spLocks noGrp="1"/>
          </p:cNvSpPr>
          <p:nvPr>
            <p:ph idx="1"/>
          </p:nvPr>
        </p:nvSpPr>
        <p:spPr/>
        <p:txBody>
          <a:bodyPr/>
          <a:lstStyle/>
          <a:p>
            <a:pPr>
              <a:buNone/>
            </a:pPr>
            <a:endParaRPr kumimoji="1" lang="en-US" altLang="ja-JP" smtClean="0"/>
          </a:p>
          <a:p>
            <a:r>
              <a:rPr lang="ja-JP" altLang="en-US" smtClean="0"/>
              <a:t>コンポーネント作成</a:t>
            </a:r>
            <a:endParaRPr lang="en-US" altLang="ja-JP" smtClean="0"/>
          </a:p>
          <a:p>
            <a:r>
              <a:rPr kumimoji="1" lang="en-US" altLang="ja-JP" smtClean="0"/>
              <a:t>configuration file</a:t>
            </a:r>
            <a:r>
              <a:rPr kumimoji="1" lang="ja-JP" altLang="en-US" smtClean="0"/>
              <a:t>の作成</a:t>
            </a:r>
            <a:endParaRPr kumimoji="1" lang="en-US" altLang="ja-JP" smtClean="0"/>
          </a:p>
          <a:p>
            <a:r>
              <a:rPr lang="ja-JP" altLang="en-US" smtClean="0"/>
              <a:t>コンポーネント起動、</a:t>
            </a:r>
            <a:r>
              <a:rPr lang="en-US" altLang="ja-JP" smtClean="0"/>
              <a:t>DaqOperator</a:t>
            </a:r>
            <a:r>
              <a:rPr lang="ja-JP" altLang="en-US" smtClean="0"/>
              <a:t>起動</a:t>
            </a:r>
            <a:endParaRPr lang="en-US" altLang="ja-JP" smtClean="0"/>
          </a:p>
          <a:p>
            <a:r>
              <a:rPr kumimoji="1" lang="en-US" altLang="ja-JP" smtClean="0"/>
              <a:t>DaqOperator</a:t>
            </a:r>
            <a:r>
              <a:rPr kumimoji="1" lang="ja-JP" altLang="en-US" smtClean="0"/>
              <a:t>に対して指示をだす</a:t>
            </a:r>
            <a:endParaRPr kumimoji="1" lang="en-US" altLang="ja-JP" smtClean="0"/>
          </a:p>
        </p:txBody>
      </p:sp>
      <p:sp>
        <p:nvSpPr>
          <p:cNvPr id="2" name="日付プレースホルダ 1"/>
          <p:cNvSpPr>
            <a:spLocks noGrp="1"/>
          </p:cNvSpPr>
          <p:nvPr>
            <p:ph type="dt" sz="half" idx="10"/>
          </p:nvPr>
        </p:nvSpPr>
        <p:spPr/>
        <p:txBody>
          <a:bodyPr/>
          <a:lstStyle/>
          <a:p>
            <a:r>
              <a:rPr kumimoji="1" lang="en-US" altLang="ja-JP" smtClean="0"/>
              <a:t>2013-09-10</a:t>
            </a:r>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4" name="スライド番号プレースホルダ 3"/>
          <p:cNvSpPr>
            <a:spLocks noGrp="1"/>
          </p:cNvSpPr>
          <p:nvPr>
            <p:ph type="sldNum" sz="quarter" idx="12"/>
          </p:nvPr>
        </p:nvSpPr>
        <p:spPr/>
        <p:txBody>
          <a:bodyPr/>
          <a:lstStyle/>
          <a:p>
            <a:fld id="{7DF8B0C0-FBA4-4A0F-8398-BC9ECAB23A20}" type="slidenum">
              <a:rPr kumimoji="1" lang="ja-JP" altLang="en-US" smtClean="0"/>
              <a:pPr/>
              <a:t>12</a:t>
            </a:fld>
            <a:endParaRPr kumimoji="1"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コンポーネント状態遷移</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13</a:t>
            </a:fld>
            <a:endParaRPr kumimoji="1" lang="ja-JP" altLang="en-US"/>
          </a:p>
        </p:txBody>
      </p:sp>
      <p:grpSp>
        <p:nvGrpSpPr>
          <p:cNvPr id="7" name="Group 30"/>
          <p:cNvGrpSpPr>
            <a:grpSpLocks/>
          </p:cNvGrpSpPr>
          <p:nvPr/>
        </p:nvGrpSpPr>
        <p:grpSpPr bwMode="auto">
          <a:xfrm>
            <a:off x="323528" y="1628800"/>
            <a:ext cx="5545644" cy="4286280"/>
            <a:chOff x="930" y="1071"/>
            <a:chExt cx="3743" cy="2893"/>
          </a:xfrm>
        </p:grpSpPr>
        <p:sp>
          <p:nvSpPr>
            <p:cNvPr id="8" name="Rectangle 5"/>
            <p:cNvSpPr>
              <a:spLocks noChangeArrowheads="1"/>
            </p:cNvSpPr>
            <p:nvPr/>
          </p:nvSpPr>
          <p:spPr bwMode="auto">
            <a:xfrm>
              <a:off x="975" y="1071"/>
              <a:ext cx="3493" cy="413"/>
            </a:xfrm>
            <a:prstGeom prst="rect">
              <a:avLst/>
            </a:prstGeom>
            <a:solidFill>
              <a:srgbClr val="FFFF99"/>
            </a:solidFill>
            <a:ln w="9525">
              <a:noFill/>
              <a:miter lim="800000"/>
              <a:headEnd/>
              <a:tailEnd/>
            </a:ln>
            <a:effectLst/>
          </p:spPr>
          <p:txBody>
            <a:bodyPr wrap="none" anchor="ctr"/>
            <a:lstStyle/>
            <a:p>
              <a:endParaRPr lang="ja-JP" altLang="en-US"/>
            </a:p>
          </p:txBody>
        </p:sp>
        <p:sp>
          <p:nvSpPr>
            <p:cNvPr id="9" name="Rectangle 6"/>
            <p:cNvSpPr>
              <a:spLocks noChangeArrowheads="1"/>
            </p:cNvSpPr>
            <p:nvPr/>
          </p:nvSpPr>
          <p:spPr bwMode="auto">
            <a:xfrm>
              <a:off x="975" y="1898"/>
              <a:ext cx="3493" cy="413"/>
            </a:xfrm>
            <a:prstGeom prst="rect">
              <a:avLst/>
            </a:prstGeom>
            <a:solidFill>
              <a:srgbClr val="FFFF00"/>
            </a:solidFill>
            <a:ln w="9525">
              <a:noFill/>
              <a:miter lim="800000"/>
              <a:headEnd/>
              <a:tailEnd/>
            </a:ln>
            <a:effectLst/>
          </p:spPr>
          <p:txBody>
            <a:bodyPr wrap="none" anchor="ctr"/>
            <a:lstStyle/>
            <a:p>
              <a:endParaRPr lang="ja-JP" altLang="en-US"/>
            </a:p>
          </p:txBody>
        </p:sp>
        <p:sp>
          <p:nvSpPr>
            <p:cNvPr id="10" name="Rectangle 7"/>
            <p:cNvSpPr>
              <a:spLocks noChangeArrowheads="1"/>
            </p:cNvSpPr>
            <p:nvPr/>
          </p:nvSpPr>
          <p:spPr bwMode="auto">
            <a:xfrm>
              <a:off x="975" y="2723"/>
              <a:ext cx="3493" cy="414"/>
            </a:xfrm>
            <a:prstGeom prst="rect">
              <a:avLst/>
            </a:prstGeom>
            <a:solidFill>
              <a:schemeClr val="accent1"/>
            </a:solidFill>
            <a:ln w="9525">
              <a:noFill/>
              <a:miter lim="800000"/>
              <a:headEnd/>
              <a:tailEnd/>
            </a:ln>
            <a:effectLst/>
          </p:spPr>
          <p:txBody>
            <a:bodyPr wrap="none" anchor="ctr"/>
            <a:lstStyle/>
            <a:p>
              <a:endParaRPr lang="ja-JP" altLang="en-US"/>
            </a:p>
          </p:txBody>
        </p:sp>
        <p:sp>
          <p:nvSpPr>
            <p:cNvPr id="11" name="Rectangle 8"/>
            <p:cNvSpPr>
              <a:spLocks noChangeArrowheads="1"/>
            </p:cNvSpPr>
            <p:nvPr/>
          </p:nvSpPr>
          <p:spPr bwMode="auto">
            <a:xfrm>
              <a:off x="975" y="3550"/>
              <a:ext cx="3493" cy="413"/>
            </a:xfrm>
            <a:prstGeom prst="rect">
              <a:avLst/>
            </a:prstGeom>
            <a:solidFill>
              <a:srgbClr val="FFCCFF"/>
            </a:solidFill>
            <a:ln w="9525">
              <a:noFill/>
              <a:miter lim="800000"/>
              <a:headEnd/>
              <a:tailEnd/>
            </a:ln>
            <a:effectLst/>
          </p:spPr>
          <p:txBody>
            <a:bodyPr wrap="none" anchor="ctr"/>
            <a:lstStyle/>
            <a:p>
              <a:endParaRPr lang="ja-JP" altLang="en-US"/>
            </a:p>
          </p:txBody>
        </p:sp>
        <p:sp>
          <p:nvSpPr>
            <p:cNvPr id="12" name="Text Box 9"/>
            <p:cNvSpPr txBox="1">
              <a:spLocks noChangeArrowheads="1"/>
            </p:cNvSpPr>
            <p:nvPr/>
          </p:nvSpPr>
          <p:spPr bwMode="auto">
            <a:xfrm>
              <a:off x="1088" y="1170"/>
              <a:ext cx="793" cy="250"/>
            </a:xfrm>
            <a:prstGeom prst="rect">
              <a:avLst/>
            </a:prstGeom>
            <a:noFill/>
            <a:ln w="9525">
              <a:noFill/>
              <a:miter lim="800000"/>
              <a:headEnd/>
              <a:tailEnd/>
            </a:ln>
            <a:effectLst/>
          </p:spPr>
          <p:txBody>
            <a:bodyPr wrap="none">
              <a:spAutoFit/>
            </a:bodyPr>
            <a:lstStyle/>
            <a:p>
              <a:r>
                <a:rPr lang="en-US" altLang="ja-JP" b="1" i="1"/>
                <a:t>LOADED</a:t>
              </a:r>
            </a:p>
          </p:txBody>
        </p:sp>
        <p:sp>
          <p:nvSpPr>
            <p:cNvPr id="13" name="Text Box 10"/>
            <p:cNvSpPr txBox="1">
              <a:spLocks noChangeArrowheads="1"/>
            </p:cNvSpPr>
            <p:nvPr/>
          </p:nvSpPr>
          <p:spPr bwMode="auto">
            <a:xfrm>
              <a:off x="930" y="1979"/>
              <a:ext cx="1193" cy="250"/>
            </a:xfrm>
            <a:prstGeom prst="rect">
              <a:avLst/>
            </a:prstGeom>
            <a:noFill/>
            <a:ln w="9525">
              <a:noFill/>
              <a:miter lim="800000"/>
              <a:headEnd/>
              <a:tailEnd/>
            </a:ln>
            <a:effectLst/>
          </p:spPr>
          <p:txBody>
            <a:bodyPr wrap="none">
              <a:spAutoFit/>
            </a:bodyPr>
            <a:lstStyle/>
            <a:p>
              <a:r>
                <a:rPr lang="en-US" altLang="ja-JP" b="1" i="1"/>
                <a:t>CONFIGURED</a:t>
              </a:r>
            </a:p>
          </p:txBody>
        </p:sp>
        <p:sp>
          <p:nvSpPr>
            <p:cNvPr id="14" name="Text Box 11"/>
            <p:cNvSpPr txBox="1">
              <a:spLocks noChangeArrowheads="1"/>
            </p:cNvSpPr>
            <p:nvPr/>
          </p:nvSpPr>
          <p:spPr bwMode="auto">
            <a:xfrm>
              <a:off x="1088" y="2824"/>
              <a:ext cx="864" cy="250"/>
            </a:xfrm>
            <a:prstGeom prst="rect">
              <a:avLst/>
            </a:prstGeom>
            <a:noFill/>
            <a:ln w="9525">
              <a:noFill/>
              <a:miter lim="800000"/>
              <a:headEnd/>
              <a:tailEnd/>
            </a:ln>
            <a:effectLst/>
          </p:spPr>
          <p:txBody>
            <a:bodyPr wrap="none">
              <a:spAutoFit/>
            </a:bodyPr>
            <a:lstStyle/>
            <a:p>
              <a:r>
                <a:rPr lang="en-US" altLang="ja-JP" b="1" i="1"/>
                <a:t>RUNNING</a:t>
              </a:r>
            </a:p>
          </p:txBody>
        </p:sp>
        <p:sp>
          <p:nvSpPr>
            <p:cNvPr id="15" name="Text Box 12"/>
            <p:cNvSpPr txBox="1">
              <a:spLocks noChangeArrowheads="1"/>
            </p:cNvSpPr>
            <p:nvPr/>
          </p:nvSpPr>
          <p:spPr bwMode="auto">
            <a:xfrm>
              <a:off x="1088" y="3650"/>
              <a:ext cx="785" cy="250"/>
            </a:xfrm>
            <a:prstGeom prst="rect">
              <a:avLst/>
            </a:prstGeom>
            <a:noFill/>
            <a:ln w="9525">
              <a:noFill/>
              <a:miter lim="800000"/>
              <a:headEnd/>
              <a:tailEnd/>
            </a:ln>
            <a:effectLst/>
          </p:spPr>
          <p:txBody>
            <a:bodyPr wrap="none">
              <a:spAutoFit/>
            </a:bodyPr>
            <a:lstStyle/>
            <a:p>
              <a:r>
                <a:rPr lang="en-US" altLang="ja-JP" b="1" i="1"/>
                <a:t>PAUSED</a:t>
              </a:r>
            </a:p>
          </p:txBody>
        </p:sp>
        <p:sp>
          <p:nvSpPr>
            <p:cNvPr id="16" name="Rectangle 13"/>
            <p:cNvSpPr>
              <a:spLocks noChangeArrowheads="1"/>
            </p:cNvSpPr>
            <p:nvPr/>
          </p:nvSpPr>
          <p:spPr bwMode="auto">
            <a:xfrm>
              <a:off x="2102" y="1898"/>
              <a:ext cx="1202" cy="413"/>
            </a:xfrm>
            <a:prstGeom prst="rect">
              <a:avLst/>
            </a:prstGeom>
            <a:noFill/>
            <a:ln w="38100">
              <a:solidFill>
                <a:schemeClr val="tx1"/>
              </a:solidFill>
              <a:miter lim="800000"/>
              <a:headEnd/>
              <a:tailEnd/>
            </a:ln>
            <a:effectLst/>
          </p:spPr>
          <p:txBody>
            <a:bodyPr wrap="none" anchor="ctr"/>
            <a:lstStyle/>
            <a:p>
              <a:pPr algn="ctr"/>
              <a:r>
                <a:rPr lang="en-US" altLang="ja-JP" b="1">
                  <a:solidFill>
                    <a:srgbClr val="CC3300"/>
                  </a:solidFill>
                </a:rPr>
                <a:t>daq_dummy()</a:t>
              </a:r>
            </a:p>
          </p:txBody>
        </p:sp>
        <p:sp>
          <p:nvSpPr>
            <p:cNvPr id="17" name="Rectangle 14"/>
            <p:cNvSpPr>
              <a:spLocks noChangeArrowheads="1"/>
            </p:cNvSpPr>
            <p:nvPr/>
          </p:nvSpPr>
          <p:spPr bwMode="auto">
            <a:xfrm>
              <a:off x="2102" y="1071"/>
              <a:ext cx="1202" cy="413"/>
            </a:xfrm>
            <a:prstGeom prst="rect">
              <a:avLst/>
            </a:prstGeom>
            <a:noFill/>
            <a:ln w="38100">
              <a:solidFill>
                <a:schemeClr val="tx1"/>
              </a:solidFill>
              <a:miter lim="800000"/>
              <a:headEnd/>
              <a:tailEnd/>
            </a:ln>
            <a:effectLst/>
          </p:spPr>
          <p:txBody>
            <a:bodyPr wrap="none" anchor="ctr"/>
            <a:lstStyle/>
            <a:p>
              <a:pPr algn="ctr"/>
              <a:r>
                <a:rPr lang="en-US" altLang="ja-JP" b="1">
                  <a:solidFill>
                    <a:srgbClr val="CC3300"/>
                  </a:solidFill>
                </a:rPr>
                <a:t>daq_dummy()</a:t>
              </a:r>
            </a:p>
          </p:txBody>
        </p:sp>
        <p:sp>
          <p:nvSpPr>
            <p:cNvPr id="18" name="Rectangle 15"/>
            <p:cNvSpPr>
              <a:spLocks noChangeArrowheads="1"/>
            </p:cNvSpPr>
            <p:nvPr/>
          </p:nvSpPr>
          <p:spPr bwMode="auto">
            <a:xfrm>
              <a:off x="2102" y="2724"/>
              <a:ext cx="1202" cy="413"/>
            </a:xfrm>
            <a:prstGeom prst="rect">
              <a:avLst/>
            </a:prstGeom>
            <a:noFill/>
            <a:ln w="38100">
              <a:solidFill>
                <a:schemeClr val="tx1"/>
              </a:solidFill>
              <a:miter lim="800000"/>
              <a:headEnd/>
              <a:tailEnd/>
            </a:ln>
            <a:effectLst/>
          </p:spPr>
          <p:txBody>
            <a:bodyPr wrap="none" anchor="ctr"/>
            <a:lstStyle/>
            <a:p>
              <a:pPr algn="ctr"/>
              <a:r>
                <a:rPr lang="en-US" altLang="ja-JP" b="1">
                  <a:solidFill>
                    <a:srgbClr val="CC3300"/>
                  </a:solidFill>
                </a:rPr>
                <a:t>daq_run()</a:t>
              </a:r>
            </a:p>
          </p:txBody>
        </p:sp>
        <p:sp>
          <p:nvSpPr>
            <p:cNvPr id="19" name="Rectangle 16"/>
            <p:cNvSpPr>
              <a:spLocks noChangeArrowheads="1"/>
            </p:cNvSpPr>
            <p:nvPr/>
          </p:nvSpPr>
          <p:spPr bwMode="auto">
            <a:xfrm>
              <a:off x="2102" y="3551"/>
              <a:ext cx="1202" cy="413"/>
            </a:xfrm>
            <a:prstGeom prst="rect">
              <a:avLst/>
            </a:prstGeom>
            <a:noFill/>
            <a:ln w="38100">
              <a:solidFill>
                <a:schemeClr val="tx1"/>
              </a:solidFill>
              <a:miter lim="800000"/>
              <a:headEnd/>
              <a:tailEnd/>
            </a:ln>
            <a:effectLst/>
          </p:spPr>
          <p:txBody>
            <a:bodyPr wrap="none" anchor="ctr"/>
            <a:lstStyle/>
            <a:p>
              <a:pPr algn="ctr"/>
              <a:r>
                <a:rPr lang="en-US" altLang="ja-JP" b="1">
                  <a:solidFill>
                    <a:srgbClr val="CC3300"/>
                  </a:solidFill>
                </a:rPr>
                <a:t>daq_dummy()</a:t>
              </a:r>
            </a:p>
          </p:txBody>
        </p:sp>
        <p:sp>
          <p:nvSpPr>
            <p:cNvPr id="20" name="Text Box 17"/>
            <p:cNvSpPr txBox="1">
              <a:spLocks noChangeArrowheads="1"/>
            </p:cNvSpPr>
            <p:nvPr/>
          </p:nvSpPr>
          <p:spPr bwMode="auto">
            <a:xfrm>
              <a:off x="1020" y="1479"/>
              <a:ext cx="1325" cy="442"/>
            </a:xfrm>
            <a:prstGeom prst="rect">
              <a:avLst/>
            </a:prstGeom>
            <a:noFill/>
            <a:ln w="9525">
              <a:noFill/>
              <a:miter lim="800000"/>
              <a:headEnd/>
              <a:tailEnd/>
            </a:ln>
            <a:effectLst/>
          </p:spPr>
          <p:txBody>
            <a:bodyPr wrap="none">
              <a:spAutoFit/>
            </a:bodyPr>
            <a:lstStyle/>
            <a:p>
              <a:pPr algn="r"/>
              <a:r>
                <a:rPr lang="en-US" altLang="ja-JP" b="1" i="1"/>
                <a:t>CONFIGURE</a:t>
              </a:r>
            </a:p>
            <a:p>
              <a:pPr algn="r"/>
              <a:r>
                <a:rPr lang="en-US" altLang="ja-JP" b="1">
                  <a:solidFill>
                    <a:srgbClr val="0066CC"/>
                  </a:solidFill>
                </a:rPr>
                <a:t>daq_configure()</a:t>
              </a:r>
            </a:p>
          </p:txBody>
        </p:sp>
        <p:sp>
          <p:nvSpPr>
            <p:cNvPr id="21" name="Text Box 18"/>
            <p:cNvSpPr txBox="1">
              <a:spLocks noChangeArrowheads="1"/>
            </p:cNvSpPr>
            <p:nvPr/>
          </p:nvSpPr>
          <p:spPr bwMode="auto">
            <a:xfrm>
              <a:off x="1383" y="2295"/>
              <a:ext cx="942" cy="442"/>
            </a:xfrm>
            <a:prstGeom prst="rect">
              <a:avLst/>
            </a:prstGeom>
            <a:noFill/>
            <a:ln w="9525">
              <a:noFill/>
              <a:miter lim="800000"/>
              <a:headEnd/>
              <a:tailEnd/>
            </a:ln>
            <a:effectLst/>
          </p:spPr>
          <p:txBody>
            <a:bodyPr wrap="none">
              <a:spAutoFit/>
            </a:bodyPr>
            <a:lstStyle/>
            <a:p>
              <a:pPr algn="r"/>
              <a:r>
                <a:rPr lang="en-US" altLang="ja-JP" b="1" i="1"/>
                <a:t>START</a:t>
              </a:r>
            </a:p>
            <a:p>
              <a:pPr algn="r"/>
              <a:r>
                <a:rPr lang="en-US" altLang="ja-JP" b="1">
                  <a:solidFill>
                    <a:srgbClr val="0066CC"/>
                  </a:solidFill>
                </a:rPr>
                <a:t>daq_start()</a:t>
              </a:r>
            </a:p>
          </p:txBody>
        </p:sp>
        <p:sp>
          <p:nvSpPr>
            <p:cNvPr id="22" name="Text Box 19"/>
            <p:cNvSpPr txBox="1">
              <a:spLocks noChangeArrowheads="1"/>
            </p:cNvSpPr>
            <p:nvPr/>
          </p:nvSpPr>
          <p:spPr bwMode="auto">
            <a:xfrm>
              <a:off x="1247" y="3112"/>
              <a:ext cx="1059" cy="442"/>
            </a:xfrm>
            <a:prstGeom prst="rect">
              <a:avLst/>
            </a:prstGeom>
            <a:noFill/>
            <a:ln w="9525">
              <a:noFill/>
              <a:miter lim="800000"/>
              <a:headEnd/>
              <a:tailEnd/>
            </a:ln>
            <a:effectLst/>
          </p:spPr>
          <p:txBody>
            <a:bodyPr wrap="none">
              <a:spAutoFit/>
            </a:bodyPr>
            <a:lstStyle/>
            <a:p>
              <a:pPr algn="r"/>
              <a:r>
                <a:rPr lang="en-US" altLang="ja-JP" b="1" i="1"/>
                <a:t>PAUSE</a:t>
              </a:r>
            </a:p>
            <a:p>
              <a:pPr algn="r"/>
              <a:r>
                <a:rPr lang="en-US" altLang="ja-JP" b="1">
                  <a:solidFill>
                    <a:srgbClr val="0066CC"/>
                  </a:solidFill>
                </a:rPr>
                <a:t>daq_pause()</a:t>
              </a:r>
            </a:p>
          </p:txBody>
        </p:sp>
        <p:sp>
          <p:nvSpPr>
            <p:cNvPr id="23" name="Text Box 20"/>
            <p:cNvSpPr txBox="1">
              <a:spLocks noChangeArrowheads="1"/>
            </p:cNvSpPr>
            <p:nvPr/>
          </p:nvSpPr>
          <p:spPr bwMode="auto">
            <a:xfrm>
              <a:off x="3152" y="1479"/>
              <a:ext cx="1521" cy="442"/>
            </a:xfrm>
            <a:prstGeom prst="rect">
              <a:avLst/>
            </a:prstGeom>
            <a:noFill/>
            <a:ln w="9525">
              <a:noFill/>
              <a:miter lim="800000"/>
              <a:headEnd/>
              <a:tailEnd/>
            </a:ln>
            <a:effectLst/>
          </p:spPr>
          <p:txBody>
            <a:bodyPr wrap="none">
              <a:spAutoFit/>
            </a:bodyPr>
            <a:lstStyle/>
            <a:p>
              <a:r>
                <a:rPr lang="en-US" altLang="ja-JP" b="1" i="1"/>
                <a:t>UNCONFIGURE</a:t>
              </a:r>
            </a:p>
            <a:p>
              <a:r>
                <a:rPr lang="en-US" altLang="ja-JP" b="1">
                  <a:solidFill>
                    <a:srgbClr val="0066CC"/>
                  </a:solidFill>
                </a:rPr>
                <a:t>daq_unconfigure()</a:t>
              </a:r>
            </a:p>
          </p:txBody>
        </p:sp>
        <p:sp>
          <p:nvSpPr>
            <p:cNvPr id="24" name="Text Box 21"/>
            <p:cNvSpPr txBox="1">
              <a:spLocks noChangeArrowheads="1"/>
            </p:cNvSpPr>
            <p:nvPr/>
          </p:nvSpPr>
          <p:spPr bwMode="auto">
            <a:xfrm>
              <a:off x="3107" y="2295"/>
              <a:ext cx="934" cy="442"/>
            </a:xfrm>
            <a:prstGeom prst="rect">
              <a:avLst/>
            </a:prstGeom>
            <a:noFill/>
            <a:ln w="9525">
              <a:noFill/>
              <a:miter lim="800000"/>
              <a:headEnd/>
              <a:tailEnd/>
            </a:ln>
            <a:effectLst/>
          </p:spPr>
          <p:txBody>
            <a:bodyPr wrap="none">
              <a:spAutoFit/>
            </a:bodyPr>
            <a:lstStyle/>
            <a:p>
              <a:r>
                <a:rPr lang="en-US" altLang="ja-JP" b="1" i="1"/>
                <a:t>STOP</a:t>
              </a:r>
            </a:p>
            <a:p>
              <a:r>
                <a:rPr lang="en-US" altLang="ja-JP" b="1">
                  <a:solidFill>
                    <a:srgbClr val="0066CC"/>
                  </a:solidFill>
                </a:rPr>
                <a:t>daq_stop()</a:t>
              </a:r>
            </a:p>
          </p:txBody>
        </p:sp>
        <p:sp>
          <p:nvSpPr>
            <p:cNvPr id="25" name="Text Box 22"/>
            <p:cNvSpPr txBox="1">
              <a:spLocks noChangeArrowheads="1"/>
            </p:cNvSpPr>
            <p:nvPr/>
          </p:nvSpPr>
          <p:spPr bwMode="auto">
            <a:xfrm>
              <a:off x="3152" y="3112"/>
              <a:ext cx="1165" cy="442"/>
            </a:xfrm>
            <a:prstGeom prst="rect">
              <a:avLst/>
            </a:prstGeom>
            <a:noFill/>
            <a:ln w="9525">
              <a:noFill/>
              <a:miter lim="800000"/>
              <a:headEnd/>
              <a:tailEnd/>
            </a:ln>
            <a:effectLst/>
          </p:spPr>
          <p:txBody>
            <a:bodyPr wrap="none">
              <a:spAutoFit/>
            </a:bodyPr>
            <a:lstStyle/>
            <a:p>
              <a:r>
                <a:rPr lang="en-US" altLang="ja-JP" b="1" i="1"/>
                <a:t>RESUME</a:t>
              </a:r>
            </a:p>
            <a:p>
              <a:r>
                <a:rPr lang="en-US" altLang="ja-JP" b="1">
                  <a:solidFill>
                    <a:srgbClr val="0066CC"/>
                  </a:solidFill>
                </a:rPr>
                <a:t>daq_resume()</a:t>
              </a:r>
            </a:p>
          </p:txBody>
        </p:sp>
        <p:sp>
          <p:nvSpPr>
            <p:cNvPr id="26" name="Line 23"/>
            <p:cNvSpPr>
              <a:spLocks noChangeShapeType="1"/>
            </p:cNvSpPr>
            <p:nvPr/>
          </p:nvSpPr>
          <p:spPr bwMode="auto">
            <a:xfrm>
              <a:off x="2440" y="1484"/>
              <a:ext cx="0" cy="414"/>
            </a:xfrm>
            <a:prstGeom prst="line">
              <a:avLst/>
            </a:prstGeom>
            <a:noFill/>
            <a:ln w="76200">
              <a:solidFill>
                <a:schemeClr val="tx1"/>
              </a:solidFill>
              <a:round/>
              <a:headEnd/>
              <a:tailEnd type="triangle" w="med" len="med"/>
            </a:ln>
            <a:effectLst/>
          </p:spPr>
          <p:txBody>
            <a:bodyPr/>
            <a:lstStyle/>
            <a:p>
              <a:endParaRPr lang="ja-JP" altLang="en-US"/>
            </a:p>
          </p:txBody>
        </p:sp>
        <p:sp>
          <p:nvSpPr>
            <p:cNvPr id="27" name="Line 24"/>
            <p:cNvSpPr>
              <a:spLocks noChangeShapeType="1"/>
            </p:cNvSpPr>
            <p:nvPr/>
          </p:nvSpPr>
          <p:spPr bwMode="auto">
            <a:xfrm>
              <a:off x="2440" y="2311"/>
              <a:ext cx="0" cy="413"/>
            </a:xfrm>
            <a:prstGeom prst="line">
              <a:avLst/>
            </a:prstGeom>
            <a:noFill/>
            <a:ln w="76200">
              <a:solidFill>
                <a:schemeClr val="tx1"/>
              </a:solidFill>
              <a:round/>
              <a:headEnd/>
              <a:tailEnd type="triangle" w="med" len="med"/>
            </a:ln>
            <a:effectLst/>
          </p:spPr>
          <p:txBody>
            <a:bodyPr/>
            <a:lstStyle/>
            <a:p>
              <a:endParaRPr lang="ja-JP" altLang="en-US"/>
            </a:p>
          </p:txBody>
        </p:sp>
        <p:sp>
          <p:nvSpPr>
            <p:cNvPr id="28" name="Line 25"/>
            <p:cNvSpPr>
              <a:spLocks noChangeShapeType="1"/>
            </p:cNvSpPr>
            <p:nvPr/>
          </p:nvSpPr>
          <p:spPr bwMode="auto">
            <a:xfrm>
              <a:off x="2440" y="3137"/>
              <a:ext cx="0" cy="414"/>
            </a:xfrm>
            <a:prstGeom prst="line">
              <a:avLst/>
            </a:prstGeom>
            <a:noFill/>
            <a:ln w="76200">
              <a:solidFill>
                <a:schemeClr val="tx1"/>
              </a:solidFill>
              <a:round/>
              <a:headEnd/>
              <a:tailEnd type="triangle" w="med" len="med"/>
            </a:ln>
            <a:effectLst/>
          </p:spPr>
          <p:txBody>
            <a:bodyPr/>
            <a:lstStyle/>
            <a:p>
              <a:endParaRPr lang="ja-JP" altLang="en-US"/>
            </a:p>
          </p:txBody>
        </p:sp>
        <p:sp>
          <p:nvSpPr>
            <p:cNvPr id="29" name="Line 26"/>
            <p:cNvSpPr>
              <a:spLocks noChangeShapeType="1"/>
            </p:cNvSpPr>
            <p:nvPr/>
          </p:nvSpPr>
          <p:spPr bwMode="auto">
            <a:xfrm flipV="1">
              <a:off x="3003" y="1484"/>
              <a:ext cx="0" cy="414"/>
            </a:xfrm>
            <a:prstGeom prst="line">
              <a:avLst/>
            </a:prstGeom>
            <a:noFill/>
            <a:ln w="76200">
              <a:solidFill>
                <a:schemeClr val="tx1"/>
              </a:solidFill>
              <a:round/>
              <a:headEnd/>
              <a:tailEnd type="triangle" w="med" len="med"/>
            </a:ln>
            <a:effectLst/>
          </p:spPr>
          <p:txBody>
            <a:bodyPr/>
            <a:lstStyle/>
            <a:p>
              <a:endParaRPr lang="ja-JP" altLang="en-US"/>
            </a:p>
          </p:txBody>
        </p:sp>
        <p:sp>
          <p:nvSpPr>
            <p:cNvPr id="30" name="Line 27"/>
            <p:cNvSpPr>
              <a:spLocks noChangeShapeType="1"/>
            </p:cNvSpPr>
            <p:nvPr/>
          </p:nvSpPr>
          <p:spPr bwMode="auto">
            <a:xfrm flipV="1">
              <a:off x="3003" y="2311"/>
              <a:ext cx="0" cy="413"/>
            </a:xfrm>
            <a:prstGeom prst="line">
              <a:avLst/>
            </a:prstGeom>
            <a:noFill/>
            <a:ln w="76200">
              <a:solidFill>
                <a:schemeClr val="tx1"/>
              </a:solidFill>
              <a:round/>
              <a:headEnd/>
              <a:tailEnd type="triangle" w="med" len="med"/>
            </a:ln>
            <a:effectLst/>
          </p:spPr>
          <p:txBody>
            <a:bodyPr/>
            <a:lstStyle/>
            <a:p>
              <a:endParaRPr lang="ja-JP" altLang="en-US"/>
            </a:p>
          </p:txBody>
        </p:sp>
        <p:sp>
          <p:nvSpPr>
            <p:cNvPr id="31" name="Line 28"/>
            <p:cNvSpPr>
              <a:spLocks noChangeShapeType="1"/>
            </p:cNvSpPr>
            <p:nvPr/>
          </p:nvSpPr>
          <p:spPr bwMode="auto">
            <a:xfrm flipV="1">
              <a:off x="3003" y="3137"/>
              <a:ext cx="0" cy="414"/>
            </a:xfrm>
            <a:prstGeom prst="line">
              <a:avLst/>
            </a:prstGeom>
            <a:noFill/>
            <a:ln w="76200">
              <a:solidFill>
                <a:schemeClr val="tx1"/>
              </a:solidFill>
              <a:round/>
              <a:headEnd/>
              <a:tailEnd type="triangle" w="med" len="med"/>
            </a:ln>
            <a:effectLst/>
          </p:spPr>
          <p:txBody>
            <a:bodyPr/>
            <a:lstStyle/>
            <a:p>
              <a:endParaRPr lang="ja-JP" altLang="en-US"/>
            </a:p>
          </p:txBody>
        </p:sp>
      </p:grpSp>
      <p:sp>
        <p:nvSpPr>
          <p:cNvPr id="32" name="テキスト ボックス 31"/>
          <p:cNvSpPr txBox="1"/>
          <p:nvPr/>
        </p:nvSpPr>
        <p:spPr>
          <a:xfrm>
            <a:off x="5652120" y="1628800"/>
            <a:ext cx="3491880" cy="4247317"/>
          </a:xfrm>
          <a:prstGeom prst="rect">
            <a:avLst/>
          </a:prstGeom>
          <a:noFill/>
        </p:spPr>
        <p:txBody>
          <a:bodyPr wrap="square" rtlCol="0">
            <a:spAutoFit/>
          </a:bodyPr>
          <a:lstStyle/>
          <a:p>
            <a:r>
              <a:rPr lang="ja-JP" altLang="en-US" smtClean="0"/>
              <a:t>各状態</a:t>
            </a:r>
            <a:r>
              <a:rPr lang="en-US" altLang="ja-JP" smtClean="0"/>
              <a:t>(LOADED, CONFIGURED, RUNNING, PAUSED)</a:t>
            </a:r>
            <a:r>
              <a:rPr lang="ja-JP" altLang="en-US" smtClean="0"/>
              <a:t>にある間、対応する</a:t>
            </a:r>
            <a:r>
              <a:rPr kumimoji="1" lang="ja-JP" altLang="en-US" smtClean="0"/>
              <a:t>関数が</a:t>
            </a:r>
            <a:r>
              <a:rPr lang="ja-JP" altLang="en-US" smtClean="0"/>
              <a:t>繰り返し</a:t>
            </a:r>
            <a:r>
              <a:rPr kumimoji="1" lang="ja-JP" altLang="en-US" smtClean="0"/>
              <a:t>呼ばれる。</a:t>
            </a:r>
            <a:endParaRPr kumimoji="1" lang="en-US" altLang="ja-JP" smtClean="0"/>
          </a:p>
          <a:p>
            <a:endParaRPr lang="en-US" altLang="ja-JP" smtClean="0"/>
          </a:p>
          <a:p>
            <a:r>
              <a:rPr kumimoji="1" lang="ja-JP" altLang="en-US" smtClean="0"/>
              <a:t>状態遷移するときは状態遷移</a:t>
            </a:r>
            <a:endParaRPr kumimoji="1" lang="en-US" altLang="ja-JP" smtClean="0"/>
          </a:p>
          <a:p>
            <a:r>
              <a:rPr kumimoji="1" lang="ja-JP" altLang="en-US" smtClean="0"/>
              <a:t>関数が呼ばれる。</a:t>
            </a:r>
            <a:endParaRPr kumimoji="1" lang="en-US" altLang="ja-JP" smtClean="0"/>
          </a:p>
          <a:p>
            <a:endParaRPr lang="en-US" altLang="ja-JP" smtClean="0"/>
          </a:p>
          <a:p>
            <a:r>
              <a:rPr kumimoji="1" lang="ja-JP" altLang="en-US" smtClean="0"/>
              <a:t>状態遷移できるようにするために</a:t>
            </a:r>
            <a:endParaRPr kumimoji="1" lang="en-US" altLang="ja-JP" smtClean="0"/>
          </a:p>
          <a:p>
            <a:r>
              <a:rPr lang="ja-JP" altLang="en-US" smtClean="0"/>
              <a:t>は、</a:t>
            </a:r>
            <a:r>
              <a:rPr lang="en-US" altLang="ja-JP" smtClean="0"/>
              <a:t>daq_run()</a:t>
            </a:r>
            <a:r>
              <a:rPr lang="ja-JP" altLang="en-US" smtClean="0"/>
              <a:t>等は永遠にそのなかで</a:t>
            </a:r>
            <a:r>
              <a:rPr kumimoji="1" lang="ja-JP" altLang="en-US" smtClean="0"/>
              <a:t>ブロックしてはだめ。</a:t>
            </a:r>
            <a:endParaRPr kumimoji="1" lang="en-US" altLang="ja-JP" smtClean="0"/>
          </a:p>
          <a:p>
            <a:r>
              <a:rPr lang="ja-JP" altLang="en-US" smtClean="0"/>
              <a:t>（例：</a:t>
            </a:r>
            <a:r>
              <a:rPr lang="en-US" altLang="ja-JP" smtClean="0"/>
              <a:t>Gatherer</a:t>
            </a:r>
            <a:r>
              <a:rPr lang="ja-JP" altLang="en-US" smtClean="0"/>
              <a:t>のソケットプログラムで</a:t>
            </a:r>
            <a:r>
              <a:rPr kumimoji="1" lang="en-US" altLang="ja-JP" smtClean="0"/>
              <a:t>timeout</a:t>
            </a:r>
            <a:r>
              <a:rPr kumimoji="1" lang="ja-JP" altLang="en-US" smtClean="0"/>
              <a:t>つきにする必要がある）</a:t>
            </a:r>
            <a:endParaRPr kumimoji="1" lang="en-US" altLang="ja-JP" smtClean="0"/>
          </a:p>
          <a:p>
            <a:endParaRPr lang="en-US" altLang="ja-JP" smtClean="0"/>
          </a:p>
          <a:p>
            <a:r>
              <a:rPr lang="ja-JP" altLang="en-US" smtClean="0"/>
              <a:t>各関数を実装することで</a:t>
            </a:r>
            <a:r>
              <a:rPr lang="en-US" altLang="ja-JP" smtClean="0"/>
              <a:t>DAQ</a:t>
            </a:r>
            <a:r>
              <a:rPr lang="ja-JP" altLang="en-US" smtClean="0"/>
              <a:t>コンポーネントを完成させる。</a:t>
            </a:r>
            <a:endParaRPr kumimoji="1" lang="ja-JP" altLang="en-US"/>
          </a:p>
        </p:txBody>
      </p:sp>
      <p:sp>
        <p:nvSpPr>
          <p:cNvPr id="33" name="テキスト ボックス 32"/>
          <p:cNvSpPr txBox="1"/>
          <p:nvPr/>
        </p:nvSpPr>
        <p:spPr>
          <a:xfrm>
            <a:off x="6444208" y="44624"/>
            <a:ext cx="2523448" cy="369332"/>
          </a:xfrm>
          <a:prstGeom prst="rect">
            <a:avLst/>
          </a:prstGeom>
          <a:noFill/>
        </p:spPr>
        <p:txBody>
          <a:bodyPr wrap="none" rtlCol="0">
            <a:spAutoFit/>
          </a:bodyPr>
          <a:lstStyle/>
          <a:p>
            <a:r>
              <a:rPr kumimoji="1" lang="ja-JP" altLang="en-US" smtClean="0"/>
              <a:t>技術解説書</a:t>
            </a:r>
            <a:r>
              <a:rPr kumimoji="1" lang="en-US" altLang="ja-JP" smtClean="0"/>
              <a:t>15-17</a:t>
            </a:r>
            <a:r>
              <a:rPr kumimoji="1" lang="ja-JP" altLang="en-US" smtClean="0"/>
              <a:t>ページ</a:t>
            </a:r>
            <a:endParaRPr kumimoji="1" lang="ja-JP"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円/楕円 57"/>
          <p:cNvSpPr/>
          <p:nvPr/>
        </p:nvSpPr>
        <p:spPr>
          <a:xfrm>
            <a:off x="2915816" y="5013176"/>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円/楕円 55"/>
          <p:cNvSpPr/>
          <p:nvPr/>
        </p:nvSpPr>
        <p:spPr>
          <a:xfrm>
            <a:off x="2195736" y="5373216"/>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a:off x="3563888" y="5373216"/>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スライド番号プレースホルダ 5"/>
          <p:cNvSpPr>
            <a:spLocks noGrp="1"/>
          </p:cNvSpPr>
          <p:nvPr>
            <p:ph type="sldNum" sz="quarter" idx="12"/>
          </p:nvPr>
        </p:nvSpPr>
        <p:spPr/>
        <p:txBody>
          <a:bodyPr/>
          <a:lstStyle/>
          <a:p>
            <a:fld id="{7E8345E9-0F4D-48FA-9805-A57019940CD5}" type="slidenum">
              <a:rPr lang="en-US" altLang="ja-JP"/>
              <a:pPr/>
              <a:t>14</a:t>
            </a:fld>
            <a:endParaRPr lang="en-US" altLang="ja-JP"/>
          </a:p>
        </p:txBody>
      </p:sp>
      <p:sp>
        <p:nvSpPr>
          <p:cNvPr id="17410" name="Rectangle 2"/>
          <p:cNvSpPr>
            <a:spLocks noGrp="1" noChangeArrowheads="1"/>
          </p:cNvSpPr>
          <p:nvPr>
            <p:ph type="title"/>
          </p:nvPr>
        </p:nvSpPr>
        <p:spPr>
          <a:xfrm>
            <a:off x="468313" y="366695"/>
            <a:ext cx="8229600" cy="561975"/>
          </a:xfrm>
        </p:spPr>
        <p:txBody>
          <a:bodyPr>
            <a:normAutofit fontScale="90000"/>
          </a:bodyPr>
          <a:lstStyle/>
          <a:p>
            <a:r>
              <a:rPr lang="ja-JP" altLang="en-US" sz="4000" smtClean="0"/>
              <a:t>コンポーネント状態遷移</a:t>
            </a:r>
            <a:endParaRPr lang="ja-JP" altLang="en-US" sz="4000"/>
          </a:p>
        </p:txBody>
      </p:sp>
      <p:grpSp>
        <p:nvGrpSpPr>
          <p:cNvPr id="2" name="Group 30"/>
          <p:cNvGrpSpPr>
            <a:grpSpLocks/>
          </p:cNvGrpSpPr>
          <p:nvPr/>
        </p:nvGrpSpPr>
        <p:grpSpPr bwMode="auto">
          <a:xfrm>
            <a:off x="179512" y="1143554"/>
            <a:ext cx="3763677" cy="3077534"/>
            <a:chOff x="930" y="1071"/>
            <a:chExt cx="3538" cy="2893"/>
          </a:xfrm>
        </p:grpSpPr>
        <p:sp>
          <p:nvSpPr>
            <p:cNvPr id="17413" name="Rectangle 5"/>
            <p:cNvSpPr>
              <a:spLocks noChangeArrowheads="1"/>
            </p:cNvSpPr>
            <p:nvPr/>
          </p:nvSpPr>
          <p:spPr bwMode="auto">
            <a:xfrm>
              <a:off x="975" y="1071"/>
              <a:ext cx="3493" cy="413"/>
            </a:xfrm>
            <a:prstGeom prst="rect">
              <a:avLst/>
            </a:prstGeom>
            <a:solidFill>
              <a:srgbClr val="FFFF99"/>
            </a:solidFill>
            <a:ln w="9525">
              <a:noFill/>
              <a:miter lim="800000"/>
              <a:headEnd/>
              <a:tailEnd/>
            </a:ln>
            <a:effectLst/>
          </p:spPr>
          <p:txBody>
            <a:bodyPr wrap="none" anchor="ctr"/>
            <a:lstStyle/>
            <a:p>
              <a:endParaRPr lang="ja-JP" altLang="en-US" sz="1200"/>
            </a:p>
          </p:txBody>
        </p:sp>
        <p:sp>
          <p:nvSpPr>
            <p:cNvPr id="17414" name="Rectangle 6"/>
            <p:cNvSpPr>
              <a:spLocks noChangeArrowheads="1"/>
            </p:cNvSpPr>
            <p:nvPr/>
          </p:nvSpPr>
          <p:spPr bwMode="auto">
            <a:xfrm>
              <a:off x="975" y="1898"/>
              <a:ext cx="3493" cy="413"/>
            </a:xfrm>
            <a:prstGeom prst="rect">
              <a:avLst/>
            </a:prstGeom>
            <a:solidFill>
              <a:srgbClr val="FFFF00"/>
            </a:solidFill>
            <a:ln w="9525">
              <a:noFill/>
              <a:miter lim="800000"/>
              <a:headEnd/>
              <a:tailEnd/>
            </a:ln>
            <a:effectLst/>
          </p:spPr>
          <p:txBody>
            <a:bodyPr wrap="none" anchor="ctr"/>
            <a:lstStyle/>
            <a:p>
              <a:endParaRPr lang="ja-JP" altLang="en-US" sz="1200"/>
            </a:p>
          </p:txBody>
        </p:sp>
        <p:sp>
          <p:nvSpPr>
            <p:cNvPr id="17415" name="Rectangle 7"/>
            <p:cNvSpPr>
              <a:spLocks noChangeArrowheads="1"/>
            </p:cNvSpPr>
            <p:nvPr/>
          </p:nvSpPr>
          <p:spPr bwMode="auto">
            <a:xfrm>
              <a:off x="975" y="2723"/>
              <a:ext cx="3493" cy="414"/>
            </a:xfrm>
            <a:prstGeom prst="rect">
              <a:avLst/>
            </a:prstGeom>
            <a:solidFill>
              <a:schemeClr val="accent1"/>
            </a:solidFill>
            <a:ln w="9525">
              <a:noFill/>
              <a:miter lim="800000"/>
              <a:headEnd/>
              <a:tailEnd/>
            </a:ln>
            <a:effectLst/>
          </p:spPr>
          <p:txBody>
            <a:bodyPr wrap="none" anchor="ctr"/>
            <a:lstStyle/>
            <a:p>
              <a:endParaRPr lang="ja-JP" altLang="en-US" sz="1200"/>
            </a:p>
          </p:txBody>
        </p:sp>
        <p:sp>
          <p:nvSpPr>
            <p:cNvPr id="17416" name="Rectangle 8"/>
            <p:cNvSpPr>
              <a:spLocks noChangeArrowheads="1"/>
            </p:cNvSpPr>
            <p:nvPr/>
          </p:nvSpPr>
          <p:spPr bwMode="auto">
            <a:xfrm>
              <a:off x="975" y="3550"/>
              <a:ext cx="3493" cy="413"/>
            </a:xfrm>
            <a:prstGeom prst="rect">
              <a:avLst/>
            </a:prstGeom>
            <a:solidFill>
              <a:srgbClr val="FFCCFF"/>
            </a:solidFill>
            <a:ln w="9525">
              <a:noFill/>
              <a:miter lim="800000"/>
              <a:headEnd/>
              <a:tailEnd/>
            </a:ln>
            <a:effectLst/>
          </p:spPr>
          <p:txBody>
            <a:bodyPr wrap="none" anchor="ctr"/>
            <a:lstStyle/>
            <a:p>
              <a:endParaRPr lang="ja-JP" altLang="en-US" sz="1200"/>
            </a:p>
          </p:txBody>
        </p:sp>
        <p:sp>
          <p:nvSpPr>
            <p:cNvPr id="17417" name="Text Box 9"/>
            <p:cNvSpPr txBox="1">
              <a:spLocks noChangeArrowheads="1"/>
            </p:cNvSpPr>
            <p:nvPr/>
          </p:nvSpPr>
          <p:spPr bwMode="auto">
            <a:xfrm>
              <a:off x="1088" y="1170"/>
              <a:ext cx="668" cy="260"/>
            </a:xfrm>
            <a:prstGeom prst="rect">
              <a:avLst/>
            </a:prstGeom>
            <a:noFill/>
            <a:ln w="9525">
              <a:noFill/>
              <a:miter lim="800000"/>
              <a:headEnd/>
              <a:tailEnd/>
            </a:ln>
            <a:effectLst/>
          </p:spPr>
          <p:txBody>
            <a:bodyPr wrap="none">
              <a:spAutoFit/>
            </a:bodyPr>
            <a:lstStyle/>
            <a:p>
              <a:r>
                <a:rPr lang="en-US" altLang="ja-JP" sz="1200" b="1" i="1"/>
                <a:t>LOADED</a:t>
              </a:r>
            </a:p>
          </p:txBody>
        </p:sp>
        <p:sp>
          <p:nvSpPr>
            <p:cNvPr id="17418" name="Text Box 10"/>
            <p:cNvSpPr txBox="1">
              <a:spLocks noChangeArrowheads="1"/>
            </p:cNvSpPr>
            <p:nvPr/>
          </p:nvSpPr>
          <p:spPr bwMode="auto">
            <a:xfrm>
              <a:off x="930" y="1979"/>
              <a:ext cx="975" cy="260"/>
            </a:xfrm>
            <a:prstGeom prst="rect">
              <a:avLst/>
            </a:prstGeom>
            <a:noFill/>
            <a:ln w="9525">
              <a:noFill/>
              <a:miter lim="800000"/>
              <a:headEnd/>
              <a:tailEnd/>
            </a:ln>
            <a:effectLst/>
          </p:spPr>
          <p:txBody>
            <a:bodyPr wrap="none">
              <a:spAutoFit/>
            </a:bodyPr>
            <a:lstStyle/>
            <a:p>
              <a:r>
                <a:rPr lang="en-US" altLang="ja-JP" sz="1200" b="1" i="1"/>
                <a:t>CONFIGURED</a:t>
              </a:r>
            </a:p>
          </p:txBody>
        </p:sp>
        <p:sp>
          <p:nvSpPr>
            <p:cNvPr id="17419" name="Text Box 11"/>
            <p:cNvSpPr txBox="1">
              <a:spLocks noChangeArrowheads="1"/>
            </p:cNvSpPr>
            <p:nvPr/>
          </p:nvSpPr>
          <p:spPr bwMode="auto">
            <a:xfrm>
              <a:off x="1088" y="2824"/>
              <a:ext cx="766" cy="260"/>
            </a:xfrm>
            <a:prstGeom prst="rect">
              <a:avLst/>
            </a:prstGeom>
            <a:noFill/>
            <a:ln w="9525">
              <a:noFill/>
              <a:miter lim="800000"/>
              <a:headEnd/>
              <a:tailEnd/>
            </a:ln>
            <a:effectLst/>
          </p:spPr>
          <p:txBody>
            <a:bodyPr wrap="none">
              <a:spAutoFit/>
            </a:bodyPr>
            <a:lstStyle/>
            <a:p>
              <a:r>
                <a:rPr lang="en-US" altLang="ja-JP" sz="1200" b="1" i="1"/>
                <a:t>RUNNING</a:t>
              </a:r>
            </a:p>
          </p:txBody>
        </p:sp>
        <p:sp>
          <p:nvSpPr>
            <p:cNvPr id="17420" name="Text Box 12"/>
            <p:cNvSpPr txBox="1">
              <a:spLocks noChangeArrowheads="1"/>
            </p:cNvSpPr>
            <p:nvPr/>
          </p:nvSpPr>
          <p:spPr bwMode="auto">
            <a:xfrm>
              <a:off x="1088" y="3650"/>
              <a:ext cx="651" cy="260"/>
            </a:xfrm>
            <a:prstGeom prst="rect">
              <a:avLst/>
            </a:prstGeom>
            <a:noFill/>
            <a:ln w="9525">
              <a:noFill/>
              <a:miter lim="800000"/>
              <a:headEnd/>
              <a:tailEnd/>
            </a:ln>
            <a:effectLst/>
          </p:spPr>
          <p:txBody>
            <a:bodyPr wrap="none">
              <a:spAutoFit/>
            </a:bodyPr>
            <a:lstStyle/>
            <a:p>
              <a:r>
                <a:rPr lang="en-US" altLang="ja-JP" sz="1200" b="1" i="1"/>
                <a:t>PAUSED</a:t>
              </a:r>
            </a:p>
          </p:txBody>
        </p:sp>
        <p:sp>
          <p:nvSpPr>
            <p:cNvPr id="17421" name="Rectangle 13"/>
            <p:cNvSpPr>
              <a:spLocks noChangeArrowheads="1"/>
            </p:cNvSpPr>
            <p:nvPr/>
          </p:nvSpPr>
          <p:spPr bwMode="auto">
            <a:xfrm>
              <a:off x="2102" y="1898"/>
              <a:ext cx="1202" cy="413"/>
            </a:xfrm>
            <a:prstGeom prst="rect">
              <a:avLst/>
            </a:prstGeom>
            <a:noFill/>
            <a:ln w="38100">
              <a:solidFill>
                <a:schemeClr val="tx1"/>
              </a:solidFill>
              <a:miter lim="800000"/>
              <a:headEnd/>
              <a:tailEnd/>
            </a:ln>
            <a:effectLst/>
          </p:spPr>
          <p:txBody>
            <a:bodyPr wrap="none" anchor="ctr"/>
            <a:lstStyle/>
            <a:p>
              <a:pPr algn="ctr"/>
              <a:r>
                <a:rPr lang="en-US" altLang="ja-JP" sz="1200" b="1">
                  <a:solidFill>
                    <a:srgbClr val="CC3300"/>
                  </a:solidFill>
                </a:rPr>
                <a:t>daq_dummy()</a:t>
              </a:r>
            </a:p>
          </p:txBody>
        </p:sp>
        <p:sp>
          <p:nvSpPr>
            <p:cNvPr id="17422" name="Rectangle 14"/>
            <p:cNvSpPr>
              <a:spLocks noChangeArrowheads="1"/>
            </p:cNvSpPr>
            <p:nvPr/>
          </p:nvSpPr>
          <p:spPr bwMode="auto">
            <a:xfrm>
              <a:off x="2102" y="1071"/>
              <a:ext cx="1202" cy="413"/>
            </a:xfrm>
            <a:prstGeom prst="rect">
              <a:avLst/>
            </a:prstGeom>
            <a:noFill/>
            <a:ln w="38100">
              <a:solidFill>
                <a:schemeClr val="tx1"/>
              </a:solidFill>
              <a:miter lim="800000"/>
              <a:headEnd/>
              <a:tailEnd/>
            </a:ln>
            <a:effectLst/>
          </p:spPr>
          <p:txBody>
            <a:bodyPr wrap="none" anchor="ctr"/>
            <a:lstStyle/>
            <a:p>
              <a:pPr algn="ctr"/>
              <a:r>
                <a:rPr lang="en-US" altLang="ja-JP" sz="1200" b="1">
                  <a:solidFill>
                    <a:srgbClr val="CC3300"/>
                  </a:solidFill>
                </a:rPr>
                <a:t>daq_dummy()</a:t>
              </a:r>
            </a:p>
          </p:txBody>
        </p:sp>
        <p:sp>
          <p:nvSpPr>
            <p:cNvPr id="17423" name="Rectangle 15"/>
            <p:cNvSpPr>
              <a:spLocks noChangeArrowheads="1"/>
            </p:cNvSpPr>
            <p:nvPr/>
          </p:nvSpPr>
          <p:spPr bwMode="auto">
            <a:xfrm>
              <a:off x="2102" y="2724"/>
              <a:ext cx="1202" cy="413"/>
            </a:xfrm>
            <a:prstGeom prst="rect">
              <a:avLst/>
            </a:prstGeom>
            <a:noFill/>
            <a:ln w="38100">
              <a:solidFill>
                <a:schemeClr val="tx1"/>
              </a:solidFill>
              <a:miter lim="800000"/>
              <a:headEnd/>
              <a:tailEnd/>
            </a:ln>
            <a:effectLst/>
          </p:spPr>
          <p:txBody>
            <a:bodyPr wrap="none" anchor="ctr"/>
            <a:lstStyle/>
            <a:p>
              <a:pPr algn="ctr"/>
              <a:r>
                <a:rPr lang="en-US" altLang="ja-JP" sz="1200" b="1">
                  <a:solidFill>
                    <a:srgbClr val="CC3300"/>
                  </a:solidFill>
                </a:rPr>
                <a:t>daq_run()</a:t>
              </a:r>
            </a:p>
          </p:txBody>
        </p:sp>
        <p:sp>
          <p:nvSpPr>
            <p:cNvPr id="17424" name="Rectangle 16"/>
            <p:cNvSpPr>
              <a:spLocks noChangeArrowheads="1"/>
            </p:cNvSpPr>
            <p:nvPr/>
          </p:nvSpPr>
          <p:spPr bwMode="auto">
            <a:xfrm>
              <a:off x="2102" y="3551"/>
              <a:ext cx="1202" cy="413"/>
            </a:xfrm>
            <a:prstGeom prst="rect">
              <a:avLst/>
            </a:prstGeom>
            <a:noFill/>
            <a:ln w="38100">
              <a:solidFill>
                <a:schemeClr val="tx1"/>
              </a:solidFill>
              <a:miter lim="800000"/>
              <a:headEnd/>
              <a:tailEnd/>
            </a:ln>
            <a:effectLst/>
          </p:spPr>
          <p:txBody>
            <a:bodyPr wrap="none" anchor="ctr"/>
            <a:lstStyle/>
            <a:p>
              <a:pPr algn="ctr"/>
              <a:r>
                <a:rPr lang="en-US" altLang="ja-JP" sz="1200" b="1">
                  <a:solidFill>
                    <a:srgbClr val="CC3300"/>
                  </a:solidFill>
                </a:rPr>
                <a:t>daq_dummy()</a:t>
              </a:r>
            </a:p>
          </p:txBody>
        </p:sp>
        <p:sp>
          <p:nvSpPr>
            <p:cNvPr id="17425" name="Text Box 17"/>
            <p:cNvSpPr txBox="1">
              <a:spLocks noChangeArrowheads="1"/>
            </p:cNvSpPr>
            <p:nvPr/>
          </p:nvSpPr>
          <p:spPr bwMode="auto">
            <a:xfrm>
              <a:off x="1215" y="1479"/>
              <a:ext cx="1130" cy="434"/>
            </a:xfrm>
            <a:prstGeom prst="rect">
              <a:avLst/>
            </a:prstGeom>
            <a:noFill/>
            <a:ln w="9525">
              <a:noFill/>
              <a:miter lim="800000"/>
              <a:headEnd/>
              <a:tailEnd/>
            </a:ln>
            <a:effectLst/>
          </p:spPr>
          <p:txBody>
            <a:bodyPr wrap="none">
              <a:spAutoFit/>
            </a:bodyPr>
            <a:lstStyle/>
            <a:p>
              <a:pPr algn="r"/>
              <a:r>
                <a:rPr lang="en-US" altLang="ja-JP" sz="1200" b="1" i="1"/>
                <a:t>CONFIGURE</a:t>
              </a:r>
            </a:p>
            <a:p>
              <a:pPr algn="r"/>
              <a:r>
                <a:rPr lang="en-US" altLang="ja-JP" sz="1200" b="1">
                  <a:solidFill>
                    <a:srgbClr val="0066CC"/>
                  </a:solidFill>
                </a:rPr>
                <a:t>daq_configure()</a:t>
              </a:r>
            </a:p>
          </p:txBody>
        </p:sp>
        <p:sp>
          <p:nvSpPr>
            <p:cNvPr id="17426" name="Text Box 18"/>
            <p:cNvSpPr txBox="1">
              <a:spLocks noChangeArrowheads="1"/>
            </p:cNvSpPr>
            <p:nvPr/>
          </p:nvSpPr>
          <p:spPr bwMode="auto">
            <a:xfrm>
              <a:off x="1485" y="2295"/>
              <a:ext cx="840" cy="434"/>
            </a:xfrm>
            <a:prstGeom prst="rect">
              <a:avLst/>
            </a:prstGeom>
            <a:noFill/>
            <a:ln w="9525">
              <a:noFill/>
              <a:miter lim="800000"/>
              <a:headEnd/>
              <a:tailEnd/>
            </a:ln>
            <a:effectLst/>
          </p:spPr>
          <p:txBody>
            <a:bodyPr wrap="none">
              <a:spAutoFit/>
            </a:bodyPr>
            <a:lstStyle/>
            <a:p>
              <a:pPr algn="r"/>
              <a:r>
                <a:rPr lang="en-US" altLang="ja-JP" sz="1200" b="1" i="1"/>
                <a:t>START</a:t>
              </a:r>
            </a:p>
            <a:p>
              <a:pPr algn="r"/>
              <a:r>
                <a:rPr lang="en-US" altLang="ja-JP" sz="1200" b="1">
                  <a:solidFill>
                    <a:srgbClr val="0066CC"/>
                  </a:solidFill>
                </a:rPr>
                <a:t>daq_start()</a:t>
              </a:r>
            </a:p>
          </p:txBody>
        </p:sp>
        <p:sp>
          <p:nvSpPr>
            <p:cNvPr id="17427" name="Text Box 19"/>
            <p:cNvSpPr txBox="1">
              <a:spLocks noChangeArrowheads="1"/>
            </p:cNvSpPr>
            <p:nvPr/>
          </p:nvSpPr>
          <p:spPr bwMode="auto">
            <a:xfrm>
              <a:off x="1385" y="3112"/>
              <a:ext cx="921" cy="434"/>
            </a:xfrm>
            <a:prstGeom prst="rect">
              <a:avLst/>
            </a:prstGeom>
            <a:noFill/>
            <a:ln w="9525">
              <a:noFill/>
              <a:miter lim="800000"/>
              <a:headEnd/>
              <a:tailEnd/>
            </a:ln>
            <a:effectLst/>
          </p:spPr>
          <p:txBody>
            <a:bodyPr wrap="none">
              <a:spAutoFit/>
            </a:bodyPr>
            <a:lstStyle/>
            <a:p>
              <a:pPr algn="r"/>
              <a:r>
                <a:rPr lang="en-US" altLang="ja-JP" sz="1200" b="1" i="1"/>
                <a:t>PAUSE</a:t>
              </a:r>
            </a:p>
            <a:p>
              <a:pPr algn="r"/>
              <a:r>
                <a:rPr lang="en-US" altLang="ja-JP" sz="1200" b="1">
                  <a:solidFill>
                    <a:srgbClr val="0066CC"/>
                  </a:solidFill>
                </a:rPr>
                <a:t>daq_pause()</a:t>
              </a:r>
            </a:p>
          </p:txBody>
        </p:sp>
        <p:sp>
          <p:nvSpPr>
            <p:cNvPr id="17428" name="Text Box 20"/>
            <p:cNvSpPr txBox="1">
              <a:spLocks noChangeArrowheads="1"/>
            </p:cNvSpPr>
            <p:nvPr/>
          </p:nvSpPr>
          <p:spPr bwMode="auto">
            <a:xfrm>
              <a:off x="3152" y="1479"/>
              <a:ext cx="1287" cy="434"/>
            </a:xfrm>
            <a:prstGeom prst="rect">
              <a:avLst/>
            </a:prstGeom>
            <a:noFill/>
            <a:ln w="9525">
              <a:noFill/>
              <a:miter lim="800000"/>
              <a:headEnd/>
              <a:tailEnd/>
            </a:ln>
            <a:effectLst/>
          </p:spPr>
          <p:txBody>
            <a:bodyPr wrap="none">
              <a:spAutoFit/>
            </a:bodyPr>
            <a:lstStyle/>
            <a:p>
              <a:r>
                <a:rPr lang="en-US" altLang="ja-JP" sz="1200" b="1" i="1"/>
                <a:t>UNCONFIGURE</a:t>
              </a:r>
            </a:p>
            <a:p>
              <a:r>
                <a:rPr lang="en-US" altLang="ja-JP" sz="1200" b="1">
                  <a:solidFill>
                    <a:srgbClr val="0066CC"/>
                  </a:solidFill>
                </a:rPr>
                <a:t>daq_unconfigure()</a:t>
              </a:r>
            </a:p>
          </p:txBody>
        </p:sp>
        <p:sp>
          <p:nvSpPr>
            <p:cNvPr id="17429" name="Text Box 21"/>
            <p:cNvSpPr txBox="1">
              <a:spLocks noChangeArrowheads="1"/>
            </p:cNvSpPr>
            <p:nvPr/>
          </p:nvSpPr>
          <p:spPr bwMode="auto">
            <a:xfrm>
              <a:off x="3107" y="2295"/>
              <a:ext cx="825" cy="434"/>
            </a:xfrm>
            <a:prstGeom prst="rect">
              <a:avLst/>
            </a:prstGeom>
            <a:noFill/>
            <a:ln w="9525">
              <a:noFill/>
              <a:miter lim="800000"/>
              <a:headEnd/>
              <a:tailEnd/>
            </a:ln>
            <a:effectLst/>
          </p:spPr>
          <p:txBody>
            <a:bodyPr wrap="none">
              <a:spAutoFit/>
            </a:bodyPr>
            <a:lstStyle/>
            <a:p>
              <a:r>
                <a:rPr lang="en-US" altLang="ja-JP" sz="1200" b="1" i="1"/>
                <a:t>STOP</a:t>
              </a:r>
            </a:p>
            <a:p>
              <a:r>
                <a:rPr lang="en-US" altLang="ja-JP" sz="1200" b="1">
                  <a:solidFill>
                    <a:srgbClr val="0066CC"/>
                  </a:solidFill>
                </a:rPr>
                <a:t>daq_stop()</a:t>
              </a:r>
            </a:p>
          </p:txBody>
        </p:sp>
        <p:sp>
          <p:nvSpPr>
            <p:cNvPr id="17430" name="Text Box 22"/>
            <p:cNvSpPr txBox="1">
              <a:spLocks noChangeArrowheads="1"/>
            </p:cNvSpPr>
            <p:nvPr/>
          </p:nvSpPr>
          <p:spPr bwMode="auto">
            <a:xfrm>
              <a:off x="3152" y="3112"/>
              <a:ext cx="1011" cy="434"/>
            </a:xfrm>
            <a:prstGeom prst="rect">
              <a:avLst/>
            </a:prstGeom>
            <a:noFill/>
            <a:ln w="9525">
              <a:noFill/>
              <a:miter lim="800000"/>
              <a:headEnd/>
              <a:tailEnd/>
            </a:ln>
            <a:effectLst/>
          </p:spPr>
          <p:txBody>
            <a:bodyPr wrap="none">
              <a:spAutoFit/>
            </a:bodyPr>
            <a:lstStyle/>
            <a:p>
              <a:r>
                <a:rPr lang="en-US" altLang="ja-JP" sz="1200" b="1" i="1"/>
                <a:t>RESUME</a:t>
              </a:r>
            </a:p>
            <a:p>
              <a:r>
                <a:rPr lang="en-US" altLang="ja-JP" sz="1200" b="1">
                  <a:solidFill>
                    <a:srgbClr val="0066CC"/>
                  </a:solidFill>
                </a:rPr>
                <a:t>daq_resume()</a:t>
              </a:r>
            </a:p>
          </p:txBody>
        </p:sp>
        <p:sp>
          <p:nvSpPr>
            <p:cNvPr id="17431" name="Line 23"/>
            <p:cNvSpPr>
              <a:spLocks noChangeShapeType="1"/>
            </p:cNvSpPr>
            <p:nvPr/>
          </p:nvSpPr>
          <p:spPr bwMode="auto">
            <a:xfrm>
              <a:off x="2440" y="1484"/>
              <a:ext cx="0" cy="414"/>
            </a:xfrm>
            <a:prstGeom prst="line">
              <a:avLst/>
            </a:prstGeom>
            <a:noFill/>
            <a:ln w="76200">
              <a:solidFill>
                <a:schemeClr val="tx1"/>
              </a:solidFill>
              <a:round/>
              <a:headEnd/>
              <a:tailEnd type="triangle" w="med" len="med"/>
            </a:ln>
            <a:effectLst/>
          </p:spPr>
          <p:txBody>
            <a:bodyPr/>
            <a:lstStyle/>
            <a:p>
              <a:endParaRPr lang="ja-JP" altLang="en-US" sz="1200"/>
            </a:p>
          </p:txBody>
        </p:sp>
        <p:sp>
          <p:nvSpPr>
            <p:cNvPr id="17432" name="Line 24"/>
            <p:cNvSpPr>
              <a:spLocks noChangeShapeType="1"/>
            </p:cNvSpPr>
            <p:nvPr/>
          </p:nvSpPr>
          <p:spPr bwMode="auto">
            <a:xfrm>
              <a:off x="2440" y="2311"/>
              <a:ext cx="0" cy="413"/>
            </a:xfrm>
            <a:prstGeom prst="line">
              <a:avLst/>
            </a:prstGeom>
            <a:noFill/>
            <a:ln w="76200">
              <a:solidFill>
                <a:schemeClr val="tx1"/>
              </a:solidFill>
              <a:round/>
              <a:headEnd/>
              <a:tailEnd type="triangle" w="med" len="med"/>
            </a:ln>
            <a:effectLst/>
          </p:spPr>
          <p:txBody>
            <a:bodyPr/>
            <a:lstStyle/>
            <a:p>
              <a:endParaRPr lang="ja-JP" altLang="en-US" sz="1200"/>
            </a:p>
          </p:txBody>
        </p:sp>
        <p:sp>
          <p:nvSpPr>
            <p:cNvPr id="17433" name="Line 25"/>
            <p:cNvSpPr>
              <a:spLocks noChangeShapeType="1"/>
            </p:cNvSpPr>
            <p:nvPr/>
          </p:nvSpPr>
          <p:spPr bwMode="auto">
            <a:xfrm>
              <a:off x="2440" y="3137"/>
              <a:ext cx="0" cy="414"/>
            </a:xfrm>
            <a:prstGeom prst="line">
              <a:avLst/>
            </a:prstGeom>
            <a:noFill/>
            <a:ln w="76200">
              <a:solidFill>
                <a:schemeClr val="tx1"/>
              </a:solidFill>
              <a:round/>
              <a:headEnd/>
              <a:tailEnd type="triangle" w="med" len="med"/>
            </a:ln>
            <a:effectLst/>
          </p:spPr>
          <p:txBody>
            <a:bodyPr/>
            <a:lstStyle/>
            <a:p>
              <a:endParaRPr lang="ja-JP" altLang="en-US" sz="1200"/>
            </a:p>
          </p:txBody>
        </p:sp>
        <p:sp>
          <p:nvSpPr>
            <p:cNvPr id="17434" name="Line 26"/>
            <p:cNvSpPr>
              <a:spLocks noChangeShapeType="1"/>
            </p:cNvSpPr>
            <p:nvPr/>
          </p:nvSpPr>
          <p:spPr bwMode="auto">
            <a:xfrm flipV="1">
              <a:off x="3003" y="1484"/>
              <a:ext cx="0" cy="414"/>
            </a:xfrm>
            <a:prstGeom prst="line">
              <a:avLst/>
            </a:prstGeom>
            <a:noFill/>
            <a:ln w="76200">
              <a:solidFill>
                <a:schemeClr val="tx1"/>
              </a:solidFill>
              <a:round/>
              <a:headEnd/>
              <a:tailEnd type="triangle" w="med" len="med"/>
            </a:ln>
            <a:effectLst/>
          </p:spPr>
          <p:txBody>
            <a:bodyPr/>
            <a:lstStyle/>
            <a:p>
              <a:endParaRPr lang="ja-JP" altLang="en-US" sz="1200"/>
            </a:p>
          </p:txBody>
        </p:sp>
        <p:sp>
          <p:nvSpPr>
            <p:cNvPr id="17435" name="Line 27"/>
            <p:cNvSpPr>
              <a:spLocks noChangeShapeType="1"/>
            </p:cNvSpPr>
            <p:nvPr/>
          </p:nvSpPr>
          <p:spPr bwMode="auto">
            <a:xfrm flipV="1">
              <a:off x="3003" y="2311"/>
              <a:ext cx="0" cy="413"/>
            </a:xfrm>
            <a:prstGeom prst="line">
              <a:avLst/>
            </a:prstGeom>
            <a:noFill/>
            <a:ln w="76200">
              <a:solidFill>
                <a:schemeClr val="tx1"/>
              </a:solidFill>
              <a:round/>
              <a:headEnd/>
              <a:tailEnd type="triangle" w="med" len="med"/>
            </a:ln>
            <a:effectLst/>
          </p:spPr>
          <p:txBody>
            <a:bodyPr/>
            <a:lstStyle/>
            <a:p>
              <a:endParaRPr lang="ja-JP" altLang="en-US" sz="1200"/>
            </a:p>
          </p:txBody>
        </p:sp>
        <p:sp>
          <p:nvSpPr>
            <p:cNvPr id="17436" name="Line 28"/>
            <p:cNvSpPr>
              <a:spLocks noChangeShapeType="1"/>
            </p:cNvSpPr>
            <p:nvPr/>
          </p:nvSpPr>
          <p:spPr bwMode="auto">
            <a:xfrm flipV="1">
              <a:off x="3003" y="3137"/>
              <a:ext cx="0" cy="414"/>
            </a:xfrm>
            <a:prstGeom prst="line">
              <a:avLst/>
            </a:prstGeom>
            <a:noFill/>
            <a:ln w="76200">
              <a:solidFill>
                <a:schemeClr val="tx1"/>
              </a:solidFill>
              <a:round/>
              <a:headEnd/>
              <a:tailEnd type="triangle" w="med" len="med"/>
            </a:ln>
            <a:effectLst/>
          </p:spPr>
          <p:txBody>
            <a:bodyPr/>
            <a:lstStyle/>
            <a:p>
              <a:endParaRPr lang="ja-JP" altLang="en-US" sz="1200"/>
            </a:p>
          </p:txBody>
        </p:sp>
      </p:grpSp>
      <p:sp>
        <p:nvSpPr>
          <p:cNvPr id="31" name="フッター プレースホルダ 30"/>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32" name="日付プレースホルダ 31"/>
          <p:cNvSpPr>
            <a:spLocks noGrp="1"/>
          </p:cNvSpPr>
          <p:nvPr>
            <p:ph type="dt" sz="half" idx="10"/>
          </p:nvPr>
        </p:nvSpPr>
        <p:spPr/>
        <p:txBody>
          <a:bodyPr/>
          <a:lstStyle/>
          <a:p>
            <a:r>
              <a:rPr kumimoji="1" lang="en-US" altLang="ja-JP" smtClean="0"/>
              <a:t>2013-09-10</a:t>
            </a:r>
            <a:endParaRPr kumimoji="1" lang="ja-JP" altLang="en-US"/>
          </a:p>
        </p:txBody>
      </p:sp>
      <p:sp>
        <p:nvSpPr>
          <p:cNvPr id="33" name="テキスト ボックス 32"/>
          <p:cNvSpPr txBox="1"/>
          <p:nvPr/>
        </p:nvSpPr>
        <p:spPr>
          <a:xfrm>
            <a:off x="5429256" y="1571612"/>
            <a:ext cx="3000396" cy="646331"/>
          </a:xfrm>
          <a:prstGeom prst="rect">
            <a:avLst/>
          </a:prstGeom>
          <a:noFill/>
        </p:spPr>
        <p:txBody>
          <a:bodyPr wrap="square" rtlCol="0">
            <a:spAutoFit/>
          </a:bodyPr>
          <a:lstStyle/>
          <a:p>
            <a:endParaRPr lang="en-US" altLang="ja-JP" smtClean="0"/>
          </a:p>
          <a:p>
            <a:pPr marL="179388" lvl="1">
              <a:buFont typeface="Arial" pitchFamily="34" charset="0"/>
              <a:buChar char="•"/>
            </a:pPr>
            <a:endParaRPr lang="en-US" altLang="ja-JP" smtClean="0"/>
          </a:p>
        </p:txBody>
      </p:sp>
      <p:sp>
        <p:nvSpPr>
          <p:cNvPr id="34" name="テキスト ボックス 33"/>
          <p:cNvSpPr txBox="1"/>
          <p:nvPr/>
        </p:nvSpPr>
        <p:spPr>
          <a:xfrm>
            <a:off x="4211960" y="980728"/>
            <a:ext cx="1039195" cy="369332"/>
          </a:xfrm>
          <a:prstGeom prst="rect">
            <a:avLst/>
          </a:prstGeom>
          <a:noFill/>
        </p:spPr>
        <p:txBody>
          <a:bodyPr wrap="none" rtlCol="0">
            <a:spAutoFit/>
          </a:bodyPr>
          <a:lstStyle/>
          <a:p>
            <a:r>
              <a:rPr kumimoji="1" lang="en-US" altLang="ja-JP" b="1" smtClean="0"/>
              <a:t>Gatherer</a:t>
            </a:r>
            <a:endParaRPr kumimoji="1" lang="ja-JP" altLang="en-US" b="1"/>
          </a:p>
        </p:txBody>
      </p:sp>
      <p:sp>
        <p:nvSpPr>
          <p:cNvPr id="35" name="テキスト ボックス 34"/>
          <p:cNvSpPr txBox="1"/>
          <p:nvPr/>
        </p:nvSpPr>
        <p:spPr>
          <a:xfrm>
            <a:off x="4239320" y="1336700"/>
            <a:ext cx="4581152" cy="1754326"/>
          </a:xfrm>
          <a:prstGeom prst="rect">
            <a:avLst/>
          </a:prstGeom>
          <a:noFill/>
        </p:spPr>
        <p:txBody>
          <a:bodyPr wrap="square" rtlCol="0">
            <a:spAutoFit/>
          </a:bodyPr>
          <a:lstStyle/>
          <a:p>
            <a:r>
              <a:rPr kumimoji="1" lang="en-US" altLang="ja-JP" smtClean="0"/>
              <a:t>daq_start():</a:t>
            </a:r>
            <a:r>
              <a:rPr lang="ja-JP" altLang="en-US" smtClean="0"/>
              <a:t>  リードアウトモジュールに接続</a:t>
            </a:r>
            <a:endParaRPr lang="en-US" altLang="ja-JP" smtClean="0"/>
          </a:p>
          <a:p>
            <a:r>
              <a:rPr kumimoji="1" lang="en-US" altLang="ja-JP" smtClean="0"/>
              <a:t>daq_run(): </a:t>
            </a:r>
            <a:r>
              <a:rPr lang="ja-JP" altLang="en-US" smtClean="0"/>
              <a:t>   </a:t>
            </a:r>
            <a:r>
              <a:rPr kumimoji="1" lang="ja-JP" altLang="en-US" smtClean="0"/>
              <a:t>リードアウトモジュールからデータ  </a:t>
            </a:r>
            <a:r>
              <a:rPr kumimoji="1" lang="en-US" altLang="ja-JP" smtClean="0"/>
              <a:t>	     </a:t>
            </a:r>
            <a:r>
              <a:rPr kumimoji="1" lang="ja-JP" altLang="en-US" smtClean="0"/>
              <a:t>を読んで後段コンポーネントに</a:t>
            </a:r>
            <a:r>
              <a:rPr kumimoji="1" lang="en-US" altLang="ja-JP" smtClean="0"/>
              <a:t>	     </a:t>
            </a:r>
            <a:r>
              <a:rPr kumimoji="1" lang="ja-JP" altLang="en-US" smtClean="0"/>
              <a:t>データを送る</a:t>
            </a:r>
            <a:endParaRPr kumimoji="1" lang="en-US" altLang="ja-JP" smtClean="0"/>
          </a:p>
          <a:p>
            <a:r>
              <a:rPr lang="en-US" altLang="ja-JP" smtClean="0"/>
              <a:t>daq_stop():  </a:t>
            </a:r>
            <a:r>
              <a:rPr lang="ja-JP" altLang="en-US" smtClean="0"/>
              <a:t>リードアウトモジュールから切断。</a:t>
            </a:r>
            <a:endParaRPr lang="en-US" altLang="ja-JP" smtClean="0"/>
          </a:p>
          <a:p>
            <a:endParaRPr kumimoji="1" lang="en-US" altLang="ja-JP" smtClean="0"/>
          </a:p>
        </p:txBody>
      </p:sp>
      <p:sp>
        <p:nvSpPr>
          <p:cNvPr id="36" name="テキスト ボックス 35"/>
          <p:cNvSpPr txBox="1"/>
          <p:nvPr/>
        </p:nvSpPr>
        <p:spPr>
          <a:xfrm>
            <a:off x="4283968" y="2996952"/>
            <a:ext cx="972702" cy="369332"/>
          </a:xfrm>
          <a:prstGeom prst="rect">
            <a:avLst/>
          </a:prstGeom>
          <a:noFill/>
        </p:spPr>
        <p:txBody>
          <a:bodyPr wrap="none" rtlCol="0">
            <a:spAutoFit/>
          </a:bodyPr>
          <a:lstStyle/>
          <a:p>
            <a:r>
              <a:rPr kumimoji="1" lang="en-US" altLang="ja-JP" b="1" smtClean="0"/>
              <a:t>Monitor</a:t>
            </a:r>
            <a:endParaRPr kumimoji="1" lang="ja-JP" altLang="en-US" b="1"/>
          </a:p>
        </p:txBody>
      </p:sp>
      <p:sp>
        <p:nvSpPr>
          <p:cNvPr id="37" name="テキスト ボックス 36"/>
          <p:cNvSpPr txBox="1"/>
          <p:nvPr/>
        </p:nvSpPr>
        <p:spPr>
          <a:xfrm>
            <a:off x="4312500" y="3424932"/>
            <a:ext cx="4579980" cy="2031325"/>
          </a:xfrm>
          <a:prstGeom prst="rect">
            <a:avLst/>
          </a:prstGeom>
          <a:noFill/>
        </p:spPr>
        <p:txBody>
          <a:bodyPr wrap="square" rtlCol="0">
            <a:spAutoFit/>
          </a:bodyPr>
          <a:lstStyle/>
          <a:p>
            <a:r>
              <a:rPr kumimoji="1" lang="en-US" altLang="ja-JP" smtClean="0"/>
              <a:t>daq_start():  </a:t>
            </a:r>
            <a:r>
              <a:rPr lang="ja-JP" altLang="en-US" smtClean="0"/>
              <a:t>ヒストグラムデータの作成</a:t>
            </a:r>
            <a:endParaRPr kumimoji="1" lang="en-US" altLang="ja-JP" smtClean="0"/>
          </a:p>
          <a:p>
            <a:r>
              <a:rPr lang="en-US" altLang="ja-JP" smtClean="0"/>
              <a:t>daq_run():   </a:t>
            </a:r>
            <a:r>
              <a:rPr lang="ja-JP" altLang="en-US" smtClean="0"/>
              <a:t>上流コンポーネントからデータをう</a:t>
            </a:r>
            <a:r>
              <a:rPr lang="en-US" altLang="ja-JP" smtClean="0"/>
              <a:t>	     </a:t>
            </a:r>
            <a:r>
              <a:rPr lang="ja-JP" altLang="en-US" smtClean="0"/>
              <a:t>けとり、デコードしてヒストグラム</a:t>
            </a:r>
            <a:r>
              <a:rPr lang="en-US" altLang="ja-JP" smtClean="0"/>
              <a:t>	     </a:t>
            </a:r>
            <a:r>
              <a:rPr lang="ja-JP" altLang="en-US" smtClean="0"/>
              <a:t>データをアップデートする。定期</a:t>
            </a:r>
            <a:r>
              <a:rPr lang="en-US" altLang="ja-JP" smtClean="0"/>
              <a:t>	     </a:t>
            </a:r>
            <a:r>
              <a:rPr lang="ja-JP" altLang="en-US" smtClean="0"/>
              <a:t>的にヒストグラム図を書く</a:t>
            </a:r>
            <a:endParaRPr lang="en-US" altLang="ja-JP" smtClean="0"/>
          </a:p>
          <a:p>
            <a:r>
              <a:rPr lang="en-US" altLang="ja-JP" smtClean="0"/>
              <a:t>daq_stop():  </a:t>
            </a:r>
            <a:r>
              <a:rPr lang="ja-JP" altLang="en-US" smtClean="0"/>
              <a:t>最終データを使ってヒストグラム</a:t>
            </a:r>
            <a:r>
              <a:rPr lang="en-US" altLang="ja-JP" smtClean="0"/>
              <a:t>	     </a:t>
            </a:r>
            <a:r>
              <a:rPr lang="ja-JP" altLang="en-US" smtClean="0"/>
              <a:t>図を書く</a:t>
            </a:r>
            <a:endParaRPr kumimoji="1" lang="ja-JP" altLang="en-US"/>
          </a:p>
        </p:txBody>
      </p:sp>
      <p:sp>
        <p:nvSpPr>
          <p:cNvPr id="38" name="テキスト ボックス 37"/>
          <p:cNvSpPr txBox="1"/>
          <p:nvPr/>
        </p:nvSpPr>
        <p:spPr>
          <a:xfrm>
            <a:off x="6372200" y="35332"/>
            <a:ext cx="2677336" cy="369332"/>
          </a:xfrm>
          <a:prstGeom prst="rect">
            <a:avLst/>
          </a:prstGeom>
          <a:noFill/>
        </p:spPr>
        <p:txBody>
          <a:bodyPr wrap="none" rtlCol="0">
            <a:spAutoFit/>
          </a:bodyPr>
          <a:lstStyle/>
          <a:p>
            <a:r>
              <a:rPr kumimoji="1" lang="ja-JP" altLang="en-US" smtClean="0"/>
              <a:t>技術解説書　</a:t>
            </a:r>
            <a:r>
              <a:rPr kumimoji="1" lang="en-US" altLang="ja-JP" smtClean="0"/>
              <a:t>15-17</a:t>
            </a:r>
            <a:r>
              <a:rPr kumimoji="1" lang="ja-JP" altLang="en-US" smtClean="0"/>
              <a:t>ページ</a:t>
            </a:r>
            <a:endParaRPr kumimoji="1" lang="ja-JP" altLang="en-US"/>
          </a:p>
        </p:txBody>
      </p:sp>
      <p:sp>
        <p:nvSpPr>
          <p:cNvPr id="39" name="正方形/長方形 38"/>
          <p:cNvSpPr/>
          <p:nvPr/>
        </p:nvSpPr>
        <p:spPr>
          <a:xfrm>
            <a:off x="1763688" y="5445224"/>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t>gatherer</a:t>
            </a:r>
            <a:endParaRPr kumimoji="1" lang="ja-JP" altLang="en-US"/>
          </a:p>
        </p:txBody>
      </p:sp>
      <p:sp>
        <p:nvSpPr>
          <p:cNvPr id="40" name="正方形/長方形 39"/>
          <p:cNvSpPr/>
          <p:nvPr/>
        </p:nvSpPr>
        <p:spPr>
          <a:xfrm>
            <a:off x="3131840" y="5445224"/>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monitor</a:t>
            </a:r>
            <a:endParaRPr kumimoji="1" lang="ja-JP" altLang="en-US"/>
          </a:p>
        </p:txBody>
      </p:sp>
      <p:sp>
        <p:nvSpPr>
          <p:cNvPr id="41" name="正方形/長方形 40"/>
          <p:cNvSpPr/>
          <p:nvPr/>
        </p:nvSpPr>
        <p:spPr>
          <a:xfrm>
            <a:off x="2411760" y="4509120"/>
            <a:ext cx="11521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Daq Operator</a:t>
            </a:r>
            <a:endParaRPr kumimoji="1" lang="ja-JP" altLang="en-US"/>
          </a:p>
        </p:txBody>
      </p:sp>
      <p:sp>
        <p:nvSpPr>
          <p:cNvPr id="42" name="円/楕円 41"/>
          <p:cNvSpPr/>
          <p:nvPr/>
        </p:nvSpPr>
        <p:spPr>
          <a:xfrm>
            <a:off x="216024" y="5373216"/>
            <a:ext cx="1187624" cy="72008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smtClean="0">
                <a:solidFill>
                  <a:schemeClr val="tx1"/>
                </a:solidFill>
              </a:rPr>
              <a:t>ReadOutModule</a:t>
            </a:r>
            <a:endParaRPr kumimoji="1" lang="ja-JP" altLang="en-US" sz="1400">
              <a:solidFill>
                <a:schemeClr val="tx1"/>
              </a:solidFill>
            </a:endParaRPr>
          </a:p>
        </p:txBody>
      </p:sp>
      <p:cxnSp>
        <p:nvCxnSpPr>
          <p:cNvPr id="44" name="直線コネクタ 43"/>
          <p:cNvCxnSpPr>
            <a:stCxn id="42" idx="6"/>
            <a:endCxn id="39" idx="1"/>
          </p:cNvCxnSpPr>
          <p:nvPr/>
        </p:nvCxnSpPr>
        <p:spPr>
          <a:xfrm>
            <a:off x="1403648" y="5733256"/>
            <a:ext cx="36004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a:stCxn id="39" idx="3"/>
            <a:endCxn id="40" idx="1"/>
          </p:cNvCxnSpPr>
          <p:nvPr/>
        </p:nvCxnSpPr>
        <p:spPr>
          <a:xfrm>
            <a:off x="2771800" y="5733256"/>
            <a:ext cx="3600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8" name="直線コネクタ 47"/>
          <p:cNvCxnSpPr>
            <a:stCxn id="58" idx="4"/>
            <a:endCxn id="56" idx="0"/>
          </p:cNvCxnSpPr>
          <p:nvPr/>
        </p:nvCxnSpPr>
        <p:spPr>
          <a:xfrm rot="5400000">
            <a:off x="2519772" y="4905164"/>
            <a:ext cx="216024" cy="72008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a:stCxn id="41" idx="2"/>
            <a:endCxn id="41" idx="2"/>
          </p:cNvCxnSpPr>
          <p:nvPr/>
        </p:nvCxnSpPr>
        <p:spPr>
          <a:xfrm rot="5400000">
            <a:off x="2987824" y="508518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直線コネクタ 51"/>
          <p:cNvCxnSpPr>
            <a:stCxn id="58" idx="4"/>
            <a:endCxn id="55" idx="0"/>
          </p:cNvCxnSpPr>
          <p:nvPr/>
        </p:nvCxnSpPr>
        <p:spPr>
          <a:xfrm rot="16200000" flipH="1">
            <a:off x="3203848" y="4941168"/>
            <a:ext cx="216024" cy="64807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53" name="正方形/長方形 52"/>
          <p:cNvSpPr/>
          <p:nvPr/>
        </p:nvSpPr>
        <p:spPr>
          <a:xfrm>
            <a:off x="2771800" y="5661248"/>
            <a:ext cx="7200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3059832" y="5661248"/>
            <a:ext cx="7200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784976" cy="1143000"/>
          </a:xfrm>
        </p:spPr>
        <p:txBody>
          <a:bodyPr>
            <a:noAutofit/>
          </a:bodyPr>
          <a:lstStyle/>
          <a:p>
            <a:r>
              <a:rPr lang="en-US" altLang="ja-JP" sz="4000" smtClean="0"/>
              <a:t>1</a:t>
            </a:r>
            <a:r>
              <a:rPr lang="ja-JP" altLang="en-US" sz="4000" smtClean="0"/>
              <a:t>コンポーネントに必要なソースファイル</a:t>
            </a:r>
            <a:endParaRPr kumimoji="1" lang="ja-JP" altLang="en-US" sz="4000"/>
          </a:p>
        </p:txBody>
      </p:sp>
      <p:sp>
        <p:nvSpPr>
          <p:cNvPr id="3" name="コンテンツ プレースホルダ 2"/>
          <p:cNvSpPr>
            <a:spLocks noGrp="1"/>
          </p:cNvSpPr>
          <p:nvPr>
            <p:ph idx="1"/>
          </p:nvPr>
        </p:nvSpPr>
        <p:spPr/>
        <p:txBody>
          <a:bodyPr>
            <a:normAutofit lnSpcReduction="10000"/>
          </a:bodyPr>
          <a:lstStyle/>
          <a:p>
            <a:pPr>
              <a:buNone/>
            </a:pPr>
            <a:r>
              <a:rPr kumimoji="1" lang="en-US" altLang="ja-JP" smtClean="0"/>
              <a:t>Skeleton</a:t>
            </a:r>
            <a:r>
              <a:rPr kumimoji="1" lang="ja-JP" altLang="en-US" smtClean="0"/>
              <a:t>という名前のコンポーネントの場合</a:t>
            </a:r>
            <a:endParaRPr kumimoji="1" lang="en-US" altLang="ja-JP" smtClean="0"/>
          </a:p>
          <a:p>
            <a:pPr lvl="1"/>
            <a:r>
              <a:rPr lang="en-US" altLang="ja-JP" smtClean="0"/>
              <a:t>Skeleton.h (DaqComponentBase</a:t>
            </a:r>
            <a:r>
              <a:rPr lang="ja-JP" altLang="en-US" smtClean="0"/>
              <a:t>を継承。</a:t>
            </a:r>
            <a:r>
              <a:rPr lang="en-US" altLang="ja-JP" smtClean="0"/>
              <a:t>Skeleton</a:t>
            </a:r>
            <a:r>
              <a:rPr lang="ja-JP" altLang="en-US" smtClean="0"/>
              <a:t>クラス）</a:t>
            </a:r>
            <a:endParaRPr lang="en-US" altLang="ja-JP" smtClean="0"/>
          </a:p>
          <a:p>
            <a:pPr lvl="1"/>
            <a:r>
              <a:rPr kumimoji="1" lang="en-US" altLang="ja-JP" smtClean="0"/>
              <a:t>Skeleton.cpp (</a:t>
            </a:r>
            <a:r>
              <a:rPr kumimoji="1" lang="ja-JP" altLang="en-US" smtClean="0"/>
              <a:t>各状態ロジックを実装</a:t>
            </a:r>
            <a:r>
              <a:rPr kumimoji="1" lang="en-US" altLang="ja-JP" smtClean="0"/>
              <a:t>)</a:t>
            </a:r>
          </a:p>
          <a:p>
            <a:pPr lvl="1"/>
            <a:r>
              <a:rPr lang="en-US" altLang="ja-JP" smtClean="0"/>
              <a:t>SkeletonComp.cpp (main()</a:t>
            </a:r>
            <a:r>
              <a:rPr lang="ja-JP" altLang="en-US" smtClean="0"/>
              <a:t>がここにある。変更が必要ない場合が多い</a:t>
            </a:r>
            <a:r>
              <a:rPr lang="en-US" altLang="ja-JP" smtClean="0"/>
              <a:t>)</a:t>
            </a:r>
          </a:p>
          <a:p>
            <a:pPr lvl="1"/>
            <a:r>
              <a:rPr kumimoji="1" lang="en-US" altLang="ja-JP" smtClean="0"/>
              <a:t>Makefile</a:t>
            </a:r>
          </a:p>
          <a:p>
            <a:pPr lvl="1"/>
            <a:r>
              <a:rPr lang="ja-JP" altLang="en-US" smtClean="0"/>
              <a:t>その他分離したくなったファイル</a:t>
            </a:r>
            <a:endParaRPr lang="en-US" altLang="ja-JP" smtClean="0"/>
          </a:p>
          <a:p>
            <a:pPr lvl="2"/>
            <a:r>
              <a:rPr lang="ja-JP" altLang="en-US" smtClean="0"/>
              <a:t>例： </a:t>
            </a:r>
            <a:r>
              <a:rPr lang="en-US" altLang="ja-JP" smtClean="0"/>
              <a:t>Monitor</a:t>
            </a:r>
            <a:r>
              <a:rPr lang="ja-JP" altLang="en-US" smtClean="0"/>
              <a:t>のイベントデータデコード関数</a:t>
            </a:r>
            <a:endParaRPr lang="en-US" altLang="ja-JP" smtClean="0"/>
          </a:p>
          <a:p>
            <a:pPr lvl="2">
              <a:buNone/>
            </a:pPr>
            <a:r>
              <a:rPr lang="en-US" altLang="ja-JP" smtClean="0"/>
              <a:t>	        Logger</a:t>
            </a:r>
            <a:r>
              <a:rPr lang="ja-JP" altLang="en-US" smtClean="0"/>
              <a:t>のファイル</a:t>
            </a:r>
            <a:r>
              <a:rPr lang="en-US" altLang="ja-JP" smtClean="0"/>
              <a:t>open, close</a:t>
            </a:r>
            <a:r>
              <a:rPr lang="ja-JP" altLang="en-US" smtClean="0"/>
              <a:t>の部分</a:t>
            </a:r>
            <a:endParaRPr lang="en-US" altLang="ja-JP" smtClean="0"/>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15</a:t>
            </a:fld>
            <a:endParaRPr kumimoji="1" lang="ja-JP" altLang="en-US"/>
          </a:p>
        </p:txBody>
      </p:sp>
      <p:sp>
        <p:nvSpPr>
          <p:cNvPr id="7" name="テキスト ボックス 6"/>
          <p:cNvSpPr txBox="1"/>
          <p:nvPr/>
        </p:nvSpPr>
        <p:spPr>
          <a:xfrm>
            <a:off x="6872224" y="0"/>
            <a:ext cx="2271776" cy="369332"/>
          </a:xfrm>
          <a:prstGeom prst="rect">
            <a:avLst/>
          </a:prstGeom>
          <a:noFill/>
        </p:spPr>
        <p:txBody>
          <a:bodyPr wrap="none" rtlCol="0">
            <a:spAutoFit/>
          </a:bodyPr>
          <a:lstStyle/>
          <a:p>
            <a:r>
              <a:rPr lang="ja-JP" altLang="en-US" smtClean="0"/>
              <a:t>技術解説書 </a:t>
            </a:r>
            <a:r>
              <a:rPr lang="en-US" altLang="ja-JP" smtClean="0"/>
              <a:t>14</a:t>
            </a:r>
            <a:r>
              <a:rPr lang="ja-JP" altLang="en-US" smtClean="0"/>
              <a:t>ページ</a:t>
            </a:r>
            <a:endParaRPr kumimoji="1" lang="ja-JP"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コンポーネント実装方法</a:t>
            </a:r>
            <a:endParaRPr kumimoji="1" lang="ja-JP" altLang="en-US"/>
          </a:p>
        </p:txBody>
      </p:sp>
      <p:sp>
        <p:nvSpPr>
          <p:cNvPr id="3" name="コンテンツ プレースホルダ 2"/>
          <p:cNvSpPr>
            <a:spLocks noGrp="1"/>
          </p:cNvSpPr>
          <p:nvPr>
            <p:ph idx="1"/>
          </p:nvPr>
        </p:nvSpPr>
        <p:spPr>
          <a:xfrm>
            <a:off x="323528" y="1600200"/>
            <a:ext cx="8568952" cy="4525963"/>
          </a:xfrm>
        </p:spPr>
        <p:txBody>
          <a:bodyPr/>
          <a:lstStyle/>
          <a:p>
            <a:pPr marL="360363" lvl="1" indent="96838">
              <a:buNone/>
              <a:tabLst>
                <a:tab pos="176213" algn="l"/>
              </a:tabLst>
            </a:pPr>
            <a:r>
              <a:rPr lang="ja-JP" altLang="en-US" smtClean="0"/>
              <a:t>各メソッドを実装することでコンポーネントを作成する</a:t>
            </a:r>
            <a:endParaRPr lang="en-US" altLang="ja-JP" smtClean="0"/>
          </a:p>
          <a:p>
            <a:pPr lvl="1"/>
            <a:r>
              <a:rPr lang="en-US" altLang="ja-JP" smtClean="0"/>
              <a:t>daq_configure()</a:t>
            </a:r>
          </a:p>
          <a:p>
            <a:pPr lvl="1"/>
            <a:r>
              <a:rPr lang="en-US" altLang="ja-JP" smtClean="0"/>
              <a:t>daq_start()</a:t>
            </a:r>
          </a:p>
          <a:p>
            <a:pPr lvl="1"/>
            <a:r>
              <a:rPr lang="en-US" altLang="ja-JP" smtClean="0"/>
              <a:t>daq_run()</a:t>
            </a:r>
          </a:p>
          <a:p>
            <a:pPr lvl="1"/>
            <a:r>
              <a:rPr lang="en-US" altLang="ja-JP" smtClean="0"/>
              <a:t>daq_stop()</a:t>
            </a:r>
          </a:p>
          <a:p>
            <a:pPr lvl="1"/>
            <a:r>
              <a:rPr lang="en-US" altLang="ja-JP" smtClean="0"/>
              <a:t>daq_unconfigure()</a:t>
            </a:r>
          </a:p>
          <a:p>
            <a:pPr lvl="1"/>
            <a:r>
              <a:rPr lang="en-US" altLang="ja-JP" smtClean="0"/>
              <a:t>daq_pause()</a:t>
            </a:r>
          </a:p>
          <a:p>
            <a:endParaRPr lang="en-US" altLang="ja-JP" b="1" smtClean="0">
              <a:solidFill>
                <a:srgbClr val="0066CC"/>
              </a:solidFill>
            </a:endParaRPr>
          </a:p>
          <a:p>
            <a:endParaRPr lang="en-US" altLang="ja-JP" b="1" smtClean="0">
              <a:solidFill>
                <a:srgbClr val="0066CC"/>
              </a:solidFill>
            </a:endParaRPr>
          </a:p>
          <a:p>
            <a:endParaRPr lang="en-US" altLang="ja-JP" b="1" smtClean="0">
              <a:solidFill>
                <a:srgbClr val="0066CC"/>
              </a:solidFill>
            </a:endParaRPr>
          </a:p>
          <a:p>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16</a:t>
            </a:fld>
            <a:endParaRPr kumimoji="1" lang="ja-JP" altLang="en-US"/>
          </a:p>
        </p:txBody>
      </p:sp>
      <p:sp>
        <p:nvSpPr>
          <p:cNvPr id="7" name="テキスト ボックス 6"/>
          <p:cNvSpPr txBox="1"/>
          <p:nvPr/>
        </p:nvSpPr>
        <p:spPr>
          <a:xfrm>
            <a:off x="6836728" y="44624"/>
            <a:ext cx="2271776" cy="369332"/>
          </a:xfrm>
          <a:prstGeom prst="rect">
            <a:avLst/>
          </a:prstGeom>
          <a:noFill/>
        </p:spPr>
        <p:txBody>
          <a:bodyPr wrap="none" rtlCol="0">
            <a:spAutoFit/>
          </a:bodyPr>
          <a:lstStyle/>
          <a:p>
            <a:r>
              <a:rPr kumimoji="1" lang="ja-JP" altLang="en-US" smtClean="0"/>
              <a:t>技術解説書 </a:t>
            </a:r>
            <a:r>
              <a:rPr kumimoji="1" lang="en-US" altLang="ja-JP" smtClean="0"/>
              <a:t>15</a:t>
            </a:r>
            <a:r>
              <a:rPr kumimoji="1" lang="ja-JP" altLang="en-US" smtClean="0"/>
              <a:t>ページ</a:t>
            </a:r>
            <a:endParaRPr kumimoji="1" lang="ja-JP" altLang="en-US"/>
          </a:p>
        </p:txBody>
      </p:sp>
      <p:grpSp>
        <p:nvGrpSpPr>
          <p:cNvPr id="8" name="Group 30"/>
          <p:cNvGrpSpPr>
            <a:grpSpLocks/>
          </p:cNvGrpSpPr>
          <p:nvPr/>
        </p:nvGrpSpPr>
        <p:grpSpPr bwMode="auto">
          <a:xfrm>
            <a:off x="4463988" y="2564904"/>
            <a:ext cx="3763677" cy="3077534"/>
            <a:chOff x="930" y="1071"/>
            <a:chExt cx="3538" cy="2893"/>
          </a:xfrm>
        </p:grpSpPr>
        <p:sp>
          <p:nvSpPr>
            <p:cNvPr id="9" name="Rectangle 5"/>
            <p:cNvSpPr>
              <a:spLocks noChangeArrowheads="1"/>
            </p:cNvSpPr>
            <p:nvPr/>
          </p:nvSpPr>
          <p:spPr bwMode="auto">
            <a:xfrm>
              <a:off x="975" y="1071"/>
              <a:ext cx="3493" cy="413"/>
            </a:xfrm>
            <a:prstGeom prst="rect">
              <a:avLst/>
            </a:prstGeom>
            <a:solidFill>
              <a:srgbClr val="FFFF99"/>
            </a:solidFill>
            <a:ln w="9525">
              <a:noFill/>
              <a:miter lim="800000"/>
              <a:headEnd/>
              <a:tailEnd/>
            </a:ln>
            <a:effectLst/>
          </p:spPr>
          <p:txBody>
            <a:bodyPr wrap="none" anchor="ctr"/>
            <a:lstStyle/>
            <a:p>
              <a:endParaRPr lang="ja-JP" altLang="en-US" sz="1200"/>
            </a:p>
          </p:txBody>
        </p:sp>
        <p:sp>
          <p:nvSpPr>
            <p:cNvPr id="10" name="Rectangle 6"/>
            <p:cNvSpPr>
              <a:spLocks noChangeArrowheads="1"/>
            </p:cNvSpPr>
            <p:nvPr/>
          </p:nvSpPr>
          <p:spPr bwMode="auto">
            <a:xfrm>
              <a:off x="975" y="1898"/>
              <a:ext cx="3493" cy="413"/>
            </a:xfrm>
            <a:prstGeom prst="rect">
              <a:avLst/>
            </a:prstGeom>
            <a:solidFill>
              <a:srgbClr val="FFFF00"/>
            </a:solidFill>
            <a:ln w="9525">
              <a:noFill/>
              <a:miter lim="800000"/>
              <a:headEnd/>
              <a:tailEnd/>
            </a:ln>
            <a:effectLst/>
          </p:spPr>
          <p:txBody>
            <a:bodyPr wrap="none" anchor="ctr"/>
            <a:lstStyle/>
            <a:p>
              <a:endParaRPr lang="ja-JP" altLang="en-US" sz="1200"/>
            </a:p>
          </p:txBody>
        </p:sp>
        <p:sp>
          <p:nvSpPr>
            <p:cNvPr id="11" name="Rectangle 7"/>
            <p:cNvSpPr>
              <a:spLocks noChangeArrowheads="1"/>
            </p:cNvSpPr>
            <p:nvPr/>
          </p:nvSpPr>
          <p:spPr bwMode="auto">
            <a:xfrm>
              <a:off x="975" y="2723"/>
              <a:ext cx="3493" cy="414"/>
            </a:xfrm>
            <a:prstGeom prst="rect">
              <a:avLst/>
            </a:prstGeom>
            <a:solidFill>
              <a:schemeClr val="accent1"/>
            </a:solidFill>
            <a:ln w="9525">
              <a:noFill/>
              <a:miter lim="800000"/>
              <a:headEnd/>
              <a:tailEnd/>
            </a:ln>
            <a:effectLst/>
          </p:spPr>
          <p:txBody>
            <a:bodyPr wrap="none" anchor="ctr"/>
            <a:lstStyle/>
            <a:p>
              <a:endParaRPr lang="ja-JP" altLang="en-US" sz="1200"/>
            </a:p>
          </p:txBody>
        </p:sp>
        <p:sp>
          <p:nvSpPr>
            <p:cNvPr id="12" name="Rectangle 8"/>
            <p:cNvSpPr>
              <a:spLocks noChangeArrowheads="1"/>
            </p:cNvSpPr>
            <p:nvPr/>
          </p:nvSpPr>
          <p:spPr bwMode="auto">
            <a:xfrm>
              <a:off x="975" y="3550"/>
              <a:ext cx="3493" cy="413"/>
            </a:xfrm>
            <a:prstGeom prst="rect">
              <a:avLst/>
            </a:prstGeom>
            <a:solidFill>
              <a:srgbClr val="FFCCFF"/>
            </a:solidFill>
            <a:ln w="9525">
              <a:noFill/>
              <a:miter lim="800000"/>
              <a:headEnd/>
              <a:tailEnd/>
            </a:ln>
            <a:effectLst/>
          </p:spPr>
          <p:txBody>
            <a:bodyPr wrap="none" anchor="ctr"/>
            <a:lstStyle/>
            <a:p>
              <a:endParaRPr lang="ja-JP" altLang="en-US" sz="1200"/>
            </a:p>
          </p:txBody>
        </p:sp>
        <p:sp>
          <p:nvSpPr>
            <p:cNvPr id="13" name="Text Box 9"/>
            <p:cNvSpPr txBox="1">
              <a:spLocks noChangeArrowheads="1"/>
            </p:cNvSpPr>
            <p:nvPr/>
          </p:nvSpPr>
          <p:spPr bwMode="auto">
            <a:xfrm>
              <a:off x="1088" y="1170"/>
              <a:ext cx="668" cy="260"/>
            </a:xfrm>
            <a:prstGeom prst="rect">
              <a:avLst/>
            </a:prstGeom>
            <a:noFill/>
            <a:ln w="9525">
              <a:noFill/>
              <a:miter lim="800000"/>
              <a:headEnd/>
              <a:tailEnd/>
            </a:ln>
            <a:effectLst/>
          </p:spPr>
          <p:txBody>
            <a:bodyPr wrap="none">
              <a:spAutoFit/>
            </a:bodyPr>
            <a:lstStyle/>
            <a:p>
              <a:r>
                <a:rPr lang="en-US" altLang="ja-JP" sz="1200" b="1" i="1"/>
                <a:t>LOADED</a:t>
              </a:r>
            </a:p>
          </p:txBody>
        </p:sp>
        <p:sp>
          <p:nvSpPr>
            <p:cNvPr id="14" name="Text Box 10"/>
            <p:cNvSpPr txBox="1">
              <a:spLocks noChangeArrowheads="1"/>
            </p:cNvSpPr>
            <p:nvPr/>
          </p:nvSpPr>
          <p:spPr bwMode="auto">
            <a:xfrm>
              <a:off x="930" y="1979"/>
              <a:ext cx="975" cy="260"/>
            </a:xfrm>
            <a:prstGeom prst="rect">
              <a:avLst/>
            </a:prstGeom>
            <a:noFill/>
            <a:ln w="9525">
              <a:noFill/>
              <a:miter lim="800000"/>
              <a:headEnd/>
              <a:tailEnd/>
            </a:ln>
            <a:effectLst/>
          </p:spPr>
          <p:txBody>
            <a:bodyPr wrap="none">
              <a:spAutoFit/>
            </a:bodyPr>
            <a:lstStyle/>
            <a:p>
              <a:r>
                <a:rPr lang="en-US" altLang="ja-JP" sz="1200" b="1" i="1"/>
                <a:t>CONFIGURED</a:t>
              </a:r>
            </a:p>
          </p:txBody>
        </p:sp>
        <p:sp>
          <p:nvSpPr>
            <p:cNvPr id="15" name="Text Box 11"/>
            <p:cNvSpPr txBox="1">
              <a:spLocks noChangeArrowheads="1"/>
            </p:cNvSpPr>
            <p:nvPr/>
          </p:nvSpPr>
          <p:spPr bwMode="auto">
            <a:xfrm>
              <a:off x="1088" y="2824"/>
              <a:ext cx="766" cy="260"/>
            </a:xfrm>
            <a:prstGeom prst="rect">
              <a:avLst/>
            </a:prstGeom>
            <a:noFill/>
            <a:ln w="9525">
              <a:noFill/>
              <a:miter lim="800000"/>
              <a:headEnd/>
              <a:tailEnd/>
            </a:ln>
            <a:effectLst/>
          </p:spPr>
          <p:txBody>
            <a:bodyPr wrap="none">
              <a:spAutoFit/>
            </a:bodyPr>
            <a:lstStyle/>
            <a:p>
              <a:r>
                <a:rPr lang="en-US" altLang="ja-JP" sz="1200" b="1" i="1"/>
                <a:t>RUNNING</a:t>
              </a:r>
            </a:p>
          </p:txBody>
        </p:sp>
        <p:sp>
          <p:nvSpPr>
            <p:cNvPr id="16" name="Text Box 12"/>
            <p:cNvSpPr txBox="1">
              <a:spLocks noChangeArrowheads="1"/>
            </p:cNvSpPr>
            <p:nvPr/>
          </p:nvSpPr>
          <p:spPr bwMode="auto">
            <a:xfrm>
              <a:off x="1088" y="3650"/>
              <a:ext cx="651" cy="260"/>
            </a:xfrm>
            <a:prstGeom prst="rect">
              <a:avLst/>
            </a:prstGeom>
            <a:noFill/>
            <a:ln w="9525">
              <a:noFill/>
              <a:miter lim="800000"/>
              <a:headEnd/>
              <a:tailEnd/>
            </a:ln>
            <a:effectLst/>
          </p:spPr>
          <p:txBody>
            <a:bodyPr wrap="none">
              <a:spAutoFit/>
            </a:bodyPr>
            <a:lstStyle/>
            <a:p>
              <a:r>
                <a:rPr lang="en-US" altLang="ja-JP" sz="1200" b="1" i="1"/>
                <a:t>PAUSED</a:t>
              </a:r>
            </a:p>
          </p:txBody>
        </p:sp>
        <p:sp>
          <p:nvSpPr>
            <p:cNvPr id="17" name="Rectangle 13"/>
            <p:cNvSpPr>
              <a:spLocks noChangeArrowheads="1"/>
            </p:cNvSpPr>
            <p:nvPr/>
          </p:nvSpPr>
          <p:spPr bwMode="auto">
            <a:xfrm>
              <a:off x="2102" y="1898"/>
              <a:ext cx="1202" cy="413"/>
            </a:xfrm>
            <a:prstGeom prst="rect">
              <a:avLst/>
            </a:prstGeom>
            <a:noFill/>
            <a:ln w="38100">
              <a:solidFill>
                <a:schemeClr val="tx1"/>
              </a:solidFill>
              <a:miter lim="800000"/>
              <a:headEnd/>
              <a:tailEnd/>
            </a:ln>
            <a:effectLst/>
          </p:spPr>
          <p:txBody>
            <a:bodyPr wrap="none" anchor="ctr"/>
            <a:lstStyle/>
            <a:p>
              <a:pPr algn="ctr"/>
              <a:r>
                <a:rPr lang="en-US" altLang="ja-JP" sz="1200" b="1">
                  <a:solidFill>
                    <a:srgbClr val="CC3300"/>
                  </a:solidFill>
                </a:rPr>
                <a:t>daq_dummy()</a:t>
              </a:r>
            </a:p>
          </p:txBody>
        </p:sp>
        <p:sp>
          <p:nvSpPr>
            <p:cNvPr id="18" name="Rectangle 14"/>
            <p:cNvSpPr>
              <a:spLocks noChangeArrowheads="1"/>
            </p:cNvSpPr>
            <p:nvPr/>
          </p:nvSpPr>
          <p:spPr bwMode="auto">
            <a:xfrm>
              <a:off x="2102" y="1071"/>
              <a:ext cx="1202" cy="413"/>
            </a:xfrm>
            <a:prstGeom prst="rect">
              <a:avLst/>
            </a:prstGeom>
            <a:noFill/>
            <a:ln w="38100">
              <a:solidFill>
                <a:schemeClr val="tx1"/>
              </a:solidFill>
              <a:miter lim="800000"/>
              <a:headEnd/>
              <a:tailEnd/>
            </a:ln>
            <a:effectLst/>
          </p:spPr>
          <p:txBody>
            <a:bodyPr wrap="none" anchor="ctr"/>
            <a:lstStyle/>
            <a:p>
              <a:pPr algn="ctr"/>
              <a:r>
                <a:rPr lang="en-US" altLang="ja-JP" sz="1200" b="1">
                  <a:solidFill>
                    <a:srgbClr val="CC3300"/>
                  </a:solidFill>
                </a:rPr>
                <a:t>daq_dummy()</a:t>
              </a:r>
            </a:p>
          </p:txBody>
        </p:sp>
        <p:sp>
          <p:nvSpPr>
            <p:cNvPr id="19" name="Rectangle 15"/>
            <p:cNvSpPr>
              <a:spLocks noChangeArrowheads="1"/>
            </p:cNvSpPr>
            <p:nvPr/>
          </p:nvSpPr>
          <p:spPr bwMode="auto">
            <a:xfrm>
              <a:off x="2102" y="2724"/>
              <a:ext cx="1202" cy="413"/>
            </a:xfrm>
            <a:prstGeom prst="rect">
              <a:avLst/>
            </a:prstGeom>
            <a:noFill/>
            <a:ln w="38100">
              <a:solidFill>
                <a:schemeClr val="tx1"/>
              </a:solidFill>
              <a:miter lim="800000"/>
              <a:headEnd/>
              <a:tailEnd/>
            </a:ln>
            <a:effectLst/>
          </p:spPr>
          <p:txBody>
            <a:bodyPr wrap="none" anchor="ctr"/>
            <a:lstStyle/>
            <a:p>
              <a:pPr algn="ctr"/>
              <a:r>
                <a:rPr lang="en-US" altLang="ja-JP" sz="1200" b="1">
                  <a:solidFill>
                    <a:srgbClr val="CC3300"/>
                  </a:solidFill>
                </a:rPr>
                <a:t>daq_run()</a:t>
              </a:r>
            </a:p>
          </p:txBody>
        </p:sp>
        <p:sp>
          <p:nvSpPr>
            <p:cNvPr id="20" name="Rectangle 16"/>
            <p:cNvSpPr>
              <a:spLocks noChangeArrowheads="1"/>
            </p:cNvSpPr>
            <p:nvPr/>
          </p:nvSpPr>
          <p:spPr bwMode="auto">
            <a:xfrm>
              <a:off x="2102" y="3551"/>
              <a:ext cx="1202" cy="413"/>
            </a:xfrm>
            <a:prstGeom prst="rect">
              <a:avLst/>
            </a:prstGeom>
            <a:noFill/>
            <a:ln w="38100">
              <a:solidFill>
                <a:schemeClr val="tx1"/>
              </a:solidFill>
              <a:miter lim="800000"/>
              <a:headEnd/>
              <a:tailEnd/>
            </a:ln>
            <a:effectLst/>
          </p:spPr>
          <p:txBody>
            <a:bodyPr wrap="none" anchor="ctr"/>
            <a:lstStyle/>
            <a:p>
              <a:pPr algn="ctr"/>
              <a:r>
                <a:rPr lang="en-US" altLang="ja-JP" sz="1200" b="1">
                  <a:solidFill>
                    <a:srgbClr val="CC3300"/>
                  </a:solidFill>
                </a:rPr>
                <a:t>daq_dummy()</a:t>
              </a:r>
            </a:p>
          </p:txBody>
        </p:sp>
        <p:sp>
          <p:nvSpPr>
            <p:cNvPr id="21" name="Text Box 17"/>
            <p:cNvSpPr txBox="1">
              <a:spLocks noChangeArrowheads="1"/>
            </p:cNvSpPr>
            <p:nvPr/>
          </p:nvSpPr>
          <p:spPr bwMode="auto">
            <a:xfrm>
              <a:off x="1215" y="1479"/>
              <a:ext cx="1130" cy="434"/>
            </a:xfrm>
            <a:prstGeom prst="rect">
              <a:avLst/>
            </a:prstGeom>
            <a:noFill/>
            <a:ln w="9525">
              <a:noFill/>
              <a:miter lim="800000"/>
              <a:headEnd/>
              <a:tailEnd/>
            </a:ln>
            <a:effectLst/>
          </p:spPr>
          <p:txBody>
            <a:bodyPr wrap="none">
              <a:spAutoFit/>
            </a:bodyPr>
            <a:lstStyle/>
            <a:p>
              <a:pPr algn="r"/>
              <a:r>
                <a:rPr lang="en-US" altLang="ja-JP" sz="1200" b="1" i="1"/>
                <a:t>CONFIGURE</a:t>
              </a:r>
            </a:p>
            <a:p>
              <a:pPr algn="r"/>
              <a:r>
                <a:rPr lang="en-US" altLang="ja-JP" sz="1200" b="1">
                  <a:solidFill>
                    <a:srgbClr val="0066CC"/>
                  </a:solidFill>
                </a:rPr>
                <a:t>daq_configure()</a:t>
              </a:r>
            </a:p>
          </p:txBody>
        </p:sp>
        <p:sp>
          <p:nvSpPr>
            <p:cNvPr id="22" name="Text Box 18"/>
            <p:cNvSpPr txBox="1">
              <a:spLocks noChangeArrowheads="1"/>
            </p:cNvSpPr>
            <p:nvPr/>
          </p:nvSpPr>
          <p:spPr bwMode="auto">
            <a:xfrm>
              <a:off x="1485" y="2295"/>
              <a:ext cx="840" cy="434"/>
            </a:xfrm>
            <a:prstGeom prst="rect">
              <a:avLst/>
            </a:prstGeom>
            <a:noFill/>
            <a:ln w="9525">
              <a:noFill/>
              <a:miter lim="800000"/>
              <a:headEnd/>
              <a:tailEnd/>
            </a:ln>
            <a:effectLst/>
          </p:spPr>
          <p:txBody>
            <a:bodyPr wrap="none">
              <a:spAutoFit/>
            </a:bodyPr>
            <a:lstStyle/>
            <a:p>
              <a:pPr algn="r"/>
              <a:r>
                <a:rPr lang="en-US" altLang="ja-JP" sz="1200" b="1" i="1"/>
                <a:t>START</a:t>
              </a:r>
            </a:p>
            <a:p>
              <a:pPr algn="r"/>
              <a:r>
                <a:rPr lang="en-US" altLang="ja-JP" sz="1200" b="1">
                  <a:solidFill>
                    <a:srgbClr val="0066CC"/>
                  </a:solidFill>
                </a:rPr>
                <a:t>daq_start()</a:t>
              </a:r>
            </a:p>
          </p:txBody>
        </p:sp>
        <p:sp>
          <p:nvSpPr>
            <p:cNvPr id="23" name="Text Box 19"/>
            <p:cNvSpPr txBox="1">
              <a:spLocks noChangeArrowheads="1"/>
            </p:cNvSpPr>
            <p:nvPr/>
          </p:nvSpPr>
          <p:spPr bwMode="auto">
            <a:xfrm>
              <a:off x="1385" y="3112"/>
              <a:ext cx="921" cy="434"/>
            </a:xfrm>
            <a:prstGeom prst="rect">
              <a:avLst/>
            </a:prstGeom>
            <a:noFill/>
            <a:ln w="9525">
              <a:noFill/>
              <a:miter lim="800000"/>
              <a:headEnd/>
              <a:tailEnd/>
            </a:ln>
            <a:effectLst/>
          </p:spPr>
          <p:txBody>
            <a:bodyPr wrap="none">
              <a:spAutoFit/>
            </a:bodyPr>
            <a:lstStyle/>
            <a:p>
              <a:pPr algn="r"/>
              <a:r>
                <a:rPr lang="en-US" altLang="ja-JP" sz="1200" b="1" i="1"/>
                <a:t>PAUSE</a:t>
              </a:r>
            </a:p>
            <a:p>
              <a:pPr algn="r"/>
              <a:r>
                <a:rPr lang="en-US" altLang="ja-JP" sz="1200" b="1">
                  <a:solidFill>
                    <a:srgbClr val="0066CC"/>
                  </a:solidFill>
                </a:rPr>
                <a:t>daq_pause()</a:t>
              </a:r>
            </a:p>
          </p:txBody>
        </p:sp>
        <p:sp>
          <p:nvSpPr>
            <p:cNvPr id="24" name="Text Box 20"/>
            <p:cNvSpPr txBox="1">
              <a:spLocks noChangeArrowheads="1"/>
            </p:cNvSpPr>
            <p:nvPr/>
          </p:nvSpPr>
          <p:spPr bwMode="auto">
            <a:xfrm>
              <a:off x="3152" y="1479"/>
              <a:ext cx="1287" cy="434"/>
            </a:xfrm>
            <a:prstGeom prst="rect">
              <a:avLst/>
            </a:prstGeom>
            <a:noFill/>
            <a:ln w="9525">
              <a:noFill/>
              <a:miter lim="800000"/>
              <a:headEnd/>
              <a:tailEnd/>
            </a:ln>
            <a:effectLst/>
          </p:spPr>
          <p:txBody>
            <a:bodyPr wrap="none">
              <a:spAutoFit/>
            </a:bodyPr>
            <a:lstStyle/>
            <a:p>
              <a:r>
                <a:rPr lang="en-US" altLang="ja-JP" sz="1200" b="1" i="1"/>
                <a:t>UNCONFIGURE</a:t>
              </a:r>
            </a:p>
            <a:p>
              <a:r>
                <a:rPr lang="en-US" altLang="ja-JP" sz="1200" b="1">
                  <a:solidFill>
                    <a:srgbClr val="0066CC"/>
                  </a:solidFill>
                </a:rPr>
                <a:t>daq_unconfigure()</a:t>
              </a:r>
            </a:p>
          </p:txBody>
        </p:sp>
        <p:sp>
          <p:nvSpPr>
            <p:cNvPr id="25" name="Text Box 21"/>
            <p:cNvSpPr txBox="1">
              <a:spLocks noChangeArrowheads="1"/>
            </p:cNvSpPr>
            <p:nvPr/>
          </p:nvSpPr>
          <p:spPr bwMode="auto">
            <a:xfrm>
              <a:off x="3107" y="2295"/>
              <a:ext cx="825" cy="434"/>
            </a:xfrm>
            <a:prstGeom prst="rect">
              <a:avLst/>
            </a:prstGeom>
            <a:noFill/>
            <a:ln w="9525">
              <a:noFill/>
              <a:miter lim="800000"/>
              <a:headEnd/>
              <a:tailEnd/>
            </a:ln>
            <a:effectLst/>
          </p:spPr>
          <p:txBody>
            <a:bodyPr wrap="none">
              <a:spAutoFit/>
            </a:bodyPr>
            <a:lstStyle/>
            <a:p>
              <a:r>
                <a:rPr lang="en-US" altLang="ja-JP" sz="1200" b="1" i="1"/>
                <a:t>STOP</a:t>
              </a:r>
            </a:p>
            <a:p>
              <a:r>
                <a:rPr lang="en-US" altLang="ja-JP" sz="1200" b="1">
                  <a:solidFill>
                    <a:srgbClr val="0066CC"/>
                  </a:solidFill>
                </a:rPr>
                <a:t>daq_stop()</a:t>
              </a:r>
            </a:p>
          </p:txBody>
        </p:sp>
        <p:sp>
          <p:nvSpPr>
            <p:cNvPr id="26" name="Text Box 22"/>
            <p:cNvSpPr txBox="1">
              <a:spLocks noChangeArrowheads="1"/>
            </p:cNvSpPr>
            <p:nvPr/>
          </p:nvSpPr>
          <p:spPr bwMode="auto">
            <a:xfrm>
              <a:off x="3152" y="3112"/>
              <a:ext cx="1011" cy="434"/>
            </a:xfrm>
            <a:prstGeom prst="rect">
              <a:avLst/>
            </a:prstGeom>
            <a:noFill/>
            <a:ln w="9525">
              <a:noFill/>
              <a:miter lim="800000"/>
              <a:headEnd/>
              <a:tailEnd/>
            </a:ln>
            <a:effectLst/>
          </p:spPr>
          <p:txBody>
            <a:bodyPr wrap="none">
              <a:spAutoFit/>
            </a:bodyPr>
            <a:lstStyle/>
            <a:p>
              <a:r>
                <a:rPr lang="en-US" altLang="ja-JP" sz="1200" b="1" i="1"/>
                <a:t>RESUME</a:t>
              </a:r>
            </a:p>
            <a:p>
              <a:r>
                <a:rPr lang="en-US" altLang="ja-JP" sz="1200" b="1">
                  <a:solidFill>
                    <a:srgbClr val="0066CC"/>
                  </a:solidFill>
                </a:rPr>
                <a:t>daq_resume()</a:t>
              </a:r>
            </a:p>
          </p:txBody>
        </p:sp>
        <p:sp>
          <p:nvSpPr>
            <p:cNvPr id="27" name="Line 23"/>
            <p:cNvSpPr>
              <a:spLocks noChangeShapeType="1"/>
            </p:cNvSpPr>
            <p:nvPr/>
          </p:nvSpPr>
          <p:spPr bwMode="auto">
            <a:xfrm>
              <a:off x="2440" y="1484"/>
              <a:ext cx="0" cy="414"/>
            </a:xfrm>
            <a:prstGeom prst="line">
              <a:avLst/>
            </a:prstGeom>
            <a:noFill/>
            <a:ln w="76200">
              <a:solidFill>
                <a:schemeClr val="tx1"/>
              </a:solidFill>
              <a:round/>
              <a:headEnd/>
              <a:tailEnd type="triangle" w="med" len="med"/>
            </a:ln>
            <a:effectLst/>
          </p:spPr>
          <p:txBody>
            <a:bodyPr/>
            <a:lstStyle/>
            <a:p>
              <a:endParaRPr lang="ja-JP" altLang="en-US" sz="1200"/>
            </a:p>
          </p:txBody>
        </p:sp>
        <p:sp>
          <p:nvSpPr>
            <p:cNvPr id="28" name="Line 24"/>
            <p:cNvSpPr>
              <a:spLocks noChangeShapeType="1"/>
            </p:cNvSpPr>
            <p:nvPr/>
          </p:nvSpPr>
          <p:spPr bwMode="auto">
            <a:xfrm>
              <a:off x="2440" y="2311"/>
              <a:ext cx="0" cy="413"/>
            </a:xfrm>
            <a:prstGeom prst="line">
              <a:avLst/>
            </a:prstGeom>
            <a:noFill/>
            <a:ln w="76200">
              <a:solidFill>
                <a:schemeClr val="tx1"/>
              </a:solidFill>
              <a:round/>
              <a:headEnd/>
              <a:tailEnd type="triangle" w="med" len="med"/>
            </a:ln>
            <a:effectLst/>
          </p:spPr>
          <p:txBody>
            <a:bodyPr/>
            <a:lstStyle/>
            <a:p>
              <a:endParaRPr lang="ja-JP" altLang="en-US" sz="1200"/>
            </a:p>
          </p:txBody>
        </p:sp>
        <p:sp>
          <p:nvSpPr>
            <p:cNvPr id="29" name="Line 25"/>
            <p:cNvSpPr>
              <a:spLocks noChangeShapeType="1"/>
            </p:cNvSpPr>
            <p:nvPr/>
          </p:nvSpPr>
          <p:spPr bwMode="auto">
            <a:xfrm>
              <a:off x="2440" y="3137"/>
              <a:ext cx="0" cy="414"/>
            </a:xfrm>
            <a:prstGeom prst="line">
              <a:avLst/>
            </a:prstGeom>
            <a:noFill/>
            <a:ln w="76200">
              <a:solidFill>
                <a:schemeClr val="tx1"/>
              </a:solidFill>
              <a:round/>
              <a:headEnd/>
              <a:tailEnd type="triangle" w="med" len="med"/>
            </a:ln>
            <a:effectLst/>
          </p:spPr>
          <p:txBody>
            <a:bodyPr/>
            <a:lstStyle/>
            <a:p>
              <a:endParaRPr lang="ja-JP" altLang="en-US" sz="1200"/>
            </a:p>
          </p:txBody>
        </p:sp>
        <p:sp>
          <p:nvSpPr>
            <p:cNvPr id="30" name="Line 26"/>
            <p:cNvSpPr>
              <a:spLocks noChangeShapeType="1"/>
            </p:cNvSpPr>
            <p:nvPr/>
          </p:nvSpPr>
          <p:spPr bwMode="auto">
            <a:xfrm flipV="1">
              <a:off x="3003" y="1484"/>
              <a:ext cx="0" cy="414"/>
            </a:xfrm>
            <a:prstGeom prst="line">
              <a:avLst/>
            </a:prstGeom>
            <a:noFill/>
            <a:ln w="76200">
              <a:solidFill>
                <a:schemeClr val="tx1"/>
              </a:solidFill>
              <a:round/>
              <a:headEnd/>
              <a:tailEnd type="triangle" w="med" len="med"/>
            </a:ln>
            <a:effectLst/>
          </p:spPr>
          <p:txBody>
            <a:bodyPr/>
            <a:lstStyle/>
            <a:p>
              <a:endParaRPr lang="ja-JP" altLang="en-US" sz="1200"/>
            </a:p>
          </p:txBody>
        </p:sp>
        <p:sp>
          <p:nvSpPr>
            <p:cNvPr id="31" name="Line 27"/>
            <p:cNvSpPr>
              <a:spLocks noChangeShapeType="1"/>
            </p:cNvSpPr>
            <p:nvPr/>
          </p:nvSpPr>
          <p:spPr bwMode="auto">
            <a:xfrm flipV="1">
              <a:off x="3003" y="2311"/>
              <a:ext cx="0" cy="413"/>
            </a:xfrm>
            <a:prstGeom prst="line">
              <a:avLst/>
            </a:prstGeom>
            <a:noFill/>
            <a:ln w="76200">
              <a:solidFill>
                <a:schemeClr val="tx1"/>
              </a:solidFill>
              <a:round/>
              <a:headEnd/>
              <a:tailEnd type="triangle" w="med" len="med"/>
            </a:ln>
            <a:effectLst/>
          </p:spPr>
          <p:txBody>
            <a:bodyPr/>
            <a:lstStyle/>
            <a:p>
              <a:endParaRPr lang="ja-JP" altLang="en-US" sz="1200"/>
            </a:p>
          </p:txBody>
        </p:sp>
        <p:sp>
          <p:nvSpPr>
            <p:cNvPr id="32" name="Line 28"/>
            <p:cNvSpPr>
              <a:spLocks noChangeShapeType="1"/>
            </p:cNvSpPr>
            <p:nvPr/>
          </p:nvSpPr>
          <p:spPr bwMode="auto">
            <a:xfrm flipV="1">
              <a:off x="3003" y="3137"/>
              <a:ext cx="0" cy="414"/>
            </a:xfrm>
            <a:prstGeom prst="line">
              <a:avLst/>
            </a:prstGeom>
            <a:noFill/>
            <a:ln w="76200">
              <a:solidFill>
                <a:schemeClr val="tx1"/>
              </a:solidFill>
              <a:round/>
              <a:headEnd/>
              <a:tailEnd type="triangle" w="med" len="med"/>
            </a:ln>
            <a:effectLst/>
          </p:spPr>
          <p:txBody>
            <a:bodyPr/>
            <a:lstStyle/>
            <a:p>
              <a:endParaRPr lang="ja-JP" altLang="en-US" sz="1200"/>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mtClean="0"/>
              <a:t>コンポーネント間のデータフォーマット</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17</a:t>
            </a:fld>
            <a:endParaRPr kumimoji="1" lang="ja-JP" altLang="en-US"/>
          </a:p>
        </p:txBody>
      </p:sp>
      <p:sp>
        <p:nvSpPr>
          <p:cNvPr id="7" name="円/楕円 6"/>
          <p:cNvSpPr/>
          <p:nvPr/>
        </p:nvSpPr>
        <p:spPr>
          <a:xfrm>
            <a:off x="4932040" y="2960948"/>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4211960" y="3320988"/>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5580112" y="3320988"/>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3779912" y="3392996"/>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t>gatherer</a:t>
            </a:r>
            <a:endParaRPr kumimoji="1" lang="ja-JP" altLang="en-US"/>
          </a:p>
        </p:txBody>
      </p:sp>
      <p:sp>
        <p:nvSpPr>
          <p:cNvPr id="11" name="正方形/長方形 10"/>
          <p:cNvSpPr/>
          <p:nvPr/>
        </p:nvSpPr>
        <p:spPr>
          <a:xfrm>
            <a:off x="5148064" y="3392996"/>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monitor</a:t>
            </a:r>
            <a:endParaRPr kumimoji="1" lang="ja-JP" altLang="en-US"/>
          </a:p>
        </p:txBody>
      </p:sp>
      <p:sp>
        <p:nvSpPr>
          <p:cNvPr id="12" name="正方形/長方形 11"/>
          <p:cNvSpPr/>
          <p:nvPr/>
        </p:nvSpPr>
        <p:spPr>
          <a:xfrm>
            <a:off x="4427984" y="2456892"/>
            <a:ext cx="11521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Daq Operator</a:t>
            </a:r>
            <a:endParaRPr kumimoji="1" lang="ja-JP" altLang="en-US"/>
          </a:p>
        </p:txBody>
      </p:sp>
      <p:sp>
        <p:nvSpPr>
          <p:cNvPr id="13" name="円/楕円 12"/>
          <p:cNvSpPr/>
          <p:nvPr/>
        </p:nvSpPr>
        <p:spPr>
          <a:xfrm>
            <a:off x="2232248" y="3320988"/>
            <a:ext cx="1187624" cy="72008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smtClean="0">
                <a:solidFill>
                  <a:schemeClr val="tx1"/>
                </a:solidFill>
              </a:rPr>
              <a:t>ReadOutModule</a:t>
            </a:r>
            <a:endParaRPr kumimoji="1" lang="ja-JP" altLang="en-US" sz="1400">
              <a:solidFill>
                <a:schemeClr val="tx1"/>
              </a:solidFill>
            </a:endParaRPr>
          </a:p>
        </p:txBody>
      </p:sp>
      <p:cxnSp>
        <p:nvCxnSpPr>
          <p:cNvPr id="14" name="直線コネクタ 13"/>
          <p:cNvCxnSpPr>
            <a:stCxn id="13" idx="6"/>
            <a:endCxn id="10" idx="1"/>
          </p:cNvCxnSpPr>
          <p:nvPr/>
        </p:nvCxnSpPr>
        <p:spPr>
          <a:xfrm>
            <a:off x="3419872" y="3681028"/>
            <a:ext cx="36004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10" idx="3"/>
            <a:endCxn id="11" idx="1"/>
          </p:cNvCxnSpPr>
          <p:nvPr/>
        </p:nvCxnSpPr>
        <p:spPr>
          <a:xfrm>
            <a:off x="4788024" y="3681028"/>
            <a:ext cx="360040"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a:stCxn id="7" idx="4"/>
            <a:endCxn id="8" idx="0"/>
          </p:cNvCxnSpPr>
          <p:nvPr/>
        </p:nvCxnSpPr>
        <p:spPr>
          <a:xfrm rot="5400000">
            <a:off x="4535996" y="2852936"/>
            <a:ext cx="216024" cy="72008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12" idx="2"/>
            <a:endCxn id="12" idx="2"/>
          </p:cNvCxnSpPr>
          <p:nvPr/>
        </p:nvCxnSpPr>
        <p:spPr>
          <a:xfrm rot="5400000">
            <a:off x="5004048" y="3032956"/>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7" idx="4"/>
            <a:endCxn id="9" idx="0"/>
          </p:cNvCxnSpPr>
          <p:nvPr/>
        </p:nvCxnSpPr>
        <p:spPr>
          <a:xfrm rot="16200000" flipH="1">
            <a:off x="5220072" y="2888940"/>
            <a:ext cx="216024" cy="64807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4788024" y="3609020"/>
            <a:ext cx="7200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5076056" y="3609020"/>
            <a:ext cx="7200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9776"/>
            <a:ext cx="8229600" cy="1143000"/>
          </a:xfrm>
        </p:spPr>
        <p:txBody>
          <a:bodyPr>
            <a:normAutofit fontScale="90000"/>
          </a:bodyPr>
          <a:lstStyle/>
          <a:p>
            <a:r>
              <a:rPr kumimoji="1" lang="ja-JP" altLang="en-US" smtClean="0"/>
              <a:t>コンポーネント間のデータフォーマット</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18</a:t>
            </a:fld>
            <a:endParaRPr kumimoji="1" lang="ja-JP" altLang="en-US"/>
          </a:p>
        </p:txBody>
      </p:sp>
      <p:grpSp>
        <p:nvGrpSpPr>
          <p:cNvPr id="39" name="グループ化 38"/>
          <p:cNvGrpSpPr/>
          <p:nvPr/>
        </p:nvGrpSpPr>
        <p:grpSpPr>
          <a:xfrm>
            <a:off x="467544" y="1353542"/>
            <a:ext cx="7920880" cy="792088"/>
            <a:chOff x="251520" y="1772816"/>
            <a:chExt cx="7920880" cy="792088"/>
          </a:xfrm>
        </p:grpSpPr>
        <p:sp>
          <p:nvSpPr>
            <p:cNvPr id="7" name="正方形/長方形 6"/>
            <p:cNvSpPr/>
            <p:nvPr/>
          </p:nvSpPr>
          <p:spPr>
            <a:xfrm>
              <a:off x="251520" y="1772816"/>
              <a:ext cx="165618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COMPONENT</a:t>
              </a:r>
            </a:p>
            <a:p>
              <a:pPr algn="ctr"/>
              <a:r>
                <a:rPr kumimoji="1" lang="en-US" altLang="ja-JP" smtClean="0"/>
                <a:t>HEADER</a:t>
              </a:r>
              <a:endParaRPr kumimoji="1" lang="ja-JP" altLang="en-US"/>
            </a:p>
          </p:txBody>
        </p:sp>
        <p:sp>
          <p:nvSpPr>
            <p:cNvPr id="8" name="正方形/長方形 7"/>
            <p:cNvSpPr/>
            <p:nvPr/>
          </p:nvSpPr>
          <p:spPr>
            <a:xfrm>
              <a:off x="6516216" y="1772816"/>
              <a:ext cx="165618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COMPONENT</a:t>
              </a:r>
            </a:p>
            <a:p>
              <a:pPr algn="ctr"/>
              <a:r>
                <a:rPr lang="en-US" altLang="ja-JP" smtClean="0"/>
                <a:t>FOOTER</a:t>
              </a:r>
              <a:endParaRPr kumimoji="1" lang="ja-JP" altLang="en-US"/>
            </a:p>
          </p:txBody>
        </p:sp>
        <p:sp>
          <p:nvSpPr>
            <p:cNvPr id="10" name="正方形/長方形 9"/>
            <p:cNvSpPr/>
            <p:nvPr/>
          </p:nvSpPr>
          <p:spPr>
            <a:xfrm>
              <a:off x="1907704" y="1772816"/>
              <a:ext cx="1152128" cy="79208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 Data</a:t>
              </a:r>
            </a:p>
          </p:txBody>
        </p:sp>
        <p:sp>
          <p:nvSpPr>
            <p:cNvPr id="11" name="正方形/長方形 10"/>
            <p:cNvSpPr/>
            <p:nvPr/>
          </p:nvSpPr>
          <p:spPr>
            <a:xfrm>
              <a:off x="3059832" y="1772816"/>
              <a:ext cx="1152128" cy="79208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 Data</a:t>
              </a:r>
            </a:p>
          </p:txBody>
        </p:sp>
        <p:sp>
          <p:nvSpPr>
            <p:cNvPr id="12" name="正方形/長方形 11"/>
            <p:cNvSpPr/>
            <p:nvPr/>
          </p:nvSpPr>
          <p:spPr>
            <a:xfrm>
              <a:off x="4211960" y="1772816"/>
              <a:ext cx="1152128" cy="79208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 Data</a:t>
              </a:r>
            </a:p>
          </p:txBody>
        </p:sp>
        <p:sp>
          <p:nvSpPr>
            <p:cNvPr id="13" name="正方形/長方形 12"/>
            <p:cNvSpPr/>
            <p:nvPr/>
          </p:nvSpPr>
          <p:spPr>
            <a:xfrm>
              <a:off x="5364088" y="1772816"/>
              <a:ext cx="1152128" cy="79208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 Data</a:t>
              </a:r>
            </a:p>
          </p:txBody>
        </p:sp>
      </p:grpSp>
      <p:grpSp>
        <p:nvGrpSpPr>
          <p:cNvPr id="26" name="グループ化 25"/>
          <p:cNvGrpSpPr/>
          <p:nvPr/>
        </p:nvGrpSpPr>
        <p:grpSpPr>
          <a:xfrm>
            <a:off x="251520" y="2649686"/>
            <a:ext cx="8640960" cy="720080"/>
            <a:chOff x="179512" y="3717032"/>
            <a:chExt cx="8640960" cy="720080"/>
          </a:xfrm>
        </p:grpSpPr>
        <p:sp>
          <p:nvSpPr>
            <p:cNvPr id="16" name="正方形/長方形 15"/>
            <p:cNvSpPr/>
            <p:nvPr/>
          </p:nvSpPr>
          <p:spPr>
            <a:xfrm>
              <a:off x="23397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Reserved</a:t>
              </a:r>
              <a:endParaRPr kumimoji="1" lang="ja-JP" altLang="en-US"/>
            </a:p>
          </p:txBody>
        </p:sp>
        <p:sp>
          <p:nvSpPr>
            <p:cNvPr id="18" name="正方形/長方形 17"/>
            <p:cNvSpPr/>
            <p:nvPr/>
          </p:nvSpPr>
          <p:spPr>
            <a:xfrm>
              <a:off x="341987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Reserved</a:t>
              </a:r>
              <a:endParaRPr kumimoji="1" lang="ja-JP" altLang="en-US"/>
            </a:p>
          </p:txBody>
        </p:sp>
        <p:sp>
          <p:nvSpPr>
            <p:cNvPr id="20" name="正方形/長方形 19"/>
            <p:cNvSpPr/>
            <p:nvPr/>
          </p:nvSpPr>
          <p:spPr>
            <a:xfrm>
              <a:off x="12596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Header</a:t>
              </a:r>
            </a:p>
            <a:p>
              <a:pPr algn="ctr"/>
              <a:r>
                <a:rPr lang="en-US" altLang="ja-JP" smtClean="0"/>
                <a:t>Magic</a:t>
              </a:r>
              <a:endParaRPr kumimoji="1" lang="ja-JP" altLang="en-US"/>
            </a:p>
          </p:txBody>
        </p:sp>
        <p:sp>
          <p:nvSpPr>
            <p:cNvPr id="21" name="正方形/長方形 20"/>
            <p:cNvSpPr/>
            <p:nvPr/>
          </p:nvSpPr>
          <p:spPr>
            <a:xfrm>
              <a:off x="1795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Header</a:t>
              </a:r>
            </a:p>
            <a:p>
              <a:pPr algn="ctr"/>
              <a:r>
                <a:rPr lang="en-US" altLang="ja-JP" smtClean="0"/>
                <a:t>Magic</a:t>
              </a:r>
              <a:endParaRPr kumimoji="1" lang="ja-JP" altLang="en-US"/>
            </a:p>
          </p:txBody>
        </p:sp>
        <p:sp>
          <p:nvSpPr>
            <p:cNvPr id="22" name="正方形/長方形 21"/>
            <p:cNvSpPr/>
            <p:nvPr/>
          </p:nvSpPr>
          <p:spPr>
            <a:xfrm>
              <a:off x="449999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Data Byte Size</a:t>
              </a:r>
              <a:endParaRPr kumimoji="1" lang="ja-JP" altLang="en-US"/>
            </a:p>
          </p:txBody>
        </p:sp>
        <p:sp>
          <p:nvSpPr>
            <p:cNvPr id="23" name="正方形/長方形 22"/>
            <p:cNvSpPr/>
            <p:nvPr/>
          </p:nvSpPr>
          <p:spPr>
            <a:xfrm>
              <a:off x="55801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Data Byte Size</a:t>
              </a:r>
              <a:endParaRPr kumimoji="1" lang="ja-JP" altLang="en-US"/>
            </a:p>
          </p:txBody>
        </p:sp>
        <p:sp>
          <p:nvSpPr>
            <p:cNvPr id="24" name="正方形/長方形 23"/>
            <p:cNvSpPr/>
            <p:nvPr/>
          </p:nvSpPr>
          <p:spPr>
            <a:xfrm>
              <a:off x="66602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Data Byte Size</a:t>
              </a:r>
              <a:endParaRPr kumimoji="1" lang="ja-JP" altLang="en-US"/>
            </a:p>
          </p:txBody>
        </p:sp>
        <p:sp>
          <p:nvSpPr>
            <p:cNvPr id="25" name="正方形/長方形 24"/>
            <p:cNvSpPr/>
            <p:nvPr/>
          </p:nvSpPr>
          <p:spPr>
            <a:xfrm>
              <a:off x="77403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Data Byte Size</a:t>
              </a:r>
              <a:endParaRPr kumimoji="1" lang="ja-JP" altLang="en-US"/>
            </a:p>
          </p:txBody>
        </p:sp>
      </p:grpSp>
      <p:grpSp>
        <p:nvGrpSpPr>
          <p:cNvPr id="27" name="グループ化 26"/>
          <p:cNvGrpSpPr/>
          <p:nvPr/>
        </p:nvGrpSpPr>
        <p:grpSpPr>
          <a:xfrm>
            <a:off x="251520" y="4665910"/>
            <a:ext cx="8640960" cy="720080"/>
            <a:chOff x="179512" y="3717032"/>
            <a:chExt cx="8640960" cy="720080"/>
          </a:xfrm>
        </p:grpSpPr>
        <p:sp>
          <p:nvSpPr>
            <p:cNvPr id="28" name="正方形/長方形 27"/>
            <p:cNvSpPr/>
            <p:nvPr/>
          </p:nvSpPr>
          <p:spPr>
            <a:xfrm>
              <a:off x="23397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Reserved</a:t>
              </a:r>
              <a:endParaRPr kumimoji="1" lang="ja-JP" altLang="en-US"/>
            </a:p>
          </p:txBody>
        </p:sp>
        <p:sp>
          <p:nvSpPr>
            <p:cNvPr id="29" name="正方形/長方形 28"/>
            <p:cNvSpPr/>
            <p:nvPr/>
          </p:nvSpPr>
          <p:spPr>
            <a:xfrm>
              <a:off x="341987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Reserved</a:t>
              </a:r>
              <a:endParaRPr kumimoji="1" lang="ja-JP" altLang="en-US"/>
            </a:p>
          </p:txBody>
        </p:sp>
        <p:sp>
          <p:nvSpPr>
            <p:cNvPr id="30" name="正方形/長方形 29"/>
            <p:cNvSpPr/>
            <p:nvPr/>
          </p:nvSpPr>
          <p:spPr>
            <a:xfrm>
              <a:off x="12596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Footer</a:t>
              </a:r>
            </a:p>
            <a:p>
              <a:pPr algn="ctr"/>
              <a:r>
                <a:rPr lang="en-US" altLang="ja-JP" smtClean="0"/>
                <a:t>Magic</a:t>
              </a:r>
              <a:endParaRPr kumimoji="1" lang="ja-JP" altLang="en-US"/>
            </a:p>
          </p:txBody>
        </p:sp>
        <p:sp>
          <p:nvSpPr>
            <p:cNvPr id="31" name="正方形/長方形 30"/>
            <p:cNvSpPr/>
            <p:nvPr/>
          </p:nvSpPr>
          <p:spPr>
            <a:xfrm>
              <a:off x="1795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Footer</a:t>
              </a:r>
            </a:p>
            <a:p>
              <a:pPr algn="ctr"/>
              <a:r>
                <a:rPr lang="en-US" altLang="ja-JP" smtClean="0"/>
                <a:t>Magic</a:t>
              </a:r>
              <a:endParaRPr kumimoji="1" lang="ja-JP" altLang="en-US"/>
            </a:p>
          </p:txBody>
        </p:sp>
        <p:sp>
          <p:nvSpPr>
            <p:cNvPr id="32" name="正方形/長方形 31"/>
            <p:cNvSpPr/>
            <p:nvPr/>
          </p:nvSpPr>
          <p:spPr>
            <a:xfrm>
              <a:off x="449999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Seq. Num</a:t>
              </a:r>
              <a:endParaRPr kumimoji="1" lang="ja-JP" altLang="en-US"/>
            </a:p>
          </p:txBody>
        </p:sp>
        <p:sp>
          <p:nvSpPr>
            <p:cNvPr id="33" name="正方形/長方形 32"/>
            <p:cNvSpPr/>
            <p:nvPr/>
          </p:nvSpPr>
          <p:spPr>
            <a:xfrm>
              <a:off x="55801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Seq. Num</a:t>
              </a:r>
              <a:endParaRPr kumimoji="1" lang="ja-JP" altLang="en-US"/>
            </a:p>
          </p:txBody>
        </p:sp>
        <p:sp>
          <p:nvSpPr>
            <p:cNvPr id="34" name="正方形/長方形 33"/>
            <p:cNvSpPr/>
            <p:nvPr/>
          </p:nvSpPr>
          <p:spPr>
            <a:xfrm>
              <a:off x="66602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Seq. Num</a:t>
              </a:r>
              <a:endParaRPr kumimoji="1" lang="ja-JP" altLang="en-US"/>
            </a:p>
          </p:txBody>
        </p:sp>
        <p:sp>
          <p:nvSpPr>
            <p:cNvPr id="35" name="正方形/長方形 34"/>
            <p:cNvSpPr/>
            <p:nvPr/>
          </p:nvSpPr>
          <p:spPr>
            <a:xfrm>
              <a:off x="77403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Seq. Num</a:t>
              </a:r>
              <a:endParaRPr kumimoji="1" lang="ja-JP" altLang="en-US"/>
            </a:p>
          </p:txBody>
        </p:sp>
      </p:grpSp>
      <p:sp>
        <p:nvSpPr>
          <p:cNvPr id="36" name="テキスト ボックス 35"/>
          <p:cNvSpPr txBox="1"/>
          <p:nvPr/>
        </p:nvSpPr>
        <p:spPr>
          <a:xfrm>
            <a:off x="179512" y="2289646"/>
            <a:ext cx="2032416" cy="369332"/>
          </a:xfrm>
          <a:prstGeom prst="rect">
            <a:avLst/>
          </a:prstGeom>
          <a:noFill/>
        </p:spPr>
        <p:txBody>
          <a:bodyPr wrap="none" rtlCol="0">
            <a:spAutoFit/>
          </a:bodyPr>
          <a:lstStyle/>
          <a:p>
            <a:r>
              <a:rPr kumimoji="1" lang="en-US" altLang="ja-JP" smtClean="0"/>
              <a:t>Component Header</a:t>
            </a:r>
            <a:endParaRPr kumimoji="1" lang="ja-JP" altLang="en-US"/>
          </a:p>
        </p:txBody>
      </p:sp>
      <p:sp>
        <p:nvSpPr>
          <p:cNvPr id="37" name="テキスト ボックス 36"/>
          <p:cNvSpPr txBox="1"/>
          <p:nvPr/>
        </p:nvSpPr>
        <p:spPr>
          <a:xfrm>
            <a:off x="179512" y="4305870"/>
            <a:ext cx="1961050" cy="369332"/>
          </a:xfrm>
          <a:prstGeom prst="rect">
            <a:avLst/>
          </a:prstGeom>
          <a:noFill/>
        </p:spPr>
        <p:txBody>
          <a:bodyPr wrap="none" rtlCol="0">
            <a:spAutoFit/>
          </a:bodyPr>
          <a:lstStyle/>
          <a:p>
            <a:r>
              <a:rPr kumimoji="1" lang="en-US" altLang="ja-JP" smtClean="0"/>
              <a:t>Component Footer</a:t>
            </a:r>
            <a:endParaRPr kumimoji="1" lang="ja-JP" altLang="en-US"/>
          </a:p>
        </p:txBody>
      </p:sp>
      <p:sp>
        <p:nvSpPr>
          <p:cNvPr id="38" name="テキスト ボックス 37"/>
          <p:cNvSpPr txBox="1"/>
          <p:nvPr/>
        </p:nvSpPr>
        <p:spPr>
          <a:xfrm>
            <a:off x="557745" y="3441774"/>
            <a:ext cx="8011232" cy="923330"/>
          </a:xfrm>
          <a:prstGeom prst="rect">
            <a:avLst/>
          </a:prstGeom>
          <a:noFill/>
        </p:spPr>
        <p:txBody>
          <a:bodyPr wrap="none" rtlCol="0">
            <a:spAutoFit/>
          </a:bodyPr>
          <a:lstStyle/>
          <a:p>
            <a:r>
              <a:rPr kumimoji="1" lang="en-US" altLang="ja-JP" smtClean="0"/>
              <a:t>Data Byte Size</a:t>
            </a:r>
            <a:r>
              <a:rPr kumimoji="1" lang="ja-JP" altLang="en-US" smtClean="0"/>
              <a:t>には下流コンポーネントに何バイトの</a:t>
            </a:r>
            <a:r>
              <a:rPr lang="ja-JP" altLang="en-US" smtClean="0"/>
              <a:t>イベント</a:t>
            </a:r>
            <a:r>
              <a:rPr kumimoji="1" lang="ja-JP" altLang="en-US" smtClean="0"/>
              <a:t>データを送ろうとしたか</a:t>
            </a:r>
            <a:endParaRPr kumimoji="1" lang="en-US" altLang="ja-JP" smtClean="0"/>
          </a:p>
          <a:p>
            <a:r>
              <a:rPr lang="ja-JP" altLang="en-US" smtClean="0"/>
              <a:t>を入れる</a:t>
            </a:r>
            <a:endParaRPr lang="en-US" altLang="ja-JP" smtClean="0"/>
          </a:p>
          <a:p>
            <a:r>
              <a:rPr kumimoji="1" lang="ja-JP" altLang="en-US" smtClean="0"/>
              <a:t>下流側では</a:t>
            </a:r>
            <a:r>
              <a:rPr kumimoji="1" lang="en-US" altLang="ja-JP" smtClean="0"/>
              <a:t>DataByteSize</a:t>
            </a:r>
            <a:r>
              <a:rPr kumimoji="1" lang="ja-JP" altLang="en-US" smtClean="0"/>
              <a:t>を読んでデータが全部読めたかどうか判断する</a:t>
            </a:r>
            <a:endParaRPr kumimoji="1" lang="en-US" altLang="ja-JP" smtClean="0"/>
          </a:p>
        </p:txBody>
      </p:sp>
      <p:sp>
        <p:nvSpPr>
          <p:cNvPr id="40" name="テキスト ボックス 39"/>
          <p:cNvSpPr txBox="1"/>
          <p:nvPr/>
        </p:nvSpPr>
        <p:spPr>
          <a:xfrm>
            <a:off x="611560" y="5457998"/>
            <a:ext cx="7699544" cy="923330"/>
          </a:xfrm>
          <a:prstGeom prst="rect">
            <a:avLst/>
          </a:prstGeom>
          <a:noFill/>
        </p:spPr>
        <p:txBody>
          <a:bodyPr wrap="none" rtlCol="0">
            <a:spAutoFit/>
          </a:bodyPr>
          <a:lstStyle/>
          <a:p>
            <a:r>
              <a:rPr kumimoji="1" lang="en-US" altLang="ja-JP" smtClean="0"/>
              <a:t>Sequence Number</a:t>
            </a:r>
            <a:r>
              <a:rPr kumimoji="1" lang="ja-JP" altLang="en-US" smtClean="0"/>
              <a:t>にデータを送るのは何回目かを入れる</a:t>
            </a:r>
            <a:endParaRPr kumimoji="1" lang="en-US" altLang="ja-JP" smtClean="0"/>
          </a:p>
          <a:p>
            <a:r>
              <a:rPr lang="ja-JP" altLang="en-US" smtClean="0"/>
              <a:t>下流側では受け取った回数を自分で数えておいて、</a:t>
            </a:r>
            <a:r>
              <a:rPr lang="en-US" altLang="ja-JP" smtClean="0"/>
              <a:t>Sequence Number</a:t>
            </a:r>
            <a:r>
              <a:rPr lang="ja-JP" altLang="en-US" smtClean="0"/>
              <a:t>とあうか</a:t>
            </a:r>
            <a:endParaRPr lang="en-US" altLang="ja-JP" smtClean="0"/>
          </a:p>
          <a:p>
            <a:r>
              <a:rPr kumimoji="1" lang="ja-JP" altLang="en-US" smtClean="0"/>
              <a:t>どうか確認する</a:t>
            </a:r>
            <a:endParaRPr kumimoji="1" lang="ja-JP" altLang="en-US"/>
          </a:p>
        </p:txBody>
      </p:sp>
      <p:sp>
        <p:nvSpPr>
          <p:cNvPr id="41" name="テキスト ボックス 40"/>
          <p:cNvSpPr txBox="1"/>
          <p:nvPr/>
        </p:nvSpPr>
        <p:spPr>
          <a:xfrm>
            <a:off x="6953747" y="44624"/>
            <a:ext cx="2154757" cy="369332"/>
          </a:xfrm>
          <a:prstGeom prst="rect">
            <a:avLst/>
          </a:prstGeom>
          <a:noFill/>
        </p:spPr>
        <p:txBody>
          <a:bodyPr wrap="none" rtlCol="0">
            <a:spAutoFit/>
          </a:bodyPr>
          <a:lstStyle/>
          <a:p>
            <a:r>
              <a:rPr kumimoji="1" lang="ja-JP" altLang="en-US" smtClean="0"/>
              <a:t>技術解説書 </a:t>
            </a:r>
            <a:r>
              <a:rPr kumimoji="1" lang="en-US" altLang="ja-JP" smtClean="0"/>
              <a:t>7</a:t>
            </a:r>
            <a:r>
              <a:rPr kumimoji="1" lang="ja-JP" altLang="en-US" smtClean="0"/>
              <a:t>ページ</a:t>
            </a:r>
            <a:endParaRPr kumimoji="1" lang="ja-JP" alt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76672"/>
            <a:ext cx="8229600" cy="1143000"/>
          </a:xfrm>
        </p:spPr>
        <p:txBody>
          <a:bodyPr>
            <a:normAutofit fontScale="90000"/>
          </a:bodyPr>
          <a:lstStyle/>
          <a:p>
            <a:r>
              <a:rPr kumimoji="1" lang="ja-JP" altLang="en-US" smtClean="0"/>
              <a:t>コンポーネント間のデータフォーマット</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19</a:t>
            </a:fld>
            <a:endParaRPr kumimoji="1" lang="ja-JP" altLang="en-US"/>
          </a:p>
        </p:txBody>
      </p:sp>
      <p:grpSp>
        <p:nvGrpSpPr>
          <p:cNvPr id="9" name="グループ化 25"/>
          <p:cNvGrpSpPr/>
          <p:nvPr/>
        </p:nvGrpSpPr>
        <p:grpSpPr>
          <a:xfrm>
            <a:off x="251520" y="2060848"/>
            <a:ext cx="8640960" cy="720080"/>
            <a:chOff x="179512" y="3717032"/>
            <a:chExt cx="8640960" cy="720080"/>
          </a:xfrm>
        </p:grpSpPr>
        <p:sp>
          <p:nvSpPr>
            <p:cNvPr id="16" name="正方形/長方形 15"/>
            <p:cNvSpPr/>
            <p:nvPr/>
          </p:nvSpPr>
          <p:spPr>
            <a:xfrm>
              <a:off x="2339752" y="3717032"/>
              <a:ext cx="1080120" cy="72008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Reserved</a:t>
              </a:r>
              <a:endParaRPr kumimoji="1" lang="ja-JP" altLang="en-US">
                <a:solidFill>
                  <a:schemeClr val="tx1"/>
                </a:solidFill>
              </a:endParaRPr>
            </a:p>
          </p:txBody>
        </p:sp>
        <p:sp>
          <p:nvSpPr>
            <p:cNvPr id="18" name="正方形/長方形 17"/>
            <p:cNvSpPr/>
            <p:nvPr/>
          </p:nvSpPr>
          <p:spPr>
            <a:xfrm>
              <a:off x="3419872" y="3717032"/>
              <a:ext cx="1080120" cy="72008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Reserved</a:t>
              </a:r>
              <a:endParaRPr kumimoji="1" lang="ja-JP" altLang="en-US">
                <a:solidFill>
                  <a:schemeClr val="tx1"/>
                </a:solidFill>
              </a:endParaRPr>
            </a:p>
          </p:txBody>
        </p:sp>
        <p:sp>
          <p:nvSpPr>
            <p:cNvPr id="20" name="正方形/長方形 19"/>
            <p:cNvSpPr/>
            <p:nvPr/>
          </p:nvSpPr>
          <p:spPr>
            <a:xfrm>
              <a:off x="12596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Header</a:t>
              </a:r>
            </a:p>
            <a:p>
              <a:pPr algn="ctr"/>
              <a:r>
                <a:rPr lang="en-US" altLang="ja-JP" smtClean="0"/>
                <a:t>Magic</a:t>
              </a:r>
              <a:endParaRPr kumimoji="1" lang="ja-JP" altLang="en-US"/>
            </a:p>
          </p:txBody>
        </p:sp>
        <p:sp>
          <p:nvSpPr>
            <p:cNvPr id="21" name="正方形/長方形 20"/>
            <p:cNvSpPr/>
            <p:nvPr/>
          </p:nvSpPr>
          <p:spPr>
            <a:xfrm>
              <a:off x="1795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Header</a:t>
              </a:r>
            </a:p>
            <a:p>
              <a:pPr algn="ctr"/>
              <a:r>
                <a:rPr lang="en-US" altLang="ja-JP" smtClean="0"/>
                <a:t>Magic</a:t>
              </a:r>
              <a:endParaRPr kumimoji="1" lang="ja-JP" altLang="en-US"/>
            </a:p>
          </p:txBody>
        </p:sp>
        <p:sp>
          <p:nvSpPr>
            <p:cNvPr id="22" name="正方形/長方形 21"/>
            <p:cNvSpPr/>
            <p:nvPr/>
          </p:nvSpPr>
          <p:spPr>
            <a:xfrm>
              <a:off x="449999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Data Byte Size</a:t>
              </a:r>
              <a:endParaRPr kumimoji="1" lang="ja-JP" altLang="en-US"/>
            </a:p>
          </p:txBody>
        </p:sp>
        <p:sp>
          <p:nvSpPr>
            <p:cNvPr id="23" name="正方形/長方形 22"/>
            <p:cNvSpPr/>
            <p:nvPr/>
          </p:nvSpPr>
          <p:spPr>
            <a:xfrm>
              <a:off x="55801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Data Byte Size</a:t>
              </a:r>
              <a:endParaRPr kumimoji="1" lang="ja-JP" altLang="en-US"/>
            </a:p>
          </p:txBody>
        </p:sp>
        <p:sp>
          <p:nvSpPr>
            <p:cNvPr id="24" name="正方形/長方形 23"/>
            <p:cNvSpPr/>
            <p:nvPr/>
          </p:nvSpPr>
          <p:spPr>
            <a:xfrm>
              <a:off x="66602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Data Byte Size</a:t>
              </a:r>
              <a:endParaRPr kumimoji="1" lang="ja-JP" altLang="en-US"/>
            </a:p>
          </p:txBody>
        </p:sp>
        <p:sp>
          <p:nvSpPr>
            <p:cNvPr id="25" name="正方形/長方形 24"/>
            <p:cNvSpPr/>
            <p:nvPr/>
          </p:nvSpPr>
          <p:spPr>
            <a:xfrm>
              <a:off x="77403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Data Byte Size</a:t>
              </a:r>
              <a:endParaRPr kumimoji="1" lang="ja-JP" altLang="en-US"/>
            </a:p>
          </p:txBody>
        </p:sp>
      </p:grpSp>
      <p:grpSp>
        <p:nvGrpSpPr>
          <p:cNvPr id="14" name="グループ化 26"/>
          <p:cNvGrpSpPr/>
          <p:nvPr/>
        </p:nvGrpSpPr>
        <p:grpSpPr>
          <a:xfrm>
            <a:off x="251520" y="3068960"/>
            <a:ext cx="8640960" cy="720080"/>
            <a:chOff x="179512" y="3717032"/>
            <a:chExt cx="8640960" cy="720080"/>
          </a:xfrm>
        </p:grpSpPr>
        <p:sp>
          <p:nvSpPr>
            <p:cNvPr id="28" name="正方形/長方形 27"/>
            <p:cNvSpPr/>
            <p:nvPr/>
          </p:nvSpPr>
          <p:spPr>
            <a:xfrm>
              <a:off x="2339752" y="3717032"/>
              <a:ext cx="1080120" cy="72008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Reserved</a:t>
              </a:r>
              <a:endParaRPr kumimoji="1" lang="ja-JP" altLang="en-US">
                <a:solidFill>
                  <a:schemeClr val="tx1"/>
                </a:solidFill>
              </a:endParaRPr>
            </a:p>
          </p:txBody>
        </p:sp>
        <p:sp>
          <p:nvSpPr>
            <p:cNvPr id="29" name="正方形/長方形 28"/>
            <p:cNvSpPr/>
            <p:nvPr/>
          </p:nvSpPr>
          <p:spPr>
            <a:xfrm>
              <a:off x="3419872" y="3717032"/>
              <a:ext cx="1080120" cy="72008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Reserved</a:t>
              </a:r>
              <a:endParaRPr kumimoji="1" lang="ja-JP" altLang="en-US">
                <a:solidFill>
                  <a:schemeClr val="tx1"/>
                </a:solidFill>
              </a:endParaRPr>
            </a:p>
          </p:txBody>
        </p:sp>
        <p:sp>
          <p:nvSpPr>
            <p:cNvPr id="30" name="正方形/長方形 29"/>
            <p:cNvSpPr/>
            <p:nvPr/>
          </p:nvSpPr>
          <p:spPr>
            <a:xfrm>
              <a:off x="12596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Footer</a:t>
              </a:r>
            </a:p>
            <a:p>
              <a:pPr algn="ctr"/>
              <a:r>
                <a:rPr lang="en-US" altLang="ja-JP" smtClean="0"/>
                <a:t>Magic</a:t>
              </a:r>
              <a:endParaRPr kumimoji="1" lang="ja-JP" altLang="en-US"/>
            </a:p>
          </p:txBody>
        </p:sp>
        <p:sp>
          <p:nvSpPr>
            <p:cNvPr id="31" name="正方形/長方形 30"/>
            <p:cNvSpPr/>
            <p:nvPr/>
          </p:nvSpPr>
          <p:spPr>
            <a:xfrm>
              <a:off x="1795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Footer</a:t>
              </a:r>
            </a:p>
            <a:p>
              <a:pPr algn="ctr"/>
              <a:r>
                <a:rPr lang="en-US" altLang="ja-JP" smtClean="0"/>
                <a:t>Magic</a:t>
              </a:r>
              <a:endParaRPr kumimoji="1" lang="ja-JP" altLang="en-US"/>
            </a:p>
          </p:txBody>
        </p:sp>
        <p:sp>
          <p:nvSpPr>
            <p:cNvPr id="32" name="正方形/長方形 31"/>
            <p:cNvSpPr/>
            <p:nvPr/>
          </p:nvSpPr>
          <p:spPr>
            <a:xfrm>
              <a:off x="449999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Seq. Num</a:t>
              </a:r>
              <a:endParaRPr kumimoji="1" lang="ja-JP" altLang="en-US"/>
            </a:p>
          </p:txBody>
        </p:sp>
        <p:sp>
          <p:nvSpPr>
            <p:cNvPr id="33" name="正方形/長方形 32"/>
            <p:cNvSpPr/>
            <p:nvPr/>
          </p:nvSpPr>
          <p:spPr>
            <a:xfrm>
              <a:off x="55801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Seq. Num</a:t>
              </a:r>
              <a:endParaRPr kumimoji="1" lang="ja-JP" altLang="en-US"/>
            </a:p>
          </p:txBody>
        </p:sp>
        <p:sp>
          <p:nvSpPr>
            <p:cNvPr id="34" name="正方形/長方形 33"/>
            <p:cNvSpPr/>
            <p:nvPr/>
          </p:nvSpPr>
          <p:spPr>
            <a:xfrm>
              <a:off x="66602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Seq. Num</a:t>
              </a:r>
              <a:endParaRPr kumimoji="1" lang="ja-JP" altLang="en-US"/>
            </a:p>
          </p:txBody>
        </p:sp>
        <p:sp>
          <p:nvSpPr>
            <p:cNvPr id="35" name="正方形/長方形 34"/>
            <p:cNvSpPr/>
            <p:nvPr/>
          </p:nvSpPr>
          <p:spPr>
            <a:xfrm>
              <a:off x="77403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Seq. Num</a:t>
              </a:r>
              <a:endParaRPr kumimoji="1" lang="ja-JP" altLang="en-US"/>
            </a:p>
          </p:txBody>
        </p:sp>
      </p:grpSp>
      <p:sp>
        <p:nvSpPr>
          <p:cNvPr id="41" name="テキスト ボックス 40"/>
          <p:cNvSpPr txBox="1"/>
          <p:nvPr/>
        </p:nvSpPr>
        <p:spPr>
          <a:xfrm>
            <a:off x="6913672" y="44624"/>
            <a:ext cx="2154757" cy="369332"/>
          </a:xfrm>
          <a:prstGeom prst="rect">
            <a:avLst/>
          </a:prstGeom>
          <a:noFill/>
        </p:spPr>
        <p:txBody>
          <a:bodyPr wrap="none" rtlCol="0">
            <a:spAutoFit/>
          </a:bodyPr>
          <a:lstStyle/>
          <a:p>
            <a:r>
              <a:rPr kumimoji="1" lang="ja-JP" altLang="en-US" smtClean="0"/>
              <a:t>技術解説書 </a:t>
            </a:r>
            <a:r>
              <a:rPr lang="en-US" altLang="ja-JP" smtClean="0"/>
              <a:t>7</a:t>
            </a:r>
            <a:r>
              <a:rPr kumimoji="1" lang="ja-JP" altLang="en-US" smtClean="0"/>
              <a:t>ページ</a:t>
            </a:r>
            <a:endParaRPr kumimoji="1" lang="ja-JP" altLang="en-US"/>
          </a:p>
        </p:txBody>
      </p:sp>
      <p:sp>
        <p:nvSpPr>
          <p:cNvPr id="42" name="テキスト ボックス 41"/>
          <p:cNvSpPr txBox="1"/>
          <p:nvPr/>
        </p:nvSpPr>
        <p:spPr>
          <a:xfrm>
            <a:off x="899592" y="4211796"/>
            <a:ext cx="7322838" cy="1754326"/>
          </a:xfrm>
          <a:prstGeom prst="rect">
            <a:avLst/>
          </a:prstGeom>
          <a:noFill/>
        </p:spPr>
        <p:txBody>
          <a:bodyPr wrap="none" rtlCol="0">
            <a:spAutoFit/>
          </a:bodyPr>
          <a:lstStyle/>
          <a:p>
            <a:r>
              <a:rPr kumimoji="1" lang="en-US" altLang="ja-JP" smtClean="0"/>
              <a:t>Reserved</a:t>
            </a:r>
            <a:r>
              <a:rPr kumimoji="1" lang="ja-JP" altLang="en-US" smtClean="0"/>
              <a:t>のバイト（全部で４バイト）はユーザが使用してもよい。</a:t>
            </a:r>
            <a:endParaRPr kumimoji="1" lang="en-US" altLang="ja-JP" smtClean="0"/>
          </a:p>
          <a:p>
            <a:r>
              <a:rPr lang="ja-JP" altLang="en-US" smtClean="0"/>
              <a:t>例： イベントデータフォーマットにモジュール番号を入れるところがないので</a:t>
            </a:r>
            <a:endParaRPr lang="en-US" altLang="ja-JP" smtClean="0"/>
          </a:p>
          <a:p>
            <a:r>
              <a:rPr kumimoji="1" lang="ja-JP" altLang="en-US" smtClean="0"/>
              <a:t>それを入れるなど。</a:t>
            </a:r>
            <a:endParaRPr kumimoji="1" lang="en-US" altLang="ja-JP" smtClean="0"/>
          </a:p>
          <a:p>
            <a:endParaRPr lang="en-US" altLang="ja-JP" smtClean="0"/>
          </a:p>
          <a:p>
            <a:r>
              <a:rPr lang="en-US" altLang="ja-JP" smtClean="0"/>
              <a:t>Reserved</a:t>
            </a:r>
            <a:r>
              <a:rPr lang="ja-JP" altLang="en-US" smtClean="0"/>
              <a:t>だと</a:t>
            </a:r>
            <a:r>
              <a:rPr lang="en-US" altLang="ja-JP" smtClean="0"/>
              <a:t>DAQ-Middleware</a:t>
            </a:r>
            <a:r>
              <a:rPr lang="ja-JP" altLang="en-US" smtClean="0"/>
              <a:t>側で今後なにかに使うような意味になるので</a:t>
            </a:r>
            <a:endParaRPr lang="en-US" altLang="ja-JP" smtClean="0"/>
          </a:p>
          <a:p>
            <a:r>
              <a:rPr kumimoji="1" lang="en-US" altLang="ja-JP" smtClean="0"/>
              <a:t>UserData</a:t>
            </a:r>
            <a:r>
              <a:rPr kumimoji="1" lang="ja-JP" altLang="en-US" smtClean="0"/>
              <a:t>等適当な言葉に置き換えるかもしれません。</a:t>
            </a:r>
            <a:endParaRPr kumimoji="1" lang="ja-JP" alt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もくじ</a:t>
            </a:r>
            <a:endParaRPr kumimoji="1" lang="ja-JP" altLang="en-US"/>
          </a:p>
        </p:txBody>
      </p:sp>
      <p:sp>
        <p:nvSpPr>
          <p:cNvPr id="3" name="コンテンツ プレースホルダ 2"/>
          <p:cNvSpPr>
            <a:spLocks noGrp="1"/>
          </p:cNvSpPr>
          <p:nvPr>
            <p:ph idx="1"/>
          </p:nvPr>
        </p:nvSpPr>
        <p:spPr/>
        <p:txBody>
          <a:bodyPr>
            <a:normAutofit lnSpcReduction="10000"/>
          </a:bodyPr>
          <a:lstStyle/>
          <a:p>
            <a:r>
              <a:rPr kumimoji="1" lang="ja-JP" altLang="en-US" smtClean="0"/>
              <a:t>ドキュメンテーション</a:t>
            </a:r>
            <a:endParaRPr kumimoji="1" lang="en-US" altLang="ja-JP" smtClean="0"/>
          </a:p>
          <a:p>
            <a:r>
              <a:rPr kumimoji="1" lang="ja-JP" altLang="en-US" smtClean="0"/>
              <a:t>開発環境セットアップ</a:t>
            </a:r>
            <a:endParaRPr kumimoji="1" lang="en-US" altLang="ja-JP" smtClean="0"/>
          </a:p>
          <a:p>
            <a:r>
              <a:rPr lang="en-US" altLang="ja-JP" smtClean="0"/>
              <a:t>DAQ</a:t>
            </a:r>
            <a:r>
              <a:rPr lang="ja-JP" altLang="en-US" smtClean="0"/>
              <a:t>コンポーネント作成方法</a:t>
            </a:r>
            <a:endParaRPr lang="en-US" altLang="ja-JP" smtClean="0"/>
          </a:p>
          <a:p>
            <a:pPr lvl="1"/>
            <a:r>
              <a:rPr lang="en-US" altLang="ja-JP" smtClean="0"/>
              <a:t>DAQ</a:t>
            </a:r>
            <a:r>
              <a:rPr lang="ja-JP" altLang="en-US" smtClean="0"/>
              <a:t>コンポーネント状態遷移</a:t>
            </a:r>
            <a:endParaRPr lang="en-US" altLang="ja-JP" smtClean="0"/>
          </a:p>
          <a:p>
            <a:pPr lvl="1"/>
            <a:r>
              <a:rPr lang="ja-JP" altLang="en-US" smtClean="0"/>
              <a:t>コンポーネント間データフォーマット</a:t>
            </a:r>
            <a:endParaRPr lang="en-US" altLang="ja-JP" smtClean="0"/>
          </a:p>
          <a:p>
            <a:pPr lvl="1"/>
            <a:r>
              <a:rPr lang="ja-JP" altLang="en-US" smtClean="0"/>
              <a:t>エラー時の処理</a:t>
            </a:r>
            <a:endParaRPr lang="en-US" altLang="ja-JP" smtClean="0"/>
          </a:p>
          <a:p>
            <a:pPr lvl="1"/>
            <a:r>
              <a:rPr lang="en-US" altLang="ja-JP" smtClean="0"/>
              <a:t>InPort, OutPort</a:t>
            </a:r>
            <a:r>
              <a:rPr lang="ja-JP" altLang="en-US" smtClean="0"/>
              <a:t>の読み書き</a:t>
            </a:r>
            <a:endParaRPr lang="en-US" altLang="ja-JP" smtClean="0"/>
          </a:p>
          <a:p>
            <a:pPr lvl="1"/>
            <a:r>
              <a:rPr lang="ja-JP" altLang="en-US" smtClean="0"/>
              <a:t>開発環境の使い方（</a:t>
            </a:r>
            <a:r>
              <a:rPr lang="en-US" altLang="ja-JP" smtClean="0"/>
              <a:t>Makefile</a:t>
            </a:r>
            <a:r>
              <a:rPr lang="ja-JP" altLang="en-US" smtClean="0"/>
              <a:t>等）</a:t>
            </a:r>
            <a:endParaRPr lang="en-US" altLang="ja-JP" smtClean="0"/>
          </a:p>
          <a:p>
            <a:pPr lvl="1"/>
            <a:r>
              <a:rPr lang="ja-JP" altLang="en-US" smtClean="0"/>
              <a:t>デモ</a:t>
            </a:r>
            <a:endParaRPr lang="en-US" altLang="ja-JP" smtClean="0"/>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2</a:t>
            </a:fld>
            <a:endParaRPr kumimoji="1" lang="ja-JP"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8229600" cy="1143000"/>
          </a:xfrm>
        </p:spPr>
        <p:txBody>
          <a:bodyPr>
            <a:normAutofit fontScale="90000"/>
          </a:bodyPr>
          <a:lstStyle/>
          <a:p>
            <a:r>
              <a:rPr kumimoji="1" lang="ja-JP" altLang="en-US" smtClean="0"/>
              <a:t>コンポーネント間データフォーマット</a:t>
            </a:r>
            <a:r>
              <a:rPr kumimoji="1" lang="en-US" altLang="ja-JP" smtClean="0"/>
              <a:t/>
            </a:r>
            <a:br>
              <a:rPr kumimoji="1" lang="en-US" altLang="ja-JP" smtClean="0"/>
            </a:br>
            <a:r>
              <a:rPr kumimoji="1" lang="ja-JP" altLang="en-US" smtClean="0"/>
              <a:t>関連メソッド</a:t>
            </a:r>
            <a:endParaRPr kumimoji="1" lang="ja-JP" altLang="en-US"/>
          </a:p>
        </p:txBody>
      </p:sp>
      <p:sp>
        <p:nvSpPr>
          <p:cNvPr id="3" name="コンテンツ プレースホルダ 2"/>
          <p:cNvSpPr>
            <a:spLocks noGrp="1"/>
          </p:cNvSpPr>
          <p:nvPr>
            <p:ph idx="1"/>
          </p:nvPr>
        </p:nvSpPr>
        <p:spPr>
          <a:xfrm>
            <a:off x="179512" y="1412776"/>
            <a:ext cx="8686800" cy="4525963"/>
          </a:xfrm>
        </p:spPr>
        <p:txBody>
          <a:bodyPr>
            <a:normAutofit/>
          </a:bodyPr>
          <a:lstStyle/>
          <a:p>
            <a:r>
              <a:rPr kumimoji="1" lang="en-US" altLang="ja-JP" sz="2000" smtClean="0">
                <a:latin typeface="DejaVu Sans Condensed" pitchFamily="34" charset="0"/>
                <a:ea typeface="DejaVu Sans Condensed" pitchFamily="34" charset="0"/>
                <a:cs typeface="DejaVu Sans Condensed" pitchFamily="34" charset="0"/>
              </a:rPr>
              <a:t>inc_sequence_num()</a:t>
            </a:r>
          </a:p>
          <a:p>
            <a:r>
              <a:rPr lang="en-US" altLang="ja-JP" sz="2000" smtClean="0">
                <a:latin typeface="DejaVu Sans Condensed" pitchFamily="34" charset="0"/>
                <a:ea typeface="DejaVu Sans Condensed" pitchFamily="34" charset="0"/>
                <a:cs typeface="DejaVu Sans Condensed" pitchFamily="34" charset="0"/>
              </a:rPr>
              <a:t>reset_sequence_num()</a:t>
            </a:r>
          </a:p>
          <a:p>
            <a:r>
              <a:rPr kumimoji="1" lang="en-US" altLang="ja-JP" sz="2000" smtClean="0">
                <a:latin typeface="DejaVu Sans Condensed" pitchFamily="34" charset="0"/>
                <a:ea typeface="DejaVu Sans Condensed" pitchFamily="34" charset="0"/>
                <a:cs typeface="DejaVu Sans Condensed" pitchFamily="34" charset="0"/>
              </a:rPr>
              <a:t>get_sequence_num()</a:t>
            </a:r>
          </a:p>
          <a:p>
            <a:endParaRPr lang="en-US" altLang="ja-JP" sz="2000" smtClean="0">
              <a:latin typeface="DejaVu Sans Condensed" pitchFamily="34" charset="0"/>
              <a:ea typeface="DejaVu Sans Condensed" pitchFamily="34" charset="0"/>
              <a:cs typeface="DejaVu Sans Condensed" pitchFamily="34" charset="0"/>
            </a:endParaRPr>
          </a:p>
          <a:p>
            <a:r>
              <a:rPr lang="en-US" altLang="ja-JP" sz="2000" smtClean="0">
                <a:latin typeface="DejaVu Sans Condensed" pitchFamily="34" charset="0"/>
                <a:ea typeface="DejaVu Sans Condensed" pitchFamily="34" charset="0"/>
                <a:cs typeface="DejaVu Sans Condensed" pitchFamily="34" charset="0"/>
              </a:rPr>
              <a:t>set_header(unsigned char *header, unsigned int data_byte_size)</a:t>
            </a:r>
          </a:p>
          <a:p>
            <a:r>
              <a:rPr kumimoji="1" lang="en-US" altLang="ja-JP" sz="2000" smtClean="0">
                <a:latin typeface="DejaVu Sans Condensed" pitchFamily="34" charset="0"/>
                <a:ea typeface="DejaVu Sans Condensed" pitchFamily="34" charset="0"/>
                <a:cs typeface="DejaVu Sans Condensed" pitchFamily="34" charset="0"/>
              </a:rPr>
              <a:t>set_footer(unsinged char *footer)</a:t>
            </a:r>
          </a:p>
          <a:p>
            <a:endParaRPr lang="en-US" altLang="ja-JP" sz="2000" smtClean="0">
              <a:latin typeface="DejaVu Sans Condensed" pitchFamily="34" charset="0"/>
              <a:ea typeface="DejaVu Sans Condensed" pitchFamily="34" charset="0"/>
              <a:cs typeface="DejaVu Sans Condensed" pitchFamily="34" charset="0"/>
            </a:endParaRPr>
          </a:p>
          <a:p>
            <a:r>
              <a:rPr kumimoji="1" lang="en-US" altLang="ja-JP" sz="2000" smtClean="0">
                <a:latin typeface="DejaVu Sans Condensed" pitchFamily="34" charset="0"/>
                <a:ea typeface="DejaVu Sans Condensed" pitchFamily="34" charset="0"/>
                <a:cs typeface="DejaVu Sans Condensed" pitchFamily="34" charset="0"/>
              </a:rPr>
              <a:t>check_header(unsigned char *header, unsigned received_byte)</a:t>
            </a:r>
          </a:p>
          <a:p>
            <a:r>
              <a:rPr lang="en-US" altLang="ja-JP" sz="2000" smtClean="0">
                <a:latin typeface="DejaVu Sans Condensed" pitchFamily="34" charset="0"/>
                <a:ea typeface="DejaVu Sans Condensed" pitchFamily="34" charset="0"/>
                <a:cs typeface="DejaVu Sans Condensed" pitchFamily="34" charset="0"/>
              </a:rPr>
              <a:t>check_footer(unsigned char *footer)</a:t>
            </a:r>
          </a:p>
          <a:p>
            <a:r>
              <a:rPr kumimoji="1" lang="en-US" altLang="ja-JP" sz="2000" smtClean="0">
                <a:latin typeface="DejaVu Sans Condensed" pitchFamily="34" charset="0"/>
                <a:ea typeface="DejaVu Sans Condensed" pitchFamily="34" charset="0"/>
                <a:cs typeface="DejaVu Sans Condensed" pitchFamily="34" charset="0"/>
              </a:rPr>
              <a:t>check_header_footer(</a:t>
            </a:r>
            <a:r>
              <a:rPr lang="en-US" altLang="ja-JP" sz="2000" smtClean="0"/>
              <a:t>const RTC::TimedOctetSeq&amp; in_data, unsigned int block_byte_size</a:t>
            </a:r>
            <a:r>
              <a:rPr kumimoji="1" lang="en-US" altLang="ja-JP" sz="2000" smtClean="0">
                <a:latin typeface="DejaVu Sans Condensed" pitchFamily="34" charset="0"/>
                <a:ea typeface="DejaVu Sans Condensed" pitchFamily="34" charset="0"/>
                <a:cs typeface="DejaVu Sans Condensed" pitchFamily="34" charset="0"/>
              </a:rPr>
              <a:t>)</a:t>
            </a:r>
          </a:p>
          <a:p>
            <a:pPr>
              <a:buNone/>
            </a:pPr>
            <a:endParaRPr lang="en-US" altLang="ja-JP" sz="2000" smtClean="0">
              <a:latin typeface="DejaVu Sans Condensed" pitchFamily="34" charset="0"/>
              <a:ea typeface="DejaVu Sans Condensed" pitchFamily="34" charset="0"/>
              <a:cs typeface="DejaVu Sans Condensed" pitchFamily="34" charset="0"/>
            </a:endParaRPr>
          </a:p>
          <a:p>
            <a:pPr>
              <a:buNone/>
            </a:pPr>
            <a:endParaRPr kumimoji="1" lang="ja-JP" altLang="en-US" sz="2000">
              <a:latin typeface="DejaVu Sans Condensed" pitchFamily="34" charset="0"/>
              <a:cs typeface="DejaVu Sans Condensed" pitchFamily="34" charset="0"/>
            </a:endParaRPr>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20</a:t>
            </a:fld>
            <a:endParaRPr kumimoji="1" lang="ja-JP" altLang="en-US"/>
          </a:p>
        </p:txBody>
      </p:sp>
      <p:sp>
        <p:nvSpPr>
          <p:cNvPr id="7" name="テキスト ボックス 6"/>
          <p:cNvSpPr txBox="1"/>
          <p:nvPr/>
        </p:nvSpPr>
        <p:spPr>
          <a:xfrm>
            <a:off x="6588224" y="-27384"/>
            <a:ext cx="2369559" cy="369332"/>
          </a:xfrm>
          <a:prstGeom prst="rect">
            <a:avLst/>
          </a:prstGeom>
          <a:noFill/>
        </p:spPr>
        <p:txBody>
          <a:bodyPr wrap="none" rtlCol="0">
            <a:spAutoFit/>
          </a:bodyPr>
          <a:lstStyle/>
          <a:p>
            <a:r>
              <a:rPr lang="ja-JP" altLang="en-US" smtClean="0">
                <a:latin typeface="+mj-ea"/>
                <a:ea typeface="+mj-ea"/>
                <a:cs typeface="DejaVu Sans Condensed" pitchFamily="34" charset="0"/>
              </a:rPr>
              <a:t>技術解説書　</a:t>
            </a:r>
            <a:r>
              <a:rPr lang="en-US" altLang="ja-JP" smtClean="0">
                <a:latin typeface="+mj-ea"/>
                <a:ea typeface="+mj-ea"/>
                <a:cs typeface="DejaVu Sans Condensed" pitchFamily="34" charset="0"/>
              </a:rPr>
              <a:t>11</a:t>
            </a:r>
            <a:r>
              <a:rPr lang="ja-JP" altLang="en-US" smtClean="0">
                <a:latin typeface="+mj-ea"/>
                <a:ea typeface="+mj-ea"/>
                <a:cs typeface="DejaVu Sans Condensed" pitchFamily="34" charset="0"/>
              </a:rPr>
              <a:t>ページ</a:t>
            </a:r>
            <a:endParaRPr kumimoji="1" lang="ja-JP" altLang="en-US">
              <a:latin typeface="+mj-ea"/>
              <a:ea typeface="+mj-ea"/>
            </a:endParaRPr>
          </a:p>
        </p:txBody>
      </p:sp>
      <p:grpSp>
        <p:nvGrpSpPr>
          <p:cNvPr id="8" name="グループ化 7"/>
          <p:cNvGrpSpPr/>
          <p:nvPr/>
        </p:nvGrpSpPr>
        <p:grpSpPr>
          <a:xfrm>
            <a:off x="539552" y="5517233"/>
            <a:ext cx="7272808" cy="360040"/>
            <a:chOff x="179512" y="3717032"/>
            <a:chExt cx="8640960" cy="720080"/>
          </a:xfrm>
        </p:grpSpPr>
        <p:sp>
          <p:nvSpPr>
            <p:cNvPr id="9" name="正方形/長方形 8"/>
            <p:cNvSpPr/>
            <p:nvPr/>
          </p:nvSpPr>
          <p:spPr>
            <a:xfrm>
              <a:off x="23397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Reserved</a:t>
              </a:r>
              <a:endParaRPr kumimoji="1" lang="ja-JP" altLang="en-US" sz="1200"/>
            </a:p>
          </p:txBody>
        </p:sp>
        <p:sp>
          <p:nvSpPr>
            <p:cNvPr id="10" name="正方形/長方形 9"/>
            <p:cNvSpPr/>
            <p:nvPr/>
          </p:nvSpPr>
          <p:spPr>
            <a:xfrm>
              <a:off x="341987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Reserved</a:t>
              </a:r>
              <a:endParaRPr kumimoji="1" lang="ja-JP" altLang="en-US" sz="1200"/>
            </a:p>
          </p:txBody>
        </p:sp>
        <p:sp>
          <p:nvSpPr>
            <p:cNvPr id="11" name="正方形/長方形 10"/>
            <p:cNvSpPr/>
            <p:nvPr/>
          </p:nvSpPr>
          <p:spPr>
            <a:xfrm>
              <a:off x="12596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Header</a:t>
              </a:r>
            </a:p>
            <a:p>
              <a:pPr algn="ctr"/>
              <a:r>
                <a:rPr lang="en-US" altLang="ja-JP" sz="1200" smtClean="0"/>
                <a:t>Magic</a:t>
              </a:r>
              <a:endParaRPr kumimoji="1" lang="ja-JP" altLang="en-US" sz="1200"/>
            </a:p>
          </p:txBody>
        </p:sp>
        <p:sp>
          <p:nvSpPr>
            <p:cNvPr id="12" name="正方形/長方形 11"/>
            <p:cNvSpPr/>
            <p:nvPr/>
          </p:nvSpPr>
          <p:spPr>
            <a:xfrm>
              <a:off x="1795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Header</a:t>
              </a:r>
            </a:p>
            <a:p>
              <a:pPr algn="ctr"/>
              <a:r>
                <a:rPr lang="en-US" altLang="ja-JP" sz="1200" smtClean="0"/>
                <a:t>Magic</a:t>
              </a:r>
              <a:endParaRPr kumimoji="1" lang="ja-JP" altLang="en-US" sz="1200"/>
            </a:p>
          </p:txBody>
        </p:sp>
        <p:sp>
          <p:nvSpPr>
            <p:cNvPr id="13" name="正方形/長方形 12"/>
            <p:cNvSpPr/>
            <p:nvPr/>
          </p:nvSpPr>
          <p:spPr>
            <a:xfrm>
              <a:off x="449999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Data Byte Size</a:t>
              </a:r>
              <a:endParaRPr kumimoji="1" lang="ja-JP" altLang="en-US" sz="1200"/>
            </a:p>
          </p:txBody>
        </p:sp>
        <p:sp>
          <p:nvSpPr>
            <p:cNvPr id="14" name="正方形/長方形 13"/>
            <p:cNvSpPr/>
            <p:nvPr/>
          </p:nvSpPr>
          <p:spPr>
            <a:xfrm>
              <a:off x="55801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Data Byte Size</a:t>
              </a:r>
              <a:endParaRPr kumimoji="1" lang="ja-JP" altLang="en-US" sz="1200"/>
            </a:p>
          </p:txBody>
        </p:sp>
        <p:sp>
          <p:nvSpPr>
            <p:cNvPr id="15" name="正方形/長方形 14"/>
            <p:cNvSpPr/>
            <p:nvPr/>
          </p:nvSpPr>
          <p:spPr>
            <a:xfrm>
              <a:off x="66602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Data Byte Size</a:t>
              </a:r>
              <a:endParaRPr kumimoji="1" lang="ja-JP" altLang="en-US" sz="1200"/>
            </a:p>
          </p:txBody>
        </p:sp>
        <p:sp>
          <p:nvSpPr>
            <p:cNvPr id="16" name="正方形/長方形 15"/>
            <p:cNvSpPr/>
            <p:nvPr/>
          </p:nvSpPr>
          <p:spPr>
            <a:xfrm>
              <a:off x="77403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Data Byte Size</a:t>
              </a:r>
              <a:endParaRPr kumimoji="1" lang="ja-JP" altLang="en-US" sz="1200"/>
            </a:p>
          </p:txBody>
        </p:sp>
      </p:grpSp>
      <p:grpSp>
        <p:nvGrpSpPr>
          <p:cNvPr id="17" name="グループ化 16"/>
          <p:cNvGrpSpPr/>
          <p:nvPr/>
        </p:nvGrpSpPr>
        <p:grpSpPr>
          <a:xfrm>
            <a:off x="539552" y="5949280"/>
            <a:ext cx="7272808" cy="360040"/>
            <a:chOff x="179512" y="3717032"/>
            <a:chExt cx="8640960" cy="720080"/>
          </a:xfrm>
        </p:grpSpPr>
        <p:sp>
          <p:nvSpPr>
            <p:cNvPr id="18" name="正方形/長方形 17"/>
            <p:cNvSpPr/>
            <p:nvPr/>
          </p:nvSpPr>
          <p:spPr>
            <a:xfrm>
              <a:off x="23397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Reserved</a:t>
              </a:r>
              <a:endParaRPr kumimoji="1" lang="ja-JP" altLang="en-US" sz="1200"/>
            </a:p>
          </p:txBody>
        </p:sp>
        <p:sp>
          <p:nvSpPr>
            <p:cNvPr id="19" name="正方形/長方形 18"/>
            <p:cNvSpPr/>
            <p:nvPr/>
          </p:nvSpPr>
          <p:spPr>
            <a:xfrm>
              <a:off x="341987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Reserved</a:t>
              </a:r>
              <a:endParaRPr kumimoji="1" lang="ja-JP" altLang="en-US" sz="1200"/>
            </a:p>
          </p:txBody>
        </p:sp>
        <p:sp>
          <p:nvSpPr>
            <p:cNvPr id="20" name="正方形/長方形 19"/>
            <p:cNvSpPr/>
            <p:nvPr/>
          </p:nvSpPr>
          <p:spPr>
            <a:xfrm>
              <a:off x="12596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Footer</a:t>
              </a:r>
            </a:p>
            <a:p>
              <a:pPr algn="ctr"/>
              <a:r>
                <a:rPr lang="en-US" altLang="ja-JP" sz="1200" smtClean="0"/>
                <a:t>Magic</a:t>
              </a:r>
              <a:endParaRPr kumimoji="1" lang="ja-JP" altLang="en-US" sz="1200"/>
            </a:p>
          </p:txBody>
        </p:sp>
        <p:sp>
          <p:nvSpPr>
            <p:cNvPr id="21" name="正方形/長方形 20"/>
            <p:cNvSpPr/>
            <p:nvPr/>
          </p:nvSpPr>
          <p:spPr>
            <a:xfrm>
              <a:off x="1795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Footer</a:t>
              </a:r>
            </a:p>
            <a:p>
              <a:pPr algn="ctr"/>
              <a:r>
                <a:rPr lang="en-US" altLang="ja-JP" sz="1200" smtClean="0"/>
                <a:t>Magic</a:t>
              </a:r>
              <a:endParaRPr kumimoji="1" lang="ja-JP" altLang="en-US" sz="1200"/>
            </a:p>
          </p:txBody>
        </p:sp>
        <p:sp>
          <p:nvSpPr>
            <p:cNvPr id="22" name="正方形/長方形 21"/>
            <p:cNvSpPr/>
            <p:nvPr/>
          </p:nvSpPr>
          <p:spPr>
            <a:xfrm>
              <a:off x="449999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Seq. Num</a:t>
              </a:r>
              <a:endParaRPr kumimoji="1" lang="ja-JP" altLang="en-US" sz="1200"/>
            </a:p>
          </p:txBody>
        </p:sp>
        <p:sp>
          <p:nvSpPr>
            <p:cNvPr id="23" name="正方形/長方形 22"/>
            <p:cNvSpPr/>
            <p:nvPr/>
          </p:nvSpPr>
          <p:spPr>
            <a:xfrm>
              <a:off x="55801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Seq. Num</a:t>
              </a:r>
              <a:endParaRPr kumimoji="1" lang="ja-JP" altLang="en-US" sz="1200"/>
            </a:p>
          </p:txBody>
        </p:sp>
        <p:sp>
          <p:nvSpPr>
            <p:cNvPr id="24" name="正方形/長方形 23"/>
            <p:cNvSpPr/>
            <p:nvPr/>
          </p:nvSpPr>
          <p:spPr>
            <a:xfrm>
              <a:off x="66602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Seq. Num</a:t>
              </a:r>
              <a:endParaRPr kumimoji="1" lang="ja-JP" altLang="en-US" sz="1200"/>
            </a:p>
          </p:txBody>
        </p:sp>
        <p:sp>
          <p:nvSpPr>
            <p:cNvPr id="25" name="正方形/長方形 24"/>
            <p:cNvSpPr/>
            <p:nvPr/>
          </p:nvSpPr>
          <p:spPr>
            <a:xfrm>
              <a:off x="77403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Seq. Num</a:t>
              </a:r>
              <a:endParaRPr kumimoji="1" lang="ja-JP" altLang="en-US" sz="1200"/>
            </a:p>
          </p:txBody>
        </p:sp>
      </p:gr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エラー時の対処</a:t>
            </a:r>
            <a:endParaRPr kumimoji="1" lang="ja-JP" altLang="en-US"/>
          </a:p>
        </p:txBody>
      </p:sp>
      <p:sp>
        <p:nvSpPr>
          <p:cNvPr id="3" name="コンテンツ プレースホルダ 2"/>
          <p:cNvSpPr>
            <a:spLocks noGrp="1"/>
          </p:cNvSpPr>
          <p:nvPr>
            <p:ph idx="1"/>
          </p:nvPr>
        </p:nvSpPr>
        <p:spPr/>
        <p:txBody>
          <a:bodyPr>
            <a:normAutofit fontScale="92500" lnSpcReduction="20000"/>
          </a:bodyPr>
          <a:lstStyle/>
          <a:p>
            <a:r>
              <a:rPr lang="ja-JP" altLang="en-US" smtClean="0"/>
              <a:t>致命的エラーが起こったら</a:t>
            </a:r>
            <a:r>
              <a:rPr lang="en-US" altLang="ja-JP" smtClean="0"/>
              <a:t>fatal_error_report()</a:t>
            </a:r>
            <a:r>
              <a:rPr lang="ja-JP" altLang="en-US" smtClean="0"/>
              <a:t>を使って</a:t>
            </a:r>
            <a:r>
              <a:rPr lang="en-US" altLang="ja-JP" smtClean="0"/>
              <a:t>DaqOperator</a:t>
            </a:r>
            <a:r>
              <a:rPr lang="ja-JP" altLang="en-US" smtClean="0"/>
              <a:t>へ通知する。</a:t>
            </a:r>
            <a:endParaRPr lang="en-US" altLang="ja-JP" smtClean="0"/>
          </a:p>
          <a:p>
            <a:pPr lvl="1"/>
            <a:r>
              <a:rPr lang="en-US" altLang="ja-JP" smtClean="0"/>
              <a:t>fatal_error_report()</a:t>
            </a:r>
            <a:r>
              <a:rPr lang="ja-JP" altLang="en-US" smtClean="0"/>
              <a:t>内で例外が</a:t>
            </a:r>
            <a:r>
              <a:rPr lang="en-US" altLang="ja-JP" smtClean="0"/>
              <a:t>throw</a:t>
            </a:r>
            <a:r>
              <a:rPr lang="ja-JP" altLang="en-US" smtClean="0"/>
              <a:t>される</a:t>
            </a:r>
            <a:endParaRPr lang="en-US" altLang="ja-JP" smtClean="0"/>
          </a:p>
          <a:p>
            <a:r>
              <a:rPr lang="en-US" altLang="ja-JP" smtClean="0"/>
              <a:t>DAQ-Middleware</a:t>
            </a:r>
            <a:r>
              <a:rPr lang="ja-JP" altLang="en-US" smtClean="0"/>
              <a:t>で定義しているものとユーザーが定義できるものがある。</a:t>
            </a:r>
            <a:endParaRPr lang="en-US" altLang="ja-JP" smtClean="0"/>
          </a:p>
          <a:p>
            <a:pPr>
              <a:buNone/>
            </a:pPr>
            <a:r>
              <a:rPr lang="ja-JP" altLang="en-US" smtClean="0">
                <a:latin typeface="DejaVu Sans Condensed" pitchFamily="34" charset="0"/>
                <a:ea typeface="DejaVu Sans Condensed" pitchFamily="34" charset="0"/>
                <a:cs typeface="DejaVu Sans Condensed" pitchFamily="34" charset="0"/>
              </a:rPr>
              <a:t>　　</a:t>
            </a:r>
            <a:r>
              <a:rPr lang="en-US" altLang="ja-JP" sz="2800" smtClean="0">
                <a:latin typeface="DejaVu Sans Condensed" pitchFamily="34" charset="0"/>
                <a:ea typeface="DejaVu Sans Condensed" pitchFamily="34" charset="0"/>
                <a:cs typeface="DejaVu Sans Condensed" pitchFamily="34" charset="0"/>
              </a:rPr>
              <a:t>fatal_error_report(USER_DEFINED_ERROR1,</a:t>
            </a:r>
          </a:p>
          <a:p>
            <a:pPr>
              <a:buNone/>
            </a:pPr>
            <a:r>
              <a:rPr lang="ja-JP" altLang="en-US" sz="2800" smtClean="0">
                <a:latin typeface="DejaVu Sans Condensed" pitchFamily="34" charset="0"/>
                <a:ea typeface="DejaVu Sans Condensed" pitchFamily="34" charset="0"/>
                <a:cs typeface="DejaVu Sans Condensed" pitchFamily="34" charset="0"/>
              </a:rPr>
              <a:t>　　　　　</a:t>
            </a:r>
            <a:r>
              <a:rPr lang="en-US" altLang="ja-JP" sz="2800" smtClean="0">
                <a:latin typeface="DejaVu Sans Condensed" pitchFamily="34" charset="0"/>
                <a:ea typeface="DejaVu Sans Condensed" pitchFamily="34" charset="0"/>
                <a:cs typeface="DejaVu Sans Condensed" pitchFamily="34" charset="0"/>
              </a:rPr>
              <a:t> “cannot connect to readout module”);</a:t>
            </a:r>
          </a:p>
          <a:p>
            <a:r>
              <a:rPr lang="en-US" altLang="ja-JP" smtClean="0"/>
              <a:t>DaqOpertor</a:t>
            </a:r>
            <a:r>
              <a:rPr lang="ja-JP" altLang="en-US" smtClean="0"/>
              <a:t>に通知されたあとの動作は上位のフレームワークあるいは人が対処する（ランを停止する、再スタートするなど）</a:t>
            </a:r>
            <a:endParaRPr lang="en-US" altLang="ja-JP" smtClean="0"/>
          </a:p>
          <a:p>
            <a:pPr>
              <a:buNone/>
            </a:pPr>
            <a:endParaRPr lang="en-US" altLang="ja-JP" sz="2800" smtClean="0">
              <a:latin typeface="DejaVu Sans Condensed" pitchFamily="34" charset="0"/>
              <a:ea typeface="DejaVu Sans Condensed" pitchFamily="34" charset="0"/>
              <a:cs typeface="DejaVu Sans Condensed" pitchFamily="34" charset="0"/>
            </a:endParaRPr>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21</a:t>
            </a:fld>
            <a:endParaRPr kumimoji="1" lang="ja-JP" altLang="en-US"/>
          </a:p>
        </p:txBody>
      </p:sp>
      <p:sp>
        <p:nvSpPr>
          <p:cNvPr id="7" name="テキスト ボックス 6"/>
          <p:cNvSpPr txBox="1"/>
          <p:nvPr/>
        </p:nvSpPr>
        <p:spPr>
          <a:xfrm>
            <a:off x="6836728" y="44624"/>
            <a:ext cx="2271776" cy="369332"/>
          </a:xfrm>
          <a:prstGeom prst="rect">
            <a:avLst/>
          </a:prstGeom>
          <a:noFill/>
        </p:spPr>
        <p:txBody>
          <a:bodyPr wrap="none" rtlCol="0">
            <a:spAutoFit/>
          </a:bodyPr>
          <a:lstStyle/>
          <a:p>
            <a:r>
              <a:rPr kumimoji="1" lang="ja-JP" altLang="en-US" smtClean="0"/>
              <a:t>技術解説書 </a:t>
            </a:r>
            <a:r>
              <a:rPr kumimoji="1" lang="en-US" altLang="ja-JP" smtClean="0"/>
              <a:t>18</a:t>
            </a:r>
            <a:r>
              <a:rPr kumimoji="1" lang="ja-JP" altLang="en-US" smtClean="0"/>
              <a:t>ページ</a:t>
            </a:r>
            <a:endParaRPr kumimoji="1" lang="ja-JP"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1784"/>
            <a:ext cx="8229600" cy="1143000"/>
          </a:xfrm>
        </p:spPr>
        <p:txBody>
          <a:bodyPr/>
          <a:lstStyle/>
          <a:p>
            <a:r>
              <a:rPr kumimoji="1" lang="en-US" altLang="ja-JP" smtClean="0"/>
              <a:t>InPort, OutPort</a:t>
            </a:r>
            <a:r>
              <a:rPr kumimoji="1" lang="ja-JP" altLang="en-US" smtClean="0"/>
              <a:t>操作 </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22</a:t>
            </a:fld>
            <a:endParaRPr kumimoji="1" lang="ja-JP" altLang="en-US"/>
          </a:p>
        </p:txBody>
      </p:sp>
      <p:grpSp>
        <p:nvGrpSpPr>
          <p:cNvPr id="74" name="グループ化 73"/>
          <p:cNvGrpSpPr/>
          <p:nvPr/>
        </p:nvGrpSpPr>
        <p:grpSpPr>
          <a:xfrm>
            <a:off x="827541" y="980728"/>
            <a:ext cx="7412215" cy="2019301"/>
            <a:chOff x="827541" y="1484794"/>
            <a:chExt cx="7412215" cy="2019301"/>
          </a:xfrm>
        </p:grpSpPr>
        <p:sp>
          <p:nvSpPr>
            <p:cNvPr id="33" name="Rectangle 2340"/>
            <p:cNvSpPr>
              <a:spLocks noChangeArrowheads="1"/>
            </p:cNvSpPr>
            <p:nvPr/>
          </p:nvSpPr>
          <p:spPr bwMode="auto">
            <a:xfrm>
              <a:off x="2611885" y="2369031"/>
              <a:ext cx="217487" cy="249238"/>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34" name="Rectangle 2342"/>
            <p:cNvSpPr>
              <a:spLocks noChangeArrowheads="1"/>
            </p:cNvSpPr>
            <p:nvPr/>
          </p:nvSpPr>
          <p:spPr bwMode="auto">
            <a:xfrm>
              <a:off x="1621289" y="2369031"/>
              <a:ext cx="217487" cy="249238"/>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35" name="Oval 2343"/>
            <p:cNvSpPr>
              <a:spLocks noChangeArrowheads="1"/>
            </p:cNvSpPr>
            <p:nvPr/>
          </p:nvSpPr>
          <p:spPr bwMode="auto">
            <a:xfrm>
              <a:off x="2102300" y="1846744"/>
              <a:ext cx="307974" cy="217487"/>
            </a:xfrm>
            <a:prstGeom prst="ellipse">
              <a:avLst/>
            </a:prstGeom>
            <a:solidFill>
              <a:srgbClr val="FFFF99"/>
            </a:solidFill>
            <a:ln w="9525">
              <a:solidFill>
                <a:schemeClr val="tx1"/>
              </a:solidFill>
              <a:round/>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36" name="Rectangle 2344"/>
            <p:cNvSpPr>
              <a:spLocks noChangeArrowheads="1"/>
            </p:cNvSpPr>
            <p:nvPr/>
          </p:nvSpPr>
          <p:spPr bwMode="auto">
            <a:xfrm>
              <a:off x="1757813" y="1975331"/>
              <a:ext cx="952496" cy="1047750"/>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37" name="Oval 2345"/>
            <p:cNvSpPr>
              <a:spLocks noChangeArrowheads="1"/>
            </p:cNvSpPr>
            <p:nvPr/>
          </p:nvSpPr>
          <p:spPr bwMode="auto">
            <a:xfrm>
              <a:off x="1492904" y="2248676"/>
              <a:ext cx="406491" cy="463728"/>
            </a:xfrm>
            <a:prstGeom prst="ellipse">
              <a:avLst/>
            </a:prstGeom>
            <a:noFill/>
            <a:ln w="12700">
              <a:solidFill>
                <a:srgbClr val="808080"/>
              </a:solidFill>
              <a:prstDash val="dash"/>
              <a:round/>
              <a:headEnd/>
              <a:tailEnd/>
            </a:ln>
          </p:spPr>
          <p:txBody>
            <a:bodyPr wrap="none" anchor="ctr"/>
            <a:lstStyle/>
            <a:p>
              <a:endParaRPr lang="ja-JP" altLang="ja-JP"/>
            </a:p>
          </p:txBody>
        </p:sp>
        <p:sp>
          <p:nvSpPr>
            <p:cNvPr id="38" name="Text Box 2346"/>
            <p:cNvSpPr txBox="1">
              <a:spLocks noChangeArrowheads="1"/>
            </p:cNvSpPr>
            <p:nvPr/>
          </p:nvSpPr>
          <p:spPr bwMode="auto">
            <a:xfrm>
              <a:off x="964148" y="2874392"/>
              <a:ext cx="784402" cy="277106"/>
            </a:xfrm>
            <a:prstGeom prst="rect">
              <a:avLst/>
            </a:prstGeom>
            <a:noFill/>
            <a:ln w="9525">
              <a:noFill/>
              <a:miter lim="800000"/>
              <a:headEnd/>
              <a:tailEnd/>
            </a:ln>
          </p:spPr>
          <p:txBody>
            <a:bodyPr>
              <a:spAutoFit/>
            </a:bodyPr>
            <a:lstStyle/>
            <a:p>
              <a:r>
                <a:rPr lang="en-US" altLang="ja-JP" sz="1200"/>
                <a:t>InPort</a:t>
              </a:r>
            </a:p>
          </p:txBody>
        </p:sp>
        <p:cxnSp>
          <p:nvCxnSpPr>
            <p:cNvPr id="39" name="AutoShape 2347"/>
            <p:cNvCxnSpPr>
              <a:cxnSpLocks noChangeShapeType="1"/>
              <a:stCxn id="38" idx="0"/>
              <a:endCxn id="37" idx="3"/>
            </p:cNvCxnSpPr>
            <p:nvPr/>
          </p:nvCxnSpPr>
          <p:spPr bwMode="auto">
            <a:xfrm rot="5400000" flipH="1" flipV="1">
              <a:off x="1339442" y="2661400"/>
              <a:ext cx="229898" cy="196084"/>
            </a:xfrm>
            <a:prstGeom prst="straightConnector1">
              <a:avLst/>
            </a:prstGeom>
            <a:noFill/>
            <a:ln w="9525">
              <a:solidFill>
                <a:srgbClr val="808080"/>
              </a:solidFill>
              <a:round/>
              <a:headEnd/>
              <a:tailEnd/>
            </a:ln>
          </p:spPr>
        </p:cxnSp>
        <p:sp>
          <p:nvSpPr>
            <p:cNvPr id="40" name="Oval 2348"/>
            <p:cNvSpPr>
              <a:spLocks noChangeArrowheads="1"/>
            </p:cNvSpPr>
            <p:nvPr/>
          </p:nvSpPr>
          <p:spPr bwMode="auto">
            <a:xfrm>
              <a:off x="2596465" y="2309024"/>
              <a:ext cx="363620" cy="392264"/>
            </a:xfrm>
            <a:prstGeom prst="ellipse">
              <a:avLst/>
            </a:prstGeom>
            <a:noFill/>
            <a:ln w="12700">
              <a:solidFill>
                <a:srgbClr val="808080"/>
              </a:solidFill>
              <a:prstDash val="dash"/>
              <a:round/>
              <a:headEnd/>
              <a:tailEnd/>
            </a:ln>
          </p:spPr>
          <p:txBody>
            <a:bodyPr wrap="none" anchor="ctr"/>
            <a:lstStyle/>
            <a:p>
              <a:endParaRPr lang="ja-JP" altLang="ja-JP"/>
            </a:p>
          </p:txBody>
        </p:sp>
        <p:sp>
          <p:nvSpPr>
            <p:cNvPr id="41" name="Text Box 2350"/>
            <p:cNvSpPr txBox="1">
              <a:spLocks noChangeArrowheads="1"/>
            </p:cNvSpPr>
            <p:nvPr/>
          </p:nvSpPr>
          <p:spPr bwMode="auto">
            <a:xfrm>
              <a:off x="2756838" y="2845806"/>
              <a:ext cx="745632" cy="277106"/>
            </a:xfrm>
            <a:prstGeom prst="rect">
              <a:avLst/>
            </a:prstGeom>
            <a:noFill/>
            <a:ln w="9525">
              <a:noFill/>
              <a:miter lim="800000"/>
              <a:headEnd/>
              <a:tailEnd/>
            </a:ln>
          </p:spPr>
          <p:txBody>
            <a:bodyPr>
              <a:spAutoFit/>
            </a:bodyPr>
            <a:lstStyle/>
            <a:p>
              <a:r>
                <a:rPr lang="en-US" altLang="ja-JP" sz="1200"/>
                <a:t>OutPort</a:t>
              </a:r>
            </a:p>
          </p:txBody>
        </p:sp>
        <p:cxnSp>
          <p:nvCxnSpPr>
            <p:cNvPr id="42" name="AutoShape 2351"/>
            <p:cNvCxnSpPr>
              <a:cxnSpLocks noChangeShapeType="1"/>
              <a:stCxn id="40" idx="5"/>
              <a:endCxn id="41" idx="0"/>
            </p:cNvCxnSpPr>
            <p:nvPr/>
          </p:nvCxnSpPr>
          <p:spPr bwMode="auto">
            <a:xfrm rot="16200000" flipH="1">
              <a:off x="2917262" y="2633414"/>
              <a:ext cx="201964" cy="222820"/>
            </a:xfrm>
            <a:prstGeom prst="straightConnector1">
              <a:avLst/>
            </a:prstGeom>
            <a:noFill/>
            <a:ln w="9525">
              <a:solidFill>
                <a:srgbClr val="808080"/>
              </a:solidFill>
              <a:round/>
              <a:headEnd/>
              <a:tailEnd/>
            </a:ln>
          </p:spPr>
        </p:cxnSp>
        <p:sp>
          <p:nvSpPr>
            <p:cNvPr id="43" name="Oval 2353"/>
            <p:cNvSpPr>
              <a:spLocks noChangeArrowheads="1"/>
            </p:cNvSpPr>
            <p:nvPr/>
          </p:nvSpPr>
          <p:spPr bwMode="auto">
            <a:xfrm>
              <a:off x="2042302" y="1753185"/>
              <a:ext cx="454127" cy="358913"/>
            </a:xfrm>
            <a:prstGeom prst="ellipse">
              <a:avLst/>
            </a:prstGeom>
            <a:noFill/>
            <a:ln w="12700">
              <a:solidFill>
                <a:srgbClr val="808080"/>
              </a:solidFill>
              <a:prstDash val="dash"/>
              <a:round/>
              <a:headEnd/>
              <a:tailEnd/>
            </a:ln>
          </p:spPr>
          <p:txBody>
            <a:bodyPr wrap="none" anchor="ctr"/>
            <a:lstStyle/>
            <a:p>
              <a:endParaRPr lang="ja-JP" altLang="ja-JP"/>
            </a:p>
          </p:txBody>
        </p:sp>
        <p:sp>
          <p:nvSpPr>
            <p:cNvPr id="44" name="Text Box 2354"/>
            <p:cNvSpPr txBox="1">
              <a:spLocks noChangeArrowheads="1"/>
            </p:cNvSpPr>
            <p:nvPr/>
          </p:nvSpPr>
          <p:spPr bwMode="auto">
            <a:xfrm>
              <a:off x="899356" y="1484794"/>
              <a:ext cx="1037009" cy="277106"/>
            </a:xfrm>
            <a:prstGeom prst="rect">
              <a:avLst/>
            </a:prstGeom>
            <a:noFill/>
            <a:ln w="9525">
              <a:noFill/>
              <a:miter lim="800000"/>
              <a:headEnd/>
              <a:tailEnd/>
            </a:ln>
          </p:spPr>
          <p:txBody>
            <a:bodyPr>
              <a:spAutoFit/>
            </a:bodyPr>
            <a:lstStyle/>
            <a:p>
              <a:r>
                <a:rPr lang="en-US" altLang="ja-JP" sz="1200"/>
                <a:t>Service Port</a:t>
              </a:r>
            </a:p>
          </p:txBody>
        </p:sp>
        <p:cxnSp>
          <p:nvCxnSpPr>
            <p:cNvPr id="45" name="AutoShape 2355"/>
            <p:cNvCxnSpPr>
              <a:cxnSpLocks noChangeShapeType="1"/>
              <a:stCxn id="44" idx="3"/>
              <a:endCxn id="43" idx="1"/>
            </p:cNvCxnSpPr>
            <p:nvPr/>
          </p:nvCxnSpPr>
          <p:spPr bwMode="auto">
            <a:xfrm>
              <a:off x="1936366" y="1623347"/>
              <a:ext cx="172442" cy="182399"/>
            </a:xfrm>
            <a:prstGeom prst="straightConnector1">
              <a:avLst/>
            </a:prstGeom>
            <a:noFill/>
            <a:ln w="9525">
              <a:solidFill>
                <a:srgbClr val="808080"/>
              </a:solidFill>
              <a:round/>
              <a:headEnd/>
              <a:tailEnd/>
            </a:ln>
          </p:spPr>
        </p:cxnSp>
        <p:sp>
          <p:nvSpPr>
            <p:cNvPr id="46" name="Text Box 2356"/>
            <p:cNvSpPr txBox="1">
              <a:spLocks noChangeArrowheads="1"/>
            </p:cNvSpPr>
            <p:nvPr/>
          </p:nvSpPr>
          <p:spPr bwMode="auto">
            <a:xfrm>
              <a:off x="871177" y="1708718"/>
              <a:ext cx="1108245" cy="230921"/>
            </a:xfrm>
            <a:prstGeom prst="rect">
              <a:avLst/>
            </a:prstGeom>
            <a:noFill/>
            <a:ln w="9525">
              <a:noFill/>
              <a:miter lim="800000"/>
              <a:headEnd/>
              <a:tailEnd/>
            </a:ln>
          </p:spPr>
          <p:txBody>
            <a:bodyPr wrap="none">
              <a:spAutoFit/>
            </a:bodyPr>
            <a:lstStyle/>
            <a:p>
              <a:r>
                <a:rPr lang="en-US" altLang="ja-JP" sz="900"/>
                <a:t>(command/status)</a:t>
              </a:r>
            </a:p>
          </p:txBody>
        </p:sp>
        <p:sp>
          <p:nvSpPr>
            <p:cNvPr id="47" name="AutoShape 2357"/>
            <p:cNvSpPr>
              <a:spLocks noChangeArrowheads="1"/>
            </p:cNvSpPr>
            <p:nvPr/>
          </p:nvSpPr>
          <p:spPr bwMode="auto">
            <a:xfrm>
              <a:off x="4170806" y="2226139"/>
              <a:ext cx="525460" cy="503238"/>
            </a:xfrm>
            <a:prstGeom prst="flowChartPreparation">
              <a:avLst/>
            </a:prstGeom>
            <a:solidFill>
              <a:schemeClr val="hlink"/>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48" name="Text Box 2358"/>
            <p:cNvSpPr txBox="1">
              <a:spLocks noChangeArrowheads="1"/>
            </p:cNvSpPr>
            <p:nvPr/>
          </p:nvSpPr>
          <p:spPr bwMode="auto">
            <a:xfrm>
              <a:off x="4114158" y="3086712"/>
              <a:ext cx="640868" cy="277106"/>
            </a:xfrm>
            <a:prstGeom prst="rect">
              <a:avLst/>
            </a:prstGeom>
            <a:noFill/>
            <a:ln w="9525">
              <a:noFill/>
              <a:miter lim="800000"/>
              <a:headEnd/>
              <a:tailEnd/>
            </a:ln>
          </p:spPr>
          <p:txBody>
            <a:bodyPr>
              <a:spAutoFit/>
            </a:bodyPr>
            <a:lstStyle/>
            <a:p>
              <a:r>
                <a:rPr lang="en-US" altLang="ja-JP" sz="1200"/>
                <a:t>Logics  </a:t>
              </a:r>
            </a:p>
          </p:txBody>
        </p:sp>
        <p:cxnSp>
          <p:nvCxnSpPr>
            <p:cNvPr id="49" name="AutoShape 2359"/>
            <p:cNvCxnSpPr>
              <a:cxnSpLocks noChangeShapeType="1"/>
              <a:stCxn id="48" idx="0"/>
              <a:endCxn id="47" idx="2"/>
            </p:cNvCxnSpPr>
            <p:nvPr/>
          </p:nvCxnSpPr>
          <p:spPr bwMode="auto">
            <a:xfrm rot="16200000" flipV="1">
              <a:off x="4255403" y="2907524"/>
              <a:ext cx="357336" cy="1042"/>
            </a:xfrm>
            <a:prstGeom prst="straightConnector1">
              <a:avLst/>
            </a:prstGeom>
            <a:noFill/>
            <a:ln w="9525">
              <a:solidFill>
                <a:srgbClr val="808080"/>
              </a:solidFill>
              <a:round/>
              <a:headEnd/>
              <a:tailEnd/>
            </a:ln>
          </p:spPr>
        </p:cxnSp>
        <p:sp>
          <p:nvSpPr>
            <p:cNvPr id="50" name="Text Box 2360"/>
            <p:cNvSpPr txBox="1">
              <a:spLocks noChangeArrowheads="1"/>
            </p:cNvSpPr>
            <p:nvPr/>
          </p:nvSpPr>
          <p:spPr bwMode="auto">
            <a:xfrm>
              <a:off x="3805691" y="3242384"/>
              <a:ext cx="1327908" cy="261711"/>
            </a:xfrm>
            <a:prstGeom prst="rect">
              <a:avLst/>
            </a:prstGeom>
            <a:noFill/>
            <a:ln w="9525">
              <a:noFill/>
              <a:miter lim="800000"/>
              <a:headEnd/>
              <a:tailEnd/>
            </a:ln>
          </p:spPr>
          <p:txBody>
            <a:bodyPr wrap="none">
              <a:spAutoFit/>
            </a:bodyPr>
            <a:lstStyle/>
            <a:p>
              <a:r>
                <a:rPr lang="en-US" altLang="ja-JP" sz="1100"/>
                <a:t>(for data handling)</a:t>
              </a:r>
            </a:p>
          </p:txBody>
        </p:sp>
        <p:sp>
          <p:nvSpPr>
            <p:cNvPr id="51" name="AutoShape 2416"/>
            <p:cNvSpPr>
              <a:spLocks noChangeArrowheads="1"/>
            </p:cNvSpPr>
            <p:nvPr/>
          </p:nvSpPr>
          <p:spPr bwMode="auto">
            <a:xfrm>
              <a:off x="1339780" y="2367784"/>
              <a:ext cx="695291" cy="260450"/>
            </a:xfrm>
            <a:prstGeom prst="rightArrow">
              <a:avLst>
                <a:gd name="adj1" fmla="val 30769"/>
                <a:gd name="adj2" fmla="val 90249"/>
              </a:avLst>
            </a:prstGeom>
            <a:solidFill>
              <a:srgbClr val="FF0000">
                <a:alpha val="59999"/>
              </a:srgbClr>
            </a:solidFill>
            <a:ln w="3175">
              <a:noFill/>
              <a:miter lim="800000"/>
              <a:headEnd/>
              <a:tailEnd/>
            </a:ln>
          </p:spPr>
          <p:txBody>
            <a:bodyPr wrap="none" anchor="ctr"/>
            <a:lstStyle/>
            <a:p>
              <a:endParaRPr lang="ja-JP" altLang="ja-JP"/>
            </a:p>
          </p:txBody>
        </p:sp>
        <p:sp>
          <p:nvSpPr>
            <p:cNvPr id="52" name="Text Box 2419"/>
            <p:cNvSpPr txBox="1">
              <a:spLocks noChangeArrowheads="1"/>
            </p:cNvSpPr>
            <p:nvPr/>
          </p:nvSpPr>
          <p:spPr bwMode="auto">
            <a:xfrm>
              <a:off x="827541" y="2332740"/>
              <a:ext cx="563102" cy="307895"/>
            </a:xfrm>
            <a:prstGeom prst="rect">
              <a:avLst/>
            </a:prstGeom>
            <a:noFill/>
            <a:ln w="9525">
              <a:noFill/>
              <a:miter lim="800000"/>
              <a:headEnd/>
              <a:tailEnd/>
            </a:ln>
          </p:spPr>
          <p:txBody>
            <a:bodyPr wrap="none">
              <a:spAutoFit/>
            </a:bodyPr>
            <a:lstStyle/>
            <a:p>
              <a:r>
                <a:rPr lang="en-US" altLang="ja-JP" sz="1400">
                  <a:solidFill>
                    <a:srgbClr val="FF3300"/>
                  </a:solidFill>
                </a:rPr>
                <a:t>Data</a:t>
              </a:r>
              <a:endParaRPr lang="en-US" altLang="ja-JP">
                <a:solidFill>
                  <a:srgbClr val="FF3300"/>
                </a:solidFill>
              </a:endParaRPr>
            </a:p>
          </p:txBody>
        </p:sp>
        <p:sp>
          <p:nvSpPr>
            <p:cNvPr id="53" name="AutoShape 2426"/>
            <p:cNvSpPr>
              <a:spLocks noChangeArrowheads="1"/>
            </p:cNvSpPr>
            <p:nvPr/>
          </p:nvSpPr>
          <p:spPr bwMode="auto">
            <a:xfrm>
              <a:off x="2552006" y="2367784"/>
              <a:ext cx="739402" cy="260450"/>
            </a:xfrm>
            <a:prstGeom prst="rightArrow">
              <a:avLst>
                <a:gd name="adj1" fmla="val 30769"/>
                <a:gd name="adj2" fmla="val 90243"/>
              </a:avLst>
            </a:prstGeom>
            <a:solidFill>
              <a:srgbClr val="FF0000">
                <a:alpha val="59999"/>
              </a:srgbClr>
            </a:solidFill>
            <a:ln w="3175">
              <a:noFill/>
              <a:miter lim="800000"/>
              <a:headEnd/>
              <a:tailEnd/>
            </a:ln>
          </p:spPr>
          <p:txBody>
            <a:bodyPr wrap="none" anchor="ctr"/>
            <a:lstStyle/>
            <a:p>
              <a:endParaRPr lang="ja-JP" altLang="ja-JP"/>
            </a:p>
          </p:txBody>
        </p:sp>
        <p:grpSp>
          <p:nvGrpSpPr>
            <p:cNvPr id="9" name="グループ化 531"/>
            <p:cNvGrpSpPr>
              <a:grpSpLocks/>
            </p:cNvGrpSpPr>
            <p:nvPr/>
          </p:nvGrpSpPr>
          <p:grpSpPr bwMode="auto">
            <a:xfrm>
              <a:off x="5564813" y="1484794"/>
              <a:ext cx="2674943" cy="2019301"/>
              <a:chOff x="16186429" y="20020189"/>
              <a:chExt cx="2674327" cy="2018524"/>
            </a:xfrm>
          </p:grpSpPr>
          <p:sp>
            <p:nvSpPr>
              <p:cNvPr id="12" name="Rectangle 2340"/>
              <p:cNvSpPr>
                <a:spLocks noChangeArrowheads="1"/>
              </p:cNvSpPr>
              <p:nvPr/>
            </p:nvSpPr>
            <p:spPr bwMode="auto">
              <a:xfrm>
                <a:off x="17970371" y="20904086"/>
                <a:ext cx="217438" cy="249142"/>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3" name="Rectangle 2342"/>
              <p:cNvSpPr>
                <a:spLocks noChangeArrowheads="1"/>
              </p:cNvSpPr>
              <p:nvPr/>
            </p:nvSpPr>
            <p:spPr bwMode="auto">
              <a:xfrm>
                <a:off x="16979998" y="20904086"/>
                <a:ext cx="217438" cy="249142"/>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4" name="Oval 2343"/>
              <p:cNvSpPr>
                <a:spLocks noChangeArrowheads="1"/>
              </p:cNvSpPr>
              <p:nvPr/>
            </p:nvSpPr>
            <p:spPr bwMode="auto">
              <a:xfrm>
                <a:off x="17460901" y="20382000"/>
                <a:ext cx="307905" cy="217403"/>
              </a:xfrm>
              <a:prstGeom prst="ellipse">
                <a:avLst/>
              </a:prstGeom>
              <a:solidFill>
                <a:srgbClr val="FFFF99"/>
              </a:solidFill>
              <a:ln w="9525">
                <a:solidFill>
                  <a:schemeClr val="tx1"/>
                </a:solidFill>
                <a:round/>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5" name="Rectangle 2344"/>
              <p:cNvSpPr>
                <a:spLocks noChangeArrowheads="1"/>
              </p:cNvSpPr>
              <p:nvPr/>
            </p:nvSpPr>
            <p:spPr bwMode="auto">
              <a:xfrm>
                <a:off x="17116492" y="20510537"/>
                <a:ext cx="952282" cy="1047347"/>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16" name="Oval 2345"/>
              <p:cNvSpPr>
                <a:spLocks noChangeArrowheads="1"/>
              </p:cNvSpPr>
              <p:nvPr/>
            </p:nvSpPr>
            <p:spPr bwMode="auto">
              <a:xfrm>
                <a:off x="16851642" y="20783777"/>
                <a:ext cx="406400" cy="463550"/>
              </a:xfrm>
              <a:prstGeom prst="ellipse">
                <a:avLst/>
              </a:prstGeom>
              <a:noFill/>
              <a:ln w="12700">
                <a:solidFill>
                  <a:srgbClr val="808080"/>
                </a:solidFill>
                <a:prstDash val="dash"/>
                <a:round/>
                <a:headEnd/>
                <a:tailEnd/>
              </a:ln>
            </p:spPr>
            <p:txBody>
              <a:bodyPr wrap="none" anchor="ctr"/>
              <a:lstStyle/>
              <a:p>
                <a:endParaRPr lang="ja-JP" altLang="ja-JP"/>
              </a:p>
            </p:txBody>
          </p:sp>
          <p:sp>
            <p:nvSpPr>
              <p:cNvPr id="17" name="Text Box 2346"/>
              <p:cNvSpPr txBox="1">
                <a:spLocks noChangeArrowheads="1"/>
              </p:cNvSpPr>
              <p:nvPr/>
            </p:nvSpPr>
            <p:spPr bwMode="auto">
              <a:xfrm>
                <a:off x="16323005" y="21409252"/>
                <a:ext cx="784225" cy="276999"/>
              </a:xfrm>
              <a:prstGeom prst="rect">
                <a:avLst/>
              </a:prstGeom>
              <a:noFill/>
              <a:ln w="9525">
                <a:noFill/>
                <a:miter lim="800000"/>
                <a:headEnd/>
                <a:tailEnd/>
              </a:ln>
            </p:spPr>
            <p:txBody>
              <a:bodyPr>
                <a:spAutoFit/>
              </a:bodyPr>
              <a:lstStyle/>
              <a:p>
                <a:r>
                  <a:rPr lang="en-US" altLang="ja-JP" sz="1200"/>
                  <a:t>InPort</a:t>
                </a:r>
              </a:p>
            </p:txBody>
          </p:sp>
          <p:cxnSp>
            <p:nvCxnSpPr>
              <p:cNvPr id="18" name="AutoShape 2347"/>
              <p:cNvCxnSpPr>
                <a:cxnSpLocks noChangeShapeType="1"/>
                <a:stCxn id="17" idx="0"/>
                <a:endCxn id="16" idx="3"/>
              </p:cNvCxnSpPr>
              <p:nvPr/>
            </p:nvCxnSpPr>
            <p:spPr bwMode="auto">
              <a:xfrm rot="5400000" flipH="1" flipV="1">
                <a:off x="16698233" y="21196327"/>
                <a:ext cx="229810" cy="196040"/>
              </a:xfrm>
              <a:prstGeom prst="straightConnector1">
                <a:avLst/>
              </a:prstGeom>
              <a:noFill/>
              <a:ln w="9525">
                <a:solidFill>
                  <a:srgbClr val="808080"/>
                </a:solidFill>
                <a:round/>
                <a:headEnd/>
                <a:tailEnd/>
              </a:ln>
            </p:spPr>
          </p:cxnSp>
          <p:sp>
            <p:nvSpPr>
              <p:cNvPr id="19" name="Oval 2348"/>
              <p:cNvSpPr>
                <a:spLocks noChangeArrowheads="1"/>
              </p:cNvSpPr>
              <p:nvPr/>
            </p:nvSpPr>
            <p:spPr bwMode="auto">
              <a:xfrm>
                <a:off x="17954955" y="20844102"/>
                <a:ext cx="363538" cy="392113"/>
              </a:xfrm>
              <a:prstGeom prst="ellipse">
                <a:avLst/>
              </a:prstGeom>
              <a:noFill/>
              <a:ln w="12700">
                <a:solidFill>
                  <a:srgbClr val="808080"/>
                </a:solidFill>
                <a:prstDash val="dash"/>
                <a:round/>
                <a:headEnd/>
                <a:tailEnd/>
              </a:ln>
            </p:spPr>
            <p:txBody>
              <a:bodyPr wrap="none" anchor="ctr"/>
              <a:lstStyle/>
              <a:p>
                <a:endParaRPr lang="ja-JP" altLang="ja-JP"/>
              </a:p>
            </p:txBody>
          </p:sp>
          <p:sp>
            <p:nvSpPr>
              <p:cNvPr id="20" name="Text Box 2350"/>
              <p:cNvSpPr txBox="1">
                <a:spLocks noChangeArrowheads="1"/>
              </p:cNvSpPr>
              <p:nvPr/>
            </p:nvSpPr>
            <p:spPr bwMode="auto">
              <a:xfrm>
                <a:off x="18115292" y="21380677"/>
                <a:ext cx="745464" cy="276999"/>
              </a:xfrm>
              <a:prstGeom prst="rect">
                <a:avLst/>
              </a:prstGeom>
              <a:noFill/>
              <a:ln w="9525">
                <a:noFill/>
                <a:miter lim="800000"/>
                <a:headEnd/>
                <a:tailEnd/>
              </a:ln>
            </p:spPr>
            <p:txBody>
              <a:bodyPr>
                <a:spAutoFit/>
              </a:bodyPr>
              <a:lstStyle/>
              <a:p>
                <a:r>
                  <a:rPr lang="en-US" altLang="ja-JP" sz="1200"/>
                  <a:t>OutPort</a:t>
                </a:r>
              </a:p>
            </p:txBody>
          </p:sp>
          <p:cxnSp>
            <p:nvCxnSpPr>
              <p:cNvPr id="21" name="AutoShape 2351"/>
              <p:cNvCxnSpPr>
                <a:cxnSpLocks noChangeShapeType="1"/>
                <a:stCxn id="19" idx="5"/>
                <a:endCxn id="20" idx="0"/>
              </p:cNvCxnSpPr>
              <p:nvPr/>
            </p:nvCxnSpPr>
            <p:spPr bwMode="auto">
              <a:xfrm rot="16200000" flipH="1">
                <a:off x="18275696" y="21168349"/>
                <a:ext cx="201886" cy="222770"/>
              </a:xfrm>
              <a:prstGeom prst="straightConnector1">
                <a:avLst/>
              </a:prstGeom>
              <a:noFill/>
              <a:ln w="9525">
                <a:solidFill>
                  <a:srgbClr val="808080"/>
                </a:solidFill>
                <a:round/>
                <a:headEnd/>
                <a:tailEnd/>
              </a:ln>
            </p:spPr>
          </p:cxnSp>
          <p:sp>
            <p:nvSpPr>
              <p:cNvPr id="22" name="Oval 2353"/>
              <p:cNvSpPr>
                <a:spLocks noChangeArrowheads="1"/>
              </p:cNvSpPr>
              <p:nvPr/>
            </p:nvSpPr>
            <p:spPr bwMode="auto">
              <a:xfrm>
                <a:off x="17400917" y="20288477"/>
                <a:ext cx="454025" cy="358775"/>
              </a:xfrm>
              <a:prstGeom prst="ellipse">
                <a:avLst/>
              </a:prstGeom>
              <a:noFill/>
              <a:ln w="12700">
                <a:solidFill>
                  <a:srgbClr val="808080"/>
                </a:solidFill>
                <a:prstDash val="dash"/>
                <a:round/>
                <a:headEnd/>
                <a:tailEnd/>
              </a:ln>
            </p:spPr>
            <p:txBody>
              <a:bodyPr wrap="none" anchor="ctr"/>
              <a:lstStyle/>
              <a:p>
                <a:endParaRPr lang="ja-JP" altLang="ja-JP"/>
              </a:p>
            </p:txBody>
          </p:sp>
          <p:sp>
            <p:nvSpPr>
              <p:cNvPr id="23" name="Text Box 2354"/>
              <p:cNvSpPr txBox="1">
                <a:spLocks noChangeArrowheads="1"/>
              </p:cNvSpPr>
              <p:nvPr/>
            </p:nvSpPr>
            <p:spPr bwMode="auto">
              <a:xfrm>
                <a:off x="16258228" y="20020189"/>
                <a:ext cx="1036776" cy="276999"/>
              </a:xfrm>
              <a:prstGeom prst="rect">
                <a:avLst/>
              </a:prstGeom>
              <a:noFill/>
              <a:ln w="9525">
                <a:noFill/>
                <a:miter lim="800000"/>
                <a:headEnd/>
                <a:tailEnd/>
              </a:ln>
            </p:spPr>
            <p:txBody>
              <a:bodyPr>
                <a:spAutoFit/>
              </a:bodyPr>
              <a:lstStyle/>
              <a:p>
                <a:r>
                  <a:rPr lang="en-US" altLang="ja-JP" sz="1200"/>
                  <a:t>Service Port</a:t>
                </a:r>
              </a:p>
            </p:txBody>
          </p:sp>
          <p:cxnSp>
            <p:nvCxnSpPr>
              <p:cNvPr id="24" name="AutoShape 2355"/>
              <p:cNvCxnSpPr>
                <a:cxnSpLocks noChangeShapeType="1"/>
                <a:stCxn id="23" idx="3"/>
                <a:endCxn id="22" idx="1"/>
              </p:cNvCxnSpPr>
              <p:nvPr/>
            </p:nvCxnSpPr>
            <p:spPr bwMode="auto">
              <a:xfrm>
                <a:off x="17295004" y="20158689"/>
                <a:ext cx="172403" cy="182329"/>
              </a:xfrm>
              <a:prstGeom prst="straightConnector1">
                <a:avLst/>
              </a:prstGeom>
              <a:noFill/>
              <a:ln w="9525">
                <a:solidFill>
                  <a:srgbClr val="808080"/>
                </a:solidFill>
                <a:round/>
                <a:headEnd/>
                <a:tailEnd/>
              </a:ln>
            </p:spPr>
          </p:cxnSp>
          <p:sp>
            <p:nvSpPr>
              <p:cNvPr id="25" name="Text Box 2356"/>
              <p:cNvSpPr txBox="1">
                <a:spLocks noChangeArrowheads="1"/>
              </p:cNvSpPr>
              <p:nvPr/>
            </p:nvSpPr>
            <p:spPr bwMode="auto">
              <a:xfrm>
                <a:off x="16230055" y="20244027"/>
                <a:ext cx="1107996" cy="230832"/>
              </a:xfrm>
              <a:prstGeom prst="rect">
                <a:avLst/>
              </a:prstGeom>
              <a:noFill/>
              <a:ln w="9525">
                <a:noFill/>
                <a:miter lim="800000"/>
                <a:headEnd/>
                <a:tailEnd/>
              </a:ln>
            </p:spPr>
            <p:txBody>
              <a:bodyPr wrap="none">
                <a:spAutoFit/>
              </a:bodyPr>
              <a:lstStyle/>
              <a:p>
                <a:r>
                  <a:rPr lang="en-US" altLang="ja-JP" sz="900"/>
                  <a:t>(command/status)</a:t>
                </a:r>
              </a:p>
            </p:txBody>
          </p:sp>
          <p:sp>
            <p:nvSpPr>
              <p:cNvPr id="26" name="AutoShape 2357"/>
              <p:cNvSpPr>
                <a:spLocks noChangeArrowheads="1"/>
              </p:cNvSpPr>
              <p:nvPr/>
            </p:nvSpPr>
            <p:spPr bwMode="auto">
              <a:xfrm>
                <a:off x="17346627" y="20775549"/>
                <a:ext cx="525342" cy="503044"/>
              </a:xfrm>
              <a:prstGeom prst="flowChartPreparation">
                <a:avLst/>
              </a:prstGeom>
              <a:solidFill>
                <a:schemeClr val="hlink"/>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27" name="Text Box 2358"/>
              <p:cNvSpPr txBox="1">
                <a:spLocks noChangeArrowheads="1"/>
              </p:cNvSpPr>
              <p:nvPr/>
            </p:nvSpPr>
            <p:spPr bwMode="auto">
              <a:xfrm>
                <a:off x="17396062" y="21621491"/>
                <a:ext cx="640724" cy="276999"/>
              </a:xfrm>
              <a:prstGeom prst="rect">
                <a:avLst/>
              </a:prstGeom>
              <a:noFill/>
              <a:ln w="9525">
                <a:noFill/>
                <a:miter lim="800000"/>
                <a:headEnd/>
                <a:tailEnd/>
              </a:ln>
            </p:spPr>
            <p:txBody>
              <a:bodyPr>
                <a:spAutoFit/>
              </a:bodyPr>
              <a:lstStyle/>
              <a:p>
                <a:r>
                  <a:rPr lang="en-US" altLang="ja-JP" sz="1200"/>
                  <a:t>Logics  </a:t>
                </a:r>
              </a:p>
            </p:txBody>
          </p:sp>
          <p:cxnSp>
            <p:nvCxnSpPr>
              <p:cNvPr id="28" name="AutoShape 2359"/>
              <p:cNvCxnSpPr>
                <a:cxnSpLocks noChangeShapeType="1"/>
                <a:stCxn id="27" idx="0"/>
                <a:endCxn id="26" idx="2"/>
              </p:cNvCxnSpPr>
              <p:nvPr/>
            </p:nvCxnSpPr>
            <p:spPr bwMode="auto">
              <a:xfrm rot="16200000" flipV="1">
                <a:off x="17491842" y="21396909"/>
                <a:ext cx="342414" cy="106750"/>
              </a:xfrm>
              <a:prstGeom prst="straightConnector1">
                <a:avLst/>
              </a:prstGeom>
              <a:noFill/>
              <a:ln w="9525">
                <a:solidFill>
                  <a:srgbClr val="808080"/>
                </a:solidFill>
                <a:round/>
                <a:headEnd/>
                <a:tailEnd/>
              </a:ln>
            </p:spPr>
          </p:cxnSp>
          <p:sp>
            <p:nvSpPr>
              <p:cNvPr id="29" name="Text Box 2360"/>
              <p:cNvSpPr txBox="1">
                <a:spLocks noChangeArrowheads="1"/>
              </p:cNvSpPr>
              <p:nvPr/>
            </p:nvSpPr>
            <p:spPr bwMode="auto">
              <a:xfrm>
                <a:off x="17019320" y="21777103"/>
                <a:ext cx="1327608" cy="261610"/>
              </a:xfrm>
              <a:prstGeom prst="rect">
                <a:avLst/>
              </a:prstGeom>
              <a:noFill/>
              <a:ln w="9525">
                <a:noFill/>
                <a:miter lim="800000"/>
                <a:headEnd/>
                <a:tailEnd/>
              </a:ln>
            </p:spPr>
            <p:txBody>
              <a:bodyPr wrap="none">
                <a:spAutoFit/>
              </a:bodyPr>
              <a:lstStyle/>
              <a:p>
                <a:r>
                  <a:rPr lang="en-US" altLang="ja-JP" sz="1100"/>
                  <a:t>(for data handling)</a:t>
                </a:r>
              </a:p>
            </p:txBody>
          </p:sp>
          <p:sp>
            <p:nvSpPr>
              <p:cNvPr id="30" name="AutoShape 2416"/>
              <p:cNvSpPr>
                <a:spLocks noChangeArrowheads="1"/>
              </p:cNvSpPr>
              <p:nvPr/>
            </p:nvSpPr>
            <p:spPr bwMode="auto">
              <a:xfrm>
                <a:off x="16698553" y="20902839"/>
                <a:ext cx="695135" cy="260350"/>
              </a:xfrm>
              <a:prstGeom prst="rightArrow">
                <a:avLst>
                  <a:gd name="adj1" fmla="val 30769"/>
                  <a:gd name="adj2" fmla="val 90249"/>
                </a:avLst>
              </a:prstGeom>
              <a:solidFill>
                <a:srgbClr val="FF0000">
                  <a:alpha val="59999"/>
                </a:srgbClr>
              </a:solidFill>
              <a:ln w="3175">
                <a:noFill/>
                <a:miter lim="800000"/>
                <a:headEnd/>
                <a:tailEnd/>
              </a:ln>
            </p:spPr>
            <p:txBody>
              <a:bodyPr wrap="none" anchor="ctr"/>
              <a:lstStyle/>
              <a:p>
                <a:endParaRPr lang="ja-JP" altLang="ja-JP"/>
              </a:p>
            </p:txBody>
          </p:sp>
          <p:sp>
            <p:nvSpPr>
              <p:cNvPr id="31" name="Text Box 2419"/>
              <p:cNvSpPr txBox="1">
                <a:spLocks noChangeArrowheads="1"/>
              </p:cNvSpPr>
              <p:nvPr/>
            </p:nvSpPr>
            <p:spPr bwMode="auto">
              <a:xfrm>
                <a:off x="16186429" y="20867809"/>
                <a:ext cx="562975" cy="307777"/>
              </a:xfrm>
              <a:prstGeom prst="rect">
                <a:avLst/>
              </a:prstGeom>
              <a:noFill/>
              <a:ln w="9525">
                <a:noFill/>
                <a:miter lim="800000"/>
                <a:headEnd/>
                <a:tailEnd/>
              </a:ln>
            </p:spPr>
            <p:txBody>
              <a:bodyPr wrap="none">
                <a:spAutoFit/>
              </a:bodyPr>
              <a:lstStyle/>
              <a:p>
                <a:r>
                  <a:rPr lang="en-US" altLang="ja-JP" sz="1400">
                    <a:solidFill>
                      <a:srgbClr val="FF3300"/>
                    </a:solidFill>
                  </a:rPr>
                  <a:t>Data</a:t>
                </a:r>
                <a:endParaRPr lang="en-US" altLang="ja-JP">
                  <a:solidFill>
                    <a:srgbClr val="FF3300"/>
                  </a:solidFill>
                </a:endParaRPr>
              </a:p>
            </p:txBody>
          </p:sp>
          <p:sp>
            <p:nvSpPr>
              <p:cNvPr id="32" name="AutoShape 2426"/>
              <p:cNvSpPr>
                <a:spLocks noChangeArrowheads="1"/>
              </p:cNvSpPr>
              <p:nvPr/>
            </p:nvSpPr>
            <p:spPr bwMode="auto">
              <a:xfrm>
                <a:off x="17910506" y="20902839"/>
                <a:ext cx="739236" cy="260350"/>
              </a:xfrm>
              <a:prstGeom prst="rightArrow">
                <a:avLst>
                  <a:gd name="adj1" fmla="val 30769"/>
                  <a:gd name="adj2" fmla="val 90243"/>
                </a:avLst>
              </a:prstGeom>
              <a:solidFill>
                <a:srgbClr val="FF0000">
                  <a:alpha val="59999"/>
                </a:srgbClr>
              </a:solidFill>
              <a:ln w="3175">
                <a:noFill/>
                <a:miter lim="800000"/>
                <a:headEnd/>
                <a:tailEnd/>
              </a:ln>
            </p:spPr>
            <p:txBody>
              <a:bodyPr wrap="none" anchor="ctr"/>
              <a:lstStyle/>
              <a:p>
                <a:endParaRPr lang="ja-JP" altLang="ja-JP"/>
              </a:p>
            </p:txBody>
          </p:sp>
        </p:grpSp>
        <p:sp>
          <p:nvSpPr>
            <p:cNvPr id="10" name="テキスト ボックス 9"/>
            <p:cNvSpPr txBox="1"/>
            <p:nvPr/>
          </p:nvSpPr>
          <p:spPr>
            <a:xfrm>
              <a:off x="3346981" y="1849914"/>
              <a:ext cx="644728" cy="1200329"/>
            </a:xfrm>
            <a:prstGeom prst="rect">
              <a:avLst/>
            </a:prstGeom>
            <a:noFill/>
          </p:spPr>
          <p:txBody>
            <a:bodyPr wrap="none" rtlCol="0">
              <a:spAutoFit/>
            </a:bodyPr>
            <a:lstStyle/>
            <a:p>
              <a:r>
                <a:rPr kumimoji="1" lang="en-US" altLang="ja-JP" sz="7200" smtClean="0"/>
                <a:t>+</a:t>
              </a:r>
              <a:endParaRPr kumimoji="1" lang="ja-JP" altLang="en-US" sz="7200"/>
            </a:p>
          </p:txBody>
        </p:sp>
        <p:sp>
          <p:nvSpPr>
            <p:cNvPr id="11" name="テキスト ボックス 10"/>
            <p:cNvSpPr txBox="1"/>
            <p:nvPr/>
          </p:nvSpPr>
          <p:spPr>
            <a:xfrm>
              <a:off x="4893033" y="1849914"/>
              <a:ext cx="644728" cy="1200329"/>
            </a:xfrm>
            <a:prstGeom prst="rect">
              <a:avLst/>
            </a:prstGeom>
            <a:noFill/>
          </p:spPr>
          <p:txBody>
            <a:bodyPr wrap="none" rtlCol="0">
              <a:spAutoFit/>
            </a:bodyPr>
            <a:lstStyle/>
            <a:p>
              <a:r>
                <a:rPr kumimoji="1" lang="en-US" altLang="ja-JP" sz="7200" smtClean="0"/>
                <a:t>=</a:t>
              </a:r>
              <a:endParaRPr kumimoji="1" lang="ja-JP" altLang="en-US" sz="7200"/>
            </a:p>
          </p:txBody>
        </p:sp>
      </p:grpSp>
      <p:sp>
        <p:nvSpPr>
          <p:cNvPr id="54" name="テキスト ボックス 53"/>
          <p:cNvSpPr txBox="1"/>
          <p:nvPr/>
        </p:nvSpPr>
        <p:spPr>
          <a:xfrm>
            <a:off x="179512" y="3172904"/>
            <a:ext cx="4056047" cy="2308324"/>
          </a:xfrm>
          <a:prstGeom prst="rect">
            <a:avLst/>
          </a:prstGeom>
          <a:noFill/>
        </p:spPr>
        <p:txBody>
          <a:bodyPr wrap="none" rtlCol="0">
            <a:spAutoFit/>
          </a:bodyPr>
          <a:lstStyle/>
          <a:p>
            <a:r>
              <a:rPr lang="en-US" altLang="ja-JP" sz="1600" smtClean="0">
                <a:latin typeface="DejaVu Sans Condensed" pitchFamily="34" charset="0"/>
                <a:ea typeface="DejaVu Sans Condensed" pitchFamily="34" charset="0"/>
                <a:cs typeface="DejaVu Sans Condensed" pitchFamily="34" charset="0"/>
              </a:rPr>
              <a:t>Skeleton.h:</a:t>
            </a:r>
          </a:p>
          <a:p>
            <a:endParaRPr lang="en-US" altLang="ja-JP" sz="1600" smtClean="0">
              <a:latin typeface="DejaVu Sans Condensed" pitchFamily="34" charset="0"/>
              <a:ea typeface="DejaVu Sans Condensed" pitchFamily="34" charset="0"/>
              <a:cs typeface="DejaVu Sans Condensed" pitchFamily="34" charset="0"/>
            </a:endParaRPr>
          </a:p>
          <a:p>
            <a:r>
              <a:rPr lang="en-US" altLang="ja-JP" sz="1600" smtClean="0">
                <a:latin typeface="DejaVu Sans Condensed" pitchFamily="34" charset="0"/>
                <a:ea typeface="DejaVu Sans Condensed" pitchFamily="34" charset="0"/>
                <a:cs typeface="DejaVu Sans Condensed" pitchFamily="34" charset="0"/>
              </a:rPr>
              <a:t>private:</a:t>
            </a:r>
          </a:p>
          <a:p>
            <a:r>
              <a:rPr lang="en-US" altLang="ja-JP" sz="1600" smtClean="0">
                <a:latin typeface="DejaVu Sans Condensed" pitchFamily="34" charset="0"/>
                <a:ea typeface="DejaVu Sans Condensed" pitchFamily="34" charset="0"/>
                <a:cs typeface="DejaVu Sans Condensed" pitchFamily="34" charset="0"/>
              </a:rPr>
              <a:t>    TimedOctetSeq                  m_in_data;</a:t>
            </a:r>
          </a:p>
          <a:p>
            <a:r>
              <a:rPr lang="en-US" altLang="ja-JP" sz="1600" smtClean="0">
                <a:latin typeface="DejaVu Sans Condensed" pitchFamily="34" charset="0"/>
                <a:ea typeface="DejaVu Sans Condensed" pitchFamily="34" charset="0"/>
                <a:cs typeface="DejaVu Sans Condensed" pitchFamily="34" charset="0"/>
              </a:rPr>
              <a:t>    InPort&lt;TimedOctetSeq&gt;    m_InPort;</a:t>
            </a:r>
          </a:p>
          <a:p>
            <a:endParaRPr lang="en-US" altLang="ja-JP" sz="1600" smtClean="0">
              <a:latin typeface="DejaVu Sans Condensed" pitchFamily="34" charset="0"/>
              <a:ea typeface="DejaVu Sans Condensed" pitchFamily="34" charset="0"/>
              <a:cs typeface="DejaVu Sans Condensed" pitchFamily="34" charset="0"/>
            </a:endParaRPr>
          </a:p>
          <a:p>
            <a:r>
              <a:rPr lang="en-US" altLang="ja-JP" sz="1600" smtClean="0">
                <a:latin typeface="DejaVu Sans Condensed" pitchFamily="34" charset="0"/>
                <a:ea typeface="DejaVu Sans Condensed" pitchFamily="34" charset="0"/>
                <a:cs typeface="DejaVu Sans Condensed" pitchFamily="34" charset="0"/>
              </a:rPr>
              <a:t>    TimedOctetSeq                  m_out_data;</a:t>
            </a:r>
          </a:p>
          <a:p>
            <a:r>
              <a:rPr lang="en-US" altLang="ja-JP" sz="1600" smtClean="0">
                <a:latin typeface="DejaVu Sans Condensed" pitchFamily="34" charset="0"/>
                <a:ea typeface="DejaVu Sans Condensed" pitchFamily="34" charset="0"/>
                <a:cs typeface="DejaVu Sans Condensed" pitchFamily="34" charset="0"/>
              </a:rPr>
              <a:t>    OutPort&lt;TimedOctetSeq&gt; m_OutPort;</a:t>
            </a:r>
          </a:p>
          <a:p>
            <a:endParaRPr kumimoji="1" lang="ja-JP" altLang="en-US" sz="1600"/>
          </a:p>
        </p:txBody>
      </p:sp>
      <p:sp>
        <p:nvSpPr>
          <p:cNvPr id="55" name="テキスト ボックス 54"/>
          <p:cNvSpPr txBox="1"/>
          <p:nvPr/>
        </p:nvSpPr>
        <p:spPr>
          <a:xfrm>
            <a:off x="4572000" y="3454549"/>
            <a:ext cx="4333238" cy="1846659"/>
          </a:xfrm>
          <a:prstGeom prst="rect">
            <a:avLst/>
          </a:prstGeom>
          <a:noFill/>
        </p:spPr>
        <p:txBody>
          <a:bodyPr wrap="none" rtlCol="0">
            <a:spAutoFit/>
          </a:bodyPr>
          <a:lstStyle/>
          <a:p>
            <a:r>
              <a:rPr lang="en-US" altLang="ja-JP" sz="1600" smtClean="0">
                <a:latin typeface="DejaVu Sans Condensed" pitchFamily="34" charset="0"/>
                <a:ea typeface="DejaVu Sans Condensed" pitchFamily="34" charset="0"/>
                <a:cs typeface="DejaVu Sans Condensed" pitchFamily="34" charset="0"/>
              </a:rPr>
              <a:t>Skeleton.cpp</a:t>
            </a:r>
          </a:p>
          <a:p>
            <a:r>
              <a:rPr lang="en-US" altLang="ja-JP" sz="1600" smtClean="0">
                <a:latin typeface="DejaVu Sans Condensed" pitchFamily="34" charset="0"/>
                <a:ea typeface="DejaVu Sans Condensed" pitchFamily="34" charset="0"/>
                <a:cs typeface="DejaVu Sans Condensed" pitchFamily="34" charset="0"/>
              </a:rPr>
              <a:t>// Ctor</a:t>
            </a:r>
          </a:p>
          <a:p>
            <a:r>
              <a:rPr lang="en-US" altLang="ja-JP" sz="1600" smtClean="0">
                <a:latin typeface="DejaVu Sans Condensed" pitchFamily="34" charset="0"/>
                <a:ea typeface="DejaVu Sans Condensed" pitchFamily="34" charset="0"/>
                <a:cs typeface="DejaVu Sans Condensed" pitchFamily="34" charset="0"/>
              </a:rPr>
              <a:t>Skeleton::Skeleton(RTC::Manager* manager)</a:t>
            </a:r>
          </a:p>
          <a:p>
            <a:r>
              <a:rPr lang="en-US" altLang="ja-JP" sz="1600" smtClean="0">
                <a:latin typeface="DejaVu Sans Condensed" pitchFamily="34" charset="0"/>
                <a:ea typeface="DejaVu Sans Condensed" pitchFamily="34" charset="0"/>
                <a:cs typeface="DejaVu Sans Condensed" pitchFamily="34" charset="0"/>
              </a:rPr>
              <a:t>    : DAQMW::DaqComponentBase(manager),</a:t>
            </a:r>
          </a:p>
          <a:p>
            <a:r>
              <a:rPr lang="en-US" altLang="ja-JP" sz="1600" smtClean="0">
                <a:latin typeface="DejaVu Sans Condensed" pitchFamily="34" charset="0"/>
                <a:ea typeface="DejaVu Sans Condensed" pitchFamily="34" charset="0"/>
                <a:cs typeface="DejaVu Sans Condensed" pitchFamily="34" charset="0"/>
              </a:rPr>
              <a:t>      m_InPort("skeleton_in",   m_in_data),</a:t>
            </a:r>
          </a:p>
          <a:p>
            <a:r>
              <a:rPr lang="en-US" altLang="ja-JP" sz="1600" smtClean="0">
                <a:latin typeface="DejaVu Sans Condensed" pitchFamily="34" charset="0"/>
                <a:ea typeface="DejaVu Sans Condensed" pitchFamily="34" charset="0"/>
                <a:cs typeface="DejaVu Sans Condensed" pitchFamily="34" charset="0"/>
              </a:rPr>
              <a:t>      m_OutPort("skeleton_out", m_out_data),</a:t>
            </a:r>
          </a:p>
          <a:p>
            <a:endParaRPr kumimoji="1" lang="ja-JP" altLang="en-US"/>
          </a:p>
        </p:txBody>
      </p:sp>
      <p:sp>
        <p:nvSpPr>
          <p:cNvPr id="56" name="テキスト ボックス 55"/>
          <p:cNvSpPr txBox="1"/>
          <p:nvPr/>
        </p:nvSpPr>
        <p:spPr>
          <a:xfrm>
            <a:off x="6876256" y="44624"/>
            <a:ext cx="2271776" cy="369332"/>
          </a:xfrm>
          <a:prstGeom prst="rect">
            <a:avLst/>
          </a:prstGeom>
          <a:noFill/>
        </p:spPr>
        <p:txBody>
          <a:bodyPr wrap="none" rtlCol="0">
            <a:spAutoFit/>
          </a:bodyPr>
          <a:lstStyle/>
          <a:p>
            <a:r>
              <a:rPr kumimoji="1" lang="ja-JP" altLang="en-US" smtClean="0"/>
              <a:t>技術解説書 </a:t>
            </a:r>
            <a:r>
              <a:rPr kumimoji="1" lang="en-US" altLang="ja-JP" smtClean="0"/>
              <a:t>17</a:t>
            </a:r>
            <a:r>
              <a:rPr kumimoji="1" lang="ja-JP" altLang="en-US" smtClean="0"/>
              <a:t>ページ</a:t>
            </a:r>
            <a:endParaRPr kumimoji="1" lang="ja-JP" altLang="en-US"/>
          </a:p>
        </p:txBody>
      </p:sp>
      <p:sp>
        <p:nvSpPr>
          <p:cNvPr id="76" name="テキスト ボックス 75"/>
          <p:cNvSpPr txBox="1"/>
          <p:nvPr/>
        </p:nvSpPr>
        <p:spPr>
          <a:xfrm>
            <a:off x="431540" y="5301208"/>
            <a:ext cx="4103880" cy="923330"/>
          </a:xfrm>
          <a:prstGeom prst="rect">
            <a:avLst/>
          </a:prstGeom>
          <a:noFill/>
        </p:spPr>
        <p:txBody>
          <a:bodyPr wrap="none" rtlCol="0">
            <a:spAutoFit/>
          </a:bodyPr>
          <a:lstStyle/>
          <a:p>
            <a:r>
              <a:rPr kumimoji="1" lang="en-US" altLang="ja-JP" smtClean="0"/>
              <a:t>m_in_data</a:t>
            </a:r>
            <a:r>
              <a:rPr kumimoji="1" lang="ja-JP" altLang="en-US" smtClean="0"/>
              <a:t>という識別子を定義したのみ。</a:t>
            </a:r>
            <a:endParaRPr kumimoji="1" lang="en-US" altLang="ja-JP" smtClean="0"/>
          </a:p>
          <a:p>
            <a:r>
              <a:rPr kumimoji="1" lang="en-US" altLang="ja-JP" smtClean="0"/>
              <a:t>InPort</a:t>
            </a:r>
            <a:r>
              <a:rPr kumimoji="1" lang="ja-JP" altLang="en-US" smtClean="0"/>
              <a:t>のデータを扱うハンドラにはまだ</a:t>
            </a:r>
            <a:endParaRPr kumimoji="1" lang="en-US" altLang="ja-JP" smtClean="0"/>
          </a:p>
          <a:p>
            <a:r>
              <a:rPr lang="ja-JP" altLang="en-US" smtClean="0"/>
              <a:t>なっていない。</a:t>
            </a:r>
            <a:endParaRPr kumimoji="1" lang="ja-JP" altLang="en-US"/>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229600" cy="1143000"/>
          </a:xfrm>
        </p:spPr>
        <p:txBody>
          <a:bodyPr/>
          <a:lstStyle/>
          <a:p>
            <a:r>
              <a:rPr kumimoji="1" lang="en-US" altLang="ja-JP" smtClean="0"/>
              <a:t>InPort</a:t>
            </a:r>
            <a:r>
              <a:rPr kumimoji="1" lang="ja-JP" altLang="en-US" smtClean="0"/>
              <a:t>操作</a:t>
            </a:r>
            <a:endParaRPr kumimoji="1" lang="ja-JP" altLang="en-US"/>
          </a:p>
        </p:txBody>
      </p:sp>
      <p:sp>
        <p:nvSpPr>
          <p:cNvPr id="3" name="コンテンツ プレースホルダ 2"/>
          <p:cNvSpPr>
            <a:spLocks noGrp="1"/>
          </p:cNvSpPr>
          <p:nvPr>
            <p:ph idx="1"/>
          </p:nvPr>
        </p:nvSpPr>
        <p:spPr>
          <a:xfrm>
            <a:off x="467544" y="980728"/>
            <a:ext cx="8229600" cy="5328592"/>
          </a:xfrm>
        </p:spPr>
        <p:txBody>
          <a:bodyPr>
            <a:normAutofit/>
          </a:bodyPr>
          <a:lstStyle/>
          <a:p>
            <a:pPr>
              <a:buNone/>
            </a:pPr>
            <a:r>
              <a:rPr lang="en-US" altLang="ja-JP" sz="2600" smtClean="0"/>
              <a:t>bool rv = m_InPort.read() </a:t>
            </a:r>
          </a:p>
          <a:p>
            <a:pPr lvl="1"/>
            <a:r>
              <a:rPr lang="ja-JP" altLang="en-US" sz="2600" smtClean="0"/>
              <a:t>読んだデータは</a:t>
            </a:r>
            <a:r>
              <a:rPr lang="en-US" altLang="ja-JP" sz="2600" smtClean="0"/>
              <a:t>m_in_data.data</a:t>
            </a:r>
            <a:r>
              <a:rPr lang="ja-JP" altLang="en-US" sz="2600" smtClean="0"/>
              <a:t>配列にデータが入る</a:t>
            </a:r>
            <a:endParaRPr lang="en-US" altLang="ja-JP" sz="2600" smtClean="0"/>
          </a:p>
          <a:p>
            <a:pPr lvl="1"/>
            <a:r>
              <a:rPr lang="en-US" altLang="ja-JP" sz="2600" smtClean="0"/>
              <a:t>length = m_in_data.data.length() </a:t>
            </a:r>
            <a:r>
              <a:rPr lang="ja-JP" altLang="en-US" sz="2600" smtClean="0"/>
              <a:t>で長さ</a:t>
            </a:r>
            <a:endParaRPr lang="en-US" altLang="ja-JP" sz="2600" smtClean="0"/>
          </a:p>
          <a:p>
            <a:pPr lvl="1">
              <a:buNone/>
            </a:pPr>
            <a:r>
              <a:rPr lang="en-US" altLang="ja-JP" sz="2600" smtClean="0"/>
              <a:t>	</a:t>
            </a:r>
            <a:r>
              <a:rPr lang="ja-JP" altLang="en-US" sz="2600" smtClean="0"/>
              <a:t>（</a:t>
            </a:r>
            <a:r>
              <a:rPr lang="en-US" altLang="ja-JP" sz="2600" smtClean="0"/>
              <a:t>Component Header, Footer</a:t>
            </a:r>
            <a:r>
              <a:rPr lang="ja-JP" altLang="en-US" sz="2600" smtClean="0"/>
              <a:t>を含めた長さ）</a:t>
            </a:r>
            <a:endParaRPr lang="en-US" altLang="ja-JP" sz="2600" smtClean="0"/>
          </a:p>
          <a:p>
            <a:pPr lvl="1"/>
            <a:r>
              <a:rPr lang="ja-JP" altLang="en-US" sz="2600" smtClean="0"/>
              <a:t>戻り値：　</a:t>
            </a:r>
            <a:r>
              <a:rPr lang="en-US" altLang="ja-JP" sz="2600" smtClean="0"/>
              <a:t>true, false</a:t>
            </a:r>
          </a:p>
          <a:p>
            <a:pPr lvl="1"/>
            <a:r>
              <a:rPr lang="en-US" altLang="ja-JP" sz="2600" smtClean="0"/>
              <a:t>false</a:t>
            </a:r>
            <a:r>
              <a:rPr lang="ja-JP" altLang="en-US" sz="2600" smtClean="0"/>
              <a:t>の場合は </a:t>
            </a:r>
            <a:r>
              <a:rPr lang="en-US" altLang="ja-JP" sz="2600" smtClean="0"/>
              <a:t>check_inPort_status(m_InPort)</a:t>
            </a:r>
            <a:r>
              <a:rPr lang="ja-JP" altLang="en-US" sz="2600" smtClean="0"/>
              <a:t>で</a:t>
            </a:r>
            <a:r>
              <a:rPr lang="en-US" altLang="ja-JP" sz="2600" smtClean="0"/>
              <a:t>InPort</a:t>
            </a:r>
            <a:r>
              <a:rPr lang="ja-JP" altLang="en-US" sz="2600" smtClean="0"/>
              <a:t>の状態を確認する。</a:t>
            </a:r>
            <a:endParaRPr lang="en-US" altLang="ja-JP" sz="2600" smtClean="0"/>
          </a:p>
          <a:p>
            <a:pPr lvl="1">
              <a:buNone/>
            </a:pPr>
            <a:r>
              <a:rPr lang="en-US" altLang="ja-JP" sz="2600" smtClean="0"/>
              <a:t>	check_inPort_status</a:t>
            </a:r>
            <a:r>
              <a:rPr lang="ja-JP" altLang="en-US" sz="2600" smtClean="0"/>
              <a:t>の戻り値</a:t>
            </a:r>
            <a:endParaRPr lang="en-US" altLang="ja-JP" sz="2600" smtClean="0"/>
          </a:p>
          <a:p>
            <a:pPr lvl="2"/>
            <a:r>
              <a:rPr lang="en-US" altLang="ja-JP" sz="2200" smtClean="0"/>
              <a:t>BUF_TIMEOUT: </a:t>
            </a:r>
            <a:r>
              <a:rPr lang="ja-JP" altLang="en-US" sz="2200" smtClean="0"/>
              <a:t>通常リトライするようにコードを書く</a:t>
            </a:r>
            <a:endParaRPr lang="en-US" altLang="ja-JP" sz="2200" smtClean="0"/>
          </a:p>
          <a:p>
            <a:pPr lvl="2"/>
            <a:r>
              <a:rPr lang="en-US" altLang="ja-JP" sz="2200" smtClean="0"/>
              <a:t>BUF_FATAL: </a:t>
            </a:r>
            <a:r>
              <a:rPr lang="ja-JP" altLang="en-US" sz="2200" smtClean="0"/>
              <a:t>通常</a:t>
            </a:r>
            <a:r>
              <a:rPr lang="en-US" altLang="ja-JP" sz="2200" smtClean="0"/>
              <a:t>fatal_error_report()</a:t>
            </a:r>
            <a:r>
              <a:rPr lang="ja-JP" altLang="en-US" sz="2200" smtClean="0"/>
              <a:t>でエラーを報告</a:t>
            </a:r>
            <a:endParaRPr lang="en-US" altLang="ja-JP" sz="2200" smtClean="0"/>
          </a:p>
          <a:p>
            <a:pPr>
              <a:buNone/>
            </a:pPr>
            <a:endParaRPr lang="en-US" altLang="ja-JP" sz="1800" smtClean="0"/>
          </a:p>
          <a:p>
            <a:pPr>
              <a:buNone/>
            </a:pP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23</a:t>
            </a:fld>
            <a:endParaRPr kumimoji="1" lang="ja-JP" altLang="en-US"/>
          </a:p>
        </p:txBody>
      </p:sp>
      <p:sp>
        <p:nvSpPr>
          <p:cNvPr id="7" name="テキスト ボックス 6"/>
          <p:cNvSpPr txBox="1"/>
          <p:nvPr/>
        </p:nvSpPr>
        <p:spPr>
          <a:xfrm>
            <a:off x="6732240" y="44624"/>
            <a:ext cx="2299027" cy="369332"/>
          </a:xfrm>
          <a:prstGeom prst="rect">
            <a:avLst/>
          </a:prstGeom>
          <a:noFill/>
        </p:spPr>
        <p:txBody>
          <a:bodyPr wrap="none" rtlCol="0">
            <a:spAutoFit/>
          </a:bodyPr>
          <a:lstStyle/>
          <a:p>
            <a:r>
              <a:rPr lang="ja-JP" altLang="en-US" smtClean="0"/>
              <a:t>技術解説書１８ページ</a:t>
            </a:r>
            <a:endParaRPr kumimoji="1" lang="ja-JP" altLang="en-US"/>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229600" cy="1143000"/>
          </a:xfrm>
        </p:spPr>
        <p:txBody>
          <a:bodyPr/>
          <a:lstStyle/>
          <a:p>
            <a:r>
              <a:rPr kumimoji="1" lang="en-US" altLang="ja-JP" smtClean="0"/>
              <a:t>OutPort</a:t>
            </a:r>
            <a:r>
              <a:rPr kumimoji="1" lang="ja-JP" altLang="en-US" smtClean="0"/>
              <a:t>操作</a:t>
            </a:r>
            <a:endParaRPr kumimoji="1" lang="ja-JP" altLang="en-US"/>
          </a:p>
        </p:txBody>
      </p:sp>
      <p:sp>
        <p:nvSpPr>
          <p:cNvPr id="3" name="コンテンツ プレースホルダ 2"/>
          <p:cNvSpPr>
            <a:spLocks noGrp="1"/>
          </p:cNvSpPr>
          <p:nvPr>
            <p:ph idx="1"/>
          </p:nvPr>
        </p:nvSpPr>
        <p:spPr>
          <a:xfrm>
            <a:off x="467544" y="980728"/>
            <a:ext cx="8229600" cy="5328592"/>
          </a:xfrm>
        </p:spPr>
        <p:txBody>
          <a:bodyPr>
            <a:normAutofit lnSpcReduction="10000"/>
          </a:bodyPr>
          <a:lstStyle/>
          <a:p>
            <a:pPr>
              <a:buNone/>
            </a:pPr>
            <a:r>
              <a:rPr lang="en-US" altLang="ja-JP" sz="2600" smtClean="0"/>
              <a:t>bool rv = m_OutPort.write() </a:t>
            </a:r>
          </a:p>
          <a:p>
            <a:pPr lvl="1"/>
            <a:r>
              <a:rPr lang="en-US" altLang="ja-JP" sz="2600" smtClean="0"/>
              <a:t>m_out_data.data.length(length)</a:t>
            </a:r>
            <a:r>
              <a:rPr lang="ja-JP" altLang="en-US" sz="2600" smtClean="0"/>
              <a:t>でデータ長を指定</a:t>
            </a:r>
            <a:endParaRPr lang="en-US" altLang="ja-JP" sz="2600" smtClean="0"/>
          </a:p>
          <a:p>
            <a:pPr lvl="1">
              <a:buNone/>
            </a:pPr>
            <a:r>
              <a:rPr lang="en-US" altLang="ja-JP" sz="2600" smtClean="0"/>
              <a:t>	</a:t>
            </a:r>
            <a:r>
              <a:rPr lang="ja-JP" altLang="en-US" sz="2600" smtClean="0"/>
              <a:t> （</a:t>
            </a:r>
            <a:r>
              <a:rPr lang="en-US" altLang="ja-JP" sz="2600" smtClean="0"/>
              <a:t>Component Header, Footer</a:t>
            </a:r>
            <a:r>
              <a:rPr lang="ja-JP" altLang="en-US" sz="2600" smtClean="0"/>
              <a:t>を含めた長さ）</a:t>
            </a:r>
            <a:endParaRPr lang="en-US" altLang="ja-JP" sz="2600" smtClean="0"/>
          </a:p>
          <a:p>
            <a:pPr lvl="1"/>
            <a:r>
              <a:rPr lang="ja-JP" altLang="en-US" sz="2600" smtClean="0"/>
              <a:t>送るデータは</a:t>
            </a:r>
            <a:r>
              <a:rPr lang="en-US" altLang="ja-JP" sz="2600" smtClean="0"/>
              <a:t>m_out_data.data</a:t>
            </a:r>
            <a:r>
              <a:rPr lang="ja-JP" altLang="en-US" sz="2600" smtClean="0"/>
              <a:t>配列に書く</a:t>
            </a:r>
            <a:endParaRPr lang="en-US" altLang="ja-JP" sz="2600" smtClean="0"/>
          </a:p>
          <a:p>
            <a:pPr lvl="1">
              <a:buNone/>
            </a:pPr>
            <a:r>
              <a:rPr lang="en-US" altLang="ja-JP" sz="2600" smtClean="0"/>
              <a:t>	</a:t>
            </a:r>
            <a:r>
              <a:rPr lang="ja-JP" altLang="en-US" sz="2600" smtClean="0"/>
              <a:t> （</a:t>
            </a:r>
            <a:r>
              <a:rPr lang="en-US" altLang="ja-JP" sz="2600" smtClean="0"/>
              <a:t>Component Header, Footer</a:t>
            </a:r>
            <a:r>
              <a:rPr lang="ja-JP" altLang="en-US" sz="2600" smtClean="0"/>
              <a:t>を含める）</a:t>
            </a:r>
            <a:endParaRPr lang="en-US" altLang="ja-JP" sz="2600" smtClean="0"/>
          </a:p>
          <a:p>
            <a:pPr lvl="1"/>
            <a:r>
              <a:rPr lang="en-US" altLang="ja-JP" sz="2600" smtClean="0"/>
              <a:t>m_OutPort.write()</a:t>
            </a:r>
            <a:r>
              <a:rPr lang="ja-JP" altLang="en-US" sz="2600" smtClean="0"/>
              <a:t>でデータが送られる。</a:t>
            </a:r>
            <a:endParaRPr lang="en-US" altLang="ja-JP" sz="2600" smtClean="0"/>
          </a:p>
          <a:p>
            <a:pPr lvl="1"/>
            <a:r>
              <a:rPr lang="ja-JP" altLang="en-US" sz="2600" smtClean="0"/>
              <a:t>戻り値：　</a:t>
            </a:r>
            <a:r>
              <a:rPr lang="en-US" altLang="ja-JP" sz="2600" smtClean="0"/>
              <a:t>true, false</a:t>
            </a:r>
          </a:p>
          <a:p>
            <a:pPr lvl="1"/>
            <a:r>
              <a:rPr lang="en-US" altLang="ja-JP" sz="2600" smtClean="0"/>
              <a:t>false</a:t>
            </a:r>
            <a:r>
              <a:rPr lang="ja-JP" altLang="en-US" sz="2600" smtClean="0"/>
              <a:t>の場合は </a:t>
            </a:r>
            <a:r>
              <a:rPr lang="en-US" altLang="ja-JP" sz="2600" smtClean="0"/>
              <a:t>check_outPort_status(m_OutPort)</a:t>
            </a:r>
            <a:r>
              <a:rPr lang="ja-JP" altLang="en-US" sz="2600" smtClean="0"/>
              <a:t>で</a:t>
            </a:r>
            <a:r>
              <a:rPr lang="en-US" altLang="ja-JP" sz="2600" smtClean="0"/>
              <a:t>OutPort</a:t>
            </a:r>
            <a:r>
              <a:rPr lang="ja-JP" altLang="en-US" sz="2600" smtClean="0"/>
              <a:t>の状態を確認する。</a:t>
            </a:r>
            <a:endParaRPr lang="en-US" altLang="ja-JP" sz="2600" smtClean="0"/>
          </a:p>
          <a:p>
            <a:pPr lvl="1">
              <a:buNone/>
            </a:pPr>
            <a:r>
              <a:rPr lang="en-US" altLang="ja-JP" sz="2600" smtClean="0"/>
              <a:t>	check_inPort_status</a:t>
            </a:r>
            <a:r>
              <a:rPr lang="ja-JP" altLang="en-US" sz="2600" smtClean="0"/>
              <a:t>の戻り値</a:t>
            </a:r>
            <a:endParaRPr lang="en-US" altLang="ja-JP" sz="2600" smtClean="0"/>
          </a:p>
          <a:p>
            <a:pPr lvl="2"/>
            <a:r>
              <a:rPr lang="en-US" altLang="ja-JP" sz="2200" smtClean="0"/>
              <a:t>BUF_TIMEOUT: </a:t>
            </a:r>
            <a:r>
              <a:rPr lang="ja-JP" altLang="en-US" sz="2200" smtClean="0"/>
              <a:t>通常リトライするようにコードを書く</a:t>
            </a:r>
            <a:endParaRPr lang="en-US" altLang="ja-JP" sz="2200" smtClean="0"/>
          </a:p>
          <a:p>
            <a:pPr lvl="2"/>
            <a:r>
              <a:rPr lang="en-US" altLang="ja-JP" sz="2200" smtClean="0"/>
              <a:t>BUF_FATAL: </a:t>
            </a:r>
            <a:r>
              <a:rPr lang="ja-JP" altLang="en-US" sz="2200" smtClean="0"/>
              <a:t>通常</a:t>
            </a:r>
            <a:r>
              <a:rPr lang="en-US" altLang="ja-JP" sz="2200" smtClean="0"/>
              <a:t>fatal_error_report()</a:t>
            </a:r>
            <a:r>
              <a:rPr lang="ja-JP" altLang="en-US" sz="2200" smtClean="0"/>
              <a:t>でエラーを報告</a:t>
            </a:r>
            <a:endParaRPr lang="en-US" altLang="ja-JP" sz="2200" smtClean="0"/>
          </a:p>
          <a:p>
            <a:pPr>
              <a:buNone/>
            </a:pP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24</a:t>
            </a:fld>
            <a:endParaRPr kumimoji="1" lang="ja-JP" altLang="en-US"/>
          </a:p>
        </p:txBody>
      </p:sp>
      <p:sp>
        <p:nvSpPr>
          <p:cNvPr id="7" name="テキスト ボックス 6"/>
          <p:cNvSpPr txBox="1"/>
          <p:nvPr/>
        </p:nvSpPr>
        <p:spPr>
          <a:xfrm>
            <a:off x="6804248" y="44624"/>
            <a:ext cx="2299027" cy="369332"/>
          </a:xfrm>
          <a:prstGeom prst="rect">
            <a:avLst/>
          </a:prstGeom>
          <a:noFill/>
        </p:spPr>
        <p:txBody>
          <a:bodyPr wrap="none" rtlCol="0">
            <a:spAutoFit/>
          </a:bodyPr>
          <a:lstStyle/>
          <a:p>
            <a:r>
              <a:rPr lang="ja-JP" altLang="en-US" smtClean="0"/>
              <a:t>技術解説書１８ページ</a:t>
            </a:r>
            <a:endParaRPr kumimoji="1" lang="ja-JP"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DaqOperator</a:t>
            </a:r>
            <a:endParaRPr kumimoji="1" lang="ja-JP" altLang="en-US"/>
          </a:p>
        </p:txBody>
      </p:sp>
      <p:sp>
        <p:nvSpPr>
          <p:cNvPr id="3" name="コンテンツ プレースホルダ 2"/>
          <p:cNvSpPr>
            <a:spLocks noGrp="1"/>
          </p:cNvSpPr>
          <p:nvPr>
            <p:ph idx="1"/>
          </p:nvPr>
        </p:nvSpPr>
        <p:spPr/>
        <p:txBody>
          <a:bodyPr/>
          <a:lstStyle/>
          <a:p>
            <a:r>
              <a:rPr lang="ja-JP" altLang="en-US" smtClean="0"/>
              <a:t>通常</a:t>
            </a:r>
            <a:r>
              <a:rPr lang="en-US" altLang="ja-JP" smtClean="0"/>
              <a:t>DaqOperator</a:t>
            </a:r>
            <a:r>
              <a:rPr lang="ja-JP" altLang="en-US" smtClean="0"/>
              <a:t>は変更する必要はない。</a:t>
            </a:r>
            <a:endParaRPr lang="en-US" altLang="ja-JP" smtClean="0"/>
          </a:p>
          <a:p>
            <a:r>
              <a:rPr kumimoji="1" lang="en-US" altLang="ja-JP" smtClean="0"/>
              <a:t>/usr/libexec/daqmw/DaqOperator</a:t>
            </a:r>
            <a:r>
              <a:rPr kumimoji="1" lang="ja-JP" altLang="en-US" smtClean="0"/>
              <a:t>にバイナリがある。</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25</a:t>
            </a:fld>
            <a:endParaRPr kumimoji="1" lang="ja-JP"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smtClean="0"/>
              <a:t>DaqOperator</a:t>
            </a:r>
            <a:r>
              <a:rPr kumimoji="1" lang="ja-JP" altLang="en-US" smtClean="0"/>
              <a:t>からコンポーネントに</a:t>
            </a:r>
            <a:r>
              <a:rPr kumimoji="1" lang="en-US" altLang="ja-JP" smtClean="0"/>
              <a:t/>
            </a:r>
            <a:br>
              <a:rPr kumimoji="1" lang="en-US" altLang="ja-JP" smtClean="0"/>
            </a:br>
            <a:r>
              <a:rPr kumimoji="1" lang="ja-JP" altLang="en-US" smtClean="0"/>
              <a:t>パラメータを送る</a:t>
            </a:r>
            <a:endParaRPr kumimoji="1" lang="ja-JP" altLang="en-US"/>
          </a:p>
        </p:txBody>
      </p:sp>
      <p:sp>
        <p:nvSpPr>
          <p:cNvPr id="3" name="コンテンツ プレースホルダ 2"/>
          <p:cNvSpPr>
            <a:spLocks noGrp="1"/>
          </p:cNvSpPr>
          <p:nvPr>
            <p:ph idx="1"/>
          </p:nvPr>
        </p:nvSpPr>
        <p:spPr>
          <a:xfrm>
            <a:off x="457200" y="1600200"/>
            <a:ext cx="8229600" cy="1864804"/>
          </a:xfrm>
        </p:spPr>
        <p:txBody>
          <a:bodyPr>
            <a:normAutofit fontScale="62500" lnSpcReduction="20000"/>
          </a:bodyPr>
          <a:lstStyle/>
          <a:p>
            <a:r>
              <a:rPr kumimoji="1" lang="en-US" altLang="ja-JP" smtClean="0"/>
              <a:t>config.xml</a:t>
            </a:r>
            <a:r>
              <a:rPr kumimoji="1" lang="ja-JP" altLang="en-US" smtClean="0"/>
              <a:t>の</a:t>
            </a:r>
            <a:r>
              <a:rPr kumimoji="1" lang="en-US" altLang="ja-JP" smtClean="0"/>
              <a:t>&lt;params&gt;</a:t>
            </a:r>
            <a:r>
              <a:rPr kumimoji="1" lang="ja-JP" altLang="en-US" smtClean="0"/>
              <a:t>に書くとそのパラメータが</a:t>
            </a:r>
            <a:r>
              <a:rPr lang="en-US" altLang="ja-JP" smtClean="0"/>
              <a:t>configure</a:t>
            </a:r>
            <a:r>
              <a:rPr lang="ja-JP" altLang="en-US" smtClean="0"/>
              <a:t>時に各コンポーネントに送られる</a:t>
            </a:r>
            <a:endParaRPr lang="en-US" altLang="ja-JP" smtClean="0"/>
          </a:p>
          <a:p>
            <a:r>
              <a:rPr lang="ja-JP" altLang="en-US" smtClean="0"/>
              <a:t>各コンポーネントには</a:t>
            </a:r>
            <a:r>
              <a:rPr lang="en-US" altLang="ja-JP" smtClean="0"/>
              <a:t>NVList</a:t>
            </a:r>
            <a:r>
              <a:rPr lang="ja-JP" altLang="en-US" smtClean="0"/>
              <a:t>で送られるので送られてきたものを順次読む</a:t>
            </a:r>
            <a:endParaRPr lang="en-US" altLang="ja-JP" smtClean="0"/>
          </a:p>
          <a:p>
            <a:pPr lvl="1"/>
            <a:r>
              <a:rPr lang="en-US" altLang="ja-JP" smtClean="0"/>
              <a:t>NVList</a:t>
            </a:r>
          </a:p>
          <a:p>
            <a:pPr lvl="2">
              <a:buNone/>
            </a:pPr>
            <a:r>
              <a:rPr lang="en-US" altLang="ja-JP" smtClean="0"/>
              <a:t>Name0, Value0, Name1, Value1, Name2, Name2, ...</a:t>
            </a:r>
          </a:p>
          <a:p>
            <a:pPr lvl="2">
              <a:buNone/>
            </a:pPr>
            <a:r>
              <a:rPr lang="ja-JP" altLang="en-US" smtClean="0"/>
              <a:t>全て</a:t>
            </a:r>
            <a:r>
              <a:rPr lang="en-US" altLang="ja-JP" smtClean="0"/>
              <a:t>string</a:t>
            </a:r>
            <a:r>
              <a:rPr lang="ja-JP" altLang="en-US" smtClean="0"/>
              <a:t>で送られているので数値に変更するには</a:t>
            </a:r>
            <a:r>
              <a:rPr lang="en-US" altLang="ja-JP" smtClean="0"/>
              <a:t>strtol()  (</a:t>
            </a:r>
            <a:r>
              <a:rPr lang="ja-JP" altLang="en-US" smtClean="0"/>
              <a:t>あるいは古くは</a:t>
            </a:r>
            <a:r>
              <a:rPr lang="en-US" altLang="ja-JP" smtClean="0"/>
              <a:t>atoi()) </a:t>
            </a:r>
            <a:r>
              <a:rPr lang="ja-JP" altLang="en-US" smtClean="0"/>
              <a:t>を使って変換する。</a:t>
            </a:r>
            <a:endParaRPr lang="en-US" altLang="ja-JP" smtClean="0"/>
          </a:p>
          <a:p>
            <a:pPr>
              <a:buNone/>
            </a:pPr>
            <a:endParaRPr kumimoji="1" lang="en-US" altLang="ja-JP" smtClean="0"/>
          </a:p>
          <a:p>
            <a:pPr>
              <a:buNone/>
            </a:pP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26</a:t>
            </a:fld>
            <a:endParaRPr kumimoji="1" lang="ja-JP" altLang="en-US"/>
          </a:p>
        </p:txBody>
      </p:sp>
      <p:sp>
        <p:nvSpPr>
          <p:cNvPr id="7" name="テキスト ボックス 6"/>
          <p:cNvSpPr txBox="1"/>
          <p:nvPr/>
        </p:nvSpPr>
        <p:spPr>
          <a:xfrm>
            <a:off x="683568" y="3537012"/>
            <a:ext cx="6896440" cy="2585323"/>
          </a:xfrm>
          <a:prstGeom prst="rect">
            <a:avLst/>
          </a:prstGeom>
          <a:noFill/>
        </p:spPr>
        <p:txBody>
          <a:bodyPr wrap="none" rtlCol="0">
            <a:spAutoFit/>
          </a:bodyPr>
          <a:lstStyle/>
          <a:p>
            <a:r>
              <a:rPr lang="pt-BR" altLang="ja-JP" smtClean="0"/>
              <a:t>&lt;! -- sample.xml --&gt;</a:t>
            </a:r>
          </a:p>
          <a:p>
            <a:r>
              <a:rPr lang="pt-BR" altLang="ja-JP" smtClean="0">
                <a:latin typeface="Consolas" pitchFamily="49" charset="0"/>
              </a:rPr>
              <a:t>&lt;components&gt;</a:t>
            </a:r>
          </a:p>
          <a:p>
            <a:r>
              <a:rPr lang="ja-JP" altLang="en-US" smtClean="0">
                <a:latin typeface="Consolas" pitchFamily="49" charset="0"/>
              </a:rPr>
              <a:t>　　　　</a:t>
            </a:r>
            <a:r>
              <a:rPr lang="pt-BR" altLang="ja-JP" smtClean="0">
                <a:latin typeface="Consolas" pitchFamily="49" charset="0"/>
              </a:rPr>
              <a:t>&lt;component cid="SampleReader0"&gt;</a:t>
            </a:r>
          </a:p>
          <a:p>
            <a:r>
              <a:rPr lang="ja-JP" altLang="en-US" smtClean="0">
                <a:latin typeface="Consolas" pitchFamily="49" charset="0"/>
              </a:rPr>
              <a:t>　　　　　　　　</a:t>
            </a:r>
            <a:r>
              <a:rPr lang="en-US" altLang="ja-JP" smtClean="0">
                <a:latin typeface="Consolas" pitchFamily="49" charset="0"/>
              </a:rPr>
              <a:t>:</a:t>
            </a:r>
          </a:p>
          <a:p>
            <a:r>
              <a:rPr lang="ja-JP" altLang="en-US" smtClean="0">
                <a:latin typeface="Consolas" pitchFamily="49" charset="0"/>
              </a:rPr>
              <a:t>　　　　　　　　</a:t>
            </a:r>
            <a:r>
              <a:rPr lang="en-US" altLang="ja-JP" smtClean="0">
                <a:latin typeface="Consolas" pitchFamily="49" charset="0"/>
              </a:rPr>
              <a:t>:</a:t>
            </a:r>
            <a:r>
              <a:rPr lang="pt-BR" altLang="ja-JP" smtClean="0">
                <a:latin typeface="Consolas" pitchFamily="49" charset="0"/>
              </a:rPr>
              <a:t> </a:t>
            </a:r>
          </a:p>
          <a:p>
            <a:r>
              <a:rPr lang="ja-JP" altLang="en-US" smtClean="0">
                <a:latin typeface="Consolas" pitchFamily="49" charset="0"/>
              </a:rPr>
              <a:t>　　　　　　　　</a:t>
            </a:r>
            <a:r>
              <a:rPr lang="pt-BR" altLang="ja-JP" smtClean="0">
                <a:solidFill>
                  <a:srgbClr val="FF0000"/>
                </a:solidFill>
                <a:latin typeface="Consolas" pitchFamily="49" charset="0"/>
              </a:rPr>
              <a:t>&lt;params&gt;</a:t>
            </a:r>
          </a:p>
          <a:p>
            <a:r>
              <a:rPr lang="ja-JP" altLang="en-US" smtClean="0">
                <a:solidFill>
                  <a:srgbClr val="FF0000"/>
                </a:solidFill>
                <a:latin typeface="Consolas" pitchFamily="49" charset="0"/>
              </a:rPr>
              <a:t>　　　　　　　　　　　　</a:t>
            </a:r>
            <a:r>
              <a:rPr lang="pt-BR" altLang="ja-JP" smtClean="0">
                <a:solidFill>
                  <a:srgbClr val="FF0000"/>
                </a:solidFill>
                <a:latin typeface="Consolas" pitchFamily="49" charset="0"/>
              </a:rPr>
              <a:t>&lt;param pid="srcAddr"&gt;127.0.0.1&lt;/param&gt;</a:t>
            </a:r>
          </a:p>
          <a:p>
            <a:r>
              <a:rPr lang="ja-JP" altLang="en-US" smtClean="0">
                <a:solidFill>
                  <a:srgbClr val="FF0000"/>
                </a:solidFill>
                <a:latin typeface="Consolas" pitchFamily="49" charset="0"/>
              </a:rPr>
              <a:t>　　　　　　　　　　　　</a:t>
            </a:r>
            <a:r>
              <a:rPr lang="pt-BR" altLang="ja-JP" smtClean="0">
                <a:solidFill>
                  <a:srgbClr val="FF0000"/>
                </a:solidFill>
                <a:latin typeface="Consolas" pitchFamily="49" charset="0"/>
              </a:rPr>
              <a:t>&lt;param pid="srcPort"&gt;2222&lt;/param&gt;</a:t>
            </a:r>
          </a:p>
          <a:p>
            <a:r>
              <a:rPr lang="ja-JP" altLang="en-US" smtClean="0">
                <a:solidFill>
                  <a:srgbClr val="FF0000"/>
                </a:solidFill>
                <a:latin typeface="Consolas" pitchFamily="49" charset="0"/>
              </a:rPr>
              <a:t>　　　　　　　　</a:t>
            </a:r>
            <a:r>
              <a:rPr lang="pt-BR" altLang="ja-JP" smtClean="0">
                <a:solidFill>
                  <a:srgbClr val="FF0000"/>
                </a:solidFill>
                <a:latin typeface="Consolas" pitchFamily="49" charset="0"/>
              </a:rPr>
              <a:t>&lt;/params&gt;</a:t>
            </a:r>
            <a:endParaRPr kumimoji="1" lang="ja-JP" altLang="en-US">
              <a:solidFill>
                <a:srgbClr val="FF0000"/>
              </a:solidFill>
              <a:latin typeface="Consolas" pitchFamily="49"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新規に開発するには</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似たようなものから改造する</a:t>
            </a:r>
            <a:endParaRPr lang="en-US" altLang="ja-JP" smtClean="0"/>
          </a:p>
          <a:p>
            <a:pPr lvl="1"/>
            <a:r>
              <a:rPr kumimoji="1" lang="en-US" altLang="ja-JP" smtClean="0"/>
              <a:t>SampleReader (</a:t>
            </a:r>
            <a:r>
              <a:rPr kumimoji="1" lang="ja-JP" altLang="en-US" smtClean="0"/>
              <a:t>リードアウトモジュールからネットワーク経由で読みとり</a:t>
            </a:r>
            <a:r>
              <a:rPr kumimoji="1" lang="en-US" altLang="ja-JP" smtClean="0"/>
              <a:t>)</a:t>
            </a:r>
          </a:p>
          <a:p>
            <a:pPr lvl="1"/>
            <a:r>
              <a:rPr lang="en-US" altLang="ja-JP" smtClean="0"/>
              <a:t>SampleMonitor (ROOT</a:t>
            </a:r>
            <a:r>
              <a:rPr lang="ja-JP" altLang="en-US" smtClean="0"/>
              <a:t>でヒストグラムを作って画面に表示する</a:t>
            </a:r>
            <a:r>
              <a:rPr lang="en-US" altLang="ja-JP" smtClean="0"/>
              <a:t>)</a:t>
            </a:r>
          </a:p>
          <a:p>
            <a:pPr lvl="1"/>
            <a:r>
              <a:rPr kumimoji="1" lang="en-US" altLang="ja-JP" smtClean="0"/>
              <a:t>SampleLogger (</a:t>
            </a:r>
            <a:r>
              <a:rPr kumimoji="1" lang="ja-JP" altLang="en-US" smtClean="0"/>
              <a:t>ディスクにデータを保存。</a:t>
            </a:r>
            <a:r>
              <a:rPr kumimoji="1" lang="en-US" altLang="ja-JP" smtClean="0"/>
              <a:t>1</a:t>
            </a:r>
            <a:r>
              <a:rPr lang="en-US" altLang="ja-JP" smtClean="0"/>
              <a:t>GB</a:t>
            </a:r>
            <a:r>
              <a:rPr lang="ja-JP" altLang="en-US" smtClean="0"/>
              <a:t>おきに別ファイルに保存する</a:t>
            </a:r>
            <a:r>
              <a:rPr lang="en-US" altLang="ja-JP" smtClean="0"/>
              <a:t>)</a:t>
            </a:r>
          </a:p>
          <a:p>
            <a:r>
              <a:rPr kumimoji="1" lang="en-US" altLang="ja-JP" smtClean="0"/>
              <a:t>newcomp</a:t>
            </a:r>
            <a:r>
              <a:rPr kumimoji="1" lang="ja-JP" altLang="en-US" smtClean="0"/>
              <a:t>を使う</a:t>
            </a:r>
            <a:endParaRPr kumimoji="1" lang="en-US" altLang="ja-JP" smtClean="0"/>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27</a:t>
            </a:fld>
            <a:endParaRPr kumimoji="1" lang="ja-JP"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開発環境</a:t>
            </a:r>
            <a:endParaRPr kumimoji="1" lang="ja-JP" altLang="en-US"/>
          </a:p>
        </p:txBody>
      </p:sp>
      <p:sp>
        <p:nvSpPr>
          <p:cNvPr id="3" name="コンテンツ プレースホルダ 2"/>
          <p:cNvSpPr>
            <a:spLocks noGrp="1"/>
          </p:cNvSpPr>
          <p:nvPr>
            <p:ph idx="1"/>
          </p:nvPr>
        </p:nvSpPr>
        <p:spPr/>
        <p:txBody>
          <a:bodyPr>
            <a:normAutofit fontScale="92500"/>
          </a:bodyPr>
          <a:lstStyle/>
          <a:p>
            <a:r>
              <a:rPr kumimoji="1" lang="en-US" altLang="ja-JP" smtClean="0"/>
              <a:t>newcomp</a:t>
            </a:r>
          </a:p>
          <a:p>
            <a:pPr lvl="1"/>
            <a:r>
              <a:rPr kumimoji="1" lang="ja-JP" altLang="en-US" smtClean="0"/>
              <a:t>新規コンポーネント開発開始用テンプレート作成ツール</a:t>
            </a:r>
            <a:endParaRPr kumimoji="1" lang="en-US" altLang="ja-JP" smtClean="0"/>
          </a:p>
          <a:p>
            <a:pPr lvl="2"/>
            <a:r>
              <a:rPr lang="en-US" altLang="ja-JP" smtClean="0"/>
              <a:t>C++</a:t>
            </a:r>
            <a:r>
              <a:rPr lang="ja-JP" altLang="en-US" smtClean="0"/>
              <a:t>のテンプレートではありません</a:t>
            </a:r>
            <a:endParaRPr lang="en-US" altLang="ja-JP" smtClean="0"/>
          </a:p>
          <a:p>
            <a:r>
              <a:rPr kumimoji="1" lang="en-US" altLang="ja-JP" smtClean="0"/>
              <a:t>Makefile</a:t>
            </a:r>
          </a:p>
          <a:p>
            <a:pPr lvl="1"/>
            <a:r>
              <a:rPr lang="en-US" altLang="ja-JP" smtClean="0"/>
              <a:t>g++</a:t>
            </a:r>
            <a:r>
              <a:rPr lang="ja-JP" altLang="en-US" smtClean="0"/>
              <a:t>　</a:t>
            </a:r>
            <a:r>
              <a:rPr lang="en-US" altLang="ja-JP" smtClean="0"/>
              <a:t> SampleReader.cpp</a:t>
            </a:r>
            <a:r>
              <a:rPr lang="ja-JP" altLang="en-US" smtClean="0"/>
              <a:t>では済まない。コマンドラインからコンパイルコマンドを打つのはほぼ不可能</a:t>
            </a:r>
            <a:endParaRPr lang="en-US" altLang="ja-JP" smtClean="0"/>
          </a:p>
          <a:p>
            <a:pPr lvl="2"/>
            <a:r>
              <a:rPr lang="ja-JP" altLang="en-US" smtClean="0"/>
              <a:t>単純なプログラムでも</a:t>
            </a:r>
            <a:r>
              <a:rPr lang="en-US" altLang="ja-JP" smtClean="0"/>
              <a:t>Makefile</a:t>
            </a:r>
            <a:r>
              <a:rPr lang="ja-JP" altLang="en-US" smtClean="0"/>
              <a:t>を使いますよね</a:t>
            </a:r>
            <a:endParaRPr lang="en-US" altLang="ja-JP" smtClean="0"/>
          </a:p>
          <a:p>
            <a:pPr lvl="1"/>
            <a:r>
              <a:rPr lang="ja-JP" altLang="en-US" smtClean="0"/>
              <a:t>あんまりぐちゃぐちゃ書かなくても済むようにしてみた</a:t>
            </a:r>
            <a:endParaRPr lang="en-US" altLang="ja-JP" smtClean="0"/>
          </a:p>
          <a:p>
            <a:pPr lvl="2"/>
            <a:r>
              <a:rPr kumimoji="1" lang="ja-JP" altLang="en-US" smtClean="0"/>
              <a:t>労力を省くための</a:t>
            </a:r>
            <a:r>
              <a:rPr kumimoji="1" lang="en-US" altLang="ja-JP" smtClean="0"/>
              <a:t>Makefile</a:t>
            </a:r>
            <a:r>
              <a:rPr kumimoji="1" lang="ja-JP" altLang="en-US" smtClean="0"/>
              <a:t>に労力を使うのは変</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28</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mtClean="0"/>
              <a:t>Makefile (Sample*, newcomp)</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29</a:t>
            </a:fld>
            <a:endParaRPr kumimoji="1" lang="ja-JP" altLang="en-US"/>
          </a:p>
        </p:txBody>
      </p:sp>
      <p:sp>
        <p:nvSpPr>
          <p:cNvPr id="7" name="テキスト ボックス 6"/>
          <p:cNvSpPr txBox="1"/>
          <p:nvPr/>
        </p:nvSpPr>
        <p:spPr>
          <a:xfrm>
            <a:off x="1152452" y="1303015"/>
            <a:ext cx="6155852" cy="5078313"/>
          </a:xfrm>
          <a:prstGeom prst="rect">
            <a:avLst/>
          </a:prstGeom>
          <a:noFill/>
        </p:spPr>
        <p:txBody>
          <a:bodyPr wrap="none" rtlCol="0">
            <a:spAutoFit/>
          </a:bodyPr>
          <a:lstStyle/>
          <a:p>
            <a:r>
              <a:rPr lang="en-US" altLang="ja-JP" smtClean="0">
                <a:latin typeface="DejaVu Sans Condensed" pitchFamily="34" charset="0"/>
                <a:ea typeface="DejaVu Sans Condensed" pitchFamily="34" charset="0"/>
                <a:cs typeface="DejaVu Sans Condensed" pitchFamily="34" charset="0"/>
              </a:rPr>
              <a:t>COMP_NAME = MyMonitor</a:t>
            </a:r>
          </a:p>
          <a:p>
            <a:endParaRPr lang="en-US" altLang="ja-JP" smtClean="0">
              <a:latin typeface="DejaVu Sans Condensed" pitchFamily="34" charset="0"/>
              <a:ea typeface="DejaVu Sans Condensed" pitchFamily="34" charset="0"/>
              <a:cs typeface="DejaVu Sans Condensed" pitchFamily="34" charset="0"/>
            </a:endParaRPr>
          </a:p>
          <a:p>
            <a:r>
              <a:rPr lang="en-US" altLang="ja-JP" smtClean="0">
                <a:latin typeface="DejaVu Sans Condensed" pitchFamily="34" charset="0"/>
                <a:ea typeface="DejaVu Sans Condensed" pitchFamily="34" charset="0"/>
                <a:cs typeface="DejaVu Sans Condensed" pitchFamily="34" charset="0"/>
              </a:rPr>
              <a:t>all: $(COMP_NAME)Comp</a:t>
            </a:r>
          </a:p>
          <a:p>
            <a:endParaRPr lang="en-US" altLang="ja-JP" smtClean="0">
              <a:latin typeface="DejaVu Sans Condensed" pitchFamily="34" charset="0"/>
              <a:ea typeface="DejaVu Sans Condensed" pitchFamily="34" charset="0"/>
              <a:cs typeface="DejaVu Sans Condensed" pitchFamily="34" charset="0"/>
            </a:endParaRPr>
          </a:p>
          <a:p>
            <a:r>
              <a:rPr lang="en-US" altLang="ja-JP" smtClean="0">
                <a:latin typeface="DejaVu Sans Condensed" pitchFamily="34" charset="0"/>
                <a:ea typeface="DejaVu Sans Condensed" pitchFamily="34" charset="0"/>
                <a:cs typeface="DejaVu Sans Condensed" pitchFamily="34" charset="0"/>
              </a:rPr>
              <a:t>SRCS += $(COMP_NAME).cpp</a:t>
            </a:r>
          </a:p>
          <a:p>
            <a:r>
              <a:rPr lang="en-US" altLang="ja-JP" smtClean="0">
                <a:latin typeface="DejaVu Sans Condensed" pitchFamily="34" charset="0"/>
                <a:ea typeface="DejaVu Sans Condensed" pitchFamily="34" charset="0"/>
                <a:cs typeface="DejaVu Sans Condensed" pitchFamily="34" charset="0"/>
              </a:rPr>
              <a:t>SRCS += $(COMP_NAME)Comp.cpp</a:t>
            </a:r>
          </a:p>
          <a:p>
            <a:endParaRPr lang="en-US" altLang="ja-JP" smtClean="0">
              <a:latin typeface="DejaVu Sans Condensed" pitchFamily="34" charset="0"/>
              <a:ea typeface="DejaVu Sans Condensed" pitchFamily="34" charset="0"/>
              <a:cs typeface="DejaVu Sans Condensed" pitchFamily="34" charset="0"/>
            </a:endParaRPr>
          </a:p>
          <a:p>
            <a:r>
              <a:rPr lang="en-US" altLang="ja-JP" smtClean="0">
                <a:latin typeface="DejaVu Sans Condensed" pitchFamily="34" charset="0"/>
                <a:ea typeface="DejaVu Sans Condensed" pitchFamily="34" charset="0"/>
                <a:cs typeface="DejaVu Sans Condensed" pitchFamily="34" charset="0"/>
              </a:rPr>
              <a:t># sample install target</a:t>
            </a:r>
          </a:p>
          <a:p>
            <a:r>
              <a:rPr lang="en-US" altLang="ja-JP" smtClean="0">
                <a:latin typeface="DejaVu Sans Condensed" pitchFamily="34" charset="0"/>
                <a:ea typeface="DejaVu Sans Condensed" pitchFamily="34" charset="0"/>
                <a:cs typeface="DejaVu Sans Condensed" pitchFamily="34" charset="0"/>
              </a:rPr>
              <a:t>#</a:t>
            </a:r>
          </a:p>
          <a:p>
            <a:r>
              <a:rPr lang="en-US" altLang="ja-JP" smtClean="0">
                <a:latin typeface="DejaVu Sans Condensed" pitchFamily="34" charset="0"/>
                <a:ea typeface="DejaVu Sans Condensed" pitchFamily="34" charset="0"/>
                <a:cs typeface="DejaVu Sans Condensed" pitchFamily="34" charset="0"/>
              </a:rPr>
              <a:t># MODE = 0755</a:t>
            </a:r>
          </a:p>
          <a:p>
            <a:r>
              <a:rPr lang="en-US" altLang="ja-JP" smtClean="0">
                <a:latin typeface="DejaVu Sans Condensed" pitchFamily="34" charset="0"/>
                <a:ea typeface="DejaVu Sans Condensed" pitchFamily="34" charset="0"/>
                <a:cs typeface="DejaVu Sans Condensed" pitchFamily="34" charset="0"/>
              </a:rPr>
              <a:t># BINDIR = /tmp/mybinary</a:t>
            </a:r>
          </a:p>
          <a:p>
            <a:r>
              <a:rPr lang="en-US" altLang="ja-JP" smtClean="0">
                <a:latin typeface="DejaVu Sans Condensed" pitchFamily="34" charset="0"/>
                <a:ea typeface="DejaVu Sans Condensed" pitchFamily="34" charset="0"/>
                <a:cs typeface="DejaVu Sans Condensed" pitchFamily="34" charset="0"/>
              </a:rPr>
              <a:t>#</a:t>
            </a:r>
          </a:p>
          <a:p>
            <a:r>
              <a:rPr lang="en-US" altLang="ja-JP" smtClean="0">
                <a:latin typeface="DejaVu Sans Condensed" pitchFamily="34" charset="0"/>
                <a:ea typeface="DejaVu Sans Condensed" pitchFamily="34" charset="0"/>
                <a:cs typeface="DejaVu Sans Condensed" pitchFamily="34" charset="0"/>
              </a:rPr>
              <a:t># install: $(COMP_NAME)Comp</a:t>
            </a:r>
          </a:p>
          <a:p>
            <a:r>
              <a:rPr lang="en-US" altLang="ja-JP" smtClean="0">
                <a:latin typeface="DejaVu Sans Condensed" pitchFamily="34" charset="0"/>
                <a:ea typeface="DejaVu Sans Condensed" pitchFamily="34" charset="0"/>
                <a:cs typeface="DejaVu Sans Condensed" pitchFamily="34" charset="0"/>
              </a:rPr>
              <a:t>#       mkdir -p $(BINDIR)</a:t>
            </a:r>
          </a:p>
          <a:p>
            <a:r>
              <a:rPr lang="en-US" altLang="ja-JP" smtClean="0">
                <a:latin typeface="DejaVu Sans Condensed" pitchFamily="34" charset="0"/>
                <a:ea typeface="DejaVu Sans Condensed" pitchFamily="34" charset="0"/>
                <a:cs typeface="DejaVu Sans Condensed" pitchFamily="34" charset="0"/>
              </a:rPr>
              <a:t>#       install -m $(MODE) $(COMP_NAME)Comp $(BINDIR)</a:t>
            </a:r>
          </a:p>
          <a:p>
            <a:endParaRPr lang="en-US" altLang="ja-JP" smtClean="0">
              <a:latin typeface="DejaVu Sans Condensed" pitchFamily="34" charset="0"/>
              <a:ea typeface="DejaVu Sans Condensed" pitchFamily="34" charset="0"/>
              <a:cs typeface="DejaVu Sans Condensed" pitchFamily="34" charset="0"/>
            </a:endParaRPr>
          </a:p>
          <a:p>
            <a:r>
              <a:rPr lang="en-US" altLang="ja-JP" smtClean="0">
                <a:latin typeface="DejaVu Sans Condensed" pitchFamily="34" charset="0"/>
                <a:ea typeface="DejaVu Sans Condensed" pitchFamily="34" charset="0"/>
                <a:cs typeface="DejaVu Sans Condensed" pitchFamily="34" charset="0"/>
              </a:rPr>
              <a:t>include /usr/share/daqmw/mk/comp.mk</a:t>
            </a:r>
          </a:p>
          <a:p>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ドキュメンテーション</a:t>
            </a:r>
            <a:endParaRPr kumimoji="1" lang="ja-JP" altLang="en-US"/>
          </a:p>
        </p:txBody>
      </p:sp>
      <p:sp>
        <p:nvSpPr>
          <p:cNvPr id="3" name="コンテンツ プレースホルダ 2"/>
          <p:cNvSpPr>
            <a:spLocks noGrp="1"/>
          </p:cNvSpPr>
          <p:nvPr>
            <p:ph idx="1"/>
          </p:nvPr>
        </p:nvSpPr>
        <p:spPr>
          <a:xfrm>
            <a:off x="457200" y="1600200"/>
            <a:ext cx="8579296" cy="4525963"/>
          </a:xfrm>
        </p:spPr>
        <p:txBody>
          <a:bodyPr/>
          <a:lstStyle/>
          <a:p>
            <a:r>
              <a:rPr kumimoji="1" lang="en-US" altLang="ja-JP" smtClean="0"/>
              <a:t>DAQ-Middleware 1.1.0 </a:t>
            </a:r>
            <a:r>
              <a:rPr kumimoji="1" lang="ja-JP" altLang="en-US" smtClean="0"/>
              <a:t>技術解説書</a:t>
            </a:r>
            <a:endParaRPr kumimoji="1" lang="en-US" altLang="ja-JP" smtClean="0"/>
          </a:p>
          <a:p>
            <a:pPr lvl="1"/>
            <a:r>
              <a:rPr kumimoji="1" lang="en-US" altLang="ja-JP" smtClean="0"/>
              <a:t>1.1.0</a:t>
            </a:r>
            <a:r>
              <a:rPr kumimoji="1" lang="ja-JP" altLang="en-US" smtClean="0"/>
              <a:t>が最新</a:t>
            </a:r>
            <a:endParaRPr kumimoji="1" lang="en-US" altLang="ja-JP" smtClean="0"/>
          </a:p>
          <a:p>
            <a:pPr>
              <a:buNone/>
            </a:pPr>
            <a:r>
              <a:rPr lang="en-US" altLang="ja-JP" smtClean="0"/>
              <a:t>	</a:t>
            </a:r>
            <a:r>
              <a:rPr lang="en-US" altLang="ja-JP" sz="2400" smtClean="0">
                <a:hlinkClick r:id="rId2"/>
              </a:rPr>
              <a:t>http://daqmw.kek.jp/docs/DAQ-Middleware-1.1.0-Tech.pdf</a:t>
            </a:r>
            <a:endParaRPr lang="en-US" altLang="ja-JP" sz="2400" smtClean="0"/>
          </a:p>
          <a:p>
            <a:pPr>
              <a:buNone/>
            </a:pPr>
            <a:endParaRPr kumimoji="1" lang="en-US" altLang="ja-JP" sz="2400" smtClean="0"/>
          </a:p>
          <a:p>
            <a:r>
              <a:rPr lang="en-US" altLang="ja-JP" smtClean="0"/>
              <a:t>DAQ-Middleware 1.2.2</a:t>
            </a:r>
            <a:r>
              <a:rPr lang="ja-JP" altLang="en-US" smtClean="0"/>
              <a:t>開発マニュアル</a:t>
            </a:r>
            <a:endParaRPr lang="en-US" altLang="ja-JP" smtClean="0"/>
          </a:p>
          <a:p>
            <a:pPr>
              <a:buNone/>
            </a:pPr>
            <a:r>
              <a:rPr lang="en-US" altLang="ja-JP" smtClean="0"/>
              <a:t>	</a:t>
            </a:r>
            <a:r>
              <a:rPr lang="en-US" altLang="ja-JP" sz="2000" smtClean="0">
                <a:hlinkClick r:id="rId3"/>
              </a:rPr>
              <a:t>http://daqmw.kek.jp/docs/DAQ-Middleware-1.2.2-DevManual.pdf</a:t>
            </a:r>
            <a:endParaRPr lang="en-US" altLang="ja-JP" sz="2000" smtClean="0"/>
          </a:p>
          <a:p>
            <a:pPr>
              <a:buNone/>
            </a:pPr>
            <a:r>
              <a:rPr lang="en-US" altLang="ja-JP" sz="2000" smtClean="0"/>
              <a:t>	</a:t>
            </a:r>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41F0C43D-B15F-4CB8-8E2B-278CE20CAA84}" type="slidenum">
              <a:rPr kumimoji="1" lang="ja-JP" altLang="en-US" smtClean="0"/>
              <a:pPr/>
              <a:t>3</a:t>
            </a:fld>
            <a:endParaRPr kumimoji="1" lang="ja-JP"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mtClean="0"/>
              <a:t>Makefile</a:t>
            </a:r>
            <a:r>
              <a:rPr kumimoji="1" lang="ja-JP" altLang="en-US" smtClean="0"/>
              <a:t>の使い方</a:t>
            </a:r>
            <a:endParaRPr kumimoji="1" lang="ja-JP" altLang="en-US"/>
          </a:p>
        </p:txBody>
      </p:sp>
      <p:sp>
        <p:nvSpPr>
          <p:cNvPr id="3" name="コンテンツ プレースホルダ 2"/>
          <p:cNvSpPr>
            <a:spLocks noGrp="1"/>
          </p:cNvSpPr>
          <p:nvPr>
            <p:ph idx="1"/>
          </p:nvPr>
        </p:nvSpPr>
        <p:spPr>
          <a:xfrm>
            <a:off x="323528" y="1556792"/>
            <a:ext cx="8579296" cy="4525963"/>
          </a:xfrm>
        </p:spPr>
        <p:txBody>
          <a:bodyPr/>
          <a:lstStyle/>
          <a:p>
            <a:r>
              <a:rPr kumimoji="1" lang="en-US" altLang="ja-JP" smtClean="0"/>
              <a:t>Makefile</a:t>
            </a:r>
            <a:r>
              <a:rPr kumimoji="1" lang="ja-JP" altLang="en-US" smtClean="0"/>
              <a:t>に</a:t>
            </a:r>
            <a:endParaRPr lang="en-US" altLang="ja-JP"/>
          </a:p>
          <a:p>
            <a:pPr lvl="1"/>
            <a:r>
              <a:rPr lang="ja-JP" altLang="en-US" smtClean="0"/>
              <a:t>ソースファイルが増えたら </a:t>
            </a:r>
            <a:r>
              <a:rPr lang="en-US" altLang="ja-JP" smtClean="0"/>
              <a:t>SRCS += </a:t>
            </a:r>
            <a:r>
              <a:rPr lang="ja-JP" altLang="en-US" smtClean="0"/>
              <a:t>として追加する。</a:t>
            </a:r>
            <a:endParaRPr lang="en-US" altLang="ja-JP" smtClean="0"/>
          </a:p>
          <a:p>
            <a:pPr lvl="1"/>
            <a:r>
              <a:rPr kumimoji="1" lang="ja-JP" altLang="en-US" smtClean="0"/>
              <a:t>インクルードファイル</a:t>
            </a:r>
            <a:r>
              <a:rPr lang="ja-JP" altLang="en-US" smtClean="0"/>
              <a:t>のディレクトリ</a:t>
            </a:r>
            <a:r>
              <a:rPr kumimoji="1" lang="ja-JP" altLang="en-US" smtClean="0"/>
              <a:t>は </a:t>
            </a:r>
            <a:r>
              <a:rPr kumimoji="1" lang="en-US" altLang="ja-JP" smtClean="0"/>
              <a:t>CPPFLAGS += </a:t>
            </a:r>
            <a:r>
              <a:rPr kumimoji="1" lang="ja-JP" altLang="en-US" smtClean="0"/>
              <a:t>で追加する。</a:t>
            </a:r>
            <a:endParaRPr kumimoji="1" lang="en-US" altLang="ja-JP" smtClean="0"/>
          </a:p>
          <a:p>
            <a:pPr lvl="1"/>
            <a:r>
              <a:rPr lang="ja-JP" altLang="en-US" smtClean="0"/>
              <a:t>ライブラリファイルは </a:t>
            </a:r>
            <a:endParaRPr lang="en-US" altLang="ja-JP" smtClean="0"/>
          </a:p>
          <a:p>
            <a:pPr lvl="1">
              <a:buNone/>
            </a:pPr>
            <a:r>
              <a:rPr lang="en-US" altLang="ja-JP"/>
              <a:t>	</a:t>
            </a:r>
            <a:r>
              <a:rPr lang="en-US" altLang="ja-JP" sz="2400" smtClean="0">
                <a:latin typeface="DejaVu Sans Condensed" pitchFamily="34" charset="0"/>
                <a:ea typeface="DejaVu Sans Condensed" pitchFamily="34" charset="0"/>
                <a:cs typeface="DejaVu Sans Condensed" pitchFamily="34" charset="0"/>
              </a:rPr>
              <a:t>LDLIBS += -L/path/to/lib –lmylib</a:t>
            </a:r>
          </a:p>
          <a:p>
            <a:pPr lvl="1">
              <a:buNone/>
            </a:pPr>
            <a:r>
              <a:rPr lang="en-US" altLang="ja-JP"/>
              <a:t>	</a:t>
            </a:r>
            <a:r>
              <a:rPr lang="ja-JP" altLang="en-US" smtClean="0"/>
              <a:t>で追加する。</a:t>
            </a:r>
            <a:endParaRPr lang="en-US" altLang="ja-JP" smtClean="0"/>
          </a:p>
          <a:p>
            <a:pPr lvl="1"/>
            <a:r>
              <a:rPr lang="ja-JP" altLang="en-US"/>
              <a:t>あと</a:t>
            </a:r>
            <a:r>
              <a:rPr lang="ja-JP" altLang="en-US" smtClean="0"/>
              <a:t>は</a:t>
            </a:r>
            <a:r>
              <a:rPr lang="en-US" altLang="ja-JP" smtClean="0"/>
              <a:t>include</a:t>
            </a:r>
            <a:r>
              <a:rPr lang="ja-JP" altLang="en-US" smtClean="0"/>
              <a:t>している</a:t>
            </a:r>
            <a:r>
              <a:rPr lang="en-US" altLang="ja-JP" smtClean="0"/>
              <a:t>comp.mk</a:t>
            </a:r>
            <a:r>
              <a:rPr lang="ja-JP" altLang="en-US" smtClean="0"/>
              <a:t>と</a:t>
            </a:r>
            <a:r>
              <a:rPr lang="en-US" altLang="ja-JP" smtClean="0"/>
              <a:t>implicit</a:t>
            </a:r>
            <a:r>
              <a:rPr lang="ja-JP" altLang="en-US"/>
              <a:t> </a:t>
            </a:r>
            <a:r>
              <a:rPr lang="en-US" altLang="ja-JP" smtClean="0"/>
              <a:t>rule</a:t>
            </a:r>
            <a:r>
              <a:rPr lang="ja-JP" altLang="en-US" smtClean="0"/>
              <a:t>が面倒をみる。</a:t>
            </a:r>
            <a:endParaRPr lang="en-US" altLang="ja-JP" smtClean="0"/>
          </a:p>
          <a:p>
            <a:pPr lvl="1"/>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30</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smtClean="0"/>
              <a:t>Makefile</a:t>
            </a:r>
            <a:br>
              <a:rPr kumimoji="1" lang="en-US" altLang="ja-JP" smtClean="0"/>
            </a:br>
            <a:r>
              <a:rPr kumimoji="1" lang="ja-JP" altLang="en-US" smtClean="0"/>
              <a:t>自動生成されるファイル</a:t>
            </a:r>
            <a:r>
              <a:rPr lang="ja-JP" altLang="en-US" smtClean="0"/>
              <a:t>の対処</a:t>
            </a:r>
            <a:endParaRPr kumimoji="1" lang="ja-JP" altLang="en-US"/>
          </a:p>
        </p:txBody>
      </p:sp>
      <p:sp>
        <p:nvSpPr>
          <p:cNvPr id="3" name="コンテンツ プレースホルダ 2"/>
          <p:cNvSpPr>
            <a:spLocks noGrp="1"/>
          </p:cNvSpPr>
          <p:nvPr>
            <p:ph idx="1"/>
          </p:nvPr>
        </p:nvSpPr>
        <p:spPr/>
        <p:txBody>
          <a:bodyPr/>
          <a:lstStyle/>
          <a:p>
            <a:r>
              <a:rPr lang="en-US" altLang="ja-JP" smtClean="0"/>
              <a:t>Makefile</a:t>
            </a:r>
          </a:p>
          <a:p>
            <a:r>
              <a:rPr kumimoji="1" lang="en-US" altLang="ja-JP" smtClean="0"/>
              <a:t>Skeleton.h</a:t>
            </a:r>
          </a:p>
          <a:p>
            <a:r>
              <a:rPr lang="en-US" altLang="ja-JP" smtClean="0"/>
              <a:t>Skeleton.cpp</a:t>
            </a:r>
          </a:p>
          <a:p>
            <a:r>
              <a:rPr lang="en-US" altLang="ja-JP" smtClean="0"/>
              <a:t>SkeletonComp.cpp</a:t>
            </a:r>
          </a:p>
          <a:p>
            <a:pPr marL="0" indent="0">
              <a:buNone/>
            </a:pPr>
            <a:r>
              <a:rPr lang="en-US" altLang="ja-JP" smtClean="0"/>
              <a:t>make</a:t>
            </a:r>
            <a:r>
              <a:rPr lang="ja-JP" altLang="en-US" smtClean="0"/>
              <a:t>したら自動生成でこれより多い数のソースができる。</a:t>
            </a:r>
            <a:endParaRPr lang="en-US" altLang="ja-JP" smtClean="0"/>
          </a:p>
          <a:p>
            <a:pPr marL="0" indent="0">
              <a:buNone/>
              <a:tabLst>
                <a:tab pos="179388" algn="l"/>
              </a:tabLst>
            </a:pPr>
            <a:r>
              <a:rPr lang="ja-JP" altLang="en-US" smtClean="0"/>
              <a:t>自動生成されるファイル群は</a:t>
            </a:r>
            <a:r>
              <a:rPr lang="en-US" altLang="ja-JP" smtClean="0"/>
              <a:t>autogen</a:t>
            </a:r>
            <a:r>
              <a:rPr lang="ja-JP" altLang="en-US" smtClean="0"/>
              <a:t>ディレクトリへ押し込め。</a:t>
            </a:r>
            <a:endParaRPr lang="en-US" altLang="ja-JP" smtClean="0"/>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31</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DAQ</a:t>
            </a:r>
            <a:r>
              <a:rPr lang="ja-JP" altLang="en-US" smtClean="0"/>
              <a:t>システムの</a:t>
            </a:r>
            <a:r>
              <a:rPr kumimoji="1" lang="ja-JP" altLang="en-US" smtClean="0"/>
              <a:t>起動</a:t>
            </a:r>
            <a:endParaRPr kumimoji="1" lang="ja-JP" altLang="en-US"/>
          </a:p>
        </p:txBody>
      </p:sp>
      <p:sp>
        <p:nvSpPr>
          <p:cNvPr id="3" name="コンテンツ プレースホルダ 2"/>
          <p:cNvSpPr>
            <a:spLocks noGrp="1"/>
          </p:cNvSpPr>
          <p:nvPr>
            <p:ph idx="1"/>
          </p:nvPr>
        </p:nvSpPr>
        <p:spPr>
          <a:xfrm>
            <a:off x="457200" y="1600200"/>
            <a:ext cx="8229600" cy="4925144"/>
          </a:xfrm>
        </p:spPr>
        <p:txBody>
          <a:bodyPr>
            <a:normAutofit fontScale="77500" lnSpcReduction="20000"/>
          </a:bodyPr>
          <a:lstStyle/>
          <a:p>
            <a:r>
              <a:rPr kumimoji="1" lang="ja-JP" altLang="en-US" smtClean="0"/>
              <a:t>コンフィギュレーションファイル</a:t>
            </a:r>
            <a:r>
              <a:rPr lang="ja-JP" altLang="en-US" smtClean="0"/>
              <a:t>を書く</a:t>
            </a:r>
            <a:endParaRPr lang="en-US" altLang="ja-JP" smtClean="0"/>
          </a:p>
          <a:p>
            <a:pPr lvl="1"/>
            <a:r>
              <a:rPr kumimoji="1" lang="ja-JP" altLang="en-US" smtClean="0"/>
              <a:t>今はまだ</a:t>
            </a:r>
            <a:r>
              <a:rPr kumimoji="1" lang="en-US" altLang="ja-JP" smtClean="0"/>
              <a:t>GUI</a:t>
            </a:r>
            <a:r>
              <a:rPr kumimoji="1" lang="ja-JP" altLang="en-US" smtClean="0"/>
              <a:t>がありません（すみません）</a:t>
            </a:r>
            <a:endParaRPr kumimoji="1" lang="en-US" altLang="ja-JP" smtClean="0"/>
          </a:p>
          <a:p>
            <a:pPr lvl="1"/>
            <a:r>
              <a:rPr lang="ja-JP" altLang="en-US" smtClean="0"/>
              <a:t>サンプルをコピーして手で編集</a:t>
            </a:r>
            <a:endParaRPr lang="en-US" altLang="ja-JP" smtClean="0"/>
          </a:p>
          <a:p>
            <a:pPr lvl="1"/>
            <a:r>
              <a:rPr lang="ja-JP" altLang="en-US" smtClean="0"/>
              <a:t>だいたいここで間違いが入ることがおおいです</a:t>
            </a:r>
            <a:endParaRPr lang="en-US" altLang="ja-JP" smtClean="0"/>
          </a:p>
          <a:p>
            <a:pPr lvl="1">
              <a:buNone/>
            </a:pPr>
            <a:r>
              <a:rPr lang="en-US" altLang="ja-JP" smtClean="0"/>
              <a:t>	/usr/share/daqmw/examples/</a:t>
            </a:r>
            <a:r>
              <a:rPr lang="ja-JP" altLang="en-US" smtClean="0"/>
              <a:t>以下にあるサンプルコンポーネントのコンフィギュレーションは全部</a:t>
            </a:r>
            <a:r>
              <a:rPr lang="en-US" altLang="ja-JP" smtClean="0"/>
              <a:t>/usr/share/daqmw/conf/</a:t>
            </a:r>
            <a:r>
              <a:rPr lang="ja-JP" altLang="en-US" smtClean="0"/>
              <a:t>にある。</a:t>
            </a:r>
            <a:endParaRPr lang="en-US" altLang="ja-JP" smtClean="0"/>
          </a:p>
          <a:p>
            <a:r>
              <a:rPr lang="ja-JP" altLang="en-US" smtClean="0"/>
              <a:t>システム統括は</a:t>
            </a:r>
            <a:r>
              <a:rPr lang="en-US" altLang="ja-JP" smtClean="0"/>
              <a:t>DaqOperator</a:t>
            </a:r>
            <a:r>
              <a:rPr lang="ja-JP" altLang="en-US" smtClean="0"/>
              <a:t>が行いますが、各コンポーネントは既に起動している必要があります</a:t>
            </a:r>
            <a:endParaRPr lang="en-US" altLang="ja-JP" smtClean="0"/>
          </a:p>
          <a:p>
            <a:r>
              <a:rPr kumimoji="1" lang="ja-JP" altLang="en-US" smtClean="0"/>
              <a:t>コンポーネントの起動方法</a:t>
            </a:r>
            <a:endParaRPr kumimoji="1" lang="en-US" altLang="ja-JP" smtClean="0"/>
          </a:p>
          <a:p>
            <a:pPr lvl="1"/>
            <a:r>
              <a:rPr lang="ja-JP" altLang="en-US" smtClean="0"/>
              <a:t>手でコマンドラインから起動</a:t>
            </a:r>
            <a:endParaRPr lang="en-US" altLang="ja-JP" smtClean="0"/>
          </a:p>
          <a:p>
            <a:pPr lvl="1"/>
            <a:r>
              <a:rPr kumimoji="1" lang="ja-JP" altLang="en-US" smtClean="0"/>
              <a:t>ネットワークブート</a:t>
            </a:r>
            <a:endParaRPr kumimoji="1" lang="en-US" altLang="ja-JP" smtClean="0"/>
          </a:p>
          <a:p>
            <a:pPr lvl="1"/>
            <a:r>
              <a:rPr lang="ja-JP" altLang="en-US" smtClean="0"/>
              <a:t>コンフィギュレーションファイルに</a:t>
            </a:r>
            <a:r>
              <a:rPr lang="en-US" altLang="ja-JP" smtClean="0"/>
              <a:t>execPath</a:t>
            </a:r>
            <a:r>
              <a:rPr lang="ja-JP" altLang="en-US" smtClean="0"/>
              <a:t>があるからこれを読んでプログラムが起動 </a:t>
            </a:r>
            <a:r>
              <a:rPr lang="en-US" altLang="ja-JP" smtClean="0"/>
              <a:t>(run.py</a:t>
            </a:r>
            <a:r>
              <a:rPr lang="ja-JP" altLang="en-US" smtClean="0"/>
              <a:t>の目的その１）</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32</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run.py</a:t>
            </a:r>
            <a:endParaRPr kumimoji="1" lang="ja-JP" altLang="en-US"/>
          </a:p>
        </p:txBody>
      </p:sp>
      <p:sp>
        <p:nvSpPr>
          <p:cNvPr id="3" name="コンテンツ プレースホルダ 2"/>
          <p:cNvSpPr>
            <a:spLocks noGrp="1"/>
          </p:cNvSpPr>
          <p:nvPr>
            <p:ph idx="1"/>
          </p:nvPr>
        </p:nvSpPr>
        <p:spPr/>
        <p:txBody>
          <a:bodyPr>
            <a:normAutofit fontScale="92500" lnSpcReduction="10000"/>
          </a:bodyPr>
          <a:lstStyle/>
          <a:p>
            <a:r>
              <a:rPr lang="ja-JP" altLang="en-US" smtClean="0"/>
              <a:t>開発中は</a:t>
            </a:r>
            <a:endParaRPr lang="en-US" altLang="ja-JP" smtClean="0"/>
          </a:p>
          <a:p>
            <a:pPr lvl="1"/>
            <a:r>
              <a:rPr lang="en-US" altLang="ja-JP" smtClean="0"/>
              <a:t>DaqOperator</a:t>
            </a:r>
            <a:r>
              <a:rPr lang="ja-JP" altLang="en-US" smtClean="0"/>
              <a:t>をコンソールモードで</a:t>
            </a:r>
            <a:endParaRPr lang="en-US" altLang="ja-JP" smtClean="0"/>
          </a:p>
          <a:p>
            <a:pPr lvl="1"/>
            <a:r>
              <a:rPr kumimoji="1" lang="ja-JP" altLang="en-US" smtClean="0"/>
              <a:t>各コンポーネントは</a:t>
            </a:r>
            <a:r>
              <a:rPr kumimoji="1" lang="en-US" altLang="ja-JP" smtClean="0"/>
              <a:t>local</a:t>
            </a:r>
            <a:r>
              <a:rPr kumimoji="1" lang="ja-JP" altLang="en-US" smtClean="0"/>
              <a:t>計算機で</a:t>
            </a:r>
            <a:endParaRPr kumimoji="1" lang="en-US" altLang="ja-JP" smtClean="0"/>
          </a:p>
          <a:p>
            <a:pPr>
              <a:buNone/>
            </a:pPr>
            <a:r>
              <a:rPr lang="en-US" altLang="ja-JP" smtClean="0"/>
              <a:t>	</a:t>
            </a:r>
            <a:r>
              <a:rPr lang="ja-JP" altLang="en-US" smtClean="0"/>
              <a:t>起動することが多いかと思うのでここではこの方法だけを扱います</a:t>
            </a:r>
            <a:endParaRPr lang="en-US" altLang="ja-JP" smtClean="0"/>
          </a:p>
          <a:p>
            <a:pPr>
              <a:buNone/>
            </a:pPr>
            <a:endParaRPr kumimoji="1" lang="en-US" altLang="ja-JP" smtClean="0"/>
          </a:p>
          <a:p>
            <a:pPr>
              <a:buNone/>
            </a:pPr>
            <a:r>
              <a:rPr lang="ja-JP" altLang="en-US" smtClean="0"/>
              <a:t>コマンド：　　</a:t>
            </a:r>
            <a:r>
              <a:rPr lang="en-US" altLang="ja-JP" smtClean="0">
                <a:latin typeface="DejaVu Sans Condensed" pitchFamily="34" charset="0"/>
                <a:ea typeface="DejaVu Sans Condensed" pitchFamily="34" charset="0"/>
                <a:cs typeface="DejaVu Sans Condensed" pitchFamily="34" charset="0"/>
              </a:rPr>
              <a:t>run.py –c –l config.xml</a:t>
            </a:r>
          </a:p>
          <a:p>
            <a:pPr>
              <a:buNone/>
            </a:pPr>
            <a:r>
              <a:rPr kumimoji="1" lang="en-US" altLang="ja-JP" smtClean="0">
                <a:latin typeface="DejaVu Sans Condensed" pitchFamily="34" charset="0"/>
                <a:cs typeface="DejaVu Sans Condensed" pitchFamily="34" charset="0"/>
              </a:rPr>
              <a:t>-c: console mode</a:t>
            </a:r>
            <a:r>
              <a:rPr kumimoji="1" lang="ja-JP" altLang="en-US" smtClean="0">
                <a:latin typeface="DejaVu Sans Condensed" pitchFamily="34" charset="0"/>
                <a:cs typeface="DejaVu Sans Condensed" pitchFamily="34" charset="0"/>
              </a:rPr>
              <a:t>で</a:t>
            </a:r>
            <a:r>
              <a:rPr kumimoji="1" lang="en-US" altLang="ja-JP" smtClean="0">
                <a:latin typeface="DejaVu Sans Condensed" pitchFamily="34" charset="0"/>
                <a:cs typeface="DejaVu Sans Condensed" pitchFamily="34" charset="0"/>
              </a:rPr>
              <a:t>DaqOperator</a:t>
            </a:r>
            <a:r>
              <a:rPr kumimoji="1" lang="ja-JP" altLang="en-US" smtClean="0">
                <a:latin typeface="DejaVu Sans Condensed" pitchFamily="34" charset="0"/>
                <a:cs typeface="DejaVu Sans Condensed" pitchFamily="34" charset="0"/>
              </a:rPr>
              <a:t>を起動</a:t>
            </a:r>
            <a:endParaRPr kumimoji="1" lang="en-US" altLang="ja-JP" smtClean="0">
              <a:latin typeface="DejaVu Sans Condensed" pitchFamily="34" charset="0"/>
              <a:cs typeface="DejaVu Sans Condensed" pitchFamily="34" charset="0"/>
            </a:endParaRPr>
          </a:p>
          <a:p>
            <a:pPr>
              <a:buNone/>
            </a:pPr>
            <a:r>
              <a:rPr kumimoji="1" lang="en-US" altLang="ja-JP" smtClean="0">
                <a:latin typeface="DejaVu Sans Condensed" pitchFamily="34" charset="0"/>
                <a:cs typeface="DejaVu Sans Condensed" pitchFamily="34" charset="0"/>
              </a:rPr>
              <a:t>-l:  </a:t>
            </a:r>
            <a:r>
              <a:rPr kumimoji="1" lang="ja-JP" altLang="en-US" smtClean="0">
                <a:latin typeface="DejaVu Sans Condensed" pitchFamily="34" charset="0"/>
                <a:cs typeface="DejaVu Sans Condensed" pitchFamily="34" charset="0"/>
              </a:rPr>
              <a:t>ローカル計算機で各コンポーネントを起動</a:t>
            </a:r>
            <a:endParaRPr kumimoji="1" lang="ja-JP" altLang="en-US">
              <a:latin typeface="DejaVu Sans Condensed" pitchFamily="34" charset="0"/>
              <a:cs typeface="DejaVu Sans Condensed" pitchFamily="34" charset="0"/>
            </a:endParaRPr>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33</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mtClean="0">
                <a:latin typeface="DejaVu Sans Condensed" pitchFamily="34" charset="0"/>
                <a:ea typeface="DejaVu Sans Condensed" pitchFamily="34" charset="0"/>
                <a:cs typeface="DejaVu Sans Condensed" pitchFamily="34" charset="0"/>
              </a:rPr>
              <a:t>run.py –c –l config.xml </a:t>
            </a:r>
            <a:r>
              <a:rPr kumimoji="1" lang="ja-JP" altLang="en-US" smtClean="0"/>
              <a:t>動作説明</a:t>
            </a:r>
            <a:endParaRPr kumimoji="1" lang="ja-JP" altLang="en-US"/>
          </a:p>
        </p:txBody>
      </p:sp>
      <p:sp>
        <p:nvSpPr>
          <p:cNvPr id="3" name="コンテンツ プレースホルダ 2"/>
          <p:cNvSpPr>
            <a:spLocks noGrp="1"/>
          </p:cNvSpPr>
          <p:nvPr>
            <p:ph idx="1"/>
          </p:nvPr>
        </p:nvSpPr>
        <p:spPr>
          <a:xfrm>
            <a:off x="457200" y="1600200"/>
            <a:ext cx="8507288" cy="4525963"/>
          </a:xfrm>
        </p:spPr>
        <p:txBody>
          <a:bodyPr>
            <a:normAutofit fontScale="77500" lnSpcReduction="20000"/>
          </a:bodyPr>
          <a:lstStyle/>
          <a:p>
            <a:r>
              <a:rPr kumimoji="1" lang="en-US" altLang="ja-JP" smtClean="0"/>
              <a:t>xmllint</a:t>
            </a:r>
            <a:r>
              <a:rPr kumimoji="1" lang="ja-JP" altLang="en-US" smtClean="0"/>
              <a:t>で引数で指定された</a:t>
            </a:r>
            <a:r>
              <a:rPr kumimoji="1" lang="en-US" altLang="ja-JP" smtClean="0"/>
              <a:t>config.xml</a:t>
            </a:r>
            <a:r>
              <a:rPr kumimoji="1" lang="ja-JP" altLang="en-US" smtClean="0"/>
              <a:t>の</a:t>
            </a:r>
            <a:r>
              <a:rPr kumimoji="1" lang="en-US" altLang="ja-JP" smtClean="0"/>
              <a:t>validation</a:t>
            </a:r>
            <a:r>
              <a:rPr kumimoji="1" lang="ja-JP" altLang="en-US" smtClean="0"/>
              <a:t>を実行 </a:t>
            </a:r>
            <a:r>
              <a:rPr kumimoji="1" lang="en-US" altLang="ja-JP" smtClean="0"/>
              <a:t>(config.xml</a:t>
            </a:r>
            <a:r>
              <a:rPr kumimoji="1" lang="ja-JP" altLang="en-US" smtClean="0"/>
              <a:t>のスキーマは</a:t>
            </a:r>
            <a:endParaRPr kumimoji="1" lang="en-US" altLang="ja-JP" smtClean="0"/>
          </a:p>
          <a:p>
            <a:pPr>
              <a:buNone/>
            </a:pPr>
            <a:r>
              <a:rPr lang="en-US" altLang="ja-JP" smtClean="0"/>
              <a:t>	/usr/share/daqmw/conf/config.xsd)</a:t>
            </a:r>
          </a:p>
          <a:p>
            <a:r>
              <a:rPr lang="ja-JP" altLang="en-US" smtClean="0"/>
              <a:t>ネームサーバーの起動</a:t>
            </a:r>
            <a:endParaRPr lang="en-US" altLang="ja-JP" smtClean="0"/>
          </a:p>
          <a:p>
            <a:r>
              <a:rPr lang="en-US" altLang="ja-JP" smtClean="0"/>
              <a:t>config.xml</a:t>
            </a:r>
            <a:r>
              <a:rPr lang="ja-JP" altLang="en-US" smtClean="0"/>
              <a:t>内の</a:t>
            </a:r>
            <a:r>
              <a:rPr lang="en-US" altLang="ja-JP" smtClean="0"/>
              <a:t>execPath</a:t>
            </a:r>
            <a:r>
              <a:rPr lang="ja-JP" altLang="en-US" smtClean="0"/>
              <a:t>からコンポーネントパス名を取得してそれらを起動</a:t>
            </a:r>
            <a:endParaRPr lang="en-US" altLang="ja-JP" smtClean="0"/>
          </a:p>
          <a:p>
            <a:r>
              <a:rPr lang="ja-JP" altLang="en-US" smtClean="0"/>
              <a:t>最後に</a:t>
            </a:r>
            <a:r>
              <a:rPr lang="en-US" altLang="ja-JP" smtClean="0"/>
              <a:t>DaqOperator</a:t>
            </a:r>
            <a:r>
              <a:rPr lang="ja-JP" altLang="en-US" smtClean="0"/>
              <a:t>をコンソールモードで起動し、</a:t>
            </a:r>
            <a:r>
              <a:rPr lang="en-US" altLang="ja-JP" smtClean="0"/>
              <a:t>run.py</a:t>
            </a:r>
            <a:r>
              <a:rPr lang="ja-JP" altLang="en-US" smtClean="0"/>
              <a:t>は</a:t>
            </a:r>
            <a:r>
              <a:rPr lang="en-US" altLang="ja-JP" smtClean="0"/>
              <a:t>DaqOperator</a:t>
            </a:r>
            <a:r>
              <a:rPr lang="ja-JP" altLang="en-US" smtClean="0"/>
              <a:t>が終了するのを待つ。</a:t>
            </a:r>
            <a:endParaRPr lang="en-US" altLang="ja-JP" smtClean="0"/>
          </a:p>
          <a:p>
            <a:r>
              <a:rPr lang="ja-JP" altLang="en-US" smtClean="0"/>
              <a:t>コンソールモードで起動した</a:t>
            </a:r>
            <a:r>
              <a:rPr lang="en-US" altLang="ja-JP" smtClean="0"/>
              <a:t>DaqOperator</a:t>
            </a:r>
            <a:r>
              <a:rPr lang="ja-JP" altLang="en-US" smtClean="0"/>
              <a:t>の動作：</a:t>
            </a:r>
            <a:endParaRPr lang="en-US" altLang="ja-JP" smtClean="0"/>
          </a:p>
          <a:p>
            <a:pPr lvl="1"/>
            <a:r>
              <a:rPr lang="ja-JP" altLang="en-US" smtClean="0"/>
              <a:t>コンソールモードで起動した</a:t>
            </a:r>
            <a:r>
              <a:rPr lang="en-US" altLang="ja-JP" smtClean="0"/>
              <a:t>DaqOperator</a:t>
            </a:r>
            <a:r>
              <a:rPr lang="ja-JP" altLang="en-US" smtClean="0"/>
              <a:t>への支持は端末（コンソール）経由で</a:t>
            </a:r>
            <a:r>
              <a:rPr kumimoji="1" lang="ja-JP" altLang="en-US" smtClean="0"/>
              <a:t>キーボードから手入力 </a:t>
            </a:r>
            <a:r>
              <a:rPr kumimoji="1" lang="en-US" altLang="ja-JP" smtClean="0"/>
              <a:t>(http</a:t>
            </a:r>
            <a:r>
              <a:rPr kumimoji="1" lang="ja-JP" altLang="en-US" smtClean="0"/>
              <a:t>ではない</a:t>
            </a:r>
            <a:r>
              <a:rPr kumimoji="1" lang="en-US" altLang="ja-JP" smtClean="0"/>
              <a:t>)</a:t>
            </a:r>
          </a:p>
          <a:p>
            <a:pPr lvl="1"/>
            <a:r>
              <a:rPr lang="en-US" altLang="ja-JP" smtClean="0"/>
              <a:t>DaqOperator</a:t>
            </a:r>
            <a:r>
              <a:rPr lang="ja-JP" altLang="en-US" smtClean="0"/>
              <a:t>はコンソールモードで起動すると端末に各コンポーネントが扱ったバイト数を表示</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34</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開発マニュアルでの例題</a:t>
            </a:r>
            <a:endParaRPr kumimoji="1" lang="ja-JP" altLang="en-US"/>
          </a:p>
        </p:txBody>
      </p:sp>
      <p:sp>
        <p:nvSpPr>
          <p:cNvPr id="3" name="コンテンツ プレースホルダ 2"/>
          <p:cNvSpPr>
            <a:spLocks noGrp="1"/>
          </p:cNvSpPr>
          <p:nvPr>
            <p:ph idx="1"/>
          </p:nvPr>
        </p:nvSpPr>
        <p:spPr/>
        <p:txBody>
          <a:bodyPr>
            <a:normAutofit lnSpcReduction="10000"/>
          </a:bodyPr>
          <a:lstStyle/>
          <a:p>
            <a:r>
              <a:rPr kumimoji="1" lang="ja-JP" altLang="en-US" sz="3000" smtClean="0"/>
              <a:t>いずれもソース、コンフィギュレーションファイルは</a:t>
            </a:r>
            <a:r>
              <a:rPr kumimoji="1" lang="en-US" altLang="ja-JP" sz="3000" smtClean="0"/>
              <a:t>/usr/share/daqmw/examples/, /usr/share/daqmw/conf/</a:t>
            </a:r>
            <a:r>
              <a:rPr kumimoji="1" lang="ja-JP" altLang="en-US" sz="3000" smtClean="0"/>
              <a:t>の下にあります。</a:t>
            </a:r>
            <a:endParaRPr kumimoji="1" lang="en-US" altLang="ja-JP" sz="3000" smtClean="0"/>
          </a:p>
          <a:p>
            <a:pPr>
              <a:buNone/>
            </a:pPr>
            <a:endParaRPr kumimoji="1" lang="en-US" altLang="ja-JP" sz="3000" smtClean="0"/>
          </a:p>
          <a:p>
            <a:r>
              <a:rPr lang="en-US" altLang="ja-JP" sz="2600" smtClean="0"/>
              <a:t>Skeleton</a:t>
            </a:r>
            <a:r>
              <a:rPr lang="ja-JP" altLang="en-US" sz="2600" smtClean="0"/>
              <a:t>コンポーネントでの状態遷移の確認 </a:t>
            </a:r>
            <a:r>
              <a:rPr lang="en-US" altLang="ja-JP" sz="2600" smtClean="0"/>
              <a:t>(25</a:t>
            </a:r>
            <a:r>
              <a:rPr lang="ja-JP" altLang="en-US" sz="2600" smtClean="0"/>
              <a:t>ページ</a:t>
            </a:r>
            <a:r>
              <a:rPr lang="en-US" altLang="ja-JP" sz="2600" smtClean="0"/>
              <a:t>)</a:t>
            </a:r>
          </a:p>
          <a:p>
            <a:r>
              <a:rPr lang="ja-JP" altLang="en-US" sz="2600" smtClean="0"/>
              <a:t>コンポーネント間のデータ通信 </a:t>
            </a:r>
            <a:r>
              <a:rPr lang="en-US" altLang="ja-JP" sz="2600" smtClean="0"/>
              <a:t>(29</a:t>
            </a:r>
            <a:r>
              <a:rPr lang="ja-JP" altLang="en-US" sz="2600" smtClean="0"/>
              <a:t>ページ）</a:t>
            </a:r>
            <a:endParaRPr lang="en-US" altLang="ja-JP" sz="2600" smtClean="0"/>
          </a:p>
          <a:p>
            <a:r>
              <a:rPr lang="ja-JP" altLang="en-US" sz="2600" smtClean="0"/>
              <a:t>エミュレータからのデータを読んで</a:t>
            </a:r>
            <a:r>
              <a:rPr lang="en-US" altLang="ja-JP" sz="2600" smtClean="0"/>
              <a:t>ROOT</a:t>
            </a:r>
            <a:r>
              <a:rPr lang="ja-JP" altLang="en-US" sz="2600" smtClean="0"/>
              <a:t>でヒストグラムを書くシステムの開発 </a:t>
            </a:r>
            <a:r>
              <a:rPr lang="en-US" altLang="ja-JP" sz="2600" smtClean="0"/>
              <a:t>(33</a:t>
            </a:r>
            <a:r>
              <a:rPr lang="ja-JP" altLang="en-US" sz="2600" smtClean="0"/>
              <a:t>ページ</a:t>
            </a:r>
            <a:r>
              <a:rPr lang="en-US" altLang="ja-JP" sz="2600" smtClean="0"/>
              <a:t>)</a:t>
            </a:r>
          </a:p>
          <a:p>
            <a:r>
              <a:rPr lang="ja-JP" altLang="en-US" sz="2600" smtClean="0"/>
              <a:t>上のシステムのコンディションデータベース化</a:t>
            </a:r>
            <a:r>
              <a:rPr lang="en-US" altLang="ja-JP" sz="2600" smtClean="0"/>
              <a:t>(60</a:t>
            </a:r>
            <a:r>
              <a:rPr lang="ja-JP" altLang="en-US" sz="2600" smtClean="0"/>
              <a:t>ページ）</a:t>
            </a:r>
            <a:endParaRPr lang="en-US" altLang="ja-JP" sz="2600" smtClean="0"/>
          </a:p>
          <a:p>
            <a:pPr>
              <a:buNone/>
            </a:pPr>
            <a:endParaRPr lang="en-US" altLang="ja-JP" smtClean="0"/>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35</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20688"/>
            <a:ext cx="8229600" cy="1143000"/>
          </a:xfrm>
        </p:spPr>
        <p:txBody>
          <a:bodyPr>
            <a:normAutofit fontScale="90000"/>
          </a:bodyPr>
          <a:lstStyle/>
          <a:p>
            <a:r>
              <a:rPr lang="ja-JP" altLang="en-US" smtClean="0"/>
              <a:t>コンポーネント間のデータ通信 </a:t>
            </a:r>
            <a:r>
              <a:rPr lang="en-US" altLang="ja-JP" smtClean="0"/>
              <a:t/>
            </a:r>
            <a:br>
              <a:rPr lang="en-US" altLang="ja-JP" smtClean="0"/>
            </a:br>
            <a:r>
              <a:rPr lang="en-US" altLang="ja-JP" smtClean="0"/>
              <a:t>(29</a:t>
            </a:r>
            <a:r>
              <a:rPr lang="ja-JP" altLang="en-US" smtClean="0"/>
              <a:t>ページ</a:t>
            </a:r>
            <a:r>
              <a:rPr lang="en-US" altLang="ja-JP" smtClean="0"/>
              <a:t>)</a:t>
            </a:r>
            <a:br>
              <a:rPr lang="en-US" altLang="ja-JP" smtClean="0"/>
            </a:br>
            <a:endParaRPr kumimoji="1" lang="ja-JP" altLang="en-US"/>
          </a:p>
        </p:txBody>
      </p:sp>
      <p:sp>
        <p:nvSpPr>
          <p:cNvPr id="3" name="コンテンツ プレースホルダ 2"/>
          <p:cNvSpPr>
            <a:spLocks noGrp="1"/>
          </p:cNvSpPr>
          <p:nvPr>
            <p:ph idx="1"/>
          </p:nvPr>
        </p:nvSpPr>
        <p:spPr>
          <a:xfrm>
            <a:off x="457200" y="4192488"/>
            <a:ext cx="8229600" cy="1756792"/>
          </a:xfrm>
        </p:spPr>
        <p:txBody>
          <a:bodyPr>
            <a:normAutofit fontScale="70000" lnSpcReduction="20000"/>
          </a:bodyPr>
          <a:lstStyle/>
          <a:p>
            <a:r>
              <a:rPr kumimoji="1" lang="en-US" altLang="ja-JP" smtClean="0"/>
              <a:t>TinySource</a:t>
            </a:r>
            <a:r>
              <a:rPr kumimoji="1" lang="ja-JP" altLang="en-US" smtClean="0"/>
              <a:t>は適当に数値を入れておくる</a:t>
            </a:r>
            <a:endParaRPr kumimoji="1" lang="en-US" altLang="ja-JP" smtClean="0"/>
          </a:p>
          <a:p>
            <a:r>
              <a:rPr lang="en-US" altLang="ja-JP" smtClean="0"/>
              <a:t>TinySink</a:t>
            </a:r>
            <a:r>
              <a:rPr lang="ja-JP" altLang="en-US" smtClean="0"/>
              <a:t>は受け取ったデータを標準エラーに出力する</a:t>
            </a:r>
            <a:endParaRPr lang="en-US" altLang="ja-JP" smtClean="0"/>
          </a:p>
          <a:p>
            <a:r>
              <a:rPr kumimoji="1" lang="en-US" altLang="ja-JP" smtClean="0"/>
              <a:t>run.py</a:t>
            </a:r>
            <a:r>
              <a:rPr lang="ja-JP" altLang="en-US" smtClean="0"/>
              <a:t> </a:t>
            </a:r>
            <a:r>
              <a:rPr lang="en-US" altLang="ja-JP" smtClean="0"/>
              <a:t>–cl tiny.xml </a:t>
            </a:r>
            <a:r>
              <a:rPr lang="ja-JP" altLang="en-US" smtClean="0"/>
              <a:t>で起動したコンポーネントのエラーログは</a:t>
            </a:r>
            <a:r>
              <a:rPr lang="en-US" altLang="ja-JP" smtClean="0"/>
              <a:t>/tmp/daqmw/log.CompName </a:t>
            </a:r>
            <a:r>
              <a:rPr lang="ja-JP" altLang="en-US" smtClean="0"/>
              <a:t>（</a:t>
            </a:r>
            <a:r>
              <a:rPr lang="en-US" altLang="ja-JP" smtClean="0"/>
              <a:t>CompName</a:t>
            </a:r>
            <a:r>
              <a:rPr lang="ja-JP" altLang="en-US" smtClean="0"/>
              <a:t>はコンポーネント名）に出力される</a:t>
            </a:r>
            <a:r>
              <a:rPr lang="en-US" altLang="ja-JP" smtClean="0"/>
              <a:t>(TinySink</a:t>
            </a:r>
            <a:r>
              <a:rPr lang="ja-JP" altLang="en-US" smtClean="0"/>
              <a:t>のログは</a:t>
            </a:r>
            <a:r>
              <a:rPr lang="en-US" altLang="ja-JP" smtClean="0"/>
              <a:t>/tmp/daqmw/log.TinySink</a:t>
            </a:r>
            <a:r>
              <a:rPr lang="ja-JP" altLang="en-US" smtClean="0"/>
              <a:t>に出力される）</a:t>
            </a:r>
            <a:endParaRPr lang="en-US" altLang="ja-JP" smtClean="0"/>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36</a:t>
            </a:fld>
            <a:endParaRPr kumimoji="1" lang="ja-JP" altLang="en-US"/>
          </a:p>
        </p:txBody>
      </p:sp>
      <p:sp>
        <p:nvSpPr>
          <p:cNvPr id="12" name="円/楕円 11"/>
          <p:cNvSpPr/>
          <p:nvPr/>
        </p:nvSpPr>
        <p:spPr>
          <a:xfrm>
            <a:off x="4427984" y="2177861"/>
            <a:ext cx="171019" cy="17101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2744797" y="2996952"/>
            <a:ext cx="171019" cy="17101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6129173" y="2996952"/>
            <a:ext cx="171019" cy="17101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2195736" y="3104964"/>
            <a:ext cx="1197133" cy="6840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t>Tiny</a:t>
            </a:r>
          </a:p>
          <a:p>
            <a:pPr algn="ctr"/>
            <a:r>
              <a:rPr kumimoji="1" lang="en-US" altLang="ja-JP" smtClean="0"/>
              <a:t>Source</a:t>
            </a:r>
            <a:endParaRPr kumimoji="1" lang="ja-JP" altLang="en-US"/>
          </a:p>
        </p:txBody>
      </p:sp>
      <p:sp>
        <p:nvSpPr>
          <p:cNvPr id="17" name="正方形/長方形 16"/>
          <p:cNvSpPr/>
          <p:nvPr/>
        </p:nvSpPr>
        <p:spPr>
          <a:xfrm>
            <a:off x="5607115" y="3104964"/>
            <a:ext cx="1197133" cy="6840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Tiny</a:t>
            </a:r>
          </a:p>
          <a:p>
            <a:pPr algn="ctr"/>
            <a:r>
              <a:rPr kumimoji="1" lang="en-US" altLang="ja-JP" smtClean="0"/>
              <a:t>Sink</a:t>
            </a:r>
            <a:endParaRPr kumimoji="1" lang="ja-JP" altLang="en-US"/>
          </a:p>
        </p:txBody>
      </p:sp>
      <p:sp>
        <p:nvSpPr>
          <p:cNvPr id="18" name="正方形/長方形 17"/>
          <p:cNvSpPr/>
          <p:nvPr/>
        </p:nvSpPr>
        <p:spPr>
          <a:xfrm>
            <a:off x="3851920" y="1592796"/>
            <a:ext cx="1368152" cy="6840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Daq Operator</a:t>
            </a:r>
            <a:endParaRPr kumimoji="1" lang="ja-JP" altLang="en-US"/>
          </a:p>
        </p:txBody>
      </p:sp>
      <p:cxnSp>
        <p:nvCxnSpPr>
          <p:cNvPr id="21" name="直線コネクタ 20"/>
          <p:cNvCxnSpPr>
            <a:stCxn id="16" idx="3"/>
            <a:endCxn id="17" idx="1"/>
          </p:cNvCxnSpPr>
          <p:nvPr/>
        </p:nvCxnSpPr>
        <p:spPr>
          <a:xfrm>
            <a:off x="3392869" y="3447002"/>
            <a:ext cx="221424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直線コネクタ 21"/>
          <p:cNvCxnSpPr>
            <a:stCxn id="12" idx="4"/>
            <a:endCxn id="13" idx="0"/>
          </p:cNvCxnSpPr>
          <p:nvPr/>
        </p:nvCxnSpPr>
        <p:spPr>
          <a:xfrm rot="5400000">
            <a:off x="3347865" y="1831323"/>
            <a:ext cx="648072" cy="1683187"/>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a:stCxn id="18" idx="2"/>
            <a:endCxn id="18" idx="2"/>
          </p:cNvCxnSpPr>
          <p:nvPr/>
        </p:nvCxnSpPr>
        <p:spPr>
          <a:xfrm rot="5400000">
            <a:off x="4535996" y="2276872"/>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12" idx="4"/>
            <a:endCxn id="14" idx="0"/>
          </p:cNvCxnSpPr>
          <p:nvPr/>
        </p:nvCxnSpPr>
        <p:spPr>
          <a:xfrm rot="16200000" flipH="1">
            <a:off x="5040052" y="1822321"/>
            <a:ext cx="648072" cy="1701189"/>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3406370" y="3356992"/>
            <a:ext cx="85510" cy="171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5508104" y="3356992"/>
            <a:ext cx="85510" cy="171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lang="en-US" altLang="ja-JP" smtClean="0"/>
              <a:t>SampleReader, SampleMonitor</a:t>
            </a:r>
            <a:endParaRPr kumimoji="1" lang="ja-JP" altLang="en-US"/>
          </a:p>
        </p:txBody>
      </p:sp>
      <p:sp>
        <p:nvSpPr>
          <p:cNvPr id="3" name="コンテンツ プレースホルダ 2"/>
          <p:cNvSpPr>
            <a:spLocks noGrp="1"/>
          </p:cNvSpPr>
          <p:nvPr>
            <p:ph idx="1"/>
          </p:nvPr>
        </p:nvSpPr>
        <p:spPr>
          <a:xfrm>
            <a:off x="4499992" y="1412776"/>
            <a:ext cx="4248472" cy="1584176"/>
          </a:xfrm>
        </p:spPr>
        <p:txBody>
          <a:bodyPr>
            <a:normAutofit/>
          </a:bodyPr>
          <a:lstStyle/>
          <a:p>
            <a:r>
              <a:rPr kumimoji="1" lang="en-US" altLang="ja-JP" sz="2400" smtClean="0"/>
              <a:t>Emulator</a:t>
            </a:r>
            <a:r>
              <a:rPr kumimoji="1" lang="ja-JP" altLang="en-US" sz="2400" smtClean="0"/>
              <a:t>からのデータを読んで</a:t>
            </a:r>
            <a:r>
              <a:rPr kumimoji="1" lang="en-US" altLang="ja-JP" sz="2400" smtClean="0"/>
              <a:t>ROOT</a:t>
            </a:r>
            <a:r>
              <a:rPr kumimoji="1" lang="ja-JP" altLang="en-US" sz="2400" smtClean="0"/>
              <a:t>でヒストグラムを書く</a:t>
            </a:r>
            <a:endParaRPr kumimoji="1" lang="ja-JP" altLang="en-US" sz="2400"/>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37</a:t>
            </a:fld>
            <a:endParaRPr kumimoji="1" lang="ja-JP" altLang="en-US"/>
          </a:p>
        </p:txBody>
      </p:sp>
      <p:pic>
        <p:nvPicPr>
          <p:cNvPr id="1026" name="Picture 2" descr="C:\cygwin\home\sendai\comp-dev.fig\stop.png"/>
          <p:cNvPicPr>
            <a:picLocks noChangeAspect="1" noChangeArrowheads="1"/>
          </p:cNvPicPr>
          <p:nvPr/>
        </p:nvPicPr>
        <p:blipFill>
          <a:blip r:embed="rId2" cstate="print"/>
          <a:srcRect/>
          <a:stretch>
            <a:fillRect/>
          </a:stretch>
        </p:blipFill>
        <p:spPr bwMode="auto">
          <a:xfrm>
            <a:off x="2410112" y="2996952"/>
            <a:ext cx="4034096" cy="3274621"/>
          </a:xfrm>
          <a:prstGeom prst="rect">
            <a:avLst/>
          </a:prstGeom>
          <a:noFill/>
        </p:spPr>
      </p:pic>
      <p:sp>
        <p:nvSpPr>
          <p:cNvPr id="14" name="円/楕円 13"/>
          <p:cNvSpPr/>
          <p:nvPr/>
        </p:nvSpPr>
        <p:spPr>
          <a:xfrm>
            <a:off x="2915816" y="1628800"/>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2195736" y="1988840"/>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3563888" y="1988840"/>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1763688" y="2060848"/>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Sample</a:t>
            </a:r>
          </a:p>
          <a:p>
            <a:pPr algn="ctr"/>
            <a:r>
              <a:rPr kumimoji="1" lang="en-US" altLang="ja-JP" smtClean="0"/>
              <a:t>Reader</a:t>
            </a:r>
            <a:endParaRPr kumimoji="1" lang="ja-JP" altLang="en-US"/>
          </a:p>
        </p:txBody>
      </p:sp>
      <p:sp>
        <p:nvSpPr>
          <p:cNvPr id="18" name="正方形/長方形 17"/>
          <p:cNvSpPr/>
          <p:nvPr/>
        </p:nvSpPr>
        <p:spPr>
          <a:xfrm>
            <a:off x="3131840" y="2060848"/>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Sample</a:t>
            </a:r>
          </a:p>
          <a:p>
            <a:pPr algn="ctr"/>
            <a:r>
              <a:rPr kumimoji="1" lang="en-US" altLang="ja-JP" smtClean="0"/>
              <a:t>Monitor</a:t>
            </a:r>
            <a:endParaRPr kumimoji="1" lang="ja-JP" altLang="en-US"/>
          </a:p>
        </p:txBody>
      </p:sp>
      <p:sp>
        <p:nvSpPr>
          <p:cNvPr id="19" name="正方形/長方形 18"/>
          <p:cNvSpPr/>
          <p:nvPr/>
        </p:nvSpPr>
        <p:spPr>
          <a:xfrm>
            <a:off x="2411760" y="1124744"/>
            <a:ext cx="11521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Daq Operator</a:t>
            </a:r>
            <a:endParaRPr kumimoji="1" lang="ja-JP" altLang="en-US"/>
          </a:p>
        </p:txBody>
      </p:sp>
      <p:sp>
        <p:nvSpPr>
          <p:cNvPr id="20" name="円/楕円 19"/>
          <p:cNvSpPr/>
          <p:nvPr/>
        </p:nvSpPr>
        <p:spPr>
          <a:xfrm>
            <a:off x="107504" y="1988840"/>
            <a:ext cx="1296144" cy="72008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smtClean="0">
                <a:solidFill>
                  <a:schemeClr val="tx1"/>
                </a:solidFill>
              </a:rPr>
              <a:t>Emulator</a:t>
            </a:r>
            <a:endParaRPr kumimoji="1" lang="ja-JP" altLang="en-US" sz="1400">
              <a:solidFill>
                <a:schemeClr val="tx1"/>
              </a:solidFill>
            </a:endParaRPr>
          </a:p>
        </p:txBody>
      </p:sp>
      <p:cxnSp>
        <p:nvCxnSpPr>
          <p:cNvPr id="21" name="直線コネクタ 20"/>
          <p:cNvCxnSpPr>
            <a:stCxn id="20" idx="6"/>
            <a:endCxn id="17" idx="1"/>
          </p:cNvCxnSpPr>
          <p:nvPr/>
        </p:nvCxnSpPr>
        <p:spPr>
          <a:xfrm>
            <a:off x="1403648" y="2348880"/>
            <a:ext cx="36004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a:stCxn id="17" idx="3"/>
            <a:endCxn id="18" idx="1"/>
          </p:cNvCxnSpPr>
          <p:nvPr/>
        </p:nvCxnSpPr>
        <p:spPr>
          <a:xfrm>
            <a:off x="2771800" y="2348880"/>
            <a:ext cx="3600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直線コネクタ 22"/>
          <p:cNvCxnSpPr>
            <a:stCxn id="14" idx="4"/>
            <a:endCxn id="15" idx="0"/>
          </p:cNvCxnSpPr>
          <p:nvPr/>
        </p:nvCxnSpPr>
        <p:spPr>
          <a:xfrm rot="5400000">
            <a:off x="2519772" y="1520788"/>
            <a:ext cx="216024" cy="72008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19" idx="2"/>
            <a:endCxn id="19" idx="2"/>
          </p:cNvCxnSpPr>
          <p:nvPr/>
        </p:nvCxnSpPr>
        <p:spPr>
          <a:xfrm rot="5400000">
            <a:off x="2987824" y="1700808"/>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線コネクタ 24"/>
          <p:cNvCxnSpPr>
            <a:stCxn id="14" idx="4"/>
            <a:endCxn id="16" idx="0"/>
          </p:cNvCxnSpPr>
          <p:nvPr/>
        </p:nvCxnSpPr>
        <p:spPr>
          <a:xfrm rot="16200000" flipH="1">
            <a:off x="3203848" y="1556792"/>
            <a:ext cx="216024" cy="64807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2771800" y="2276872"/>
            <a:ext cx="7200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3059832" y="2276872"/>
            <a:ext cx="7200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Condition</a:t>
            </a:r>
            <a:r>
              <a:rPr kumimoji="1" lang="ja-JP" altLang="en-US" smtClean="0"/>
              <a:t>データベース</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38</a:t>
            </a:fld>
            <a:endParaRPr kumimoji="1" lang="ja-JP" altLang="en-US"/>
          </a:p>
        </p:txBody>
      </p:sp>
      <p:sp>
        <p:nvSpPr>
          <p:cNvPr id="7" name="円/楕円 6"/>
          <p:cNvSpPr/>
          <p:nvPr/>
        </p:nvSpPr>
        <p:spPr>
          <a:xfrm>
            <a:off x="4716016" y="2489895"/>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3995936" y="2849935"/>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5364088" y="2849935"/>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3563888" y="2921943"/>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Sample</a:t>
            </a:r>
          </a:p>
          <a:p>
            <a:pPr algn="ctr"/>
            <a:r>
              <a:rPr kumimoji="1" lang="en-US" altLang="ja-JP" smtClean="0"/>
              <a:t>Reader</a:t>
            </a:r>
            <a:endParaRPr kumimoji="1" lang="ja-JP" altLang="en-US"/>
          </a:p>
        </p:txBody>
      </p:sp>
      <p:sp>
        <p:nvSpPr>
          <p:cNvPr id="11" name="正方形/長方形 10"/>
          <p:cNvSpPr/>
          <p:nvPr/>
        </p:nvSpPr>
        <p:spPr>
          <a:xfrm>
            <a:off x="4932040" y="2921943"/>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Sample</a:t>
            </a:r>
          </a:p>
          <a:p>
            <a:pPr algn="ctr"/>
            <a:r>
              <a:rPr kumimoji="1" lang="en-US" altLang="ja-JP" smtClean="0"/>
              <a:t>Monitor</a:t>
            </a:r>
            <a:endParaRPr kumimoji="1" lang="ja-JP" altLang="en-US"/>
          </a:p>
        </p:txBody>
      </p:sp>
      <p:sp>
        <p:nvSpPr>
          <p:cNvPr id="12" name="正方形/長方形 11"/>
          <p:cNvSpPr/>
          <p:nvPr/>
        </p:nvSpPr>
        <p:spPr>
          <a:xfrm>
            <a:off x="4211960" y="1985839"/>
            <a:ext cx="11521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Daq Operator</a:t>
            </a:r>
            <a:endParaRPr kumimoji="1" lang="ja-JP" altLang="en-US"/>
          </a:p>
        </p:txBody>
      </p:sp>
      <p:sp>
        <p:nvSpPr>
          <p:cNvPr id="13" name="円/楕円 12"/>
          <p:cNvSpPr/>
          <p:nvPr/>
        </p:nvSpPr>
        <p:spPr>
          <a:xfrm>
            <a:off x="1907704" y="2849935"/>
            <a:ext cx="1296144" cy="72008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smtClean="0">
                <a:solidFill>
                  <a:schemeClr val="tx1"/>
                </a:solidFill>
              </a:rPr>
              <a:t>Emulator</a:t>
            </a:r>
            <a:endParaRPr kumimoji="1" lang="ja-JP" altLang="en-US" sz="1400">
              <a:solidFill>
                <a:schemeClr val="tx1"/>
              </a:solidFill>
            </a:endParaRPr>
          </a:p>
        </p:txBody>
      </p:sp>
      <p:cxnSp>
        <p:nvCxnSpPr>
          <p:cNvPr id="14" name="直線コネクタ 13"/>
          <p:cNvCxnSpPr>
            <a:stCxn id="13" idx="6"/>
            <a:endCxn id="10" idx="1"/>
          </p:cNvCxnSpPr>
          <p:nvPr/>
        </p:nvCxnSpPr>
        <p:spPr>
          <a:xfrm>
            <a:off x="3203848" y="3209975"/>
            <a:ext cx="36004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10" idx="3"/>
            <a:endCxn id="11" idx="1"/>
          </p:cNvCxnSpPr>
          <p:nvPr/>
        </p:nvCxnSpPr>
        <p:spPr>
          <a:xfrm>
            <a:off x="4572000" y="3209975"/>
            <a:ext cx="3600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直線コネクタ 15"/>
          <p:cNvCxnSpPr>
            <a:stCxn id="7" idx="4"/>
            <a:endCxn id="8" idx="0"/>
          </p:cNvCxnSpPr>
          <p:nvPr/>
        </p:nvCxnSpPr>
        <p:spPr>
          <a:xfrm rot="5400000">
            <a:off x="4319972" y="2381883"/>
            <a:ext cx="216024" cy="72008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12" idx="2"/>
            <a:endCxn id="12" idx="2"/>
          </p:cNvCxnSpPr>
          <p:nvPr/>
        </p:nvCxnSpPr>
        <p:spPr>
          <a:xfrm rot="5400000">
            <a:off x="4788024" y="2561903"/>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7" idx="4"/>
            <a:endCxn id="9" idx="0"/>
          </p:cNvCxnSpPr>
          <p:nvPr/>
        </p:nvCxnSpPr>
        <p:spPr>
          <a:xfrm rot="16200000" flipH="1">
            <a:off x="5004048" y="2417887"/>
            <a:ext cx="216024" cy="64807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4572000" y="3137967"/>
            <a:ext cx="7200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860032" y="3137967"/>
            <a:ext cx="7200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メモ 20"/>
          <p:cNvSpPr/>
          <p:nvPr/>
        </p:nvSpPr>
        <p:spPr>
          <a:xfrm>
            <a:off x="3697387" y="4733900"/>
            <a:ext cx="938213" cy="495300"/>
          </a:xfrm>
          <a:prstGeom prst="foldedCorner">
            <a:avLst/>
          </a:prstGeom>
          <a:solidFill>
            <a:srgbClr val="92D050"/>
          </a:solidFill>
          <a:ln w="19050"/>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t>XML/JSON</a:t>
            </a:r>
            <a:endParaRPr lang="ja-JP" altLang="en-US" sz="1400" dirty="0"/>
          </a:p>
        </p:txBody>
      </p:sp>
      <p:sp>
        <p:nvSpPr>
          <p:cNvPr id="22" name="角丸四角形吹き出し 21"/>
          <p:cNvSpPr/>
          <p:nvPr/>
        </p:nvSpPr>
        <p:spPr>
          <a:xfrm>
            <a:off x="1979712" y="4002063"/>
            <a:ext cx="1593850" cy="858837"/>
          </a:xfrm>
          <a:prstGeom prst="wedgeRoundRectCallout">
            <a:avLst>
              <a:gd name="adj1" fmla="val 57921"/>
              <a:gd name="adj2" fmla="val 32656"/>
              <a:gd name="adj3" fmla="val 16667"/>
            </a:avLst>
          </a:prstGeom>
          <a:solidFill>
            <a:schemeClr val="accent1">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Font typeface="Arial" pitchFamily="34" charset="0"/>
              <a:buChar char="•"/>
              <a:defRPr/>
            </a:pPr>
            <a:r>
              <a:rPr lang="ja-JP" altLang="en-US" sz="1200" dirty="0">
                <a:solidFill>
                  <a:schemeClr val="tx1"/>
                </a:solidFill>
              </a:rPr>
              <a:t>　装置パラメータ</a:t>
            </a:r>
            <a:endParaRPr lang="en-US" altLang="ja-JP" sz="1200" dirty="0">
              <a:solidFill>
                <a:schemeClr val="tx1"/>
              </a:solidFill>
            </a:endParaRPr>
          </a:p>
          <a:p>
            <a:pPr fontAlgn="auto">
              <a:spcBef>
                <a:spcPts val="0"/>
              </a:spcBef>
              <a:spcAft>
                <a:spcPts val="0"/>
              </a:spcAft>
              <a:buFont typeface="Arial" pitchFamily="34" charset="0"/>
              <a:buChar char="•"/>
              <a:defRPr/>
            </a:pPr>
            <a:r>
              <a:rPr lang="en-US" altLang="ja-JP" sz="1200" dirty="0">
                <a:solidFill>
                  <a:schemeClr val="tx1"/>
                </a:solidFill>
              </a:rPr>
              <a:t>  </a:t>
            </a:r>
            <a:r>
              <a:rPr lang="ja-JP" altLang="en-US" sz="1200" dirty="0">
                <a:solidFill>
                  <a:schemeClr val="tx1"/>
                </a:solidFill>
              </a:rPr>
              <a:t>オンラインモニタ用パラメータ</a:t>
            </a:r>
          </a:p>
        </p:txBody>
      </p:sp>
      <p:cxnSp>
        <p:nvCxnSpPr>
          <p:cNvPr id="24" name="直線コネクタ 23"/>
          <p:cNvCxnSpPr>
            <a:endCxn id="21" idx="0"/>
          </p:cNvCxnSpPr>
          <p:nvPr/>
        </p:nvCxnSpPr>
        <p:spPr>
          <a:xfrm rot="10800000" flipV="1">
            <a:off x="4166494" y="3498006"/>
            <a:ext cx="1291306" cy="1235893"/>
          </a:xfrm>
          <a:prstGeom prst="line">
            <a:avLst/>
          </a:prstGeom>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5076057" y="4149080"/>
            <a:ext cx="3816424" cy="1200329"/>
          </a:xfrm>
          <a:prstGeom prst="rect">
            <a:avLst/>
          </a:prstGeom>
          <a:noFill/>
        </p:spPr>
        <p:txBody>
          <a:bodyPr wrap="square" rtlCol="0">
            <a:spAutoFit/>
          </a:bodyPr>
          <a:lstStyle/>
          <a:p>
            <a:r>
              <a:rPr kumimoji="1" lang="ja-JP" altLang="en-US" smtClean="0"/>
              <a:t>ランごとにヒストグラムパラメータを</a:t>
            </a:r>
            <a:r>
              <a:rPr lang="ja-JP" altLang="en-US" smtClean="0"/>
              <a:t>決められるように</a:t>
            </a:r>
            <a:r>
              <a:rPr kumimoji="1" lang="en-US" altLang="ja-JP" smtClean="0"/>
              <a:t>daq_start()</a:t>
            </a:r>
            <a:r>
              <a:rPr kumimoji="1" lang="ja-JP" altLang="en-US" smtClean="0"/>
              <a:t>でこれを</a:t>
            </a:r>
            <a:r>
              <a:rPr lang="ja-JP" altLang="en-US" smtClean="0"/>
              <a:t>読んでヒストグラムの</a:t>
            </a:r>
            <a:r>
              <a:rPr kumimoji="1" lang="ja-JP" altLang="en-US" smtClean="0"/>
              <a:t>パラメータを決めるようにする</a:t>
            </a:r>
            <a:endParaRPr kumimoji="1" lang="en-US" altLang="ja-JP"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デモ</a:t>
            </a:r>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39</a:t>
            </a:fld>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OS </a:t>
            </a:r>
            <a:r>
              <a:rPr kumimoji="1" lang="ja-JP" altLang="en-US" smtClean="0"/>
              <a:t>セットアップ</a:t>
            </a:r>
            <a:endParaRPr kumimoji="1" lang="ja-JP" altLang="en-US"/>
          </a:p>
        </p:txBody>
      </p:sp>
      <p:sp>
        <p:nvSpPr>
          <p:cNvPr id="3" name="コンテンツ プレースホルダ 2"/>
          <p:cNvSpPr>
            <a:spLocks noGrp="1"/>
          </p:cNvSpPr>
          <p:nvPr>
            <p:ph idx="1"/>
          </p:nvPr>
        </p:nvSpPr>
        <p:spPr/>
        <p:txBody>
          <a:bodyPr/>
          <a:lstStyle/>
          <a:p>
            <a:r>
              <a:rPr kumimoji="1" lang="en-US" altLang="ja-JP" smtClean="0"/>
              <a:t>Scientific Linux</a:t>
            </a:r>
            <a:r>
              <a:rPr kumimoji="1" lang="ja-JP" altLang="en-US" smtClean="0"/>
              <a:t>の場合は</a:t>
            </a:r>
            <a:r>
              <a:rPr kumimoji="1" lang="en-US" altLang="ja-JP" smtClean="0"/>
              <a:t>"Software Development"</a:t>
            </a:r>
            <a:r>
              <a:rPr kumimoji="1" lang="ja-JP" altLang="en-US" smtClean="0"/>
              <a:t>を選択しておく</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a:t>
            </a:fld>
            <a:endParaRPr kumimoji="1" lang="ja-JP" altLang="en-US"/>
          </a:p>
        </p:txBody>
      </p:sp>
      <p:pic>
        <p:nvPicPr>
          <p:cNvPr id="1026" name="Picture 2" descr="C:\Documents and Settings\sendai\My Documents\My Pictures\sl61-install-package-type-changed.png"/>
          <p:cNvPicPr>
            <a:picLocks noChangeAspect="1" noChangeArrowheads="1"/>
          </p:cNvPicPr>
          <p:nvPr/>
        </p:nvPicPr>
        <p:blipFill>
          <a:blip r:embed="rId2" cstate="print"/>
          <a:srcRect/>
          <a:stretch>
            <a:fillRect/>
          </a:stretch>
        </p:blipFill>
        <p:spPr bwMode="auto">
          <a:xfrm>
            <a:off x="4499992" y="2816932"/>
            <a:ext cx="3900953" cy="2925715"/>
          </a:xfrm>
          <a:prstGeom prst="rect">
            <a:avLst/>
          </a:prstGeom>
          <a:noFill/>
        </p:spPr>
      </p:pic>
      <p:pic>
        <p:nvPicPr>
          <p:cNvPr id="1027" name="Picture 3" descr="C:\Documents and Settings\sendai\My Documents\My Pictures\sl57-install-package-2.png"/>
          <p:cNvPicPr>
            <a:picLocks noChangeAspect="1" noChangeArrowheads="1"/>
          </p:cNvPicPr>
          <p:nvPr/>
        </p:nvPicPr>
        <p:blipFill>
          <a:blip r:embed="rId3" cstate="print"/>
          <a:srcRect/>
          <a:stretch>
            <a:fillRect/>
          </a:stretch>
        </p:blipFill>
        <p:spPr bwMode="auto">
          <a:xfrm>
            <a:off x="395536" y="2816932"/>
            <a:ext cx="3888432" cy="2916324"/>
          </a:xfrm>
          <a:prstGeom prst="rect">
            <a:avLst/>
          </a:prstGeom>
          <a:noFill/>
        </p:spPr>
      </p:pic>
      <p:sp>
        <p:nvSpPr>
          <p:cNvPr id="9" name="テキスト ボックス 8"/>
          <p:cNvSpPr txBox="1"/>
          <p:nvPr/>
        </p:nvSpPr>
        <p:spPr>
          <a:xfrm>
            <a:off x="1475656" y="5769260"/>
            <a:ext cx="1743875" cy="369332"/>
          </a:xfrm>
          <a:prstGeom prst="rect">
            <a:avLst/>
          </a:prstGeom>
          <a:noFill/>
        </p:spPr>
        <p:txBody>
          <a:bodyPr wrap="none" rtlCol="0">
            <a:spAutoFit/>
          </a:bodyPr>
          <a:lstStyle/>
          <a:p>
            <a:r>
              <a:rPr kumimoji="1" lang="en-US" altLang="ja-JP" smtClean="0"/>
              <a:t>Scientific Linux 5</a:t>
            </a:r>
            <a:endParaRPr kumimoji="1" lang="ja-JP" altLang="en-US"/>
          </a:p>
        </p:txBody>
      </p:sp>
      <p:sp>
        <p:nvSpPr>
          <p:cNvPr id="10" name="テキスト ボックス 9"/>
          <p:cNvSpPr txBox="1"/>
          <p:nvPr/>
        </p:nvSpPr>
        <p:spPr>
          <a:xfrm>
            <a:off x="5652120" y="5769260"/>
            <a:ext cx="1796774" cy="369332"/>
          </a:xfrm>
          <a:prstGeom prst="rect">
            <a:avLst/>
          </a:prstGeom>
          <a:noFill/>
        </p:spPr>
        <p:txBody>
          <a:bodyPr wrap="none" rtlCol="0">
            <a:spAutoFit/>
          </a:bodyPr>
          <a:lstStyle/>
          <a:p>
            <a:r>
              <a:rPr kumimoji="1" lang="en-US" altLang="ja-JP" smtClean="0"/>
              <a:t>Scientific Linux  6</a:t>
            </a:r>
            <a:endParaRPr kumimoji="1" lang="ja-JP"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データソースの準備</a:t>
            </a:r>
            <a:endParaRPr kumimoji="1" lang="ja-JP" altLang="en-US"/>
          </a:p>
        </p:txBody>
      </p:sp>
      <p:sp>
        <p:nvSpPr>
          <p:cNvPr id="3" name="コンテンツ プレースホルダ 2"/>
          <p:cNvSpPr>
            <a:spLocks noGrp="1"/>
          </p:cNvSpPr>
          <p:nvPr>
            <p:ph idx="1"/>
          </p:nvPr>
        </p:nvSpPr>
        <p:spPr/>
        <p:txBody>
          <a:bodyPr/>
          <a:lstStyle/>
          <a:p>
            <a:r>
              <a:rPr lang="en-US" altLang="ja-JP" smtClean="0"/>
              <a:t>Emulator</a:t>
            </a:r>
            <a:r>
              <a:rPr lang="ja-JP" altLang="en-US" smtClean="0"/>
              <a:t>を作るとか実機を用意するとか</a:t>
            </a:r>
            <a:endParaRPr lang="en-US" altLang="ja-JP" smtClean="0"/>
          </a:p>
          <a:p>
            <a:r>
              <a:rPr kumimoji="1" lang="ja-JP" altLang="en-US" smtClean="0"/>
              <a:t>今回は</a:t>
            </a:r>
            <a:r>
              <a:rPr lang="en-US" altLang="ja-JP" smtClean="0"/>
              <a:t>emulator</a:t>
            </a:r>
            <a:r>
              <a:rPr lang="ja-JP" altLang="en-US" smtClean="0"/>
              <a:t>を使います。</a:t>
            </a:r>
            <a:endParaRPr lang="en-US" altLang="ja-JP" smtClean="0"/>
          </a:p>
          <a:p>
            <a:r>
              <a:rPr lang="en-US" altLang="ja-JP" smtClean="0"/>
              <a:t>/usr/bin/daqmw-emulator</a:t>
            </a:r>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40</a:t>
            </a:fld>
            <a:endParaRPr kumimoji="1" lang="ja-JP"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Emulator</a:t>
            </a:r>
            <a:r>
              <a:rPr kumimoji="1" lang="ja-JP" altLang="en-US" smtClean="0"/>
              <a:t>の仕様</a:t>
            </a:r>
            <a:endParaRPr kumimoji="1" lang="ja-JP" altLang="en-US"/>
          </a:p>
        </p:txBody>
      </p:sp>
      <p:sp>
        <p:nvSpPr>
          <p:cNvPr id="3" name="コンテンツ プレースホルダ 2"/>
          <p:cNvSpPr>
            <a:spLocks noGrp="1"/>
          </p:cNvSpPr>
          <p:nvPr>
            <p:ph idx="1"/>
          </p:nvPr>
        </p:nvSpPr>
        <p:spPr>
          <a:xfrm>
            <a:off x="179512" y="1340768"/>
            <a:ext cx="8784976" cy="2188840"/>
          </a:xfrm>
        </p:spPr>
        <p:txBody>
          <a:bodyPr>
            <a:normAutofit lnSpcReduction="10000"/>
          </a:bodyPr>
          <a:lstStyle/>
          <a:p>
            <a:r>
              <a:rPr kumimoji="1" lang="en-US" altLang="ja-JP" sz="2400" smtClean="0">
                <a:latin typeface="DejaVu Sans Condensed" pitchFamily="34" charset="0"/>
                <a:ea typeface="DejaVu Sans Condensed" pitchFamily="34" charset="0"/>
                <a:cs typeface="DejaVu Sans Condensed" pitchFamily="34" charset="0"/>
              </a:rPr>
              <a:t>./emulator </a:t>
            </a:r>
            <a:r>
              <a:rPr lang="ja-JP" altLang="en-US" sz="2400" smtClean="0">
                <a:latin typeface="DejaVu Sans Condensed" pitchFamily="34" charset="0"/>
                <a:ea typeface="DejaVu Sans Condensed" pitchFamily="34" charset="0"/>
                <a:cs typeface="DejaVu Sans Condensed" pitchFamily="34" charset="0"/>
              </a:rPr>
              <a:t> </a:t>
            </a:r>
            <a:r>
              <a:rPr kumimoji="1" lang="en-US" altLang="ja-JP" sz="2400" smtClean="0">
                <a:latin typeface="DejaVu Sans Condensed" pitchFamily="34" charset="0"/>
                <a:ea typeface="DejaVu Sans Condensed" pitchFamily="34" charset="0"/>
                <a:cs typeface="DejaVu Sans Condensed" pitchFamily="34" charset="0"/>
              </a:rPr>
              <a:t>[-t tx_bytes/s]  [-b buf_bytes]  [-h ip_address]</a:t>
            </a:r>
          </a:p>
          <a:p>
            <a:r>
              <a:rPr lang="ja-JP" altLang="en-US" sz="2400" smtClean="0">
                <a:latin typeface="DejaVu Sans Condensed" pitchFamily="34" charset="0"/>
                <a:cs typeface="DejaVu Sans Condensed" pitchFamily="34" charset="0"/>
              </a:rPr>
              <a:t>デフォルトは </a:t>
            </a:r>
            <a:r>
              <a:rPr lang="en-US" altLang="ja-JP" sz="2400" smtClean="0">
                <a:latin typeface="DejaVu Sans Condensed" pitchFamily="34" charset="0"/>
                <a:ea typeface="DejaVu Sans Condensed" pitchFamily="34" charset="0"/>
                <a:cs typeface="DejaVu Sans Condensed" pitchFamily="34" charset="0"/>
              </a:rPr>
              <a:t>–t 8k –b 1k (8kB/sec, </a:t>
            </a:r>
            <a:r>
              <a:rPr lang="ja-JP" altLang="en-US" sz="2400" smtClean="0">
                <a:latin typeface="DejaVu Sans Condensed" pitchFamily="34" charset="0"/>
                <a:ea typeface="DejaVu Sans Condensed" pitchFamily="34" charset="0"/>
                <a:cs typeface="DejaVu Sans Condensed" pitchFamily="34" charset="0"/>
              </a:rPr>
              <a:t>１回</a:t>
            </a:r>
            <a:r>
              <a:rPr lang="en-US" altLang="ja-JP" sz="2400" smtClean="0">
                <a:latin typeface="DejaVu Sans Condensed" pitchFamily="34" charset="0"/>
                <a:ea typeface="DejaVu Sans Condensed" pitchFamily="34" charset="0"/>
                <a:cs typeface="DejaVu Sans Condensed" pitchFamily="34" charset="0"/>
              </a:rPr>
              <a:t>1kB)</a:t>
            </a:r>
          </a:p>
          <a:p>
            <a:r>
              <a:rPr lang="ja-JP" altLang="en-US" sz="2400" smtClean="0">
                <a:latin typeface="DejaVu Sans Condensed" pitchFamily="34" charset="0"/>
                <a:ea typeface="DejaVu Sans Condensed" pitchFamily="34" charset="0"/>
                <a:cs typeface="DejaVu Sans Condensed" pitchFamily="34" charset="0"/>
              </a:rPr>
              <a:t>数値は</a:t>
            </a:r>
            <a:r>
              <a:rPr lang="en-US" altLang="ja-JP" sz="2400" smtClean="0">
                <a:latin typeface="DejaVu Sans Condensed" pitchFamily="34" charset="0"/>
                <a:ea typeface="DejaVu Sans Condensed" pitchFamily="34" charset="0"/>
                <a:cs typeface="DejaVu Sans Condensed" pitchFamily="34" charset="0"/>
              </a:rPr>
              <a:t>m, k</a:t>
            </a:r>
            <a:r>
              <a:rPr lang="ja-JP" altLang="en-US" sz="2400" smtClean="0">
                <a:latin typeface="DejaVu Sans Condensed" pitchFamily="34" charset="0"/>
                <a:ea typeface="DejaVu Sans Condensed" pitchFamily="34" charset="0"/>
                <a:cs typeface="DejaVu Sans Condensed" pitchFamily="34" charset="0"/>
              </a:rPr>
              <a:t>のサフィックスが使える</a:t>
            </a:r>
            <a:endParaRPr lang="en-US" altLang="ja-JP" sz="2400" smtClean="0">
              <a:latin typeface="DejaVu Sans Condensed" pitchFamily="34" charset="0"/>
              <a:ea typeface="DejaVu Sans Condensed" pitchFamily="34" charset="0"/>
              <a:cs typeface="DejaVu Sans Condensed" pitchFamily="34" charset="0"/>
            </a:endParaRPr>
          </a:p>
          <a:p>
            <a:r>
              <a:rPr lang="ja-JP" altLang="en-US" sz="2400" smtClean="0">
                <a:latin typeface="DejaVu Sans Condensed" pitchFamily="34" charset="0"/>
                <a:cs typeface="DejaVu Sans Condensed" pitchFamily="34" charset="0"/>
              </a:rPr>
              <a:t>指定された転送レートをできるだけ守るようにデータを送る</a:t>
            </a:r>
            <a:endParaRPr lang="en-US" altLang="ja-JP" sz="2400" smtClean="0">
              <a:latin typeface="DejaVu Sans Condensed" pitchFamily="34" charset="0"/>
              <a:cs typeface="DejaVu Sans Condensed" pitchFamily="34" charset="0"/>
            </a:endParaRPr>
          </a:p>
          <a:p>
            <a:r>
              <a:rPr lang="ja-JP" altLang="en-US" sz="2400" smtClean="0">
                <a:latin typeface="DejaVu Sans Condensed" pitchFamily="34" charset="0"/>
                <a:cs typeface="DejaVu Sans Condensed" pitchFamily="34" charset="0"/>
              </a:rPr>
              <a:t>送ってくるデータフォーマット：</a:t>
            </a:r>
            <a:endParaRPr kumimoji="1" lang="ja-JP" altLang="en-US" sz="2400">
              <a:latin typeface="DejaVu Sans Condensed" pitchFamily="34" charset="0"/>
              <a:cs typeface="DejaVu Sans Condensed" pitchFamily="34" charset="0"/>
            </a:endParaRPr>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41</a:t>
            </a:fld>
            <a:endParaRPr kumimoji="1" lang="ja-JP" altLang="en-US"/>
          </a:p>
        </p:txBody>
      </p:sp>
      <p:grpSp>
        <p:nvGrpSpPr>
          <p:cNvPr id="19" name="グループ化 18"/>
          <p:cNvGrpSpPr/>
          <p:nvPr/>
        </p:nvGrpSpPr>
        <p:grpSpPr>
          <a:xfrm>
            <a:off x="251520" y="3717032"/>
            <a:ext cx="8640960" cy="720080"/>
            <a:chOff x="251520" y="3501008"/>
            <a:chExt cx="8640960" cy="720080"/>
          </a:xfrm>
        </p:grpSpPr>
        <p:sp>
          <p:nvSpPr>
            <p:cNvPr id="7" name="正方形/長方形 6"/>
            <p:cNvSpPr/>
            <p:nvPr/>
          </p:nvSpPr>
          <p:spPr>
            <a:xfrm>
              <a:off x="25152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solidFill>
                    <a:schemeClr val="tx1"/>
                  </a:solidFill>
                </a:rPr>
                <a:t>Magic</a:t>
              </a:r>
              <a:endParaRPr kumimoji="1" lang="ja-JP" altLang="en-US">
                <a:solidFill>
                  <a:schemeClr val="tx1"/>
                </a:solidFill>
              </a:endParaRPr>
            </a:p>
          </p:txBody>
        </p:sp>
        <p:sp>
          <p:nvSpPr>
            <p:cNvPr id="8" name="正方形/長方形 7"/>
            <p:cNvSpPr/>
            <p:nvPr/>
          </p:nvSpPr>
          <p:spPr>
            <a:xfrm>
              <a:off x="133164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Format</a:t>
              </a:r>
            </a:p>
            <a:p>
              <a:pPr algn="ctr"/>
              <a:r>
                <a:rPr kumimoji="1" lang="en-US" altLang="ja-JP" smtClean="0">
                  <a:solidFill>
                    <a:schemeClr val="tx1"/>
                  </a:solidFill>
                </a:rPr>
                <a:t>Version</a:t>
              </a:r>
              <a:endParaRPr kumimoji="1" lang="ja-JP" altLang="en-US">
                <a:solidFill>
                  <a:schemeClr val="tx1"/>
                </a:solidFill>
              </a:endParaRPr>
            </a:p>
          </p:txBody>
        </p:sp>
        <p:sp>
          <p:nvSpPr>
            <p:cNvPr id="9" name="正方形/長方形 8"/>
            <p:cNvSpPr/>
            <p:nvPr/>
          </p:nvSpPr>
          <p:spPr>
            <a:xfrm>
              <a:off x="241176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Module</a:t>
              </a:r>
            </a:p>
            <a:p>
              <a:pPr algn="ctr"/>
              <a:r>
                <a:rPr lang="en-US" altLang="ja-JP" smtClean="0">
                  <a:solidFill>
                    <a:schemeClr val="tx1"/>
                  </a:solidFill>
                </a:rPr>
                <a:t>Number</a:t>
              </a:r>
            </a:p>
          </p:txBody>
        </p:sp>
        <p:sp>
          <p:nvSpPr>
            <p:cNvPr id="10" name="正方形/長方形 9"/>
            <p:cNvSpPr/>
            <p:nvPr/>
          </p:nvSpPr>
          <p:spPr>
            <a:xfrm>
              <a:off x="349188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Reserved</a:t>
              </a:r>
            </a:p>
          </p:txBody>
        </p:sp>
        <p:sp>
          <p:nvSpPr>
            <p:cNvPr id="11" name="正方形/長方形 10"/>
            <p:cNvSpPr/>
            <p:nvPr/>
          </p:nvSpPr>
          <p:spPr>
            <a:xfrm>
              <a:off x="457200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a:t>
              </a:r>
            </a:p>
            <a:p>
              <a:pPr algn="ctr"/>
              <a:r>
                <a:rPr lang="en-US" altLang="ja-JP" smtClean="0">
                  <a:solidFill>
                    <a:schemeClr val="tx1"/>
                  </a:solidFill>
                </a:rPr>
                <a:t>Data</a:t>
              </a:r>
            </a:p>
          </p:txBody>
        </p:sp>
        <p:sp>
          <p:nvSpPr>
            <p:cNvPr id="15" name="正方形/長方形 14"/>
            <p:cNvSpPr/>
            <p:nvPr/>
          </p:nvSpPr>
          <p:spPr>
            <a:xfrm>
              <a:off x="565212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a:t>
              </a:r>
            </a:p>
            <a:p>
              <a:pPr algn="ctr"/>
              <a:r>
                <a:rPr lang="en-US" altLang="ja-JP" smtClean="0">
                  <a:solidFill>
                    <a:schemeClr val="tx1"/>
                  </a:solidFill>
                </a:rPr>
                <a:t>Data</a:t>
              </a:r>
            </a:p>
          </p:txBody>
        </p:sp>
        <p:sp>
          <p:nvSpPr>
            <p:cNvPr id="16" name="正方形/長方形 15"/>
            <p:cNvSpPr/>
            <p:nvPr/>
          </p:nvSpPr>
          <p:spPr>
            <a:xfrm>
              <a:off x="673224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a:t>
              </a:r>
            </a:p>
            <a:p>
              <a:pPr algn="ctr"/>
              <a:r>
                <a:rPr lang="en-US" altLang="ja-JP" smtClean="0">
                  <a:solidFill>
                    <a:schemeClr val="tx1"/>
                  </a:solidFill>
                </a:rPr>
                <a:t>Data</a:t>
              </a:r>
            </a:p>
          </p:txBody>
        </p:sp>
        <p:sp>
          <p:nvSpPr>
            <p:cNvPr id="17" name="正方形/長方形 16"/>
            <p:cNvSpPr/>
            <p:nvPr/>
          </p:nvSpPr>
          <p:spPr>
            <a:xfrm>
              <a:off x="781236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a:t>
              </a:r>
            </a:p>
            <a:p>
              <a:pPr algn="ctr"/>
              <a:r>
                <a:rPr lang="en-US" altLang="ja-JP" smtClean="0">
                  <a:solidFill>
                    <a:schemeClr val="tx1"/>
                  </a:solidFill>
                </a:rPr>
                <a:t>Data</a:t>
              </a:r>
            </a:p>
          </p:txBody>
        </p:sp>
      </p:grpSp>
      <p:sp>
        <p:nvSpPr>
          <p:cNvPr id="18" name="テキスト ボックス 17"/>
          <p:cNvSpPr txBox="1"/>
          <p:nvPr/>
        </p:nvSpPr>
        <p:spPr>
          <a:xfrm>
            <a:off x="179940" y="4543960"/>
            <a:ext cx="6984348" cy="1477328"/>
          </a:xfrm>
          <a:prstGeom prst="rect">
            <a:avLst/>
          </a:prstGeom>
          <a:noFill/>
        </p:spPr>
        <p:txBody>
          <a:bodyPr wrap="none" rtlCol="0">
            <a:spAutoFit/>
          </a:bodyPr>
          <a:lstStyle/>
          <a:p>
            <a:r>
              <a:rPr kumimoji="1" lang="en-US" altLang="ja-JP" smtClean="0"/>
              <a:t>Magic: 0x5a</a:t>
            </a:r>
          </a:p>
          <a:p>
            <a:r>
              <a:rPr lang="en-US" altLang="ja-JP" smtClean="0"/>
              <a:t>Format Version: 0x01</a:t>
            </a:r>
          </a:p>
          <a:p>
            <a:r>
              <a:rPr kumimoji="1" lang="en-US" altLang="ja-JP" smtClean="0"/>
              <a:t>Module Number: 0x00 – 0x07</a:t>
            </a:r>
          </a:p>
          <a:p>
            <a:r>
              <a:rPr lang="en-US" altLang="ja-JP" smtClean="0"/>
              <a:t>Event Data: </a:t>
            </a:r>
            <a:r>
              <a:rPr lang="ja-JP" altLang="en-US" smtClean="0"/>
              <a:t>適当にガウシャン風。</a:t>
            </a:r>
            <a:r>
              <a:rPr lang="en-US" altLang="ja-JP" smtClean="0"/>
              <a:t>100, 200, 300, ... 800</a:t>
            </a:r>
            <a:r>
              <a:rPr lang="ja-JP" altLang="en-US" smtClean="0"/>
              <a:t>にピークがある。</a:t>
            </a:r>
            <a:endParaRPr lang="en-US" altLang="ja-JP" smtClean="0"/>
          </a:p>
          <a:p>
            <a:r>
              <a:rPr kumimoji="1" lang="en-US" altLang="ja-JP" smtClean="0"/>
              <a:t>1000</a:t>
            </a:r>
            <a:r>
              <a:rPr kumimoji="1" lang="ja-JP" altLang="en-US" smtClean="0"/>
              <a:t>倍した整数値で送ってくる。ネットワークバイトオーダー</a:t>
            </a:r>
            <a:r>
              <a:rPr lang="ja-JP" altLang="en-US" smtClean="0"/>
              <a:t>。</a:t>
            </a:r>
            <a:endParaRPr kumimoji="1" lang="ja-JP"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Emulator</a:t>
            </a:r>
            <a:r>
              <a:rPr lang="ja-JP" altLang="en-US" smtClean="0"/>
              <a:t>の注意</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指定された（あるいはデフォルトの）転送レートを守るように作ったのでどの実験のデータフローともまったく異なったデータフローになっているはずで実用の意味はあまりないと思う。</a:t>
            </a:r>
            <a:endParaRPr kumimoji="1" lang="en-US" altLang="ja-JP" smtClean="0"/>
          </a:p>
          <a:p>
            <a:pPr>
              <a:buNone/>
            </a:pP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42</a:t>
            </a:fld>
            <a:endParaRPr kumimoji="1" lang="ja-JP"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デモ </a:t>
            </a:r>
            <a:r>
              <a:rPr kumimoji="1" lang="en-US" altLang="ja-JP" smtClean="0"/>
              <a:t>(1)</a:t>
            </a:r>
            <a:endParaRPr kumimoji="1" lang="ja-JP" altLang="en-US"/>
          </a:p>
        </p:txBody>
      </p:sp>
      <p:sp>
        <p:nvSpPr>
          <p:cNvPr id="3" name="コンテンツ プレースホルダ 2"/>
          <p:cNvSpPr>
            <a:spLocks noGrp="1"/>
          </p:cNvSpPr>
          <p:nvPr>
            <p:ph idx="1"/>
          </p:nvPr>
        </p:nvSpPr>
        <p:spPr>
          <a:xfrm>
            <a:off x="107504" y="1196752"/>
            <a:ext cx="8229600" cy="4525963"/>
          </a:xfrm>
        </p:spPr>
        <p:txBody>
          <a:bodyPr/>
          <a:lstStyle/>
          <a:p>
            <a:r>
              <a:rPr kumimoji="1" lang="ja-JP" altLang="en-US" sz="2400" smtClean="0"/>
              <a:t>起動して </a:t>
            </a:r>
            <a:r>
              <a:rPr kumimoji="1" lang="en-US" altLang="ja-JP" sz="2400" smtClean="0"/>
              <a:t>nc </a:t>
            </a:r>
            <a:r>
              <a:rPr kumimoji="1" lang="ja-JP" altLang="en-US" sz="2400" smtClean="0"/>
              <a:t>で読んでみる</a:t>
            </a:r>
            <a:endParaRPr kumimoji="1" lang="en-US" altLang="ja-JP" sz="2400" smtClean="0"/>
          </a:p>
          <a:p>
            <a:pPr lvl="1">
              <a:buNone/>
            </a:pPr>
            <a:r>
              <a:rPr lang="en-US" altLang="ja-JP" sz="2400" smtClean="0"/>
              <a:t>daqmw-</a:t>
            </a:r>
            <a:r>
              <a:rPr kumimoji="1" lang="en-US" altLang="ja-JP" sz="2400" smtClean="0"/>
              <a:t>emulator</a:t>
            </a:r>
          </a:p>
          <a:p>
            <a:pPr lvl="1">
              <a:buNone/>
            </a:pPr>
            <a:r>
              <a:rPr lang="ja-JP" altLang="en-US" sz="2400" smtClean="0"/>
              <a:t>別の端末で</a:t>
            </a:r>
            <a:endParaRPr lang="en-US" altLang="ja-JP" sz="2400" smtClean="0"/>
          </a:p>
          <a:p>
            <a:pPr lvl="1">
              <a:buNone/>
            </a:pPr>
            <a:r>
              <a:rPr kumimoji="1" lang="en-US" altLang="ja-JP" sz="2400" smtClean="0"/>
              <a:t>nc localhost 2222 &gt; data</a:t>
            </a:r>
          </a:p>
          <a:p>
            <a:pPr lvl="1">
              <a:buNone/>
            </a:pPr>
            <a:r>
              <a:rPr lang="ja-JP" altLang="en-US" sz="2400" smtClean="0"/>
              <a:t>数秒後</a:t>
            </a:r>
            <a:r>
              <a:rPr lang="en-US" altLang="ja-JP" sz="2400" smtClean="0"/>
              <a:t>Ctrl-C</a:t>
            </a:r>
            <a:r>
              <a:rPr lang="ja-JP" altLang="en-US" sz="2400" smtClean="0"/>
              <a:t>で停止させて</a:t>
            </a:r>
            <a:endParaRPr kumimoji="1" lang="en-US" altLang="ja-JP" sz="2400" smtClean="0"/>
          </a:p>
          <a:p>
            <a:pPr lvl="1">
              <a:buNone/>
            </a:pPr>
            <a:r>
              <a:rPr lang="en-US" altLang="ja-JP" sz="2400" smtClean="0"/>
              <a:t>hexdump –vC data</a:t>
            </a:r>
          </a:p>
          <a:p>
            <a:pPr lvl="1">
              <a:buNone/>
            </a:pPr>
            <a:r>
              <a:rPr kumimoji="1" lang="ja-JP" altLang="en-US" sz="2400" smtClean="0"/>
              <a:t>でダンプして中身をみる</a:t>
            </a:r>
            <a:r>
              <a:rPr kumimoji="1" lang="ja-JP" altLang="en-US" smtClean="0"/>
              <a:t>。</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43</a:t>
            </a:fld>
            <a:endParaRPr kumimoji="1" lang="ja-JP" altLang="en-US"/>
          </a:p>
        </p:txBody>
      </p:sp>
      <p:sp>
        <p:nvSpPr>
          <p:cNvPr id="7" name="テキスト ボックス 6"/>
          <p:cNvSpPr txBox="1"/>
          <p:nvPr/>
        </p:nvSpPr>
        <p:spPr>
          <a:xfrm>
            <a:off x="647564" y="4329100"/>
            <a:ext cx="6186309" cy="2092881"/>
          </a:xfrm>
          <a:prstGeom prst="rect">
            <a:avLst/>
          </a:prstGeom>
          <a:noFill/>
        </p:spPr>
        <p:txBody>
          <a:bodyPr wrap="none" rtlCol="0">
            <a:spAutoFit/>
          </a:bodyPr>
          <a:lstStyle/>
          <a:p>
            <a:r>
              <a:rPr lang="en-US" altLang="ja-JP" sz="1100" smtClean="0">
                <a:latin typeface="Consolas" pitchFamily="49" charset="0"/>
              </a:rPr>
              <a:t>% hexdump -vC data | head</a:t>
            </a:r>
          </a:p>
          <a:p>
            <a:r>
              <a:rPr lang="en-US" altLang="ja-JP" sz="1100" smtClean="0">
                <a:latin typeface="Consolas" pitchFamily="49" charset="0"/>
              </a:rPr>
              <a:t>00000000  5a 01 00 00 00 01 91 03  5a 01 01 00 00 03 0f 8f  |Z.......Z.......|</a:t>
            </a:r>
          </a:p>
          <a:p>
            <a:r>
              <a:rPr lang="en-US" altLang="ja-JP" sz="1100" smtClean="0">
                <a:latin typeface="Consolas" pitchFamily="49" charset="0"/>
              </a:rPr>
              <a:t>00000010  5a 01 02 00 00 04 93 0a  5a 01 03 00 00 06 39 8f  |Z.......Z.....9.|</a:t>
            </a:r>
          </a:p>
          <a:p>
            <a:r>
              <a:rPr lang="en-US" altLang="ja-JP" sz="1100" smtClean="0">
                <a:latin typeface="Consolas" pitchFamily="49" charset="0"/>
              </a:rPr>
              <a:t>00000020  5a 01 04 00 00 07 b1 8c  5a 01 05 00 00 09 27 4f  |Z.......Z.....'O|</a:t>
            </a:r>
          </a:p>
          <a:p>
            <a:r>
              <a:rPr lang="en-US" altLang="ja-JP" sz="1100" smtClean="0">
                <a:latin typeface="Consolas" pitchFamily="49" charset="0"/>
              </a:rPr>
              <a:t>00000030  5a 01 06 00 00 0a 96 e1  5a 01 07 00 00 0c 25 fb  |Z.......Z.....%.|</a:t>
            </a:r>
          </a:p>
          <a:p>
            <a:r>
              <a:rPr lang="en-US" altLang="ja-JP" sz="1100" smtClean="0">
                <a:latin typeface="Consolas" pitchFamily="49" charset="0"/>
              </a:rPr>
              <a:t>00000040  5a 01 00 00 00 01 9b 46  5a 01 01 00 00 03 13 62  |Z......FZ......b|</a:t>
            </a:r>
          </a:p>
          <a:p>
            <a:r>
              <a:rPr lang="en-US" altLang="ja-JP" sz="1100" smtClean="0">
                <a:latin typeface="Consolas" pitchFamily="49" charset="0"/>
              </a:rPr>
              <a:t>00000050  5a 01 02 00 00 04 b3 a8  5a 01 03 00 00 06 16 cf  |Z.......Z.......|</a:t>
            </a:r>
          </a:p>
          <a:p>
            <a:r>
              <a:rPr lang="en-US" altLang="ja-JP" sz="1100" smtClean="0">
                <a:latin typeface="Consolas" pitchFamily="49" charset="0"/>
              </a:rPr>
              <a:t>00000060  5a 01 04 00 00 07 85 c2  5a 01 05 00 00 09 27 52  |Z.......Z.....'R|</a:t>
            </a:r>
          </a:p>
          <a:p>
            <a:r>
              <a:rPr lang="en-US" altLang="ja-JP" sz="1100" smtClean="0">
                <a:latin typeface="Consolas" pitchFamily="49" charset="0"/>
              </a:rPr>
              <a:t>00000070  5a 01 06 00 00 0a a5 e1  5a 01 07 00 00 0c 44 cd  |Z.......Z.....D.|</a:t>
            </a:r>
          </a:p>
          <a:p>
            <a:r>
              <a:rPr lang="en-US" altLang="ja-JP" sz="1100" smtClean="0">
                <a:latin typeface="Consolas" pitchFamily="49" charset="0"/>
              </a:rPr>
              <a:t>00000080  5a 01 00 00 00 01 63 fb  5a 01 01 00 00 03 06 2a  |Z.....c.Z......*|</a:t>
            </a:r>
          </a:p>
          <a:p>
            <a:r>
              <a:rPr lang="en-US" altLang="ja-JP" sz="1100" smtClean="0">
                <a:latin typeface="Consolas" pitchFamily="49" charset="0"/>
              </a:rPr>
              <a:t>00000090  5a 01 02 00 00 04 a0 d9  5a 01 03 00 00 06 1a c0  |Z.......Z.......|</a:t>
            </a:r>
          </a:p>
          <a:p>
            <a:endParaRPr kumimoji="1" lang="ja-JP" altLang="en-US" sz="900">
              <a:latin typeface="Consolas" pitchFamily="49"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smtClean="0"/>
              <a:t>デモ </a:t>
            </a:r>
            <a:r>
              <a:rPr lang="en-US" altLang="ja-JP" smtClean="0"/>
              <a:t>(2)</a:t>
            </a:r>
            <a:br>
              <a:rPr lang="en-US" altLang="ja-JP" smtClean="0"/>
            </a:br>
            <a:r>
              <a:rPr lang="en-US" altLang="ja-JP" smtClean="0"/>
              <a:t>SampleReader, SampleMonitor</a:t>
            </a:r>
            <a:endParaRPr kumimoji="1" lang="ja-JP" altLang="en-US"/>
          </a:p>
        </p:txBody>
      </p:sp>
      <p:sp>
        <p:nvSpPr>
          <p:cNvPr id="3" name="コンテンツ プレースホルダ 2"/>
          <p:cNvSpPr>
            <a:spLocks noGrp="1"/>
          </p:cNvSpPr>
          <p:nvPr>
            <p:ph idx="1"/>
          </p:nvPr>
        </p:nvSpPr>
        <p:spPr/>
        <p:txBody>
          <a:bodyPr>
            <a:normAutofit fontScale="85000" lnSpcReduction="20000"/>
          </a:bodyPr>
          <a:lstStyle/>
          <a:p>
            <a:r>
              <a:rPr kumimoji="1" lang="en-US" altLang="ja-JP" sz="2800" smtClean="0"/>
              <a:t>cd ~</a:t>
            </a:r>
          </a:p>
          <a:p>
            <a:r>
              <a:rPr lang="en-US" altLang="ja-JP" sz="2800" smtClean="0"/>
              <a:t>mkdir -p MyDaq  (-p: </a:t>
            </a:r>
            <a:r>
              <a:rPr lang="ja-JP" altLang="en-US" sz="2800" smtClean="0"/>
              <a:t>なければ作る</a:t>
            </a:r>
            <a:r>
              <a:rPr lang="en-US" altLang="ja-JP" sz="2800" smtClean="0"/>
              <a:t>)</a:t>
            </a:r>
            <a:endParaRPr kumimoji="1" lang="en-US" altLang="ja-JP" sz="2800" smtClean="0"/>
          </a:p>
          <a:p>
            <a:r>
              <a:rPr kumimoji="1" lang="en-US" altLang="ja-JP" sz="2800" smtClean="0"/>
              <a:t>cd  </a:t>
            </a:r>
            <a:r>
              <a:rPr lang="ja-JP" altLang="en-US" sz="2800" smtClean="0"/>
              <a:t> </a:t>
            </a:r>
            <a:r>
              <a:rPr lang="en-US" altLang="ja-JP" sz="2800" smtClean="0"/>
              <a:t>~/MyDaq</a:t>
            </a:r>
          </a:p>
          <a:p>
            <a:r>
              <a:rPr kumimoji="1" lang="en-US" altLang="ja-JP" sz="2800" smtClean="0"/>
              <a:t>cp   -r   /usr/share/daqmw/examples/SampleReader .</a:t>
            </a:r>
          </a:p>
          <a:p>
            <a:r>
              <a:rPr lang="en-US" altLang="ja-JP" sz="2800" smtClean="0"/>
              <a:t>cp   -r   /usr/share/daqmw/examples/SampleMonitor .</a:t>
            </a:r>
          </a:p>
          <a:p>
            <a:r>
              <a:rPr kumimoji="1" lang="en-US" altLang="ja-JP" sz="2800" smtClean="0"/>
              <a:t>cd   SampleReader</a:t>
            </a:r>
          </a:p>
          <a:p>
            <a:r>
              <a:rPr lang="en-US" altLang="ja-JP" sz="2800" smtClean="0"/>
              <a:t>make</a:t>
            </a:r>
          </a:p>
          <a:p>
            <a:r>
              <a:rPr kumimoji="1" lang="en-US" altLang="ja-JP" sz="2800" smtClean="0"/>
              <a:t>cd   ..</a:t>
            </a:r>
          </a:p>
          <a:p>
            <a:r>
              <a:rPr lang="en-US" altLang="ja-JP" sz="2800" smtClean="0"/>
              <a:t>cd   SampleMonitor</a:t>
            </a:r>
          </a:p>
          <a:p>
            <a:r>
              <a:rPr kumimoji="1" lang="en-US" altLang="ja-JP" sz="2800" smtClean="0"/>
              <a:t>cd   ..</a:t>
            </a:r>
          </a:p>
          <a:p>
            <a:r>
              <a:rPr lang="en-US" altLang="ja-JP" sz="2800" smtClean="0"/>
              <a:t>cp   /usr/share/daqmw/conf/sample.xml</a:t>
            </a:r>
          </a:p>
          <a:p>
            <a:r>
              <a:rPr kumimoji="1" lang="en-US" altLang="ja-JP" sz="2800" smtClean="0"/>
              <a:t>run.py   -cl   sample.xml </a:t>
            </a:r>
            <a:endParaRPr kumimoji="1" lang="ja-JP" altLang="en-US" sz="2800"/>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44</a:t>
            </a:fld>
            <a:endParaRPr kumimoji="1" lang="ja-JP"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Web UI</a:t>
            </a:r>
            <a:endParaRPr kumimoji="1" lang="ja-JP" altLang="en-US"/>
          </a:p>
        </p:txBody>
      </p:sp>
      <p:sp>
        <p:nvSpPr>
          <p:cNvPr id="3" name="コンテンツ プレースホルダ 2"/>
          <p:cNvSpPr>
            <a:spLocks noGrp="1"/>
          </p:cNvSpPr>
          <p:nvPr>
            <p:ph idx="1"/>
          </p:nvPr>
        </p:nvSpPr>
        <p:spPr/>
        <p:txBody>
          <a:bodyPr/>
          <a:lstStyle/>
          <a:p>
            <a:r>
              <a:rPr lang="en-US" altLang="ja-JP" smtClean="0"/>
              <a:t>SampleReader</a:t>
            </a:r>
            <a:r>
              <a:rPr lang="ja-JP" altLang="en-US" smtClean="0"/>
              <a:t>と</a:t>
            </a:r>
            <a:r>
              <a:rPr lang="en-US" altLang="ja-JP" smtClean="0"/>
              <a:t>SampleMonitor</a:t>
            </a:r>
            <a:r>
              <a:rPr lang="ja-JP" altLang="en-US" smtClean="0"/>
              <a:t>を</a:t>
            </a:r>
            <a:r>
              <a:rPr lang="en-US" altLang="ja-JP" smtClean="0"/>
              <a:t>Web UI (DAQ-Middleware</a:t>
            </a:r>
            <a:r>
              <a:rPr lang="ja-JP" altLang="en-US" smtClean="0"/>
              <a:t>で配布しているサンプル実装</a:t>
            </a:r>
            <a:r>
              <a:rPr lang="en-US" altLang="ja-JP" smtClean="0"/>
              <a:t>)</a:t>
            </a:r>
            <a:r>
              <a:rPr lang="ja-JP" altLang="en-US" smtClean="0"/>
              <a:t>で動かす。</a:t>
            </a:r>
            <a:endParaRPr lang="en-US" altLang="ja-JP" smtClean="0"/>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45</a:t>
            </a:fld>
            <a:endParaRPr kumimoji="1" lang="ja-JP"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smtClean="0"/>
              <a:t>SampleReader, Monitor</a:t>
            </a:r>
            <a:r>
              <a:rPr lang="ja-JP" altLang="en-US" smtClean="0"/>
              <a:t>のコード解説</a:t>
            </a:r>
            <a:endParaRPr kumimoji="1" lang="ja-JP" altLang="en-US"/>
          </a:p>
        </p:txBody>
      </p:sp>
      <p:sp>
        <p:nvSpPr>
          <p:cNvPr id="3" name="コンテンツ プレースホルダ 2"/>
          <p:cNvSpPr>
            <a:spLocks noGrp="1"/>
          </p:cNvSpPr>
          <p:nvPr>
            <p:ph idx="1"/>
          </p:nvPr>
        </p:nvSpPr>
        <p:spPr/>
        <p:txBody>
          <a:bodyPr/>
          <a:lstStyle/>
          <a:p>
            <a:pPr>
              <a:buNone/>
            </a:pP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46</a:t>
            </a:fld>
            <a:endParaRPr kumimoji="1" lang="ja-JP"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円/楕円 57"/>
          <p:cNvSpPr/>
          <p:nvPr/>
        </p:nvSpPr>
        <p:spPr>
          <a:xfrm>
            <a:off x="2915816" y="5013176"/>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円/楕円 55"/>
          <p:cNvSpPr/>
          <p:nvPr/>
        </p:nvSpPr>
        <p:spPr>
          <a:xfrm>
            <a:off x="2195736" y="5373216"/>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a:off x="3563888" y="5373216"/>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スライド番号プレースホルダ 5"/>
          <p:cNvSpPr>
            <a:spLocks noGrp="1"/>
          </p:cNvSpPr>
          <p:nvPr>
            <p:ph type="sldNum" sz="quarter" idx="12"/>
          </p:nvPr>
        </p:nvSpPr>
        <p:spPr/>
        <p:txBody>
          <a:bodyPr/>
          <a:lstStyle/>
          <a:p>
            <a:fld id="{7E8345E9-0F4D-48FA-9805-A57019940CD5}" type="slidenum">
              <a:rPr lang="en-US" altLang="ja-JP"/>
              <a:pPr/>
              <a:t>47</a:t>
            </a:fld>
            <a:endParaRPr lang="en-US" altLang="ja-JP"/>
          </a:p>
        </p:txBody>
      </p:sp>
      <p:sp>
        <p:nvSpPr>
          <p:cNvPr id="17410" name="Rectangle 2"/>
          <p:cNvSpPr>
            <a:spLocks noGrp="1" noChangeArrowheads="1"/>
          </p:cNvSpPr>
          <p:nvPr>
            <p:ph type="title"/>
          </p:nvPr>
        </p:nvSpPr>
        <p:spPr>
          <a:xfrm>
            <a:off x="468313" y="366695"/>
            <a:ext cx="8229600" cy="561975"/>
          </a:xfrm>
        </p:spPr>
        <p:txBody>
          <a:bodyPr>
            <a:normAutofit fontScale="90000"/>
          </a:bodyPr>
          <a:lstStyle/>
          <a:p>
            <a:r>
              <a:rPr lang="en-US" altLang="ja-JP" sz="4000" smtClean="0"/>
              <a:t>SampleReader, Monitor</a:t>
            </a:r>
            <a:r>
              <a:rPr lang="ja-JP" altLang="en-US" sz="4000" smtClean="0"/>
              <a:t>の仕様</a:t>
            </a:r>
            <a:endParaRPr lang="ja-JP" altLang="en-US" sz="4000"/>
          </a:p>
        </p:txBody>
      </p:sp>
      <p:grpSp>
        <p:nvGrpSpPr>
          <p:cNvPr id="2" name="Group 30"/>
          <p:cNvGrpSpPr>
            <a:grpSpLocks/>
          </p:cNvGrpSpPr>
          <p:nvPr/>
        </p:nvGrpSpPr>
        <p:grpSpPr bwMode="auto">
          <a:xfrm>
            <a:off x="179512" y="1143554"/>
            <a:ext cx="3763677" cy="3077534"/>
            <a:chOff x="930" y="1071"/>
            <a:chExt cx="3538" cy="2893"/>
          </a:xfrm>
        </p:grpSpPr>
        <p:sp>
          <p:nvSpPr>
            <p:cNvPr id="17413" name="Rectangle 5"/>
            <p:cNvSpPr>
              <a:spLocks noChangeArrowheads="1"/>
            </p:cNvSpPr>
            <p:nvPr/>
          </p:nvSpPr>
          <p:spPr bwMode="auto">
            <a:xfrm>
              <a:off x="975" y="1071"/>
              <a:ext cx="3493" cy="413"/>
            </a:xfrm>
            <a:prstGeom prst="rect">
              <a:avLst/>
            </a:prstGeom>
            <a:solidFill>
              <a:srgbClr val="FFFF99"/>
            </a:solidFill>
            <a:ln w="9525">
              <a:noFill/>
              <a:miter lim="800000"/>
              <a:headEnd/>
              <a:tailEnd/>
            </a:ln>
            <a:effectLst/>
          </p:spPr>
          <p:txBody>
            <a:bodyPr wrap="none" anchor="ctr"/>
            <a:lstStyle/>
            <a:p>
              <a:endParaRPr lang="ja-JP" altLang="en-US" sz="1200"/>
            </a:p>
          </p:txBody>
        </p:sp>
        <p:sp>
          <p:nvSpPr>
            <p:cNvPr id="17414" name="Rectangle 6"/>
            <p:cNvSpPr>
              <a:spLocks noChangeArrowheads="1"/>
            </p:cNvSpPr>
            <p:nvPr/>
          </p:nvSpPr>
          <p:spPr bwMode="auto">
            <a:xfrm>
              <a:off x="975" y="1898"/>
              <a:ext cx="3493" cy="413"/>
            </a:xfrm>
            <a:prstGeom prst="rect">
              <a:avLst/>
            </a:prstGeom>
            <a:solidFill>
              <a:srgbClr val="FFFF00"/>
            </a:solidFill>
            <a:ln w="9525">
              <a:noFill/>
              <a:miter lim="800000"/>
              <a:headEnd/>
              <a:tailEnd/>
            </a:ln>
            <a:effectLst/>
          </p:spPr>
          <p:txBody>
            <a:bodyPr wrap="none" anchor="ctr"/>
            <a:lstStyle/>
            <a:p>
              <a:endParaRPr lang="ja-JP" altLang="en-US" sz="1200"/>
            </a:p>
          </p:txBody>
        </p:sp>
        <p:sp>
          <p:nvSpPr>
            <p:cNvPr id="17415" name="Rectangle 7"/>
            <p:cNvSpPr>
              <a:spLocks noChangeArrowheads="1"/>
            </p:cNvSpPr>
            <p:nvPr/>
          </p:nvSpPr>
          <p:spPr bwMode="auto">
            <a:xfrm>
              <a:off x="975" y="2723"/>
              <a:ext cx="3493" cy="414"/>
            </a:xfrm>
            <a:prstGeom prst="rect">
              <a:avLst/>
            </a:prstGeom>
            <a:solidFill>
              <a:schemeClr val="accent1"/>
            </a:solidFill>
            <a:ln w="9525">
              <a:noFill/>
              <a:miter lim="800000"/>
              <a:headEnd/>
              <a:tailEnd/>
            </a:ln>
            <a:effectLst/>
          </p:spPr>
          <p:txBody>
            <a:bodyPr wrap="none" anchor="ctr"/>
            <a:lstStyle/>
            <a:p>
              <a:endParaRPr lang="ja-JP" altLang="en-US" sz="1200"/>
            </a:p>
          </p:txBody>
        </p:sp>
        <p:sp>
          <p:nvSpPr>
            <p:cNvPr id="17416" name="Rectangle 8"/>
            <p:cNvSpPr>
              <a:spLocks noChangeArrowheads="1"/>
            </p:cNvSpPr>
            <p:nvPr/>
          </p:nvSpPr>
          <p:spPr bwMode="auto">
            <a:xfrm>
              <a:off x="975" y="3550"/>
              <a:ext cx="3493" cy="413"/>
            </a:xfrm>
            <a:prstGeom prst="rect">
              <a:avLst/>
            </a:prstGeom>
            <a:solidFill>
              <a:srgbClr val="FFCCFF"/>
            </a:solidFill>
            <a:ln w="9525">
              <a:noFill/>
              <a:miter lim="800000"/>
              <a:headEnd/>
              <a:tailEnd/>
            </a:ln>
            <a:effectLst/>
          </p:spPr>
          <p:txBody>
            <a:bodyPr wrap="none" anchor="ctr"/>
            <a:lstStyle/>
            <a:p>
              <a:endParaRPr lang="ja-JP" altLang="en-US" sz="1200"/>
            </a:p>
          </p:txBody>
        </p:sp>
        <p:sp>
          <p:nvSpPr>
            <p:cNvPr id="17417" name="Text Box 9"/>
            <p:cNvSpPr txBox="1">
              <a:spLocks noChangeArrowheads="1"/>
            </p:cNvSpPr>
            <p:nvPr/>
          </p:nvSpPr>
          <p:spPr bwMode="auto">
            <a:xfrm>
              <a:off x="1088" y="1170"/>
              <a:ext cx="668" cy="260"/>
            </a:xfrm>
            <a:prstGeom prst="rect">
              <a:avLst/>
            </a:prstGeom>
            <a:noFill/>
            <a:ln w="9525">
              <a:noFill/>
              <a:miter lim="800000"/>
              <a:headEnd/>
              <a:tailEnd/>
            </a:ln>
            <a:effectLst/>
          </p:spPr>
          <p:txBody>
            <a:bodyPr wrap="none">
              <a:spAutoFit/>
            </a:bodyPr>
            <a:lstStyle/>
            <a:p>
              <a:r>
                <a:rPr lang="en-US" altLang="ja-JP" sz="1200" b="1" i="1"/>
                <a:t>LOADED</a:t>
              </a:r>
            </a:p>
          </p:txBody>
        </p:sp>
        <p:sp>
          <p:nvSpPr>
            <p:cNvPr id="17418" name="Text Box 10"/>
            <p:cNvSpPr txBox="1">
              <a:spLocks noChangeArrowheads="1"/>
            </p:cNvSpPr>
            <p:nvPr/>
          </p:nvSpPr>
          <p:spPr bwMode="auto">
            <a:xfrm>
              <a:off x="930" y="1979"/>
              <a:ext cx="975" cy="260"/>
            </a:xfrm>
            <a:prstGeom prst="rect">
              <a:avLst/>
            </a:prstGeom>
            <a:noFill/>
            <a:ln w="9525">
              <a:noFill/>
              <a:miter lim="800000"/>
              <a:headEnd/>
              <a:tailEnd/>
            </a:ln>
            <a:effectLst/>
          </p:spPr>
          <p:txBody>
            <a:bodyPr wrap="none">
              <a:spAutoFit/>
            </a:bodyPr>
            <a:lstStyle/>
            <a:p>
              <a:r>
                <a:rPr lang="en-US" altLang="ja-JP" sz="1200" b="1" i="1"/>
                <a:t>CONFIGURED</a:t>
              </a:r>
            </a:p>
          </p:txBody>
        </p:sp>
        <p:sp>
          <p:nvSpPr>
            <p:cNvPr id="17419" name="Text Box 11"/>
            <p:cNvSpPr txBox="1">
              <a:spLocks noChangeArrowheads="1"/>
            </p:cNvSpPr>
            <p:nvPr/>
          </p:nvSpPr>
          <p:spPr bwMode="auto">
            <a:xfrm>
              <a:off x="1088" y="2824"/>
              <a:ext cx="766" cy="260"/>
            </a:xfrm>
            <a:prstGeom prst="rect">
              <a:avLst/>
            </a:prstGeom>
            <a:noFill/>
            <a:ln w="9525">
              <a:noFill/>
              <a:miter lim="800000"/>
              <a:headEnd/>
              <a:tailEnd/>
            </a:ln>
            <a:effectLst/>
          </p:spPr>
          <p:txBody>
            <a:bodyPr wrap="none">
              <a:spAutoFit/>
            </a:bodyPr>
            <a:lstStyle/>
            <a:p>
              <a:r>
                <a:rPr lang="en-US" altLang="ja-JP" sz="1200" b="1" i="1"/>
                <a:t>RUNNING</a:t>
              </a:r>
            </a:p>
          </p:txBody>
        </p:sp>
        <p:sp>
          <p:nvSpPr>
            <p:cNvPr id="17420" name="Text Box 12"/>
            <p:cNvSpPr txBox="1">
              <a:spLocks noChangeArrowheads="1"/>
            </p:cNvSpPr>
            <p:nvPr/>
          </p:nvSpPr>
          <p:spPr bwMode="auto">
            <a:xfrm>
              <a:off x="1088" y="3650"/>
              <a:ext cx="651" cy="260"/>
            </a:xfrm>
            <a:prstGeom prst="rect">
              <a:avLst/>
            </a:prstGeom>
            <a:noFill/>
            <a:ln w="9525">
              <a:noFill/>
              <a:miter lim="800000"/>
              <a:headEnd/>
              <a:tailEnd/>
            </a:ln>
            <a:effectLst/>
          </p:spPr>
          <p:txBody>
            <a:bodyPr wrap="none">
              <a:spAutoFit/>
            </a:bodyPr>
            <a:lstStyle/>
            <a:p>
              <a:r>
                <a:rPr lang="en-US" altLang="ja-JP" sz="1200" b="1" i="1"/>
                <a:t>PAUSED</a:t>
              </a:r>
            </a:p>
          </p:txBody>
        </p:sp>
        <p:sp>
          <p:nvSpPr>
            <p:cNvPr id="17421" name="Rectangle 13"/>
            <p:cNvSpPr>
              <a:spLocks noChangeArrowheads="1"/>
            </p:cNvSpPr>
            <p:nvPr/>
          </p:nvSpPr>
          <p:spPr bwMode="auto">
            <a:xfrm>
              <a:off x="2102" y="1898"/>
              <a:ext cx="1202" cy="413"/>
            </a:xfrm>
            <a:prstGeom prst="rect">
              <a:avLst/>
            </a:prstGeom>
            <a:noFill/>
            <a:ln w="38100">
              <a:solidFill>
                <a:schemeClr val="tx1"/>
              </a:solidFill>
              <a:miter lim="800000"/>
              <a:headEnd/>
              <a:tailEnd/>
            </a:ln>
            <a:effectLst/>
          </p:spPr>
          <p:txBody>
            <a:bodyPr wrap="none" anchor="ctr"/>
            <a:lstStyle/>
            <a:p>
              <a:pPr algn="ctr"/>
              <a:r>
                <a:rPr lang="en-US" altLang="ja-JP" sz="1200" b="1">
                  <a:solidFill>
                    <a:srgbClr val="CC3300"/>
                  </a:solidFill>
                </a:rPr>
                <a:t>daq_dummy()</a:t>
              </a:r>
            </a:p>
          </p:txBody>
        </p:sp>
        <p:sp>
          <p:nvSpPr>
            <p:cNvPr id="17422" name="Rectangle 14"/>
            <p:cNvSpPr>
              <a:spLocks noChangeArrowheads="1"/>
            </p:cNvSpPr>
            <p:nvPr/>
          </p:nvSpPr>
          <p:spPr bwMode="auto">
            <a:xfrm>
              <a:off x="2102" y="1071"/>
              <a:ext cx="1202" cy="413"/>
            </a:xfrm>
            <a:prstGeom prst="rect">
              <a:avLst/>
            </a:prstGeom>
            <a:noFill/>
            <a:ln w="38100">
              <a:solidFill>
                <a:schemeClr val="tx1"/>
              </a:solidFill>
              <a:miter lim="800000"/>
              <a:headEnd/>
              <a:tailEnd/>
            </a:ln>
            <a:effectLst/>
          </p:spPr>
          <p:txBody>
            <a:bodyPr wrap="none" anchor="ctr"/>
            <a:lstStyle/>
            <a:p>
              <a:pPr algn="ctr"/>
              <a:r>
                <a:rPr lang="en-US" altLang="ja-JP" sz="1200" b="1">
                  <a:solidFill>
                    <a:srgbClr val="CC3300"/>
                  </a:solidFill>
                </a:rPr>
                <a:t>daq_dummy()</a:t>
              </a:r>
            </a:p>
          </p:txBody>
        </p:sp>
        <p:sp>
          <p:nvSpPr>
            <p:cNvPr id="17423" name="Rectangle 15"/>
            <p:cNvSpPr>
              <a:spLocks noChangeArrowheads="1"/>
            </p:cNvSpPr>
            <p:nvPr/>
          </p:nvSpPr>
          <p:spPr bwMode="auto">
            <a:xfrm>
              <a:off x="2102" y="2724"/>
              <a:ext cx="1202" cy="413"/>
            </a:xfrm>
            <a:prstGeom prst="rect">
              <a:avLst/>
            </a:prstGeom>
            <a:noFill/>
            <a:ln w="38100">
              <a:solidFill>
                <a:schemeClr val="tx1"/>
              </a:solidFill>
              <a:miter lim="800000"/>
              <a:headEnd/>
              <a:tailEnd/>
            </a:ln>
            <a:effectLst/>
          </p:spPr>
          <p:txBody>
            <a:bodyPr wrap="none" anchor="ctr"/>
            <a:lstStyle/>
            <a:p>
              <a:pPr algn="ctr"/>
              <a:r>
                <a:rPr lang="en-US" altLang="ja-JP" sz="1200" b="1">
                  <a:solidFill>
                    <a:srgbClr val="CC3300"/>
                  </a:solidFill>
                </a:rPr>
                <a:t>daq_run()</a:t>
              </a:r>
            </a:p>
          </p:txBody>
        </p:sp>
        <p:sp>
          <p:nvSpPr>
            <p:cNvPr id="17424" name="Rectangle 16"/>
            <p:cNvSpPr>
              <a:spLocks noChangeArrowheads="1"/>
            </p:cNvSpPr>
            <p:nvPr/>
          </p:nvSpPr>
          <p:spPr bwMode="auto">
            <a:xfrm>
              <a:off x="2102" y="3551"/>
              <a:ext cx="1202" cy="413"/>
            </a:xfrm>
            <a:prstGeom prst="rect">
              <a:avLst/>
            </a:prstGeom>
            <a:noFill/>
            <a:ln w="38100">
              <a:solidFill>
                <a:schemeClr val="tx1"/>
              </a:solidFill>
              <a:miter lim="800000"/>
              <a:headEnd/>
              <a:tailEnd/>
            </a:ln>
            <a:effectLst/>
          </p:spPr>
          <p:txBody>
            <a:bodyPr wrap="none" anchor="ctr"/>
            <a:lstStyle/>
            <a:p>
              <a:pPr algn="ctr"/>
              <a:r>
                <a:rPr lang="en-US" altLang="ja-JP" sz="1200" b="1">
                  <a:solidFill>
                    <a:srgbClr val="CC3300"/>
                  </a:solidFill>
                </a:rPr>
                <a:t>daq_dummy()</a:t>
              </a:r>
            </a:p>
          </p:txBody>
        </p:sp>
        <p:sp>
          <p:nvSpPr>
            <p:cNvPr id="17425" name="Text Box 17"/>
            <p:cNvSpPr txBox="1">
              <a:spLocks noChangeArrowheads="1"/>
            </p:cNvSpPr>
            <p:nvPr/>
          </p:nvSpPr>
          <p:spPr bwMode="auto">
            <a:xfrm>
              <a:off x="1215" y="1479"/>
              <a:ext cx="1130" cy="434"/>
            </a:xfrm>
            <a:prstGeom prst="rect">
              <a:avLst/>
            </a:prstGeom>
            <a:noFill/>
            <a:ln w="9525">
              <a:noFill/>
              <a:miter lim="800000"/>
              <a:headEnd/>
              <a:tailEnd/>
            </a:ln>
            <a:effectLst/>
          </p:spPr>
          <p:txBody>
            <a:bodyPr wrap="none">
              <a:spAutoFit/>
            </a:bodyPr>
            <a:lstStyle/>
            <a:p>
              <a:pPr algn="r"/>
              <a:r>
                <a:rPr lang="en-US" altLang="ja-JP" sz="1200" b="1" i="1"/>
                <a:t>CONFIGURE</a:t>
              </a:r>
            </a:p>
            <a:p>
              <a:pPr algn="r"/>
              <a:r>
                <a:rPr lang="en-US" altLang="ja-JP" sz="1200" b="1">
                  <a:solidFill>
                    <a:srgbClr val="0066CC"/>
                  </a:solidFill>
                </a:rPr>
                <a:t>daq_configure()</a:t>
              </a:r>
            </a:p>
          </p:txBody>
        </p:sp>
        <p:sp>
          <p:nvSpPr>
            <p:cNvPr id="17426" name="Text Box 18"/>
            <p:cNvSpPr txBox="1">
              <a:spLocks noChangeArrowheads="1"/>
            </p:cNvSpPr>
            <p:nvPr/>
          </p:nvSpPr>
          <p:spPr bwMode="auto">
            <a:xfrm>
              <a:off x="1485" y="2295"/>
              <a:ext cx="840" cy="434"/>
            </a:xfrm>
            <a:prstGeom prst="rect">
              <a:avLst/>
            </a:prstGeom>
            <a:noFill/>
            <a:ln w="9525">
              <a:noFill/>
              <a:miter lim="800000"/>
              <a:headEnd/>
              <a:tailEnd/>
            </a:ln>
            <a:effectLst/>
          </p:spPr>
          <p:txBody>
            <a:bodyPr wrap="none">
              <a:spAutoFit/>
            </a:bodyPr>
            <a:lstStyle/>
            <a:p>
              <a:pPr algn="r"/>
              <a:r>
                <a:rPr lang="en-US" altLang="ja-JP" sz="1200" b="1" i="1"/>
                <a:t>START</a:t>
              </a:r>
            </a:p>
            <a:p>
              <a:pPr algn="r"/>
              <a:r>
                <a:rPr lang="en-US" altLang="ja-JP" sz="1200" b="1">
                  <a:solidFill>
                    <a:srgbClr val="0066CC"/>
                  </a:solidFill>
                </a:rPr>
                <a:t>daq_start()</a:t>
              </a:r>
            </a:p>
          </p:txBody>
        </p:sp>
        <p:sp>
          <p:nvSpPr>
            <p:cNvPr id="17427" name="Text Box 19"/>
            <p:cNvSpPr txBox="1">
              <a:spLocks noChangeArrowheads="1"/>
            </p:cNvSpPr>
            <p:nvPr/>
          </p:nvSpPr>
          <p:spPr bwMode="auto">
            <a:xfrm>
              <a:off x="1385" y="3112"/>
              <a:ext cx="921" cy="434"/>
            </a:xfrm>
            <a:prstGeom prst="rect">
              <a:avLst/>
            </a:prstGeom>
            <a:noFill/>
            <a:ln w="9525">
              <a:noFill/>
              <a:miter lim="800000"/>
              <a:headEnd/>
              <a:tailEnd/>
            </a:ln>
            <a:effectLst/>
          </p:spPr>
          <p:txBody>
            <a:bodyPr wrap="none">
              <a:spAutoFit/>
            </a:bodyPr>
            <a:lstStyle/>
            <a:p>
              <a:pPr algn="r"/>
              <a:r>
                <a:rPr lang="en-US" altLang="ja-JP" sz="1200" b="1" i="1"/>
                <a:t>PAUSE</a:t>
              </a:r>
            </a:p>
            <a:p>
              <a:pPr algn="r"/>
              <a:r>
                <a:rPr lang="en-US" altLang="ja-JP" sz="1200" b="1">
                  <a:solidFill>
                    <a:srgbClr val="0066CC"/>
                  </a:solidFill>
                </a:rPr>
                <a:t>daq_pause()</a:t>
              </a:r>
            </a:p>
          </p:txBody>
        </p:sp>
        <p:sp>
          <p:nvSpPr>
            <p:cNvPr id="17428" name="Text Box 20"/>
            <p:cNvSpPr txBox="1">
              <a:spLocks noChangeArrowheads="1"/>
            </p:cNvSpPr>
            <p:nvPr/>
          </p:nvSpPr>
          <p:spPr bwMode="auto">
            <a:xfrm>
              <a:off x="3152" y="1479"/>
              <a:ext cx="1287" cy="434"/>
            </a:xfrm>
            <a:prstGeom prst="rect">
              <a:avLst/>
            </a:prstGeom>
            <a:noFill/>
            <a:ln w="9525">
              <a:noFill/>
              <a:miter lim="800000"/>
              <a:headEnd/>
              <a:tailEnd/>
            </a:ln>
            <a:effectLst/>
          </p:spPr>
          <p:txBody>
            <a:bodyPr wrap="none">
              <a:spAutoFit/>
            </a:bodyPr>
            <a:lstStyle/>
            <a:p>
              <a:r>
                <a:rPr lang="en-US" altLang="ja-JP" sz="1200" b="1" i="1"/>
                <a:t>UNCONFIGURE</a:t>
              </a:r>
            </a:p>
            <a:p>
              <a:r>
                <a:rPr lang="en-US" altLang="ja-JP" sz="1200" b="1">
                  <a:solidFill>
                    <a:srgbClr val="0066CC"/>
                  </a:solidFill>
                </a:rPr>
                <a:t>daq_unconfigure()</a:t>
              </a:r>
            </a:p>
          </p:txBody>
        </p:sp>
        <p:sp>
          <p:nvSpPr>
            <p:cNvPr id="17429" name="Text Box 21"/>
            <p:cNvSpPr txBox="1">
              <a:spLocks noChangeArrowheads="1"/>
            </p:cNvSpPr>
            <p:nvPr/>
          </p:nvSpPr>
          <p:spPr bwMode="auto">
            <a:xfrm>
              <a:off x="3107" y="2295"/>
              <a:ext cx="825" cy="434"/>
            </a:xfrm>
            <a:prstGeom prst="rect">
              <a:avLst/>
            </a:prstGeom>
            <a:noFill/>
            <a:ln w="9525">
              <a:noFill/>
              <a:miter lim="800000"/>
              <a:headEnd/>
              <a:tailEnd/>
            </a:ln>
            <a:effectLst/>
          </p:spPr>
          <p:txBody>
            <a:bodyPr wrap="none">
              <a:spAutoFit/>
            </a:bodyPr>
            <a:lstStyle/>
            <a:p>
              <a:r>
                <a:rPr lang="en-US" altLang="ja-JP" sz="1200" b="1" i="1"/>
                <a:t>STOP</a:t>
              </a:r>
            </a:p>
            <a:p>
              <a:r>
                <a:rPr lang="en-US" altLang="ja-JP" sz="1200" b="1">
                  <a:solidFill>
                    <a:srgbClr val="0066CC"/>
                  </a:solidFill>
                </a:rPr>
                <a:t>daq_stop()</a:t>
              </a:r>
            </a:p>
          </p:txBody>
        </p:sp>
        <p:sp>
          <p:nvSpPr>
            <p:cNvPr id="17430" name="Text Box 22"/>
            <p:cNvSpPr txBox="1">
              <a:spLocks noChangeArrowheads="1"/>
            </p:cNvSpPr>
            <p:nvPr/>
          </p:nvSpPr>
          <p:spPr bwMode="auto">
            <a:xfrm>
              <a:off x="3152" y="3112"/>
              <a:ext cx="1011" cy="434"/>
            </a:xfrm>
            <a:prstGeom prst="rect">
              <a:avLst/>
            </a:prstGeom>
            <a:noFill/>
            <a:ln w="9525">
              <a:noFill/>
              <a:miter lim="800000"/>
              <a:headEnd/>
              <a:tailEnd/>
            </a:ln>
            <a:effectLst/>
          </p:spPr>
          <p:txBody>
            <a:bodyPr wrap="none">
              <a:spAutoFit/>
            </a:bodyPr>
            <a:lstStyle/>
            <a:p>
              <a:r>
                <a:rPr lang="en-US" altLang="ja-JP" sz="1200" b="1" i="1"/>
                <a:t>RESUME</a:t>
              </a:r>
            </a:p>
            <a:p>
              <a:r>
                <a:rPr lang="en-US" altLang="ja-JP" sz="1200" b="1">
                  <a:solidFill>
                    <a:srgbClr val="0066CC"/>
                  </a:solidFill>
                </a:rPr>
                <a:t>daq_resume()</a:t>
              </a:r>
            </a:p>
          </p:txBody>
        </p:sp>
        <p:sp>
          <p:nvSpPr>
            <p:cNvPr id="17431" name="Line 23"/>
            <p:cNvSpPr>
              <a:spLocks noChangeShapeType="1"/>
            </p:cNvSpPr>
            <p:nvPr/>
          </p:nvSpPr>
          <p:spPr bwMode="auto">
            <a:xfrm>
              <a:off x="2440" y="1484"/>
              <a:ext cx="0" cy="414"/>
            </a:xfrm>
            <a:prstGeom prst="line">
              <a:avLst/>
            </a:prstGeom>
            <a:noFill/>
            <a:ln w="76200">
              <a:solidFill>
                <a:schemeClr val="tx1"/>
              </a:solidFill>
              <a:round/>
              <a:headEnd/>
              <a:tailEnd type="triangle" w="med" len="med"/>
            </a:ln>
            <a:effectLst/>
          </p:spPr>
          <p:txBody>
            <a:bodyPr/>
            <a:lstStyle/>
            <a:p>
              <a:endParaRPr lang="ja-JP" altLang="en-US" sz="1200"/>
            </a:p>
          </p:txBody>
        </p:sp>
        <p:sp>
          <p:nvSpPr>
            <p:cNvPr id="17432" name="Line 24"/>
            <p:cNvSpPr>
              <a:spLocks noChangeShapeType="1"/>
            </p:cNvSpPr>
            <p:nvPr/>
          </p:nvSpPr>
          <p:spPr bwMode="auto">
            <a:xfrm>
              <a:off x="2440" y="2311"/>
              <a:ext cx="0" cy="413"/>
            </a:xfrm>
            <a:prstGeom prst="line">
              <a:avLst/>
            </a:prstGeom>
            <a:noFill/>
            <a:ln w="76200">
              <a:solidFill>
                <a:schemeClr val="tx1"/>
              </a:solidFill>
              <a:round/>
              <a:headEnd/>
              <a:tailEnd type="triangle" w="med" len="med"/>
            </a:ln>
            <a:effectLst/>
          </p:spPr>
          <p:txBody>
            <a:bodyPr/>
            <a:lstStyle/>
            <a:p>
              <a:endParaRPr lang="ja-JP" altLang="en-US" sz="1200"/>
            </a:p>
          </p:txBody>
        </p:sp>
        <p:sp>
          <p:nvSpPr>
            <p:cNvPr id="17433" name="Line 25"/>
            <p:cNvSpPr>
              <a:spLocks noChangeShapeType="1"/>
            </p:cNvSpPr>
            <p:nvPr/>
          </p:nvSpPr>
          <p:spPr bwMode="auto">
            <a:xfrm>
              <a:off x="2440" y="3137"/>
              <a:ext cx="0" cy="414"/>
            </a:xfrm>
            <a:prstGeom prst="line">
              <a:avLst/>
            </a:prstGeom>
            <a:noFill/>
            <a:ln w="76200">
              <a:solidFill>
                <a:schemeClr val="tx1"/>
              </a:solidFill>
              <a:round/>
              <a:headEnd/>
              <a:tailEnd type="triangle" w="med" len="med"/>
            </a:ln>
            <a:effectLst/>
          </p:spPr>
          <p:txBody>
            <a:bodyPr/>
            <a:lstStyle/>
            <a:p>
              <a:endParaRPr lang="ja-JP" altLang="en-US" sz="1200"/>
            </a:p>
          </p:txBody>
        </p:sp>
        <p:sp>
          <p:nvSpPr>
            <p:cNvPr id="17434" name="Line 26"/>
            <p:cNvSpPr>
              <a:spLocks noChangeShapeType="1"/>
            </p:cNvSpPr>
            <p:nvPr/>
          </p:nvSpPr>
          <p:spPr bwMode="auto">
            <a:xfrm flipV="1">
              <a:off x="3003" y="1484"/>
              <a:ext cx="0" cy="414"/>
            </a:xfrm>
            <a:prstGeom prst="line">
              <a:avLst/>
            </a:prstGeom>
            <a:noFill/>
            <a:ln w="76200">
              <a:solidFill>
                <a:schemeClr val="tx1"/>
              </a:solidFill>
              <a:round/>
              <a:headEnd/>
              <a:tailEnd type="triangle" w="med" len="med"/>
            </a:ln>
            <a:effectLst/>
          </p:spPr>
          <p:txBody>
            <a:bodyPr/>
            <a:lstStyle/>
            <a:p>
              <a:endParaRPr lang="ja-JP" altLang="en-US" sz="1200"/>
            </a:p>
          </p:txBody>
        </p:sp>
        <p:sp>
          <p:nvSpPr>
            <p:cNvPr id="17435" name="Line 27"/>
            <p:cNvSpPr>
              <a:spLocks noChangeShapeType="1"/>
            </p:cNvSpPr>
            <p:nvPr/>
          </p:nvSpPr>
          <p:spPr bwMode="auto">
            <a:xfrm flipV="1">
              <a:off x="3003" y="2311"/>
              <a:ext cx="0" cy="413"/>
            </a:xfrm>
            <a:prstGeom prst="line">
              <a:avLst/>
            </a:prstGeom>
            <a:noFill/>
            <a:ln w="76200">
              <a:solidFill>
                <a:schemeClr val="tx1"/>
              </a:solidFill>
              <a:round/>
              <a:headEnd/>
              <a:tailEnd type="triangle" w="med" len="med"/>
            </a:ln>
            <a:effectLst/>
          </p:spPr>
          <p:txBody>
            <a:bodyPr/>
            <a:lstStyle/>
            <a:p>
              <a:endParaRPr lang="ja-JP" altLang="en-US" sz="1200"/>
            </a:p>
          </p:txBody>
        </p:sp>
        <p:sp>
          <p:nvSpPr>
            <p:cNvPr id="17436" name="Line 28"/>
            <p:cNvSpPr>
              <a:spLocks noChangeShapeType="1"/>
            </p:cNvSpPr>
            <p:nvPr/>
          </p:nvSpPr>
          <p:spPr bwMode="auto">
            <a:xfrm flipV="1">
              <a:off x="3003" y="3137"/>
              <a:ext cx="0" cy="414"/>
            </a:xfrm>
            <a:prstGeom prst="line">
              <a:avLst/>
            </a:prstGeom>
            <a:noFill/>
            <a:ln w="76200">
              <a:solidFill>
                <a:schemeClr val="tx1"/>
              </a:solidFill>
              <a:round/>
              <a:headEnd/>
              <a:tailEnd type="triangle" w="med" len="med"/>
            </a:ln>
            <a:effectLst/>
          </p:spPr>
          <p:txBody>
            <a:bodyPr/>
            <a:lstStyle/>
            <a:p>
              <a:endParaRPr lang="ja-JP" altLang="en-US" sz="1200"/>
            </a:p>
          </p:txBody>
        </p:sp>
      </p:grpSp>
      <p:sp>
        <p:nvSpPr>
          <p:cNvPr id="31" name="フッター プレースホルダ 30"/>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32" name="日付プレースホルダ 31"/>
          <p:cNvSpPr>
            <a:spLocks noGrp="1"/>
          </p:cNvSpPr>
          <p:nvPr>
            <p:ph type="dt" sz="half" idx="10"/>
          </p:nvPr>
        </p:nvSpPr>
        <p:spPr/>
        <p:txBody>
          <a:bodyPr/>
          <a:lstStyle/>
          <a:p>
            <a:r>
              <a:rPr kumimoji="1" lang="en-US" altLang="ja-JP" smtClean="0"/>
              <a:t>2013-09-10</a:t>
            </a:r>
            <a:endParaRPr kumimoji="1" lang="ja-JP" altLang="en-US"/>
          </a:p>
        </p:txBody>
      </p:sp>
      <p:sp>
        <p:nvSpPr>
          <p:cNvPr id="33" name="テキスト ボックス 32"/>
          <p:cNvSpPr txBox="1"/>
          <p:nvPr/>
        </p:nvSpPr>
        <p:spPr>
          <a:xfrm>
            <a:off x="5429256" y="1571612"/>
            <a:ext cx="3000396" cy="646331"/>
          </a:xfrm>
          <a:prstGeom prst="rect">
            <a:avLst/>
          </a:prstGeom>
          <a:noFill/>
        </p:spPr>
        <p:txBody>
          <a:bodyPr wrap="square" rtlCol="0">
            <a:spAutoFit/>
          </a:bodyPr>
          <a:lstStyle/>
          <a:p>
            <a:endParaRPr lang="en-US" altLang="ja-JP" smtClean="0"/>
          </a:p>
          <a:p>
            <a:pPr marL="179388" lvl="1">
              <a:buFont typeface="Arial" pitchFamily="34" charset="0"/>
              <a:buChar char="•"/>
            </a:pPr>
            <a:endParaRPr lang="en-US" altLang="ja-JP" smtClean="0"/>
          </a:p>
        </p:txBody>
      </p:sp>
      <p:sp>
        <p:nvSpPr>
          <p:cNvPr id="34" name="テキスト ボックス 33"/>
          <p:cNvSpPr txBox="1"/>
          <p:nvPr/>
        </p:nvSpPr>
        <p:spPr>
          <a:xfrm>
            <a:off x="4211960" y="980728"/>
            <a:ext cx="2718949" cy="369332"/>
          </a:xfrm>
          <a:prstGeom prst="rect">
            <a:avLst/>
          </a:prstGeom>
          <a:noFill/>
        </p:spPr>
        <p:txBody>
          <a:bodyPr wrap="none" rtlCol="0">
            <a:spAutoFit/>
          </a:bodyPr>
          <a:lstStyle/>
          <a:p>
            <a:r>
              <a:rPr kumimoji="1" lang="en-US" altLang="ja-JP" b="1" smtClean="0"/>
              <a:t>Gatherer</a:t>
            </a:r>
            <a:r>
              <a:rPr kumimoji="1" lang="ja-JP" altLang="en-US" b="1" smtClean="0"/>
              <a:t>　</a:t>
            </a:r>
            <a:r>
              <a:rPr kumimoji="1" lang="en-US" altLang="ja-JP" b="1" smtClean="0"/>
              <a:t>(SampleReader)</a:t>
            </a:r>
            <a:endParaRPr kumimoji="1" lang="ja-JP" altLang="en-US" b="1"/>
          </a:p>
        </p:txBody>
      </p:sp>
      <p:sp>
        <p:nvSpPr>
          <p:cNvPr id="35" name="テキスト ボックス 34"/>
          <p:cNvSpPr txBox="1"/>
          <p:nvPr/>
        </p:nvSpPr>
        <p:spPr>
          <a:xfrm>
            <a:off x="4239320" y="1336700"/>
            <a:ext cx="4581152" cy="2585323"/>
          </a:xfrm>
          <a:prstGeom prst="rect">
            <a:avLst/>
          </a:prstGeom>
          <a:noFill/>
        </p:spPr>
        <p:txBody>
          <a:bodyPr wrap="square" rtlCol="0">
            <a:spAutoFit/>
          </a:bodyPr>
          <a:lstStyle/>
          <a:p>
            <a:r>
              <a:rPr kumimoji="1" lang="en-US" altLang="ja-JP" smtClean="0"/>
              <a:t>daq_configure(): </a:t>
            </a:r>
            <a:r>
              <a:rPr kumimoji="1" lang="ja-JP" altLang="en-US" smtClean="0"/>
              <a:t>リードアウトモジュールの</a:t>
            </a:r>
            <a:r>
              <a:rPr kumimoji="1" lang="en-US" altLang="ja-JP" smtClean="0"/>
              <a:t>IP</a:t>
            </a:r>
            <a:r>
              <a:rPr kumimoji="1" lang="ja-JP" altLang="en-US" smtClean="0"/>
              <a:t>ア　　　ドレス、ポートを取得（</a:t>
            </a:r>
            <a:r>
              <a:rPr kumimoji="1" lang="en-US" altLang="ja-JP" smtClean="0"/>
              <a:t>DAQ-Operator</a:t>
            </a:r>
            <a:r>
              <a:rPr kumimoji="1" lang="ja-JP" altLang="en-US" smtClean="0"/>
              <a:t>からふってくる）</a:t>
            </a:r>
            <a:endParaRPr kumimoji="1" lang="en-US" altLang="ja-JP" smtClean="0"/>
          </a:p>
          <a:p>
            <a:r>
              <a:rPr kumimoji="1" lang="en-US" altLang="ja-JP" smtClean="0"/>
              <a:t>daq_start():</a:t>
            </a:r>
            <a:r>
              <a:rPr lang="ja-JP" altLang="en-US" smtClean="0"/>
              <a:t>  リードアウトモジュールに接続</a:t>
            </a:r>
            <a:endParaRPr lang="en-US" altLang="ja-JP" smtClean="0"/>
          </a:p>
          <a:p>
            <a:r>
              <a:rPr kumimoji="1" lang="en-US" altLang="ja-JP" smtClean="0"/>
              <a:t>daq_run(): </a:t>
            </a:r>
            <a:r>
              <a:rPr lang="ja-JP" altLang="en-US" smtClean="0"/>
              <a:t>   </a:t>
            </a:r>
            <a:r>
              <a:rPr kumimoji="1" lang="ja-JP" altLang="en-US" smtClean="0"/>
              <a:t>リードアウトモジュールからデータ  </a:t>
            </a:r>
            <a:r>
              <a:rPr kumimoji="1" lang="en-US" altLang="ja-JP" smtClean="0"/>
              <a:t>	     </a:t>
            </a:r>
            <a:r>
              <a:rPr kumimoji="1" lang="ja-JP" altLang="en-US" smtClean="0"/>
              <a:t>を読んで後段コンポーネントに</a:t>
            </a:r>
            <a:r>
              <a:rPr kumimoji="1" lang="en-US" altLang="ja-JP" smtClean="0"/>
              <a:t>	     </a:t>
            </a:r>
            <a:r>
              <a:rPr kumimoji="1" lang="ja-JP" altLang="en-US" smtClean="0"/>
              <a:t>データを送る</a:t>
            </a:r>
            <a:endParaRPr kumimoji="1" lang="en-US" altLang="ja-JP" smtClean="0"/>
          </a:p>
          <a:p>
            <a:r>
              <a:rPr lang="en-US" altLang="ja-JP" smtClean="0"/>
              <a:t>daq_stop():  </a:t>
            </a:r>
            <a:r>
              <a:rPr lang="ja-JP" altLang="en-US" smtClean="0"/>
              <a:t>リードアウトモジュールから切断。</a:t>
            </a:r>
            <a:endParaRPr lang="en-US" altLang="ja-JP" smtClean="0"/>
          </a:p>
          <a:p>
            <a:endParaRPr kumimoji="1" lang="en-US" altLang="ja-JP" smtClean="0"/>
          </a:p>
        </p:txBody>
      </p:sp>
      <p:sp>
        <p:nvSpPr>
          <p:cNvPr id="36" name="テキスト ボックス 35"/>
          <p:cNvSpPr txBox="1"/>
          <p:nvPr/>
        </p:nvSpPr>
        <p:spPr>
          <a:xfrm>
            <a:off x="4283968" y="3850015"/>
            <a:ext cx="2663230" cy="369332"/>
          </a:xfrm>
          <a:prstGeom prst="rect">
            <a:avLst/>
          </a:prstGeom>
          <a:noFill/>
        </p:spPr>
        <p:txBody>
          <a:bodyPr wrap="none" rtlCol="0">
            <a:spAutoFit/>
          </a:bodyPr>
          <a:lstStyle/>
          <a:p>
            <a:r>
              <a:rPr kumimoji="1" lang="en-US" altLang="ja-JP" b="1" smtClean="0"/>
              <a:t>Monitor (SampleMonitor)</a:t>
            </a:r>
            <a:endParaRPr kumimoji="1" lang="ja-JP" altLang="en-US" b="1"/>
          </a:p>
        </p:txBody>
      </p:sp>
      <p:sp>
        <p:nvSpPr>
          <p:cNvPr id="37" name="テキスト ボックス 36"/>
          <p:cNvSpPr txBox="1"/>
          <p:nvPr/>
        </p:nvSpPr>
        <p:spPr>
          <a:xfrm>
            <a:off x="4312500" y="4277995"/>
            <a:ext cx="4579980" cy="2031325"/>
          </a:xfrm>
          <a:prstGeom prst="rect">
            <a:avLst/>
          </a:prstGeom>
          <a:noFill/>
        </p:spPr>
        <p:txBody>
          <a:bodyPr wrap="square" rtlCol="0">
            <a:spAutoFit/>
          </a:bodyPr>
          <a:lstStyle/>
          <a:p>
            <a:r>
              <a:rPr kumimoji="1" lang="en-US" altLang="ja-JP" smtClean="0"/>
              <a:t>daq_start():  </a:t>
            </a:r>
            <a:r>
              <a:rPr lang="ja-JP" altLang="en-US" smtClean="0"/>
              <a:t>ヒストグラムデータの作成</a:t>
            </a:r>
            <a:endParaRPr kumimoji="1" lang="en-US" altLang="ja-JP" smtClean="0"/>
          </a:p>
          <a:p>
            <a:r>
              <a:rPr lang="en-US" altLang="ja-JP" smtClean="0"/>
              <a:t>daq_run():   </a:t>
            </a:r>
            <a:r>
              <a:rPr lang="ja-JP" altLang="en-US" smtClean="0"/>
              <a:t>上流コンポーネントからデータをう</a:t>
            </a:r>
            <a:r>
              <a:rPr lang="en-US" altLang="ja-JP" smtClean="0"/>
              <a:t>	     </a:t>
            </a:r>
            <a:r>
              <a:rPr lang="ja-JP" altLang="en-US" smtClean="0"/>
              <a:t>けとり、デコードしてヒストグラム</a:t>
            </a:r>
            <a:r>
              <a:rPr lang="en-US" altLang="ja-JP" smtClean="0"/>
              <a:t>	     </a:t>
            </a:r>
            <a:r>
              <a:rPr lang="ja-JP" altLang="en-US" smtClean="0"/>
              <a:t>データをアップデートする。定期</a:t>
            </a:r>
            <a:r>
              <a:rPr lang="en-US" altLang="ja-JP" smtClean="0"/>
              <a:t>	     </a:t>
            </a:r>
            <a:r>
              <a:rPr lang="ja-JP" altLang="en-US" smtClean="0"/>
              <a:t>的にヒストグラム図を書く</a:t>
            </a:r>
            <a:endParaRPr lang="en-US" altLang="ja-JP" smtClean="0"/>
          </a:p>
          <a:p>
            <a:r>
              <a:rPr lang="en-US" altLang="ja-JP" smtClean="0"/>
              <a:t>daq_stop():  </a:t>
            </a:r>
            <a:r>
              <a:rPr lang="ja-JP" altLang="en-US" smtClean="0"/>
              <a:t>最終データを使ってヒストグラム</a:t>
            </a:r>
            <a:r>
              <a:rPr lang="en-US" altLang="ja-JP" smtClean="0"/>
              <a:t>	     </a:t>
            </a:r>
            <a:r>
              <a:rPr lang="ja-JP" altLang="en-US" smtClean="0"/>
              <a:t>図を書く</a:t>
            </a:r>
            <a:endParaRPr kumimoji="1" lang="ja-JP" altLang="en-US"/>
          </a:p>
        </p:txBody>
      </p:sp>
      <p:sp>
        <p:nvSpPr>
          <p:cNvPr id="39" name="正方形/長方形 38"/>
          <p:cNvSpPr/>
          <p:nvPr/>
        </p:nvSpPr>
        <p:spPr>
          <a:xfrm>
            <a:off x="1763688" y="5445224"/>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t>gatherer</a:t>
            </a:r>
            <a:endParaRPr kumimoji="1" lang="ja-JP" altLang="en-US"/>
          </a:p>
        </p:txBody>
      </p:sp>
      <p:sp>
        <p:nvSpPr>
          <p:cNvPr id="40" name="正方形/長方形 39"/>
          <p:cNvSpPr/>
          <p:nvPr/>
        </p:nvSpPr>
        <p:spPr>
          <a:xfrm>
            <a:off x="3131840" y="5445224"/>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monitor</a:t>
            </a:r>
            <a:endParaRPr kumimoji="1" lang="ja-JP" altLang="en-US"/>
          </a:p>
        </p:txBody>
      </p:sp>
      <p:sp>
        <p:nvSpPr>
          <p:cNvPr id="41" name="正方形/長方形 40"/>
          <p:cNvSpPr/>
          <p:nvPr/>
        </p:nvSpPr>
        <p:spPr>
          <a:xfrm>
            <a:off x="2411760" y="4509120"/>
            <a:ext cx="11521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Daq Operator</a:t>
            </a:r>
            <a:endParaRPr kumimoji="1" lang="ja-JP" altLang="en-US"/>
          </a:p>
        </p:txBody>
      </p:sp>
      <p:sp>
        <p:nvSpPr>
          <p:cNvPr id="42" name="円/楕円 41"/>
          <p:cNvSpPr/>
          <p:nvPr/>
        </p:nvSpPr>
        <p:spPr>
          <a:xfrm>
            <a:off x="216024" y="5373216"/>
            <a:ext cx="1187624" cy="72008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smtClean="0">
                <a:solidFill>
                  <a:schemeClr val="tx1"/>
                </a:solidFill>
              </a:rPr>
              <a:t>ReadOutModule</a:t>
            </a:r>
            <a:endParaRPr kumimoji="1" lang="ja-JP" altLang="en-US" sz="1400">
              <a:solidFill>
                <a:schemeClr val="tx1"/>
              </a:solidFill>
            </a:endParaRPr>
          </a:p>
        </p:txBody>
      </p:sp>
      <p:cxnSp>
        <p:nvCxnSpPr>
          <p:cNvPr id="44" name="直線コネクタ 43"/>
          <p:cNvCxnSpPr>
            <a:stCxn id="42" idx="6"/>
            <a:endCxn id="39" idx="1"/>
          </p:cNvCxnSpPr>
          <p:nvPr/>
        </p:nvCxnSpPr>
        <p:spPr>
          <a:xfrm>
            <a:off x="1403648" y="5733256"/>
            <a:ext cx="36004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a:stCxn id="39" idx="3"/>
            <a:endCxn id="40" idx="1"/>
          </p:cNvCxnSpPr>
          <p:nvPr/>
        </p:nvCxnSpPr>
        <p:spPr>
          <a:xfrm>
            <a:off x="2771800" y="5733256"/>
            <a:ext cx="3600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8" name="直線コネクタ 47"/>
          <p:cNvCxnSpPr>
            <a:stCxn id="58" idx="4"/>
            <a:endCxn id="56" idx="0"/>
          </p:cNvCxnSpPr>
          <p:nvPr/>
        </p:nvCxnSpPr>
        <p:spPr>
          <a:xfrm rot="5400000">
            <a:off x="2519772" y="4905164"/>
            <a:ext cx="216024" cy="72008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a:stCxn id="41" idx="2"/>
            <a:endCxn id="41" idx="2"/>
          </p:cNvCxnSpPr>
          <p:nvPr/>
        </p:nvCxnSpPr>
        <p:spPr>
          <a:xfrm rot="5400000">
            <a:off x="2987824" y="508518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直線コネクタ 51"/>
          <p:cNvCxnSpPr>
            <a:stCxn id="58" idx="4"/>
            <a:endCxn id="55" idx="0"/>
          </p:cNvCxnSpPr>
          <p:nvPr/>
        </p:nvCxnSpPr>
        <p:spPr>
          <a:xfrm rot="16200000" flipH="1">
            <a:off x="3203848" y="4941168"/>
            <a:ext cx="216024" cy="64807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53" name="正方形/長方形 52"/>
          <p:cNvSpPr/>
          <p:nvPr/>
        </p:nvSpPr>
        <p:spPr>
          <a:xfrm>
            <a:off x="2771800" y="5661248"/>
            <a:ext cx="7200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3059832" y="5661248"/>
            <a:ext cx="7200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6574066" y="0"/>
            <a:ext cx="2569934" cy="369332"/>
          </a:xfrm>
          <a:prstGeom prst="rect">
            <a:avLst/>
          </a:prstGeom>
          <a:noFill/>
        </p:spPr>
        <p:txBody>
          <a:bodyPr wrap="none" rtlCol="0">
            <a:spAutoFit/>
          </a:bodyPr>
          <a:lstStyle/>
          <a:p>
            <a:r>
              <a:rPr kumimoji="1" lang="ja-JP" altLang="en-US" smtClean="0"/>
              <a:t>開発マニュアル</a:t>
            </a:r>
            <a:r>
              <a:rPr kumimoji="1" lang="en-US" altLang="ja-JP" smtClean="0"/>
              <a:t>15</a:t>
            </a:r>
            <a:r>
              <a:rPr kumimoji="1" lang="ja-JP" altLang="en-US" smtClean="0"/>
              <a:t>ページ</a:t>
            </a:r>
            <a:endParaRPr kumimoji="1" lang="ja-JP" altLang="en-US"/>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smtClean="0"/>
              <a:t>SampleReader</a:t>
            </a:r>
            <a:r>
              <a:rPr lang="ja-JP" altLang="en-US" smtClean="0"/>
              <a:t>　</a:t>
            </a:r>
            <a:r>
              <a:rPr lang="en-US" altLang="ja-JP" smtClean="0"/>
              <a:t>(SampleReader.h</a:t>
            </a:r>
            <a:r>
              <a:rPr lang="ja-JP" altLang="en-US" smtClean="0"/>
              <a:t>、</a:t>
            </a:r>
            <a:r>
              <a:rPr lang="en-US" altLang="ja-JP" smtClean="0"/>
              <a:t>cpp)</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48</a:t>
            </a:fld>
            <a:endParaRPr kumimoji="1" lang="ja-JP" altLang="en-US"/>
          </a:p>
        </p:txBody>
      </p:sp>
      <p:sp>
        <p:nvSpPr>
          <p:cNvPr id="7" name="テキスト ボックス 6"/>
          <p:cNvSpPr txBox="1"/>
          <p:nvPr/>
        </p:nvSpPr>
        <p:spPr>
          <a:xfrm>
            <a:off x="727247" y="1790814"/>
            <a:ext cx="4996881" cy="2308324"/>
          </a:xfrm>
          <a:prstGeom prst="rect">
            <a:avLst/>
          </a:prstGeom>
          <a:noFill/>
        </p:spPr>
        <p:txBody>
          <a:bodyPr wrap="none" rtlCol="0">
            <a:spAutoFit/>
          </a:bodyPr>
          <a:lstStyle/>
          <a:p>
            <a:r>
              <a:rPr lang="en-US" altLang="ja-JP" smtClean="0">
                <a:latin typeface="Consolas" pitchFamily="49" charset="0"/>
              </a:rPr>
              <a:t>// SampleReader.h</a:t>
            </a:r>
          </a:p>
          <a:p>
            <a:r>
              <a:rPr lang="en-US" altLang="ja-JP" smtClean="0">
                <a:latin typeface="Consolas" pitchFamily="49" charset="0"/>
              </a:rPr>
              <a:t>class SampleReader</a:t>
            </a:r>
          </a:p>
          <a:p>
            <a:r>
              <a:rPr lang="en-US" altLang="ja-JP" smtClean="0">
                <a:latin typeface="Consolas" pitchFamily="49" charset="0"/>
              </a:rPr>
              <a:t>    : public DAQMW::DaqComponentBase</a:t>
            </a:r>
          </a:p>
          <a:p>
            <a:r>
              <a:rPr lang="en-US" altLang="ja-JP" smtClean="0">
                <a:latin typeface="Consolas" pitchFamily="49" charset="0"/>
              </a:rPr>
              <a:t>{</a:t>
            </a:r>
          </a:p>
          <a:p>
            <a:r>
              <a:rPr lang="en-US" altLang="ja-JP" smtClean="0">
                <a:latin typeface="Consolas" pitchFamily="49" charset="0"/>
              </a:rPr>
              <a:t>private:</a:t>
            </a:r>
          </a:p>
          <a:p>
            <a:r>
              <a:rPr lang="en-US" altLang="ja-JP" smtClean="0">
                <a:latin typeface="Consolas" pitchFamily="49" charset="0"/>
              </a:rPr>
              <a:t>    </a:t>
            </a:r>
            <a:r>
              <a:rPr lang="en-US" altLang="ja-JP" smtClean="0">
                <a:solidFill>
                  <a:srgbClr val="FF0000"/>
                </a:solidFill>
                <a:latin typeface="Consolas" pitchFamily="49" charset="0"/>
              </a:rPr>
              <a:t>TimedOctetSeq          m_out_data;</a:t>
            </a:r>
          </a:p>
          <a:p>
            <a:r>
              <a:rPr lang="en-US" altLang="ja-JP" smtClean="0">
                <a:solidFill>
                  <a:srgbClr val="FF0000"/>
                </a:solidFill>
                <a:latin typeface="Consolas" pitchFamily="49" charset="0"/>
              </a:rPr>
              <a:t>    OutPort&lt;TimedOctetSeq&gt; m_OutPort;</a:t>
            </a:r>
          </a:p>
          <a:p>
            <a:endParaRPr kumimoji="1" lang="ja-JP" altLang="en-US">
              <a:latin typeface="Consolas" pitchFamily="49" charset="0"/>
            </a:endParaRPr>
          </a:p>
        </p:txBody>
      </p:sp>
      <p:grpSp>
        <p:nvGrpSpPr>
          <p:cNvPr id="55" name="グループ化 54"/>
          <p:cNvGrpSpPr/>
          <p:nvPr/>
        </p:nvGrpSpPr>
        <p:grpSpPr>
          <a:xfrm>
            <a:off x="6372200" y="2008816"/>
            <a:ext cx="1744666" cy="1276168"/>
            <a:chOff x="7086453" y="1630710"/>
            <a:chExt cx="1744666" cy="1276168"/>
          </a:xfrm>
        </p:grpSpPr>
        <p:sp>
          <p:nvSpPr>
            <p:cNvPr id="13" name="Rectangle 2340"/>
            <p:cNvSpPr>
              <a:spLocks noChangeArrowheads="1"/>
            </p:cNvSpPr>
            <p:nvPr/>
          </p:nvSpPr>
          <p:spPr bwMode="auto">
            <a:xfrm>
              <a:off x="7940529" y="2152997"/>
              <a:ext cx="217488" cy="249238"/>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5" name="Oval 2343"/>
            <p:cNvSpPr>
              <a:spLocks noChangeArrowheads="1"/>
            </p:cNvSpPr>
            <p:nvPr/>
          </p:nvSpPr>
          <p:spPr bwMode="auto">
            <a:xfrm>
              <a:off x="7430942" y="1630710"/>
              <a:ext cx="307976" cy="217487"/>
            </a:xfrm>
            <a:prstGeom prst="ellipse">
              <a:avLst/>
            </a:prstGeom>
            <a:solidFill>
              <a:srgbClr val="FFFF99"/>
            </a:solidFill>
            <a:ln w="9525">
              <a:solidFill>
                <a:schemeClr val="tx1"/>
              </a:solidFill>
              <a:round/>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6" name="Rectangle 2344"/>
            <p:cNvSpPr>
              <a:spLocks noChangeArrowheads="1"/>
            </p:cNvSpPr>
            <p:nvPr/>
          </p:nvSpPr>
          <p:spPr bwMode="auto">
            <a:xfrm>
              <a:off x="7086453" y="1759297"/>
              <a:ext cx="952501" cy="1047750"/>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20" name="Oval 2348"/>
            <p:cNvSpPr>
              <a:spLocks noChangeArrowheads="1"/>
            </p:cNvSpPr>
            <p:nvPr/>
          </p:nvSpPr>
          <p:spPr bwMode="auto">
            <a:xfrm>
              <a:off x="7925109" y="2092990"/>
              <a:ext cx="363622" cy="392264"/>
            </a:xfrm>
            <a:prstGeom prst="ellipse">
              <a:avLst/>
            </a:prstGeom>
            <a:noFill/>
            <a:ln w="12700">
              <a:solidFill>
                <a:srgbClr val="808080"/>
              </a:solidFill>
              <a:prstDash val="dash"/>
              <a:round/>
              <a:headEnd/>
              <a:tailEnd/>
            </a:ln>
          </p:spPr>
          <p:txBody>
            <a:bodyPr wrap="none" anchor="ctr"/>
            <a:lstStyle/>
            <a:p>
              <a:endParaRPr lang="ja-JP" altLang="ja-JP"/>
            </a:p>
          </p:txBody>
        </p:sp>
        <p:sp>
          <p:nvSpPr>
            <p:cNvPr id="21" name="Text Box 2350"/>
            <p:cNvSpPr txBox="1">
              <a:spLocks noChangeArrowheads="1"/>
            </p:cNvSpPr>
            <p:nvPr/>
          </p:nvSpPr>
          <p:spPr bwMode="auto">
            <a:xfrm>
              <a:off x="8085483" y="2629772"/>
              <a:ext cx="745636" cy="277106"/>
            </a:xfrm>
            <a:prstGeom prst="rect">
              <a:avLst/>
            </a:prstGeom>
            <a:noFill/>
            <a:ln w="9525">
              <a:noFill/>
              <a:miter lim="800000"/>
              <a:headEnd/>
              <a:tailEnd/>
            </a:ln>
          </p:spPr>
          <p:txBody>
            <a:bodyPr>
              <a:spAutoFit/>
            </a:bodyPr>
            <a:lstStyle/>
            <a:p>
              <a:r>
                <a:rPr lang="en-US" altLang="ja-JP" sz="1200"/>
                <a:t>OutPort</a:t>
              </a:r>
            </a:p>
          </p:txBody>
        </p:sp>
        <p:cxnSp>
          <p:nvCxnSpPr>
            <p:cNvPr id="22" name="AutoShape 2351"/>
            <p:cNvCxnSpPr>
              <a:cxnSpLocks noChangeShapeType="1"/>
              <a:stCxn id="20" idx="5"/>
              <a:endCxn id="21" idx="0"/>
            </p:cNvCxnSpPr>
            <p:nvPr/>
          </p:nvCxnSpPr>
          <p:spPr bwMode="auto">
            <a:xfrm rot="16200000" flipH="1">
              <a:off x="8245909" y="2417379"/>
              <a:ext cx="201964" cy="222821"/>
            </a:xfrm>
            <a:prstGeom prst="straightConnector1">
              <a:avLst/>
            </a:prstGeom>
            <a:noFill/>
            <a:ln w="9525">
              <a:solidFill>
                <a:srgbClr val="808080"/>
              </a:solidFill>
              <a:round/>
              <a:headEnd/>
              <a:tailEnd/>
            </a:ln>
          </p:spPr>
        </p:cxnSp>
        <p:sp>
          <p:nvSpPr>
            <p:cNvPr id="27" name="AutoShape 2357"/>
            <p:cNvSpPr>
              <a:spLocks noChangeArrowheads="1"/>
            </p:cNvSpPr>
            <p:nvPr/>
          </p:nvSpPr>
          <p:spPr bwMode="auto">
            <a:xfrm>
              <a:off x="7316641" y="2024411"/>
              <a:ext cx="525463" cy="503238"/>
            </a:xfrm>
            <a:prstGeom prst="flowChartPreparation">
              <a:avLst/>
            </a:prstGeom>
            <a:solidFill>
              <a:schemeClr val="hlink"/>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33" name="AutoShape 2426"/>
            <p:cNvSpPr>
              <a:spLocks noChangeArrowheads="1"/>
            </p:cNvSpPr>
            <p:nvPr/>
          </p:nvSpPr>
          <p:spPr bwMode="auto">
            <a:xfrm>
              <a:off x="7880650" y="2151750"/>
              <a:ext cx="739406" cy="260450"/>
            </a:xfrm>
            <a:prstGeom prst="rightArrow">
              <a:avLst>
                <a:gd name="adj1" fmla="val 30769"/>
                <a:gd name="adj2" fmla="val 90243"/>
              </a:avLst>
            </a:prstGeom>
            <a:solidFill>
              <a:srgbClr val="FF0000">
                <a:alpha val="59999"/>
              </a:srgbClr>
            </a:solidFill>
            <a:ln w="3175">
              <a:noFill/>
              <a:miter lim="800000"/>
              <a:headEnd/>
              <a:tailEnd/>
            </a:ln>
          </p:spPr>
          <p:txBody>
            <a:bodyPr wrap="none" anchor="ctr"/>
            <a:lstStyle/>
            <a:p>
              <a:endParaRPr lang="ja-JP" altLang="ja-JP"/>
            </a:p>
          </p:txBody>
        </p:sp>
      </p:grpSp>
      <p:sp>
        <p:nvSpPr>
          <p:cNvPr id="17" name="テキスト ボックス 16"/>
          <p:cNvSpPr txBox="1"/>
          <p:nvPr/>
        </p:nvSpPr>
        <p:spPr>
          <a:xfrm>
            <a:off x="755576" y="4185084"/>
            <a:ext cx="6389891" cy="2308324"/>
          </a:xfrm>
          <a:prstGeom prst="rect">
            <a:avLst/>
          </a:prstGeom>
          <a:noFill/>
        </p:spPr>
        <p:txBody>
          <a:bodyPr wrap="none" rtlCol="0">
            <a:spAutoFit/>
          </a:bodyPr>
          <a:lstStyle/>
          <a:p>
            <a:r>
              <a:rPr lang="en-US" altLang="ja-JP" smtClean="0">
                <a:latin typeface="Consolas" pitchFamily="49" charset="0"/>
              </a:rPr>
              <a:t>// SampleReader.cpp</a:t>
            </a:r>
          </a:p>
          <a:p>
            <a:r>
              <a:rPr lang="en-US" altLang="ja-JP" smtClean="0">
                <a:latin typeface="Consolas" pitchFamily="49" charset="0"/>
              </a:rPr>
              <a:t>SampleReader::SampleReader(RTC::Manager* manager)</a:t>
            </a:r>
          </a:p>
          <a:p>
            <a:r>
              <a:rPr lang="en-US" altLang="ja-JP" smtClean="0">
                <a:latin typeface="Consolas" pitchFamily="49" charset="0"/>
              </a:rPr>
              <a:t>    : DAQMW::DaqComponentBase(manager),</a:t>
            </a:r>
          </a:p>
          <a:p>
            <a:r>
              <a:rPr lang="en-US" altLang="ja-JP" smtClean="0">
                <a:latin typeface="Consolas" pitchFamily="49" charset="0"/>
              </a:rPr>
              <a:t>      </a:t>
            </a:r>
            <a:r>
              <a:rPr lang="en-US" altLang="ja-JP" smtClean="0">
                <a:solidFill>
                  <a:srgbClr val="FF0000"/>
                </a:solidFill>
                <a:latin typeface="Consolas" pitchFamily="49" charset="0"/>
              </a:rPr>
              <a:t>m_OutPort("samplereader_out", m_out_data),</a:t>
            </a:r>
          </a:p>
          <a:p>
            <a:r>
              <a:rPr lang="en-US" altLang="ja-JP" smtClean="0">
                <a:latin typeface="Consolas" pitchFamily="49" charset="0"/>
              </a:rPr>
              <a:t>      m_sock(0),</a:t>
            </a:r>
          </a:p>
          <a:p>
            <a:r>
              <a:rPr lang="en-US" altLang="ja-JP" smtClean="0">
                <a:latin typeface="Consolas" pitchFamily="49" charset="0"/>
              </a:rPr>
              <a:t>      m_recv_byte_size(0),</a:t>
            </a:r>
          </a:p>
          <a:p>
            <a:r>
              <a:rPr lang="en-US" altLang="ja-JP" smtClean="0">
                <a:latin typeface="Consolas" pitchFamily="49" charset="0"/>
              </a:rPr>
              <a:t>      m_out_status(BUF_SUCCESS),</a:t>
            </a:r>
          </a:p>
          <a:p>
            <a:endParaRPr kumimoji="1" lang="ja-JP" alt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smtClean="0"/>
              <a:t>SampleReader (SampleReader.cpp)</a:t>
            </a:r>
            <a:br>
              <a:rPr lang="en-US" altLang="ja-JP" smtClean="0"/>
            </a:br>
            <a:r>
              <a:rPr lang="en-US" altLang="ja-JP" smtClean="0"/>
              <a:t>daq_configure()</a:t>
            </a:r>
            <a:r>
              <a:rPr lang="ja-JP" altLang="en-US" smtClean="0"/>
              <a:t> パラメータの取得</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49</a:t>
            </a:fld>
            <a:endParaRPr kumimoji="1" lang="ja-JP" altLang="en-US"/>
          </a:p>
        </p:txBody>
      </p:sp>
      <p:sp>
        <p:nvSpPr>
          <p:cNvPr id="7" name="テキスト ボックス 6"/>
          <p:cNvSpPr txBox="1"/>
          <p:nvPr/>
        </p:nvSpPr>
        <p:spPr>
          <a:xfrm>
            <a:off x="395536" y="1628800"/>
            <a:ext cx="7782900" cy="3139321"/>
          </a:xfrm>
          <a:prstGeom prst="rect">
            <a:avLst/>
          </a:prstGeom>
          <a:noFill/>
        </p:spPr>
        <p:txBody>
          <a:bodyPr wrap="none" rtlCol="0">
            <a:spAutoFit/>
          </a:bodyPr>
          <a:lstStyle/>
          <a:p>
            <a:r>
              <a:rPr lang="en-US" altLang="ja-JP" smtClean="0">
                <a:latin typeface="Consolas" pitchFamily="49" charset="0"/>
              </a:rPr>
              <a:t>int SampleReader::daq_configure()</a:t>
            </a:r>
          </a:p>
          <a:p>
            <a:r>
              <a:rPr lang="en-US" altLang="ja-JP" smtClean="0">
                <a:latin typeface="Consolas" pitchFamily="49" charset="0"/>
              </a:rPr>
              <a:t>{</a:t>
            </a:r>
          </a:p>
          <a:p>
            <a:r>
              <a:rPr lang="en-US" altLang="ja-JP" smtClean="0">
                <a:latin typeface="Consolas" pitchFamily="49" charset="0"/>
              </a:rPr>
              <a:t>    std::cerr &lt;&lt; "*** SampleReader::configure" &lt;&lt; std::endl;</a:t>
            </a:r>
          </a:p>
          <a:p>
            <a:endParaRPr lang="en-US" altLang="ja-JP" smtClean="0">
              <a:latin typeface="Consolas" pitchFamily="49" charset="0"/>
            </a:endParaRPr>
          </a:p>
          <a:p>
            <a:r>
              <a:rPr lang="en-US" altLang="ja-JP" smtClean="0">
                <a:latin typeface="Consolas" pitchFamily="49" charset="0"/>
              </a:rPr>
              <a:t>    ::NVList* paramList;</a:t>
            </a:r>
          </a:p>
          <a:p>
            <a:r>
              <a:rPr lang="en-US" altLang="ja-JP" smtClean="0">
                <a:latin typeface="Consolas" pitchFamily="49" charset="0"/>
              </a:rPr>
              <a:t>    paramList = m_daq_service0.getCompParams();</a:t>
            </a:r>
          </a:p>
          <a:p>
            <a:r>
              <a:rPr lang="en-US" altLang="ja-JP" smtClean="0">
                <a:latin typeface="Consolas" pitchFamily="49" charset="0"/>
              </a:rPr>
              <a:t>    </a:t>
            </a:r>
            <a:r>
              <a:rPr lang="en-US" altLang="ja-JP" smtClean="0">
                <a:solidFill>
                  <a:srgbClr val="FF0000"/>
                </a:solidFill>
                <a:latin typeface="Consolas" pitchFamily="49" charset="0"/>
              </a:rPr>
              <a:t>parse_params(paramList);</a:t>
            </a:r>
          </a:p>
          <a:p>
            <a:endParaRPr lang="en-US" altLang="ja-JP" smtClean="0">
              <a:latin typeface="Consolas" pitchFamily="49" charset="0"/>
            </a:endParaRPr>
          </a:p>
          <a:p>
            <a:r>
              <a:rPr lang="en-US" altLang="ja-JP" smtClean="0">
                <a:latin typeface="Consolas" pitchFamily="49" charset="0"/>
              </a:rPr>
              <a:t>    return 0;</a:t>
            </a:r>
          </a:p>
          <a:p>
            <a:r>
              <a:rPr lang="en-US" altLang="ja-JP" smtClean="0">
                <a:latin typeface="Consolas" pitchFamily="49" charset="0"/>
              </a:rPr>
              <a:t>}</a:t>
            </a:r>
          </a:p>
          <a:p>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smtClean="0"/>
              <a:t>OS </a:t>
            </a:r>
            <a:r>
              <a:rPr kumimoji="1" lang="ja-JP" altLang="en-US" smtClean="0"/>
              <a:t>セットアップ </a:t>
            </a:r>
            <a:r>
              <a:rPr lang="ja-JP" altLang="en-US" smtClean="0"/>
              <a:t>トラブル解決法</a:t>
            </a:r>
            <a:r>
              <a:rPr lang="en-US" altLang="ja-JP" smtClean="0"/>
              <a:t/>
            </a:r>
            <a:br>
              <a:rPr lang="en-US" altLang="ja-JP" smtClean="0"/>
            </a:br>
            <a:r>
              <a:rPr lang="en-US" altLang="ja-JP" smtClean="0"/>
              <a:t>Scientific Linux</a:t>
            </a:r>
            <a:r>
              <a:rPr lang="ja-JP" altLang="en-US" smtClean="0"/>
              <a:t>編</a:t>
            </a:r>
            <a:endParaRPr kumimoji="1" lang="ja-JP" altLang="en-US"/>
          </a:p>
        </p:txBody>
      </p:sp>
      <p:sp>
        <p:nvSpPr>
          <p:cNvPr id="3" name="コンテンツ プレースホルダ 2"/>
          <p:cNvSpPr>
            <a:spLocks noGrp="1"/>
          </p:cNvSpPr>
          <p:nvPr>
            <p:ph idx="1"/>
          </p:nvPr>
        </p:nvSpPr>
        <p:spPr/>
        <p:txBody>
          <a:bodyPr>
            <a:normAutofit fontScale="85000" lnSpcReduction="20000"/>
          </a:bodyPr>
          <a:lstStyle/>
          <a:p>
            <a:r>
              <a:rPr kumimoji="1" lang="en-US" altLang="ja-JP" sz="2800" smtClean="0"/>
              <a:t>DAQ</a:t>
            </a:r>
            <a:r>
              <a:rPr kumimoji="1" lang="ja-JP" altLang="en-US" sz="2800" smtClean="0"/>
              <a:t>コンポーネントのコンパイルで </a:t>
            </a:r>
            <a:r>
              <a:rPr lang="en-US" altLang="ja-JP" sz="2800" smtClean="0"/>
              <a:t>libuuid</a:t>
            </a:r>
            <a:r>
              <a:rPr lang="ja-JP" altLang="en-US" sz="2800" smtClean="0"/>
              <a:t>がない</a:t>
            </a:r>
            <a:endParaRPr lang="en-US" altLang="ja-JP" sz="2800" smtClean="0"/>
          </a:p>
          <a:p>
            <a:pPr>
              <a:buNone/>
            </a:pPr>
            <a:r>
              <a:rPr lang="en-US" altLang="ja-JP" sz="2800" smtClean="0"/>
              <a:t>	</a:t>
            </a:r>
            <a:r>
              <a:rPr lang="ja-JP" altLang="en-US" sz="2800" smtClean="0"/>
              <a:t>（</a:t>
            </a:r>
            <a:r>
              <a:rPr lang="en-US" altLang="ja-JP" sz="2800" smtClean="0"/>
              <a:t>/usr/bin/ld: cannot find -luuid</a:t>
            </a:r>
            <a:r>
              <a:rPr lang="ja-JP" altLang="en-US" sz="2800" smtClean="0"/>
              <a:t>）</a:t>
            </a:r>
            <a:r>
              <a:rPr kumimoji="1" lang="ja-JP" altLang="en-US" sz="2800" smtClean="0"/>
              <a:t>と言われたら</a:t>
            </a:r>
            <a:endParaRPr kumimoji="1" lang="en-US" altLang="ja-JP" sz="2800" smtClean="0"/>
          </a:p>
          <a:p>
            <a:pPr lvl="1"/>
            <a:r>
              <a:rPr lang="en-US" altLang="ja-JP" sz="2400" smtClean="0"/>
              <a:t>yum   install  e2fsprogs-devel (SL 5.x)</a:t>
            </a:r>
          </a:p>
          <a:p>
            <a:pPr lvl="1">
              <a:buNone/>
            </a:pPr>
            <a:r>
              <a:rPr lang="en-US" altLang="ja-JP" sz="2400" smtClean="0"/>
              <a:t>	</a:t>
            </a:r>
            <a:r>
              <a:rPr lang="en-US" altLang="ja-JP" sz="2200" smtClean="0"/>
              <a:t>(Software development</a:t>
            </a:r>
            <a:r>
              <a:rPr lang="ja-JP" altLang="en-US" sz="2200" smtClean="0"/>
              <a:t>を選ぶと自動で入る</a:t>
            </a:r>
            <a:r>
              <a:rPr lang="en-US" altLang="ja-JP" sz="2200" smtClean="0"/>
              <a:t>)</a:t>
            </a:r>
          </a:p>
          <a:p>
            <a:pPr lvl="1"/>
            <a:r>
              <a:rPr kumimoji="1" lang="en-US" altLang="ja-JP" sz="2400" smtClean="0"/>
              <a:t>yum   install  libuuid-devel      (SL 6.x)</a:t>
            </a:r>
          </a:p>
          <a:p>
            <a:pPr lvl="1">
              <a:buNone/>
            </a:pPr>
            <a:r>
              <a:rPr lang="en-US" altLang="ja-JP" sz="2400" smtClean="0"/>
              <a:t>	</a:t>
            </a:r>
            <a:r>
              <a:rPr lang="en-US" altLang="ja-JP" sz="2200" smtClean="0"/>
              <a:t>(Software Development</a:t>
            </a:r>
            <a:r>
              <a:rPr lang="ja-JP" altLang="en-US" sz="2200" smtClean="0"/>
              <a:t>を選んでも自動で入らない）</a:t>
            </a:r>
            <a:endParaRPr lang="en-US" altLang="ja-JP" sz="2200" smtClean="0"/>
          </a:p>
          <a:p>
            <a:r>
              <a:rPr kumimoji="1" lang="en-US" altLang="ja-JP" sz="2800" smtClean="0"/>
              <a:t>iptables</a:t>
            </a:r>
            <a:r>
              <a:rPr lang="ja-JP" altLang="en-US" sz="2800" smtClean="0"/>
              <a:t> </a:t>
            </a:r>
            <a:r>
              <a:rPr lang="en-US" altLang="ja-JP" sz="2800" smtClean="0"/>
              <a:t>(packet filtering firewall) </a:t>
            </a:r>
            <a:r>
              <a:rPr kumimoji="1" lang="ja-JP" altLang="en-US" sz="2800" smtClean="0"/>
              <a:t>をオフ</a:t>
            </a:r>
            <a:endParaRPr kumimoji="1" lang="en-US" altLang="ja-JP" sz="2800" smtClean="0"/>
          </a:p>
          <a:p>
            <a:pPr lvl="1"/>
            <a:r>
              <a:rPr lang="en-US" altLang="ja-JP" sz="2400" smtClean="0"/>
              <a:t>chkconfig iptables off; service iptables stop</a:t>
            </a:r>
          </a:p>
          <a:p>
            <a:r>
              <a:rPr kumimoji="1" lang="en-US" altLang="ja-JP" sz="2800" smtClean="0"/>
              <a:t>WebUI</a:t>
            </a:r>
            <a:r>
              <a:rPr kumimoji="1" lang="ja-JP" altLang="en-US" sz="2800" smtClean="0"/>
              <a:t>を使うときは</a:t>
            </a:r>
            <a:r>
              <a:rPr kumimoji="1" lang="en-US" altLang="ja-JP" sz="2800" smtClean="0"/>
              <a:t>SELinux</a:t>
            </a:r>
            <a:r>
              <a:rPr kumimoji="1" lang="ja-JP" altLang="en-US" sz="2800" smtClean="0"/>
              <a:t>をオフ</a:t>
            </a:r>
            <a:endParaRPr kumimoji="1" lang="en-US" altLang="ja-JP" sz="2800" smtClean="0"/>
          </a:p>
          <a:p>
            <a:pPr lvl="1"/>
            <a:r>
              <a:rPr kumimoji="1" lang="en-US" altLang="ja-JP" sz="2400" smtClean="0"/>
              <a:t>Scientific Linux 5.x</a:t>
            </a:r>
            <a:r>
              <a:rPr kumimoji="1" lang="ja-JP" altLang="en-US" sz="2400" smtClean="0"/>
              <a:t>ではインストール終了後、最初のブートでダイアログがでる。</a:t>
            </a:r>
            <a:r>
              <a:rPr kumimoji="1" lang="en-US" altLang="ja-JP" sz="2400" smtClean="0"/>
              <a:t>SL 6</a:t>
            </a:r>
            <a:r>
              <a:rPr kumimoji="1" lang="ja-JP" altLang="en-US" sz="2400" smtClean="0"/>
              <a:t>では出ない。</a:t>
            </a:r>
            <a:endParaRPr kumimoji="1" lang="en-US" altLang="ja-JP" sz="2400" smtClean="0"/>
          </a:p>
          <a:p>
            <a:pPr lvl="1"/>
            <a:r>
              <a:rPr kumimoji="1" lang="en-US" altLang="ja-JP" sz="2400" smtClean="0"/>
              <a:t>/etc/sysconfig/selinux</a:t>
            </a:r>
            <a:r>
              <a:rPr kumimoji="1" lang="ja-JP" altLang="en-US" sz="2400" smtClean="0"/>
              <a:t>で </a:t>
            </a:r>
            <a:r>
              <a:rPr kumimoji="1" lang="en-US" altLang="ja-JP" sz="2400" smtClean="0"/>
              <a:t>SELINUX=enforcing </a:t>
            </a:r>
            <a:r>
              <a:rPr kumimoji="1" lang="ja-JP" altLang="en-US" sz="2400" smtClean="0"/>
              <a:t>→ </a:t>
            </a:r>
            <a:r>
              <a:rPr kumimoji="1" lang="en-US" altLang="ja-JP" sz="2400" smtClean="0"/>
              <a:t>SELINUX=disabled</a:t>
            </a:r>
            <a:r>
              <a:rPr kumimoji="1" lang="ja-JP" altLang="en-US" sz="2400" smtClean="0"/>
              <a:t>に書き換えてリブート</a:t>
            </a:r>
            <a:endParaRPr kumimoji="1" lang="en-US" altLang="ja-JP" sz="2400" smtClean="0"/>
          </a:p>
          <a:p>
            <a:pPr lvl="1"/>
            <a:r>
              <a:rPr lang="ja-JP" altLang="en-US" sz="2400" smtClean="0"/>
              <a:t>本来は</a:t>
            </a:r>
            <a:r>
              <a:rPr lang="en-US" altLang="ja-JP" sz="2400" smtClean="0"/>
              <a:t>SELinux</a:t>
            </a:r>
            <a:r>
              <a:rPr lang="ja-JP" altLang="en-US" sz="2400" smtClean="0"/>
              <a:t>をオフにしなくてもよいはずだが</a:t>
            </a:r>
            <a:endParaRPr kumimoji="1" lang="ja-JP" altLang="en-US" sz="2400"/>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5</a:t>
            </a:fld>
            <a:endParaRPr kumimoji="1" lang="ja-JP" alt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5391558" y="728700"/>
            <a:ext cx="3752950" cy="1015663"/>
          </a:xfrm>
          <a:prstGeom prst="rect">
            <a:avLst/>
          </a:prstGeom>
          <a:ln w="12700"/>
        </p:spPr>
        <p:style>
          <a:lnRef idx="2">
            <a:schemeClr val="dk1"/>
          </a:lnRef>
          <a:fillRef idx="1">
            <a:schemeClr val="lt1"/>
          </a:fillRef>
          <a:effectRef idx="0">
            <a:schemeClr val="dk1"/>
          </a:effectRef>
          <a:fontRef idx="minor">
            <a:schemeClr val="dk1"/>
          </a:fontRef>
        </p:style>
        <p:txBody>
          <a:bodyPr wrap="square" rtlCol="0">
            <a:spAutoFit/>
          </a:bodyPr>
          <a:lstStyle/>
          <a:p>
            <a:r>
              <a:rPr lang="pt-BR" altLang="ja-JP" sz="1200" smtClean="0">
                <a:latin typeface="Consolas" pitchFamily="49" charset="0"/>
              </a:rPr>
              <a:t>&lt;!-- config.xml --&gt;</a:t>
            </a:r>
          </a:p>
          <a:p>
            <a:r>
              <a:rPr lang="pt-BR" altLang="ja-JP" sz="1200" smtClean="0">
                <a:latin typeface="Consolas" pitchFamily="49" charset="0"/>
              </a:rPr>
              <a:t>&lt;params&gt;</a:t>
            </a:r>
          </a:p>
          <a:p>
            <a:r>
              <a:rPr lang="pt-BR" altLang="ja-JP" sz="1200" smtClean="0">
                <a:latin typeface="Consolas" pitchFamily="49" charset="0"/>
              </a:rPr>
              <a:t>    &lt;param pid="</a:t>
            </a:r>
            <a:r>
              <a:rPr lang="pt-BR" altLang="ja-JP" sz="1200" smtClean="0">
                <a:solidFill>
                  <a:srgbClr val="FF0000"/>
                </a:solidFill>
                <a:latin typeface="Consolas" pitchFamily="49" charset="0"/>
              </a:rPr>
              <a:t>srcAddr</a:t>
            </a:r>
            <a:r>
              <a:rPr lang="pt-BR" altLang="ja-JP" sz="1200" smtClean="0">
                <a:latin typeface="Consolas" pitchFamily="49" charset="0"/>
              </a:rPr>
              <a:t>"&gt;</a:t>
            </a:r>
            <a:r>
              <a:rPr lang="pt-BR" altLang="ja-JP" sz="1200" smtClean="0">
                <a:solidFill>
                  <a:srgbClr val="FF0000"/>
                </a:solidFill>
                <a:latin typeface="Consolas" pitchFamily="49" charset="0"/>
              </a:rPr>
              <a:t>127.0.0.1</a:t>
            </a:r>
            <a:r>
              <a:rPr lang="pt-BR" altLang="ja-JP" sz="1200" smtClean="0">
                <a:latin typeface="Consolas" pitchFamily="49" charset="0"/>
              </a:rPr>
              <a:t>&lt;/param&gt;</a:t>
            </a:r>
          </a:p>
          <a:p>
            <a:r>
              <a:rPr lang="pt-BR" altLang="ja-JP" sz="1200" smtClean="0">
                <a:latin typeface="Consolas" pitchFamily="49" charset="0"/>
              </a:rPr>
              <a:t>    &lt;param pid="</a:t>
            </a:r>
            <a:r>
              <a:rPr lang="pt-BR" altLang="ja-JP" sz="1200" smtClean="0">
                <a:solidFill>
                  <a:srgbClr val="FF0000"/>
                </a:solidFill>
                <a:latin typeface="Consolas" pitchFamily="49" charset="0"/>
              </a:rPr>
              <a:t>srcPort</a:t>
            </a:r>
            <a:r>
              <a:rPr lang="pt-BR" altLang="ja-JP" sz="1200" smtClean="0">
                <a:latin typeface="Consolas" pitchFamily="49" charset="0"/>
              </a:rPr>
              <a:t>"&gt;</a:t>
            </a:r>
            <a:r>
              <a:rPr lang="pt-BR" altLang="ja-JP" sz="1200" smtClean="0">
                <a:solidFill>
                  <a:srgbClr val="FF0000"/>
                </a:solidFill>
                <a:latin typeface="Consolas" pitchFamily="49" charset="0"/>
              </a:rPr>
              <a:t>2222</a:t>
            </a:r>
            <a:r>
              <a:rPr lang="pt-BR" altLang="ja-JP" sz="1200" smtClean="0">
                <a:latin typeface="Consolas" pitchFamily="49" charset="0"/>
              </a:rPr>
              <a:t>&lt;/param&gt;</a:t>
            </a:r>
          </a:p>
          <a:p>
            <a:r>
              <a:rPr lang="pt-BR" altLang="ja-JP" sz="1200" smtClean="0">
                <a:latin typeface="Consolas" pitchFamily="49" charset="0"/>
              </a:rPr>
              <a:t>&lt;/params&gt;</a:t>
            </a:r>
            <a:endParaRPr kumimoji="1" lang="ja-JP" altLang="en-US" sz="1200">
              <a:latin typeface="Consolas" pitchFamily="49" charset="0"/>
            </a:endParaRPr>
          </a:p>
        </p:txBody>
      </p:sp>
      <p:sp>
        <p:nvSpPr>
          <p:cNvPr id="2" name="タイトル 1"/>
          <p:cNvSpPr>
            <a:spLocks noGrp="1"/>
          </p:cNvSpPr>
          <p:nvPr>
            <p:ph type="title"/>
          </p:nvPr>
        </p:nvSpPr>
        <p:spPr>
          <a:xfrm>
            <a:off x="467544" y="0"/>
            <a:ext cx="8229600" cy="764704"/>
          </a:xfrm>
        </p:spPr>
        <p:txBody>
          <a:bodyPr/>
          <a:lstStyle/>
          <a:p>
            <a:r>
              <a:rPr kumimoji="1" lang="en-US" altLang="ja-JP" smtClean="0"/>
              <a:t>SampleReader - daq_configure()</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50</a:t>
            </a:fld>
            <a:endParaRPr kumimoji="1" lang="ja-JP" altLang="en-US"/>
          </a:p>
        </p:txBody>
      </p:sp>
      <p:sp>
        <p:nvSpPr>
          <p:cNvPr id="7" name="テキスト ボックス 6"/>
          <p:cNvSpPr txBox="1"/>
          <p:nvPr/>
        </p:nvSpPr>
        <p:spPr>
          <a:xfrm>
            <a:off x="359532" y="1857013"/>
            <a:ext cx="7478329" cy="3539430"/>
          </a:xfrm>
          <a:prstGeom prst="rect">
            <a:avLst/>
          </a:prstGeom>
          <a:noFill/>
        </p:spPr>
        <p:txBody>
          <a:bodyPr wrap="none" rtlCol="0">
            <a:spAutoFit/>
          </a:bodyPr>
          <a:lstStyle/>
          <a:p>
            <a:r>
              <a:rPr lang="en-US" altLang="ja-JP" sz="1600" smtClean="0">
                <a:latin typeface="Consolas" pitchFamily="49" charset="0"/>
              </a:rPr>
              <a:t>int SampleReader::parse_params(::NVList* list)</a:t>
            </a:r>
          </a:p>
          <a:p>
            <a:r>
              <a:rPr lang="en-US" altLang="ja-JP" sz="1600" smtClean="0">
                <a:latin typeface="Consolas" pitchFamily="49" charset="0"/>
              </a:rPr>
              <a:t>{</a:t>
            </a:r>
            <a:r>
              <a:rPr lang="ja-JP" altLang="en-US" sz="1600" smtClean="0">
                <a:latin typeface="Consolas" pitchFamily="49" charset="0"/>
              </a:rPr>
              <a:t>　　</a:t>
            </a:r>
            <a:endParaRPr lang="en-US" altLang="ja-JP" sz="1600" smtClean="0">
              <a:latin typeface="Consolas" pitchFamily="49" charset="0"/>
            </a:endParaRPr>
          </a:p>
          <a:p>
            <a:r>
              <a:rPr lang="en-US" altLang="ja-JP" sz="1600" smtClean="0">
                <a:latin typeface="Consolas" pitchFamily="49" charset="0"/>
              </a:rPr>
              <a:t>    int len = (*list).length();</a:t>
            </a:r>
          </a:p>
          <a:p>
            <a:r>
              <a:rPr lang="en-US" altLang="ja-JP" sz="1600" smtClean="0">
                <a:latin typeface="Consolas" pitchFamily="49" charset="0"/>
              </a:rPr>
              <a:t>    for (int i = 0; i &lt; len; i+=2) {</a:t>
            </a:r>
          </a:p>
          <a:p>
            <a:r>
              <a:rPr lang="en-US" altLang="ja-JP" sz="1600" smtClean="0">
                <a:latin typeface="Consolas" pitchFamily="49" charset="0"/>
              </a:rPr>
              <a:t>        </a:t>
            </a:r>
            <a:r>
              <a:rPr lang="en-US" altLang="ja-JP" sz="1600" smtClean="0">
                <a:solidFill>
                  <a:srgbClr val="FF0000"/>
                </a:solidFill>
                <a:latin typeface="Consolas" pitchFamily="49" charset="0"/>
              </a:rPr>
              <a:t>std::string sname  = (std::string)(*list)[i].value;</a:t>
            </a:r>
          </a:p>
          <a:p>
            <a:r>
              <a:rPr lang="en-US" altLang="ja-JP" sz="1600" smtClean="0">
                <a:solidFill>
                  <a:srgbClr val="FF0000"/>
                </a:solidFill>
                <a:latin typeface="Consolas" pitchFamily="49" charset="0"/>
              </a:rPr>
              <a:t>        std::string svalue = (std::string)(*list)[i+1].value;</a:t>
            </a:r>
          </a:p>
          <a:p>
            <a:r>
              <a:rPr lang="en-US" altLang="ja-JP" sz="1600" smtClean="0">
                <a:solidFill>
                  <a:srgbClr val="FF0000"/>
                </a:solidFill>
                <a:latin typeface="Consolas" pitchFamily="49" charset="0"/>
              </a:rPr>
              <a:t>        if ( sname == "</a:t>
            </a:r>
            <a:r>
              <a:rPr lang="en-US" altLang="ja-JP" sz="1600" b="1" smtClean="0">
                <a:solidFill>
                  <a:srgbClr val="FF0000"/>
                </a:solidFill>
                <a:latin typeface="Consolas" pitchFamily="49" charset="0"/>
              </a:rPr>
              <a:t>srcAddr</a:t>
            </a:r>
            <a:r>
              <a:rPr lang="en-US" altLang="ja-JP" sz="1600" smtClean="0">
                <a:solidFill>
                  <a:srgbClr val="FF0000"/>
                </a:solidFill>
                <a:latin typeface="Consolas" pitchFamily="49" charset="0"/>
              </a:rPr>
              <a:t>" ) {</a:t>
            </a:r>
          </a:p>
          <a:p>
            <a:r>
              <a:rPr lang="en-US" altLang="ja-JP" sz="1600" smtClean="0">
                <a:solidFill>
                  <a:srgbClr val="FF0000"/>
                </a:solidFill>
                <a:latin typeface="Consolas" pitchFamily="49" charset="0"/>
              </a:rPr>
              <a:t>            m_srcAddr = svalue;</a:t>
            </a:r>
          </a:p>
          <a:p>
            <a:r>
              <a:rPr lang="en-US" altLang="ja-JP" sz="1600" smtClean="0">
                <a:solidFill>
                  <a:srgbClr val="FF0000"/>
                </a:solidFill>
                <a:latin typeface="Consolas" pitchFamily="49" charset="0"/>
              </a:rPr>
              <a:t>        }</a:t>
            </a:r>
          </a:p>
          <a:p>
            <a:r>
              <a:rPr lang="en-US" altLang="ja-JP" sz="1600" smtClean="0">
                <a:solidFill>
                  <a:srgbClr val="FF0000"/>
                </a:solidFill>
                <a:latin typeface="Consolas" pitchFamily="49" charset="0"/>
              </a:rPr>
              <a:t>        if ( sname == "</a:t>
            </a:r>
            <a:r>
              <a:rPr lang="en-US" altLang="ja-JP" sz="1600" b="1" smtClean="0">
                <a:solidFill>
                  <a:srgbClr val="FF0000"/>
                </a:solidFill>
                <a:latin typeface="Consolas" pitchFamily="49" charset="0"/>
              </a:rPr>
              <a:t>srcPort</a:t>
            </a:r>
            <a:r>
              <a:rPr lang="en-US" altLang="ja-JP" sz="1600" smtClean="0">
                <a:solidFill>
                  <a:srgbClr val="FF0000"/>
                </a:solidFill>
                <a:latin typeface="Consolas" pitchFamily="49" charset="0"/>
              </a:rPr>
              <a:t>" ) {</a:t>
            </a:r>
          </a:p>
          <a:p>
            <a:r>
              <a:rPr lang="en-US" altLang="ja-JP" sz="1600" smtClean="0">
                <a:solidFill>
                  <a:srgbClr val="FF0000"/>
                </a:solidFill>
                <a:latin typeface="Consolas" pitchFamily="49" charset="0"/>
              </a:rPr>
              <a:t>            char* offset;</a:t>
            </a:r>
          </a:p>
          <a:p>
            <a:r>
              <a:rPr lang="en-US" altLang="ja-JP" sz="1600" smtClean="0">
                <a:solidFill>
                  <a:srgbClr val="FF0000"/>
                </a:solidFill>
                <a:latin typeface="Consolas" pitchFamily="49" charset="0"/>
              </a:rPr>
              <a:t>            m_srcPort = (int)strtol(svalue.c_str(), &amp;offset, 10);</a:t>
            </a:r>
          </a:p>
          <a:p>
            <a:r>
              <a:rPr lang="en-US" altLang="ja-JP" sz="1600" smtClean="0">
                <a:solidFill>
                  <a:srgbClr val="FF0000"/>
                </a:solidFill>
                <a:latin typeface="Consolas" pitchFamily="49" charset="0"/>
              </a:rPr>
              <a:t>        }</a:t>
            </a:r>
            <a:endParaRPr lang="en-US" altLang="ja-JP" sz="1600" smtClean="0">
              <a:latin typeface="Consolas" pitchFamily="49" charset="0"/>
            </a:endParaRPr>
          </a:p>
          <a:p>
            <a:r>
              <a:rPr lang="en-US" altLang="ja-JP" sz="1600" smtClean="0">
                <a:latin typeface="Consolas" pitchFamily="49" charset="0"/>
              </a:rPr>
              <a:t>    }</a:t>
            </a:r>
          </a:p>
        </p:txBody>
      </p:sp>
      <p:grpSp>
        <p:nvGrpSpPr>
          <p:cNvPr id="23" name="グループ化 22"/>
          <p:cNvGrpSpPr/>
          <p:nvPr/>
        </p:nvGrpSpPr>
        <p:grpSpPr>
          <a:xfrm>
            <a:off x="503548" y="5553236"/>
            <a:ext cx="6228692" cy="441340"/>
            <a:chOff x="1691680" y="5615952"/>
            <a:chExt cx="6228692" cy="441340"/>
          </a:xfrm>
        </p:grpSpPr>
        <p:grpSp>
          <p:nvGrpSpPr>
            <p:cNvPr id="15" name="グループ化 14"/>
            <p:cNvGrpSpPr/>
            <p:nvPr/>
          </p:nvGrpSpPr>
          <p:grpSpPr>
            <a:xfrm>
              <a:off x="1691680" y="5661248"/>
              <a:ext cx="1872208" cy="396044"/>
              <a:chOff x="1691680" y="5661248"/>
              <a:chExt cx="1872208" cy="396044"/>
            </a:xfrm>
          </p:grpSpPr>
          <p:sp>
            <p:nvSpPr>
              <p:cNvPr id="13" name="正方形/長方形 12"/>
              <p:cNvSpPr/>
              <p:nvPr/>
            </p:nvSpPr>
            <p:spPr>
              <a:xfrm>
                <a:off x="1691680" y="5661248"/>
                <a:ext cx="936104" cy="3960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t>sname</a:t>
                </a:r>
                <a:endParaRPr kumimoji="1" lang="ja-JP" altLang="en-US"/>
              </a:p>
            </p:txBody>
          </p:sp>
          <p:sp>
            <p:nvSpPr>
              <p:cNvPr id="14" name="正方形/長方形 13"/>
              <p:cNvSpPr/>
              <p:nvPr/>
            </p:nvSpPr>
            <p:spPr>
              <a:xfrm>
                <a:off x="2627784" y="5661248"/>
                <a:ext cx="936104" cy="3960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t>svalue</a:t>
                </a:r>
                <a:endParaRPr kumimoji="1" lang="ja-JP" altLang="en-US"/>
              </a:p>
            </p:txBody>
          </p:sp>
        </p:grpSp>
        <p:grpSp>
          <p:nvGrpSpPr>
            <p:cNvPr id="16" name="グループ化 15"/>
            <p:cNvGrpSpPr/>
            <p:nvPr/>
          </p:nvGrpSpPr>
          <p:grpSpPr>
            <a:xfrm>
              <a:off x="3563888" y="5661248"/>
              <a:ext cx="1872208" cy="396044"/>
              <a:chOff x="1691680" y="5661248"/>
              <a:chExt cx="1872208" cy="396044"/>
            </a:xfrm>
          </p:grpSpPr>
          <p:sp>
            <p:nvSpPr>
              <p:cNvPr id="17" name="正方形/長方形 16"/>
              <p:cNvSpPr/>
              <p:nvPr/>
            </p:nvSpPr>
            <p:spPr>
              <a:xfrm>
                <a:off x="1691680" y="5661248"/>
                <a:ext cx="936104" cy="3960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t>sname</a:t>
                </a:r>
                <a:endParaRPr kumimoji="1" lang="ja-JP" altLang="en-US"/>
              </a:p>
            </p:txBody>
          </p:sp>
          <p:sp>
            <p:nvSpPr>
              <p:cNvPr id="18" name="正方形/長方形 17"/>
              <p:cNvSpPr/>
              <p:nvPr/>
            </p:nvSpPr>
            <p:spPr>
              <a:xfrm>
                <a:off x="2627784" y="5661248"/>
                <a:ext cx="936104" cy="3960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t>svalue</a:t>
                </a:r>
                <a:endParaRPr kumimoji="1" lang="ja-JP" altLang="en-US"/>
              </a:p>
            </p:txBody>
          </p:sp>
        </p:grpSp>
        <p:grpSp>
          <p:nvGrpSpPr>
            <p:cNvPr id="19" name="グループ化 18"/>
            <p:cNvGrpSpPr/>
            <p:nvPr/>
          </p:nvGrpSpPr>
          <p:grpSpPr>
            <a:xfrm>
              <a:off x="6048164" y="5661248"/>
              <a:ext cx="1872208" cy="396044"/>
              <a:chOff x="1691680" y="5661248"/>
              <a:chExt cx="1872208" cy="396044"/>
            </a:xfrm>
          </p:grpSpPr>
          <p:sp>
            <p:nvSpPr>
              <p:cNvPr id="20" name="正方形/長方形 19"/>
              <p:cNvSpPr/>
              <p:nvPr/>
            </p:nvSpPr>
            <p:spPr>
              <a:xfrm>
                <a:off x="1691680" y="5661248"/>
                <a:ext cx="936104" cy="3960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t>sname</a:t>
                </a:r>
                <a:endParaRPr kumimoji="1" lang="ja-JP" altLang="en-US"/>
              </a:p>
            </p:txBody>
          </p:sp>
          <p:sp>
            <p:nvSpPr>
              <p:cNvPr id="21" name="正方形/長方形 20"/>
              <p:cNvSpPr/>
              <p:nvPr/>
            </p:nvSpPr>
            <p:spPr>
              <a:xfrm>
                <a:off x="2627784" y="5661248"/>
                <a:ext cx="936104" cy="3960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t>svalue</a:t>
                </a:r>
                <a:endParaRPr kumimoji="1" lang="ja-JP" altLang="en-US"/>
              </a:p>
            </p:txBody>
          </p:sp>
        </p:grpSp>
        <p:sp>
          <p:nvSpPr>
            <p:cNvPr id="22" name="テキスト ボックス 21"/>
            <p:cNvSpPr txBox="1"/>
            <p:nvPr/>
          </p:nvSpPr>
          <p:spPr>
            <a:xfrm>
              <a:off x="5580112" y="5615952"/>
              <a:ext cx="343364" cy="369332"/>
            </a:xfrm>
            <a:prstGeom prst="rect">
              <a:avLst/>
            </a:prstGeom>
            <a:noFill/>
          </p:spPr>
          <p:txBody>
            <a:bodyPr wrap="none" rtlCol="0">
              <a:spAutoFit/>
            </a:bodyPr>
            <a:lstStyle/>
            <a:p>
              <a:r>
                <a:rPr lang="en-US" altLang="ja-JP" smtClean="0"/>
                <a:t>…</a:t>
              </a:r>
              <a:endParaRPr kumimoji="1" lang="ja-JP" altLang="en-US"/>
            </a:p>
          </p:txBody>
        </p:sp>
      </p:gr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SampleReader - daq_start()</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51</a:t>
            </a:fld>
            <a:endParaRPr kumimoji="1" lang="ja-JP" altLang="en-US"/>
          </a:p>
        </p:txBody>
      </p:sp>
      <p:sp>
        <p:nvSpPr>
          <p:cNvPr id="7" name="テキスト ボックス 6"/>
          <p:cNvSpPr txBox="1"/>
          <p:nvPr/>
        </p:nvSpPr>
        <p:spPr>
          <a:xfrm>
            <a:off x="94728" y="1340768"/>
            <a:ext cx="9049272" cy="4801314"/>
          </a:xfrm>
          <a:prstGeom prst="rect">
            <a:avLst/>
          </a:prstGeom>
          <a:noFill/>
        </p:spPr>
        <p:txBody>
          <a:bodyPr wrap="none" rtlCol="0">
            <a:spAutoFit/>
          </a:bodyPr>
          <a:lstStyle/>
          <a:p>
            <a:r>
              <a:rPr lang="en-US" altLang="ja-JP" smtClean="0">
                <a:latin typeface="Consolas" pitchFamily="49" charset="0"/>
              </a:rPr>
              <a:t>int SampleReader::daq_start()</a:t>
            </a:r>
          </a:p>
          <a:p>
            <a:r>
              <a:rPr lang="en-US" altLang="ja-JP" smtClean="0">
                <a:latin typeface="Consolas" pitchFamily="49" charset="0"/>
              </a:rPr>
              <a:t>{</a:t>
            </a:r>
          </a:p>
          <a:p>
            <a:r>
              <a:rPr lang="en-US" altLang="ja-JP" smtClean="0">
                <a:latin typeface="Consolas" pitchFamily="49" charset="0"/>
              </a:rPr>
              <a:t>    m_out_status = BUF_SUCCESS;</a:t>
            </a:r>
          </a:p>
          <a:p>
            <a:r>
              <a:rPr lang="en-US" altLang="ja-JP" smtClean="0">
                <a:latin typeface="Consolas" pitchFamily="49" charset="0"/>
              </a:rPr>
              <a:t>    </a:t>
            </a:r>
          </a:p>
          <a:p>
            <a:r>
              <a:rPr lang="ja-JP" altLang="en-US" smtClean="0">
                <a:latin typeface="Consolas" pitchFamily="49" charset="0"/>
              </a:rPr>
              <a:t>    </a:t>
            </a:r>
            <a:r>
              <a:rPr lang="en-US" altLang="ja-JP" smtClean="0">
                <a:latin typeface="Consolas" pitchFamily="49" charset="0"/>
              </a:rPr>
              <a:t>// </a:t>
            </a:r>
            <a:r>
              <a:rPr lang="ja-JP" altLang="en-US" smtClean="0">
                <a:latin typeface="Consolas" pitchFamily="49" charset="0"/>
              </a:rPr>
              <a:t>リードアウトモジュールに接続</a:t>
            </a:r>
            <a:endParaRPr lang="en-US" altLang="ja-JP" smtClean="0">
              <a:latin typeface="Consolas" pitchFamily="49" charset="0"/>
            </a:endParaRPr>
          </a:p>
          <a:p>
            <a:r>
              <a:rPr lang="en-US" altLang="ja-JP" smtClean="0">
                <a:latin typeface="Consolas" pitchFamily="49" charset="0"/>
              </a:rPr>
              <a:t>    try {</a:t>
            </a:r>
          </a:p>
          <a:p>
            <a:r>
              <a:rPr lang="en-US" altLang="ja-JP" smtClean="0">
                <a:latin typeface="Consolas" pitchFamily="49" charset="0"/>
              </a:rPr>
              <a:t>        // Create socket and connect to data server.</a:t>
            </a:r>
          </a:p>
          <a:p>
            <a:r>
              <a:rPr lang="en-US" altLang="ja-JP" smtClean="0">
                <a:latin typeface="Consolas" pitchFamily="49" charset="0"/>
              </a:rPr>
              <a:t>        </a:t>
            </a:r>
            <a:r>
              <a:rPr lang="en-US" altLang="ja-JP" smtClean="0">
                <a:solidFill>
                  <a:srgbClr val="FF0000"/>
                </a:solidFill>
                <a:latin typeface="Consolas" pitchFamily="49" charset="0"/>
              </a:rPr>
              <a:t>m_sock = new DAQMW::Sock();</a:t>
            </a:r>
          </a:p>
          <a:p>
            <a:r>
              <a:rPr lang="en-US" altLang="ja-JP" smtClean="0">
                <a:solidFill>
                  <a:srgbClr val="FF0000"/>
                </a:solidFill>
                <a:latin typeface="Consolas" pitchFamily="49" charset="0"/>
              </a:rPr>
              <a:t>        m_sock-&gt;connect(m_srcAddr, m_srcPort);</a:t>
            </a:r>
          </a:p>
          <a:p>
            <a:r>
              <a:rPr lang="en-US" altLang="ja-JP" smtClean="0">
                <a:latin typeface="Consolas" pitchFamily="49" charset="0"/>
              </a:rPr>
              <a:t>    } catch (DAQMW::SockException&amp; e) {</a:t>
            </a:r>
          </a:p>
          <a:p>
            <a:r>
              <a:rPr lang="en-US" altLang="ja-JP" smtClean="0">
                <a:latin typeface="Consolas" pitchFamily="49" charset="0"/>
              </a:rPr>
              <a:t>        std::cerr &lt;&lt; "Sock Fatal Error : " &lt;&lt; e.what() &lt;&lt; std::endl;</a:t>
            </a:r>
          </a:p>
          <a:p>
            <a:r>
              <a:rPr lang="en-US" altLang="ja-JP" smtClean="0">
                <a:latin typeface="Consolas" pitchFamily="49" charset="0"/>
              </a:rPr>
              <a:t>        </a:t>
            </a:r>
            <a:r>
              <a:rPr lang="en-US" altLang="ja-JP" smtClean="0">
                <a:solidFill>
                  <a:srgbClr val="FF0000"/>
                </a:solidFill>
                <a:latin typeface="Consolas" pitchFamily="49" charset="0"/>
              </a:rPr>
              <a:t>fatal_error_report(USER_DEFINED_ERROR1, "SOCKET FATAL ERROR");</a:t>
            </a:r>
          </a:p>
          <a:p>
            <a:r>
              <a:rPr lang="en-US" altLang="ja-JP" smtClean="0">
                <a:latin typeface="Consolas" pitchFamily="49" charset="0"/>
              </a:rPr>
              <a:t>    } catch (...) {</a:t>
            </a:r>
          </a:p>
          <a:p>
            <a:r>
              <a:rPr lang="en-US" altLang="ja-JP" smtClean="0">
                <a:latin typeface="Consolas" pitchFamily="49" charset="0"/>
              </a:rPr>
              <a:t>        std::cerr &lt;&lt; "Sock Fatal Error : Unknown" &lt;&lt; std::endl;</a:t>
            </a:r>
          </a:p>
          <a:p>
            <a:r>
              <a:rPr lang="en-US" altLang="ja-JP" smtClean="0">
                <a:latin typeface="Consolas" pitchFamily="49" charset="0"/>
              </a:rPr>
              <a:t>        </a:t>
            </a:r>
            <a:r>
              <a:rPr lang="en-US" altLang="ja-JP" smtClean="0">
                <a:solidFill>
                  <a:srgbClr val="FF0000"/>
                </a:solidFill>
                <a:latin typeface="Consolas" pitchFamily="49" charset="0"/>
              </a:rPr>
              <a:t>fatal_error_report(USER_DEFINED_ERROR1, "SOCKET FATAL ERROR");</a:t>
            </a:r>
          </a:p>
          <a:p>
            <a:r>
              <a:rPr lang="en-US" altLang="ja-JP" smtClean="0">
                <a:latin typeface="Consolas" pitchFamily="49" charset="0"/>
              </a:rPr>
              <a:t>    }</a:t>
            </a:r>
          </a:p>
          <a:p>
            <a:endParaRPr kumimoji="1" lang="ja-JP" alt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kumimoji="1" lang="en-US" altLang="ja-JP" smtClean="0"/>
              <a:t>SampleReader - daq_run()</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52</a:t>
            </a:fld>
            <a:endParaRPr kumimoji="1" lang="ja-JP" altLang="en-US"/>
          </a:p>
        </p:txBody>
      </p:sp>
      <p:sp>
        <p:nvSpPr>
          <p:cNvPr id="7" name="テキスト ボックス 6"/>
          <p:cNvSpPr txBox="1"/>
          <p:nvPr/>
        </p:nvSpPr>
        <p:spPr>
          <a:xfrm>
            <a:off x="251520" y="1052736"/>
            <a:ext cx="8731878" cy="5647700"/>
          </a:xfrm>
          <a:prstGeom prst="rect">
            <a:avLst/>
          </a:prstGeom>
          <a:noFill/>
        </p:spPr>
        <p:txBody>
          <a:bodyPr wrap="none" rtlCol="0">
            <a:spAutoFit/>
          </a:bodyPr>
          <a:lstStyle/>
          <a:p>
            <a:r>
              <a:rPr lang="en-US" altLang="ja-JP" sz="1400" smtClean="0">
                <a:latin typeface="Consolas" pitchFamily="49" charset="0"/>
              </a:rPr>
              <a:t>int SampleReader::daq_run()</a:t>
            </a:r>
          </a:p>
          <a:p>
            <a:r>
              <a:rPr lang="en-US" altLang="ja-JP" sz="1400" smtClean="0">
                <a:latin typeface="Consolas" pitchFamily="49" charset="0"/>
              </a:rPr>
              <a:t>{</a:t>
            </a:r>
          </a:p>
          <a:p>
            <a:r>
              <a:rPr lang="en-US" altLang="ja-JP" sz="1400" smtClean="0">
                <a:latin typeface="Consolas" pitchFamily="49" charset="0"/>
              </a:rPr>
              <a:t>    if (check_trans_lock()) {  // check if stop command has come</a:t>
            </a:r>
          </a:p>
          <a:p>
            <a:r>
              <a:rPr lang="en-US" altLang="ja-JP" sz="1400" smtClean="0">
                <a:latin typeface="Consolas" pitchFamily="49" charset="0"/>
              </a:rPr>
              <a:t>        set_trans_unlock();    // transit to CONFIGURED state</a:t>
            </a:r>
          </a:p>
          <a:p>
            <a:r>
              <a:rPr lang="en-US" altLang="ja-JP" sz="1400" smtClean="0">
                <a:latin typeface="Consolas" pitchFamily="49" charset="0"/>
              </a:rPr>
              <a:t>        return 0;</a:t>
            </a:r>
          </a:p>
          <a:p>
            <a:r>
              <a:rPr lang="en-US" altLang="ja-JP" sz="1400" smtClean="0">
                <a:latin typeface="Consolas" pitchFamily="49" charset="0"/>
              </a:rPr>
              <a:t>    }</a:t>
            </a:r>
          </a:p>
          <a:p>
            <a:endParaRPr lang="en-US" altLang="ja-JP" sz="1400" smtClean="0">
              <a:latin typeface="Consolas" pitchFamily="49" charset="0"/>
            </a:endParaRPr>
          </a:p>
          <a:p>
            <a:r>
              <a:rPr lang="en-US" altLang="ja-JP" sz="1400" smtClean="0">
                <a:latin typeface="Consolas" pitchFamily="49" charset="0"/>
              </a:rPr>
              <a:t>    if (m_out_status == BUF_SUCCESS) {   // previous OutPort.write() successfully done</a:t>
            </a:r>
          </a:p>
          <a:p>
            <a:r>
              <a:rPr lang="en-US" altLang="ja-JP" sz="1400" smtClean="0">
                <a:latin typeface="Consolas" pitchFamily="49" charset="0"/>
              </a:rPr>
              <a:t>        </a:t>
            </a:r>
            <a:r>
              <a:rPr lang="en-US" altLang="ja-JP" sz="1400" smtClean="0">
                <a:solidFill>
                  <a:srgbClr val="FF0000"/>
                </a:solidFill>
                <a:latin typeface="Consolas" pitchFamily="49" charset="0"/>
              </a:rPr>
              <a:t>int ret = read_data_from_detectors();</a:t>
            </a:r>
          </a:p>
          <a:p>
            <a:r>
              <a:rPr lang="en-US" altLang="ja-JP" sz="1400" smtClean="0">
                <a:latin typeface="Consolas" pitchFamily="49" charset="0"/>
              </a:rPr>
              <a:t>        </a:t>
            </a:r>
            <a:r>
              <a:rPr lang="en-US" altLang="ja-JP" sz="1400" smtClean="0">
                <a:solidFill>
                  <a:srgbClr val="FF0000"/>
                </a:solidFill>
                <a:latin typeface="Consolas" pitchFamily="49" charset="0"/>
              </a:rPr>
              <a:t>if (ret &gt; 0) {</a:t>
            </a:r>
          </a:p>
          <a:p>
            <a:r>
              <a:rPr lang="en-US" altLang="ja-JP" sz="1400" smtClean="0">
                <a:solidFill>
                  <a:srgbClr val="FF0000"/>
                </a:solidFill>
                <a:latin typeface="Consolas" pitchFamily="49" charset="0"/>
              </a:rPr>
              <a:t>            m_recv_byte_size = ret;</a:t>
            </a:r>
          </a:p>
          <a:p>
            <a:r>
              <a:rPr lang="en-US" altLang="ja-JP" sz="1400" smtClean="0">
                <a:solidFill>
                  <a:srgbClr val="FF0000"/>
                </a:solidFill>
                <a:latin typeface="Consolas" pitchFamily="49" charset="0"/>
              </a:rPr>
              <a:t>            set_data(m_recv_byte_size); // set data to OutPort Buffer</a:t>
            </a:r>
          </a:p>
          <a:p>
            <a:r>
              <a:rPr lang="en-US" altLang="ja-JP" sz="1400" smtClean="0">
                <a:solidFill>
                  <a:srgbClr val="FF0000"/>
                </a:solidFill>
                <a:latin typeface="Consolas" pitchFamily="49" charset="0"/>
              </a:rPr>
              <a:t>        }</a:t>
            </a:r>
          </a:p>
          <a:p>
            <a:r>
              <a:rPr lang="en-US" altLang="ja-JP" sz="1400" smtClean="0">
                <a:latin typeface="Consolas" pitchFamily="49" charset="0"/>
              </a:rPr>
              <a:t>    }</a:t>
            </a:r>
          </a:p>
          <a:p>
            <a:endParaRPr lang="en-US" altLang="ja-JP" sz="1400" smtClean="0">
              <a:latin typeface="Consolas" pitchFamily="49" charset="0"/>
            </a:endParaRPr>
          </a:p>
          <a:p>
            <a:r>
              <a:rPr lang="en-US" altLang="ja-JP" sz="1400" smtClean="0">
                <a:latin typeface="Consolas" pitchFamily="49" charset="0"/>
              </a:rPr>
              <a:t>    if (</a:t>
            </a:r>
            <a:r>
              <a:rPr lang="en-US" altLang="ja-JP" sz="1400" smtClean="0">
                <a:solidFill>
                  <a:srgbClr val="FF0000"/>
                </a:solidFill>
                <a:latin typeface="Consolas" pitchFamily="49" charset="0"/>
              </a:rPr>
              <a:t>write_OutPort()</a:t>
            </a:r>
            <a:r>
              <a:rPr lang="en-US" altLang="ja-JP" sz="1400" smtClean="0">
                <a:latin typeface="Consolas" pitchFamily="49" charset="0"/>
              </a:rPr>
              <a:t> &lt; 0) {</a:t>
            </a:r>
          </a:p>
          <a:p>
            <a:r>
              <a:rPr lang="en-US" altLang="ja-JP" sz="1400" smtClean="0">
                <a:latin typeface="Consolas" pitchFamily="49" charset="0"/>
              </a:rPr>
              <a:t>        ;     // Timeout. do nothing.</a:t>
            </a:r>
          </a:p>
          <a:p>
            <a:r>
              <a:rPr lang="en-US" altLang="ja-JP" sz="1400" smtClean="0">
                <a:latin typeface="Consolas" pitchFamily="49" charset="0"/>
              </a:rPr>
              <a:t>    }</a:t>
            </a:r>
          </a:p>
          <a:p>
            <a:r>
              <a:rPr lang="en-US" altLang="ja-JP" sz="1400" smtClean="0">
                <a:latin typeface="Consolas" pitchFamily="49" charset="0"/>
              </a:rPr>
              <a:t>    else {    // OutPort write successfully done</a:t>
            </a:r>
          </a:p>
          <a:p>
            <a:r>
              <a:rPr lang="en-US" altLang="ja-JP" sz="1400" smtClean="0">
                <a:latin typeface="Consolas" pitchFamily="49" charset="0"/>
              </a:rPr>
              <a:t>        inc_sequence_num();                     // increase sequence num.</a:t>
            </a:r>
          </a:p>
          <a:p>
            <a:r>
              <a:rPr lang="en-US" altLang="ja-JP" sz="1400" smtClean="0">
                <a:latin typeface="Consolas" pitchFamily="49" charset="0"/>
              </a:rPr>
              <a:t>        inc_total_data_size(m_recv_byte_size);  // increase total data byte size</a:t>
            </a:r>
          </a:p>
          <a:p>
            <a:r>
              <a:rPr lang="en-US" altLang="ja-JP" sz="1400" smtClean="0">
                <a:latin typeface="Consolas" pitchFamily="49" charset="0"/>
              </a:rPr>
              <a:t>    }</a:t>
            </a:r>
          </a:p>
          <a:p>
            <a:endParaRPr lang="en-US" altLang="ja-JP" sz="1400" smtClean="0">
              <a:latin typeface="Consolas" pitchFamily="49" charset="0"/>
            </a:endParaRPr>
          </a:p>
          <a:p>
            <a:r>
              <a:rPr lang="en-US" altLang="ja-JP" sz="1400" smtClean="0">
                <a:latin typeface="Consolas" pitchFamily="49" charset="0"/>
              </a:rPr>
              <a:t>    return 0;</a:t>
            </a:r>
          </a:p>
          <a:p>
            <a:r>
              <a:rPr lang="en-US" altLang="ja-JP" sz="1400" smtClean="0">
                <a:latin typeface="Consolas" pitchFamily="49" charset="0"/>
              </a:rPr>
              <a:t>}</a:t>
            </a:r>
          </a:p>
          <a:p>
            <a:endParaRPr kumimoji="1" lang="ja-JP" altLang="en-US" sz="1100">
              <a:latin typeface="Consolas" pitchFamily="49"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SampleReader - daq_run()</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53</a:t>
            </a:fld>
            <a:endParaRPr kumimoji="1" lang="ja-JP" altLang="en-US"/>
          </a:p>
        </p:txBody>
      </p:sp>
      <p:sp>
        <p:nvSpPr>
          <p:cNvPr id="7" name="テキスト ボックス 6"/>
          <p:cNvSpPr txBox="1"/>
          <p:nvPr/>
        </p:nvSpPr>
        <p:spPr>
          <a:xfrm>
            <a:off x="827584" y="1484784"/>
            <a:ext cx="7141699" cy="5016758"/>
          </a:xfrm>
          <a:prstGeom prst="rect">
            <a:avLst/>
          </a:prstGeom>
          <a:noFill/>
        </p:spPr>
        <p:txBody>
          <a:bodyPr wrap="none" rtlCol="0">
            <a:spAutoFit/>
          </a:bodyPr>
          <a:lstStyle/>
          <a:p>
            <a:r>
              <a:rPr lang="en-US" altLang="ja-JP" sz="1400" smtClean="0">
                <a:latin typeface="Consolas" pitchFamily="49" charset="0"/>
              </a:rPr>
              <a:t>int SampleReader::read_data_from_detectors()</a:t>
            </a:r>
          </a:p>
          <a:p>
            <a:r>
              <a:rPr lang="en-US" altLang="ja-JP" sz="1400" smtClean="0">
                <a:latin typeface="Consolas" pitchFamily="49" charset="0"/>
              </a:rPr>
              <a:t>{</a:t>
            </a:r>
          </a:p>
          <a:p>
            <a:r>
              <a:rPr lang="en-US" altLang="ja-JP" sz="1400" smtClean="0">
                <a:latin typeface="Consolas" pitchFamily="49" charset="0"/>
              </a:rPr>
              <a:t>    int received_data_size = 0;</a:t>
            </a:r>
          </a:p>
          <a:p>
            <a:endParaRPr lang="en-US" altLang="ja-JP" sz="1400" smtClean="0">
              <a:latin typeface="Consolas" pitchFamily="49" charset="0"/>
            </a:endParaRPr>
          </a:p>
          <a:p>
            <a:r>
              <a:rPr lang="en-US" altLang="ja-JP" sz="1400" smtClean="0">
                <a:latin typeface="Consolas" pitchFamily="49" charset="0"/>
              </a:rPr>
              <a:t>    /// read 1024 byte data from data server</a:t>
            </a:r>
          </a:p>
          <a:p>
            <a:r>
              <a:rPr lang="en-US" altLang="ja-JP" sz="1400" smtClean="0">
                <a:latin typeface="Consolas" pitchFamily="49" charset="0"/>
              </a:rPr>
              <a:t>    </a:t>
            </a:r>
            <a:r>
              <a:rPr lang="en-US" altLang="ja-JP" sz="1400" smtClean="0">
                <a:solidFill>
                  <a:srgbClr val="FF0000"/>
                </a:solidFill>
                <a:latin typeface="Consolas" pitchFamily="49" charset="0"/>
              </a:rPr>
              <a:t>int status = m_sock-&gt;readAll(m_data, SEND_BUFFER_SIZE);</a:t>
            </a:r>
          </a:p>
          <a:p>
            <a:r>
              <a:rPr lang="en-US" altLang="ja-JP" sz="1400" smtClean="0">
                <a:solidFill>
                  <a:srgbClr val="FF0000"/>
                </a:solidFill>
                <a:latin typeface="Consolas" pitchFamily="49" charset="0"/>
              </a:rPr>
              <a:t>    // </a:t>
            </a:r>
            <a:r>
              <a:rPr lang="ja-JP" altLang="en-US" sz="1400" smtClean="0">
                <a:solidFill>
                  <a:srgbClr val="FF0000"/>
                </a:solidFill>
                <a:latin typeface="Consolas" pitchFamily="49" charset="0"/>
              </a:rPr>
              <a:t>書き方はいろいろあるがここでは先にエラーチェックを書いた</a:t>
            </a:r>
            <a:endParaRPr lang="en-US" altLang="ja-JP" sz="1400" smtClean="0">
              <a:solidFill>
                <a:srgbClr val="FF0000"/>
              </a:solidFill>
              <a:latin typeface="Consolas" pitchFamily="49" charset="0"/>
            </a:endParaRPr>
          </a:p>
          <a:p>
            <a:r>
              <a:rPr lang="en-US" altLang="ja-JP" sz="1400" smtClean="0">
                <a:latin typeface="Consolas" pitchFamily="49" charset="0"/>
              </a:rPr>
              <a:t>    </a:t>
            </a:r>
            <a:r>
              <a:rPr lang="en-US" altLang="ja-JP" sz="1400" smtClean="0">
                <a:solidFill>
                  <a:srgbClr val="FF0000"/>
                </a:solidFill>
                <a:latin typeface="Consolas" pitchFamily="49" charset="0"/>
              </a:rPr>
              <a:t>if (status == DAQMW::Sock::ERROR_FATAL) {</a:t>
            </a:r>
          </a:p>
          <a:p>
            <a:r>
              <a:rPr lang="en-US" altLang="ja-JP" sz="1400" smtClean="0">
                <a:latin typeface="Consolas" pitchFamily="49" charset="0"/>
              </a:rPr>
              <a:t>        std::cerr &lt;&lt; "### ERROR: m_sock-&gt;readAll" &lt;&lt; std::endl;</a:t>
            </a:r>
          </a:p>
          <a:p>
            <a:r>
              <a:rPr lang="en-US" altLang="ja-JP" sz="1400" smtClean="0">
                <a:latin typeface="Consolas" pitchFamily="49" charset="0"/>
              </a:rPr>
              <a:t>        </a:t>
            </a:r>
            <a:r>
              <a:rPr lang="en-US" altLang="ja-JP" sz="1400" smtClean="0">
                <a:solidFill>
                  <a:srgbClr val="FF0000"/>
                </a:solidFill>
                <a:latin typeface="Consolas" pitchFamily="49" charset="0"/>
              </a:rPr>
              <a:t>fatal_error_report(USER_DEFINED_ERROR1, "SOCKET FATAL ERROR");</a:t>
            </a:r>
          </a:p>
          <a:p>
            <a:r>
              <a:rPr lang="en-US" altLang="ja-JP" sz="1400" smtClean="0">
                <a:latin typeface="Consolas" pitchFamily="49" charset="0"/>
              </a:rPr>
              <a:t>    }</a:t>
            </a:r>
          </a:p>
          <a:p>
            <a:r>
              <a:rPr lang="en-US" altLang="ja-JP" sz="1400" smtClean="0">
                <a:latin typeface="Consolas" pitchFamily="49" charset="0"/>
              </a:rPr>
              <a:t>    </a:t>
            </a:r>
            <a:r>
              <a:rPr lang="en-US" altLang="ja-JP" sz="1400" smtClean="0">
                <a:solidFill>
                  <a:srgbClr val="FF0000"/>
                </a:solidFill>
                <a:latin typeface="Consolas" pitchFamily="49" charset="0"/>
              </a:rPr>
              <a:t>// </a:t>
            </a:r>
            <a:r>
              <a:rPr lang="ja-JP" altLang="en-US" sz="1400" smtClean="0">
                <a:solidFill>
                  <a:srgbClr val="FF0000"/>
                </a:solidFill>
                <a:latin typeface="Consolas" pitchFamily="49" charset="0"/>
              </a:rPr>
              <a:t>ここではデータがタイムアウトで読めなかったらエラーとなるように決めた</a:t>
            </a:r>
            <a:endParaRPr lang="en-US" altLang="ja-JP" sz="1400" smtClean="0">
              <a:solidFill>
                <a:srgbClr val="FF0000"/>
              </a:solidFill>
              <a:latin typeface="Consolas" pitchFamily="49" charset="0"/>
            </a:endParaRPr>
          </a:p>
          <a:p>
            <a:r>
              <a:rPr lang="en-US" altLang="ja-JP" sz="1400" smtClean="0">
                <a:latin typeface="Consolas" pitchFamily="49" charset="0"/>
              </a:rPr>
              <a:t>    </a:t>
            </a:r>
            <a:r>
              <a:rPr lang="en-US" altLang="ja-JP" sz="1400" smtClean="0">
                <a:solidFill>
                  <a:srgbClr val="FF0000"/>
                </a:solidFill>
                <a:latin typeface="Consolas" pitchFamily="49" charset="0"/>
              </a:rPr>
              <a:t>else if (status == DAQMW::Sock::ERROR_TIMEOUT) {</a:t>
            </a:r>
          </a:p>
          <a:p>
            <a:r>
              <a:rPr lang="en-US" altLang="ja-JP" sz="1400" smtClean="0">
                <a:latin typeface="Consolas" pitchFamily="49" charset="0"/>
              </a:rPr>
              <a:t>        std::cerr &lt;&lt; "### Timeout: m_sock-&gt;readAll" &lt;&lt; std::endl;</a:t>
            </a:r>
          </a:p>
          <a:p>
            <a:r>
              <a:rPr lang="en-US" altLang="ja-JP" sz="1400" smtClean="0">
                <a:latin typeface="Consolas" pitchFamily="49" charset="0"/>
              </a:rPr>
              <a:t>        </a:t>
            </a:r>
            <a:r>
              <a:rPr lang="en-US" altLang="ja-JP" sz="1400" smtClean="0">
                <a:solidFill>
                  <a:srgbClr val="FF0000"/>
                </a:solidFill>
                <a:latin typeface="Consolas" pitchFamily="49" charset="0"/>
              </a:rPr>
              <a:t>fatal_error_report(USER_DEFINED_ERROR2, "SOCKET TIMEOUT");</a:t>
            </a:r>
          </a:p>
          <a:p>
            <a:r>
              <a:rPr lang="en-US" altLang="ja-JP" sz="1400" smtClean="0">
                <a:latin typeface="Consolas" pitchFamily="49" charset="0"/>
              </a:rPr>
              <a:t>    }</a:t>
            </a:r>
          </a:p>
          <a:p>
            <a:r>
              <a:rPr lang="en-US" altLang="ja-JP" sz="1400" smtClean="0">
                <a:latin typeface="Consolas" pitchFamily="49" charset="0"/>
              </a:rPr>
              <a:t>    else {</a:t>
            </a:r>
          </a:p>
          <a:p>
            <a:r>
              <a:rPr lang="en-US" altLang="ja-JP" sz="1400" smtClean="0">
                <a:latin typeface="Consolas" pitchFamily="49" charset="0"/>
              </a:rPr>
              <a:t>        received_data_size = SEND_BUFFER_SIZE;</a:t>
            </a:r>
          </a:p>
          <a:p>
            <a:r>
              <a:rPr lang="en-US" altLang="ja-JP" sz="1400" smtClean="0">
                <a:latin typeface="Consolas" pitchFamily="49" charset="0"/>
              </a:rPr>
              <a:t>    }</a:t>
            </a:r>
          </a:p>
          <a:p>
            <a:endParaRPr lang="en-US" altLang="ja-JP" sz="1400" smtClean="0">
              <a:latin typeface="Consolas" pitchFamily="49" charset="0"/>
            </a:endParaRPr>
          </a:p>
          <a:p>
            <a:r>
              <a:rPr lang="en-US" altLang="ja-JP" sz="1400" smtClean="0">
                <a:latin typeface="Consolas" pitchFamily="49" charset="0"/>
              </a:rPr>
              <a:t>    return received_data_size;</a:t>
            </a:r>
          </a:p>
          <a:p>
            <a:r>
              <a:rPr lang="en-US" altLang="ja-JP" sz="1400" smtClean="0">
                <a:latin typeface="Consolas" pitchFamily="49" charset="0"/>
              </a:rPr>
              <a:t>}</a:t>
            </a:r>
          </a:p>
          <a:p>
            <a:endParaRPr kumimoji="1" lang="ja-JP" altLang="en-US" sz="1200">
              <a:latin typeface="Consolas" pitchFamily="49" charset="0"/>
            </a:endParaRPr>
          </a:p>
        </p:txBody>
      </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SampleMonitor - SampleData.h</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54</a:t>
            </a:fld>
            <a:endParaRPr kumimoji="1" lang="ja-JP" altLang="en-US"/>
          </a:p>
        </p:txBody>
      </p:sp>
      <p:sp>
        <p:nvSpPr>
          <p:cNvPr id="7" name="テキスト ボックス 6"/>
          <p:cNvSpPr txBox="1"/>
          <p:nvPr/>
        </p:nvSpPr>
        <p:spPr>
          <a:xfrm>
            <a:off x="611560" y="1556792"/>
            <a:ext cx="3857146" cy="4185761"/>
          </a:xfrm>
          <a:prstGeom prst="rect">
            <a:avLst/>
          </a:prstGeom>
          <a:noFill/>
        </p:spPr>
        <p:txBody>
          <a:bodyPr wrap="none" rtlCol="0">
            <a:spAutoFit/>
          </a:bodyPr>
          <a:lstStyle/>
          <a:p>
            <a:r>
              <a:rPr lang="en-US" altLang="ja-JP" smtClean="0">
                <a:latin typeface="Consolas" pitchFamily="49" charset="0"/>
              </a:rPr>
              <a:t>#ifndef SAMPLEDATA_H</a:t>
            </a:r>
          </a:p>
          <a:p>
            <a:r>
              <a:rPr lang="en-US" altLang="ja-JP" smtClean="0">
                <a:latin typeface="Consolas" pitchFamily="49" charset="0"/>
              </a:rPr>
              <a:t>#define SAMPLEDATA_H</a:t>
            </a:r>
          </a:p>
          <a:p>
            <a:endParaRPr lang="en-US" altLang="ja-JP" smtClean="0">
              <a:latin typeface="Consolas" pitchFamily="49" charset="0"/>
            </a:endParaRPr>
          </a:p>
          <a:p>
            <a:r>
              <a:rPr lang="en-US" altLang="ja-JP" smtClean="0">
                <a:latin typeface="Consolas" pitchFamily="49" charset="0"/>
              </a:rPr>
              <a:t>const int ONE_EVENT_SIZE = 8;</a:t>
            </a:r>
          </a:p>
          <a:p>
            <a:endParaRPr lang="en-US" altLang="ja-JP" smtClean="0">
              <a:latin typeface="Consolas" pitchFamily="49" charset="0"/>
            </a:endParaRPr>
          </a:p>
          <a:p>
            <a:r>
              <a:rPr lang="en-US" altLang="ja-JP" smtClean="0">
                <a:solidFill>
                  <a:srgbClr val="FF0000"/>
                </a:solidFill>
                <a:latin typeface="Consolas" pitchFamily="49" charset="0"/>
              </a:rPr>
              <a:t>struct sampleData {</a:t>
            </a:r>
          </a:p>
          <a:p>
            <a:r>
              <a:rPr lang="en-US" altLang="ja-JP" smtClean="0">
                <a:solidFill>
                  <a:srgbClr val="FF0000"/>
                </a:solidFill>
                <a:latin typeface="Consolas" pitchFamily="49" charset="0"/>
              </a:rPr>
              <a:t>  unsigned char magic;</a:t>
            </a:r>
          </a:p>
          <a:p>
            <a:r>
              <a:rPr lang="en-US" altLang="ja-JP" smtClean="0">
                <a:solidFill>
                  <a:srgbClr val="FF0000"/>
                </a:solidFill>
                <a:latin typeface="Consolas" pitchFamily="49" charset="0"/>
              </a:rPr>
              <a:t>  unsigned char format_ver;</a:t>
            </a:r>
          </a:p>
          <a:p>
            <a:r>
              <a:rPr lang="en-US" altLang="ja-JP" smtClean="0">
                <a:solidFill>
                  <a:srgbClr val="FF0000"/>
                </a:solidFill>
                <a:latin typeface="Consolas" pitchFamily="49" charset="0"/>
              </a:rPr>
              <a:t>  unsigned char module_num;</a:t>
            </a:r>
          </a:p>
          <a:p>
            <a:r>
              <a:rPr lang="en-US" altLang="ja-JP" smtClean="0">
                <a:solidFill>
                  <a:srgbClr val="FF0000"/>
                </a:solidFill>
                <a:latin typeface="Consolas" pitchFamily="49" charset="0"/>
              </a:rPr>
              <a:t>  unsigned char reserved;</a:t>
            </a:r>
          </a:p>
          <a:p>
            <a:r>
              <a:rPr lang="en-US" altLang="ja-JP" smtClean="0">
                <a:solidFill>
                  <a:srgbClr val="FF0000"/>
                </a:solidFill>
                <a:latin typeface="Consolas" pitchFamily="49" charset="0"/>
              </a:rPr>
              <a:t>  unsigned int  data;</a:t>
            </a:r>
          </a:p>
          <a:p>
            <a:r>
              <a:rPr lang="en-US" altLang="ja-JP" smtClean="0">
                <a:solidFill>
                  <a:srgbClr val="FF0000"/>
                </a:solidFill>
                <a:latin typeface="Consolas" pitchFamily="49" charset="0"/>
              </a:rPr>
              <a:t>};</a:t>
            </a:r>
          </a:p>
          <a:p>
            <a:endParaRPr lang="en-US" altLang="ja-JP" smtClean="0">
              <a:latin typeface="Consolas" pitchFamily="49" charset="0"/>
            </a:endParaRPr>
          </a:p>
          <a:p>
            <a:r>
              <a:rPr lang="en-US" altLang="ja-JP" smtClean="0">
                <a:latin typeface="Consolas" pitchFamily="49" charset="0"/>
              </a:rPr>
              <a:t>#endif</a:t>
            </a:r>
          </a:p>
          <a:p>
            <a:endParaRPr kumimoji="1" lang="ja-JP" altLang="en-US" sz="1400">
              <a:latin typeface="Consolas" pitchFamily="49" charset="0"/>
            </a:endParaRPr>
          </a:p>
        </p:txBody>
      </p:sp>
      <p:sp>
        <p:nvSpPr>
          <p:cNvPr id="8" name="テキスト ボックス 7"/>
          <p:cNvSpPr txBox="1"/>
          <p:nvPr/>
        </p:nvSpPr>
        <p:spPr>
          <a:xfrm>
            <a:off x="5076056" y="2204864"/>
            <a:ext cx="3528392" cy="1200329"/>
          </a:xfrm>
          <a:prstGeom prst="rect">
            <a:avLst/>
          </a:prstGeom>
          <a:noFill/>
        </p:spPr>
        <p:txBody>
          <a:bodyPr wrap="square" rtlCol="0">
            <a:spAutoFit/>
          </a:bodyPr>
          <a:lstStyle/>
          <a:p>
            <a:r>
              <a:rPr lang="ja-JP" altLang="en-US" smtClean="0"/>
              <a:t>データフォーマット構造体を定義。</a:t>
            </a:r>
            <a:endParaRPr lang="en-US" altLang="ja-JP" smtClean="0"/>
          </a:p>
          <a:p>
            <a:r>
              <a:rPr kumimoji="1" lang="ja-JP" altLang="en-US" smtClean="0"/>
              <a:t>デコードしたらすぐにこの構造体に代入して、変数名で処理できるようにする。</a:t>
            </a:r>
            <a:endParaRPr kumimoji="1" lang="en-US" altLang="ja-JP" smtClean="0"/>
          </a:p>
        </p:txBody>
      </p:sp>
      <p:grpSp>
        <p:nvGrpSpPr>
          <p:cNvPr id="9" name="グループ化 8"/>
          <p:cNvGrpSpPr/>
          <p:nvPr/>
        </p:nvGrpSpPr>
        <p:grpSpPr>
          <a:xfrm>
            <a:off x="287524" y="5553236"/>
            <a:ext cx="8640960" cy="720080"/>
            <a:chOff x="251520" y="3501008"/>
            <a:chExt cx="8640960" cy="720080"/>
          </a:xfrm>
        </p:grpSpPr>
        <p:sp>
          <p:nvSpPr>
            <p:cNvPr id="10" name="正方形/長方形 9"/>
            <p:cNvSpPr/>
            <p:nvPr/>
          </p:nvSpPr>
          <p:spPr>
            <a:xfrm>
              <a:off x="25152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solidFill>
                    <a:schemeClr val="tx1"/>
                  </a:solidFill>
                </a:rPr>
                <a:t>Magic</a:t>
              </a:r>
              <a:endParaRPr kumimoji="1" lang="ja-JP" altLang="en-US">
                <a:solidFill>
                  <a:schemeClr val="tx1"/>
                </a:solidFill>
              </a:endParaRPr>
            </a:p>
          </p:txBody>
        </p:sp>
        <p:sp>
          <p:nvSpPr>
            <p:cNvPr id="11" name="正方形/長方形 10"/>
            <p:cNvSpPr/>
            <p:nvPr/>
          </p:nvSpPr>
          <p:spPr>
            <a:xfrm>
              <a:off x="133164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Format</a:t>
              </a:r>
            </a:p>
            <a:p>
              <a:pPr algn="ctr"/>
              <a:r>
                <a:rPr kumimoji="1" lang="en-US" altLang="ja-JP" smtClean="0">
                  <a:solidFill>
                    <a:schemeClr val="tx1"/>
                  </a:solidFill>
                </a:rPr>
                <a:t>Version</a:t>
              </a:r>
              <a:endParaRPr kumimoji="1" lang="ja-JP" altLang="en-US">
                <a:solidFill>
                  <a:schemeClr val="tx1"/>
                </a:solidFill>
              </a:endParaRPr>
            </a:p>
          </p:txBody>
        </p:sp>
        <p:sp>
          <p:nvSpPr>
            <p:cNvPr id="12" name="正方形/長方形 11"/>
            <p:cNvSpPr/>
            <p:nvPr/>
          </p:nvSpPr>
          <p:spPr>
            <a:xfrm>
              <a:off x="241176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Module</a:t>
              </a:r>
            </a:p>
            <a:p>
              <a:pPr algn="ctr"/>
              <a:r>
                <a:rPr lang="en-US" altLang="ja-JP" smtClean="0">
                  <a:solidFill>
                    <a:schemeClr val="tx1"/>
                  </a:solidFill>
                </a:rPr>
                <a:t>Number</a:t>
              </a:r>
            </a:p>
          </p:txBody>
        </p:sp>
        <p:sp>
          <p:nvSpPr>
            <p:cNvPr id="13" name="正方形/長方形 12"/>
            <p:cNvSpPr/>
            <p:nvPr/>
          </p:nvSpPr>
          <p:spPr>
            <a:xfrm>
              <a:off x="349188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Reserved</a:t>
              </a:r>
            </a:p>
          </p:txBody>
        </p:sp>
        <p:sp>
          <p:nvSpPr>
            <p:cNvPr id="14" name="正方形/長方形 13"/>
            <p:cNvSpPr/>
            <p:nvPr/>
          </p:nvSpPr>
          <p:spPr>
            <a:xfrm>
              <a:off x="457200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a:t>
              </a:r>
            </a:p>
            <a:p>
              <a:pPr algn="ctr"/>
              <a:r>
                <a:rPr lang="en-US" altLang="ja-JP" smtClean="0">
                  <a:solidFill>
                    <a:schemeClr val="tx1"/>
                  </a:solidFill>
                </a:rPr>
                <a:t>Data</a:t>
              </a:r>
            </a:p>
          </p:txBody>
        </p:sp>
        <p:sp>
          <p:nvSpPr>
            <p:cNvPr id="15" name="正方形/長方形 14"/>
            <p:cNvSpPr/>
            <p:nvPr/>
          </p:nvSpPr>
          <p:spPr>
            <a:xfrm>
              <a:off x="565212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a:t>
              </a:r>
            </a:p>
            <a:p>
              <a:pPr algn="ctr"/>
              <a:r>
                <a:rPr lang="en-US" altLang="ja-JP" smtClean="0">
                  <a:solidFill>
                    <a:schemeClr val="tx1"/>
                  </a:solidFill>
                </a:rPr>
                <a:t>Data</a:t>
              </a:r>
            </a:p>
          </p:txBody>
        </p:sp>
        <p:sp>
          <p:nvSpPr>
            <p:cNvPr id="16" name="正方形/長方形 15"/>
            <p:cNvSpPr/>
            <p:nvPr/>
          </p:nvSpPr>
          <p:spPr>
            <a:xfrm>
              <a:off x="673224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a:t>
              </a:r>
            </a:p>
            <a:p>
              <a:pPr algn="ctr"/>
              <a:r>
                <a:rPr lang="en-US" altLang="ja-JP" smtClean="0">
                  <a:solidFill>
                    <a:schemeClr val="tx1"/>
                  </a:solidFill>
                </a:rPr>
                <a:t>Data</a:t>
              </a:r>
            </a:p>
          </p:txBody>
        </p:sp>
        <p:sp>
          <p:nvSpPr>
            <p:cNvPr id="17" name="正方形/長方形 16"/>
            <p:cNvSpPr/>
            <p:nvPr/>
          </p:nvSpPr>
          <p:spPr>
            <a:xfrm>
              <a:off x="781236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a:t>
              </a:r>
            </a:p>
            <a:p>
              <a:pPr algn="ctr"/>
              <a:r>
                <a:rPr lang="en-US" altLang="ja-JP" smtClean="0">
                  <a:solidFill>
                    <a:schemeClr val="tx1"/>
                  </a:solidFill>
                </a:rPr>
                <a:t>Data</a:t>
              </a:r>
            </a:p>
          </p:txBody>
        </p:sp>
      </p:gr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SampleMonitor.h</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55</a:t>
            </a:fld>
            <a:endParaRPr kumimoji="1" lang="ja-JP" altLang="en-US"/>
          </a:p>
        </p:txBody>
      </p:sp>
      <p:sp>
        <p:nvSpPr>
          <p:cNvPr id="7" name="テキスト ボックス 6"/>
          <p:cNvSpPr txBox="1"/>
          <p:nvPr/>
        </p:nvSpPr>
        <p:spPr>
          <a:xfrm>
            <a:off x="1043608" y="1844824"/>
            <a:ext cx="3762568" cy="2893100"/>
          </a:xfrm>
          <a:prstGeom prst="rect">
            <a:avLst/>
          </a:prstGeom>
          <a:noFill/>
        </p:spPr>
        <p:txBody>
          <a:bodyPr wrap="none" rtlCol="0">
            <a:spAutoFit/>
          </a:bodyPr>
          <a:lstStyle/>
          <a:p>
            <a:r>
              <a:rPr lang="en-US" altLang="ja-JP" sz="1400" smtClean="0">
                <a:latin typeface="Consolas" pitchFamily="49" charset="0"/>
              </a:rPr>
              <a:t>////////// ROOT Histogram //////////</a:t>
            </a:r>
          </a:p>
          <a:p>
            <a:r>
              <a:rPr lang="en-US" altLang="ja-JP" sz="1400" smtClean="0">
                <a:solidFill>
                  <a:srgbClr val="FF0000"/>
                </a:solidFill>
                <a:latin typeface="Consolas" pitchFamily="49" charset="0"/>
              </a:rPr>
              <a:t>    TCanvas *m_canvas;</a:t>
            </a:r>
          </a:p>
          <a:p>
            <a:r>
              <a:rPr lang="en-US" altLang="ja-JP" sz="1400" smtClean="0">
                <a:solidFill>
                  <a:srgbClr val="FF0000"/>
                </a:solidFill>
                <a:latin typeface="Consolas" pitchFamily="49" charset="0"/>
              </a:rPr>
              <a:t>    TH1F    *m_hist;</a:t>
            </a:r>
          </a:p>
          <a:p>
            <a:r>
              <a:rPr lang="en-US" altLang="ja-JP" sz="1400" smtClean="0">
                <a:solidFill>
                  <a:srgbClr val="FF0000"/>
                </a:solidFill>
                <a:latin typeface="Consolas" pitchFamily="49" charset="0"/>
              </a:rPr>
              <a:t>    int      m_bin;</a:t>
            </a:r>
          </a:p>
          <a:p>
            <a:r>
              <a:rPr lang="en-US" altLang="ja-JP" sz="1400" smtClean="0">
                <a:solidFill>
                  <a:srgbClr val="FF0000"/>
                </a:solidFill>
                <a:latin typeface="Consolas" pitchFamily="49" charset="0"/>
              </a:rPr>
              <a:t>    double   m_min;</a:t>
            </a:r>
          </a:p>
          <a:p>
            <a:r>
              <a:rPr lang="en-US" altLang="ja-JP" sz="1400" smtClean="0">
                <a:solidFill>
                  <a:srgbClr val="FF0000"/>
                </a:solidFill>
                <a:latin typeface="Consolas" pitchFamily="49" charset="0"/>
              </a:rPr>
              <a:t>    double   m_max;</a:t>
            </a:r>
          </a:p>
          <a:p>
            <a:r>
              <a:rPr lang="en-US" altLang="ja-JP" sz="1400" smtClean="0">
                <a:solidFill>
                  <a:srgbClr val="FF0000"/>
                </a:solidFill>
                <a:latin typeface="Consolas" pitchFamily="49" charset="0"/>
              </a:rPr>
              <a:t>    int      m_monitor_update_rate;</a:t>
            </a:r>
          </a:p>
          <a:p>
            <a:r>
              <a:rPr lang="en-US" altLang="ja-JP" sz="1400" smtClean="0">
                <a:solidFill>
                  <a:srgbClr val="FF0000"/>
                </a:solidFill>
                <a:latin typeface="Consolas" pitchFamily="49" charset="0"/>
              </a:rPr>
              <a:t>    unsigned char m_recv_data[4096];</a:t>
            </a:r>
          </a:p>
          <a:p>
            <a:r>
              <a:rPr lang="en-US" altLang="ja-JP" sz="1400" smtClean="0">
                <a:solidFill>
                  <a:srgbClr val="FF0000"/>
                </a:solidFill>
                <a:latin typeface="Consolas" pitchFamily="49" charset="0"/>
              </a:rPr>
              <a:t>    unsigned int  m_event_byte_size;</a:t>
            </a:r>
          </a:p>
          <a:p>
            <a:r>
              <a:rPr lang="en-US" altLang="ja-JP" sz="1400" smtClean="0">
                <a:solidFill>
                  <a:srgbClr val="FF0000"/>
                </a:solidFill>
                <a:latin typeface="Consolas" pitchFamily="49" charset="0"/>
              </a:rPr>
              <a:t>    struct sampleData m_sampleData;</a:t>
            </a:r>
          </a:p>
          <a:p>
            <a:endParaRPr lang="en-US" altLang="ja-JP" sz="1400" smtClean="0">
              <a:latin typeface="Consolas" pitchFamily="49" charset="0"/>
            </a:endParaRPr>
          </a:p>
          <a:p>
            <a:r>
              <a:rPr lang="en-US" altLang="ja-JP" sz="1400" smtClean="0">
                <a:latin typeface="Consolas" pitchFamily="49" charset="0"/>
              </a:rPr>
              <a:t>    bool m_debug;</a:t>
            </a:r>
          </a:p>
          <a:p>
            <a:r>
              <a:rPr lang="en-US" altLang="ja-JP" sz="1400" smtClean="0">
                <a:latin typeface="Consolas" pitchFamily="49" charset="0"/>
              </a:rPr>
              <a:t>};</a:t>
            </a:r>
            <a:endParaRPr kumimoji="1" lang="ja-JP" altLang="en-US" sz="1400">
              <a:latin typeface="Consolas" pitchFamily="49"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smtClean="0"/>
              <a:t>SampleMonitor.cpp - daq_dummy()</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56</a:t>
            </a:fld>
            <a:endParaRPr kumimoji="1" lang="ja-JP" altLang="en-US"/>
          </a:p>
        </p:txBody>
      </p:sp>
      <p:sp>
        <p:nvSpPr>
          <p:cNvPr id="7" name="テキスト ボックス 6"/>
          <p:cNvSpPr txBox="1"/>
          <p:nvPr/>
        </p:nvSpPr>
        <p:spPr>
          <a:xfrm>
            <a:off x="539552" y="1700808"/>
            <a:ext cx="7656263" cy="3416320"/>
          </a:xfrm>
          <a:prstGeom prst="rect">
            <a:avLst/>
          </a:prstGeom>
          <a:noFill/>
        </p:spPr>
        <p:txBody>
          <a:bodyPr wrap="none" rtlCol="0">
            <a:spAutoFit/>
          </a:bodyPr>
          <a:lstStyle/>
          <a:p>
            <a:r>
              <a:rPr lang="en-US" altLang="ja-JP" smtClean="0">
                <a:latin typeface="Consolas" pitchFamily="49" charset="0"/>
              </a:rPr>
              <a:t>int SampleMonitor::daq_dummy()</a:t>
            </a:r>
          </a:p>
          <a:p>
            <a:r>
              <a:rPr lang="en-US" altLang="ja-JP" smtClean="0">
                <a:latin typeface="Consolas" pitchFamily="49" charset="0"/>
              </a:rPr>
              <a:t>{</a:t>
            </a:r>
          </a:p>
          <a:p>
            <a:r>
              <a:rPr lang="en-US" altLang="ja-JP" smtClean="0">
                <a:latin typeface="Consolas" pitchFamily="49" charset="0"/>
              </a:rPr>
              <a:t>    if (m_canvas) {</a:t>
            </a:r>
          </a:p>
          <a:p>
            <a:r>
              <a:rPr lang="en-US" altLang="ja-JP" smtClean="0">
                <a:latin typeface="Consolas" pitchFamily="49" charset="0"/>
              </a:rPr>
              <a:t>        m_canvas-&gt;Update();</a:t>
            </a:r>
          </a:p>
          <a:p>
            <a:r>
              <a:rPr lang="en-US" altLang="ja-JP" smtClean="0">
                <a:latin typeface="Consolas" pitchFamily="49" charset="0"/>
              </a:rPr>
              <a:t>        // daq_dummy() will be invoked again after 10 msec.</a:t>
            </a:r>
          </a:p>
          <a:p>
            <a:r>
              <a:rPr lang="en-US" altLang="ja-JP" smtClean="0">
                <a:latin typeface="Consolas" pitchFamily="49" charset="0"/>
              </a:rPr>
              <a:t>        // This sleep reduces X servers' load.</a:t>
            </a:r>
          </a:p>
          <a:p>
            <a:r>
              <a:rPr lang="en-US" altLang="ja-JP" smtClean="0">
                <a:latin typeface="Consolas" pitchFamily="49" charset="0"/>
              </a:rPr>
              <a:t>        sleep(1);</a:t>
            </a:r>
          </a:p>
          <a:p>
            <a:r>
              <a:rPr lang="en-US" altLang="ja-JP" smtClean="0">
                <a:latin typeface="Consolas" pitchFamily="49" charset="0"/>
              </a:rPr>
              <a:t>    }</a:t>
            </a:r>
          </a:p>
          <a:p>
            <a:endParaRPr lang="en-US" altLang="ja-JP" smtClean="0">
              <a:latin typeface="Consolas" pitchFamily="49" charset="0"/>
            </a:endParaRPr>
          </a:p>
          <a:p>
            <a:r>
              <a:rPr lang="en-US" altLang="ja-JP" smtClean="0">
                <a:latin typeface="Consolas" pitchFamily="49" charset="0"/>
              </a:rPr>
              <a:t>    return 0;</a:t>
            </a:r>
          </a:p>
          <a:p>
            <a:r>
              <a:rPr lang="en-US" altLang="ja-JP" smtClean="0">
                <a:latin typeface="Consolas" pitchFamily="49" charset="0"/>
              </a:rPr>
              <a:t>}</a:t>
            </a:r>
          </a:p>
          <a:p>
            <a:endParaRPr kumimoji="1" lang="ja-JP" altLang="en-US">
              <a:latin typeface="Consolas" pitchFamily="49"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SampleMonitor - daq_configure()</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57</a:t>
            </a:fld>
            <a:endParaRPr kumimoji="1" lang="ja-JP" altLang="en-US"/>
          </a:p>
        </p:txBody>
      </p:sp>
      <p:sp>
        <p:nvSpPr>
          <p:cNvPr id="7" name="テキスト ボックス 6"/>
          <p:cNvSpPr txBox="1"/>
          <p:nvPr/>
        </p:nvSpPr>
        <p:spPr>
          <a:xfrm>
            <a:off x="539552" y="1484784"/>
            <a:ext cx="6247223" cy="4832092"/>
          </a:xfrm>
          <a:prstGeom prst="rect">
            <a:avLst/>
          </a:prstGeom>
          <a:noFill/>
        </p:spPr>
        <p:txBody>
          <a:bodyPr wrap="none" rtlCol="0">
            <a:spAutoFit/>
          </a:bodyPr>
          <a:lstStyle/>
          <a:p>
            <a:r>
              <a:rPr lang="en-US" altLang="ja-JP" sz="1400" smtClean="0">
                <a:latin typeface="Consolas" pitchFamily="49" charset="0"/>
              </a:rPr>
              <a:t>int SampleMonitor::daq_configure()</a:t>
            </a:r>
          </a:p>
          <a:p>
            <a:r>
              <a:rPr lang="en-US" altLang="ja-JP" sz="1400" smtClean="0">
                <a:latin typeface="Consolas" pitchFamily="49" charset="0"/>
              </a:rPr>
              <a:t>{</a:t>
            </a:r>
          </a:p>
          <a:p>
            <a:r>
              <a:rPr lang="en-US" altLang="ja-JP" sz="1400" smtClean="0">
                <a:latin typeface="Consolas" pitchFamily="49" charset="0"/>
              </a:rPr>
              <a:t>    ::NVList* paramList;</a:t>
            </a:r>
          </a:p>
          <a:p>
            <a:r>
              <a:rPr lang="en-US" altLang="ja-JP" sz="1400" smtClean="0">
                <a:latin typeface="Consolas" pitchFamily="49" charset="0"/>
              </a:rPr>
              <a:t>    paramList = m_daq_service0.getCompParams();</a:t>
            </a:r>
          </a:p>
          <a:p>
            <a:r>
              <a:rPr lang="en-US" altLang="ja-JP" sz="1400" smtClean="0">
                <a:latin typeface="Consolas" pitchFamily="49" charset="0"/>
              </a:rPr>
              <a:t>    parse_params(paramList);</a:t>
            </a:r>
          </a:p>
          <a:p>
            <a:endParaRPr lang="en-US" altLang="ja-JP" sz="1400" smtClean="0">
              <a:latin typeface="Consolas" pitchFamily="49" charset="0"/>
            </a:endParaRPr>
          </a:p>
          <a:p>
            <a:r>
              <a:rPr lang="en-US" altLang="ja-JP" sz="1400" smtClean="0">
                <a:latin typeface="Consolas" pitchFamily="49" charset="0"/>
              </a:rPr>
              <a:t>    return 0;</a:t>
            </a:r>
          </a:p>
          <a:p>
            <a:r>
              <a:rPr lang="en-US" altLang="ja-JP" sz="1400" smtClean="0">
                <a:latin typeface="Consolas" pitchFamily="49" charset="0"/>
              </a:rPr>
              <a:t>}</a:t>
            </a:r>
          </a:p>
          <a:p>
            <a:endParaRPr lang="en-US" altLang="ja-JP" sz="1400" smtClean="0">
              <a:latin typeface="Consolas" pitchFamily="49" charset="0"/>
            </a:endParaRPr>
          </a:p>
          <a:p>
            <a:r>
              <a:rPr lang="en-US" altLang="ja-JP" sz="1400" smtClean="0">
                <a:latin typeface="Consolas" pitchFamily="49" charset="0"/>
              </a:rPr>
              <a:t>int SampleMonitor::parse_params(::NVList* list)</a:t>
            </a:r>
          </a:p>
          <a:p>
            <a:r>
              <a:rPr lang="en-US" altLang="ja-JP" sz="1400" smtClean="0">
                <a:latin typeface="Consolas" pitchFamily="49" charset="0"/>
              </a:rPr>
              <a:t>{</a:t>
            </a:r>
          </a:p>
          <a:p>
            <a:r>
              <a:rPr lang="en-US" altLang="ja-JP" sz="1400" smtClean="0">
                <a:latin typeface="Consolas" pitchFamily="49" charset="0"/>
              </a:rPr>
              <a:t>    int len = (*list).length();</a:t>
            </a:r>
          </a:p>
          <a:p>
            <a:r>
              <a:rPr lang="en-US" altLang="ja-JP" sz="1400" smtClean="0">
                <a:latin typeface="Consolas" pitchFamily="49" charset="0"/>
              </a:rPr>
              <a:t>    for (int i = 0; i &lt; len; i+=2) {</a:t>
            </a:r>
          </a:p>
          <a:p>
            <a:r>
              <a:rPr lang="en-US" altLang="ja-JP" sz="1400" smtClean="0">
                <a:latin typeface="Consolas" pitchFamily="49" charset="0"/>
              </a:rPr>
              <a:t>        std::string sname  = (std::string)(*list)[i].value;</a:t>
            </a:r>
          </a:p>
          <a:p>
            <a:r>
              <a:rPr lang="en-US" altLang="ja-JP" sz="1400" smtClean="0">
                <a:latin typeface="Consolas" pitchFamily="49" charset="0"/>
              </a:rPr>
              <a:t>        std::string svalue = (std::string)(*list)[i+1].value;</a:t>
            </a:r>
          </a:p>
          <a:p>
            <a:endParaRPr lang="en-US" altLang="ja-JP" sz="1400" smtClean="0">
              <a:latin typeface="Consolas" pitchFamily="49" charset="0"/>
            </a:endParaRPr>
          </a:p>
          <a:p>
            <a:r>
              <a:rPr lang="en-US" altLang="ja-JP" sz="1400" smtClean="0">
                <a:latin typeface="Consolas" pitchFamily="49" charset="0"/>
              </a:rPr>
              <a:t>        std::cerr &lt;&lt; "sname: " &lt;&lt; sname &lt;&lt; "  ";</a:t>
            </a:r>
          </a:p>
          <a:p>
            <a:r>
              <a:rPr lang="en-US" altLang="ja-JP" sz="1400" smtClean="0">
                <a:latin typeface="Consolas" pitchFamily="49" charset="0"/>
              </a:rPr>
              <a:t>        std::cerr &lt;&lt; "value: " &lt;&lt; svalue &lt;&lt; std::endl;</a:t>
            </a:r>
          </a:p>
          <a:p>
            <a:r>
              <a:rPr lang="en-US" altLang="ja-JP" sz="1400" smtClean="0">
                <a:latin typeface="Consolas" pitchFamily="49" charset="0"/>
              </a:rPr>
              <a:t>    }</a:t>
            </a:r>
          </a:p>
          <a:p>
            <a:endParaRPr lang="en-US" altLang="ja-JP" sz="1400" smtClean="0">
              <a:latin typeface="Consolas" pitchFamily="49" charset="0"/>
            </a:endParaRPr>
          </a:p>
          <a:p>
            <a:r>
              <a:rPr lang="en-US" altLang="ja-JP" sz="1400" smtClean="0">
                <a:latin typeface="Consolas" pitchFamily="49" charset="0"/>
              </a:rPr>
              <a:t>    return 0;</a:t>
            </a:r>
          </a:p>
          <a:p>
            <a:r>
              <a:rPr lang="en-US" altLang="ja-JP" sz="1400" smtClean="0">
                <a:latin typeface="Consolas" pitchFamily="49" charset="0"/>
              </a:rPr>
              <a:t>}</a:t>
            </a:r>
          </a:p>
        </p:txBody>
      </p:sp>
      <p:sp>
        <p:nvSpPr>
          <p:cNvPr id="8" name="テキスト ボックス 7"/>
          <p:cNvSpPr txBox="1"/>
          <p:nvPr/>
        </p:nvSpPr>
        <p:spPr>
          <a:xfrm>
            <a:off x="5940152" y="1556792"/>
            <a:ext cx="2800190" cy="923330"/>
          </a:xfrm>
          <a:prstGeom prst="rect">
            <a:avLst/>
          </a:prstGeom>
          <a:noFill/>
        </p:spPr>
        <p:txBody>
          <a:bodyPr wrap="square" rtlCol="0">
            <a:spAutoFit/>
          </a:bodyPr>
          <a:lstStyle/>
          <a:p>
            <a:r>
              <a:rPr kumimoji="1" lang="en-US" altLang="ja-JP" smtClean="0"/>
              <a:t>config.xml</a:t>
            </a:r>
          </a:p>
          <a:p>
            <a:r>
              <a:rPr kumimoji="1" lang="en-US" altLang="ja-JP" smtClean="0"/>
              <a:t>SampleMonitor</a:t>
            </a:r>
            <a:r>
              <a:rPr kumimoji="1" lang="ja-JP" altLang="en-US" smtClean="0"/>
              <a:t>の</a:t>
            </a:r>
            <a:r>
              <a:rPr kumimoji="1" lang="en-US" altLang="ja-JP" smtClean="0"/>
              <a:t>params</a:t>
            </a:r>
            <a:r>
              <a:rPr kumimoji="1" lang="ja-JP" altLang="en-US" smtClean="0"/>
              <a:t>は空なのでなにもしていない。</a:t>
            </a:r>
            <a:endParaRPr kumimoji="1" lang="ja-JP" alt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SampleMonitor - daq_start()</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58</a:t>
            </a:fld>
            <a:endParaRPr kumimoji="1" lang="ja-JP" altLang="en-US"/>
          </a:p>
        </p:txBody>
      </p:sp>
      <p:sp>
        <p:nvSpPr>
          <p:cNvPr id="7" name="テキスト ボックス 6"/>
          <p:cNvSpPr txBox="1"/>
          <p:nvPr/>
        </p:nvSpPr>
        <p:spPr>
          <a:xfrm>
            <a:off x="395536" y="1412776"/>
            <a:ext cx="6471643" cy="4862870"/>
          </a:xfrm>
          <a:prstGeom prst="rect">
            <a:avLst/>
          </a:prstGeom>
          <a:noFill/>
        </p:spPr>
        <p:txBody>
          <a:bodyPr wrap="none" rtlCol="0">
            <a:spAutoFit/>
          </a:bodyPr>
          <a:lstStyle/>
          <a:p>
            <a:r>
              <a:rPr lang="en-US" altLang="ja-JP" sz="1200" smtClean="0">
                <a:latin typeface="Consolas" pitchFamily="49" charset="0"/>
              </a:rPr>
              <a:t>int SampleMonitor::daq_start()</a:t>
            </a:r>
          </a:p>
          <a:p>
            <a:r>
              <a:rPr lang="en-US" altLang="ja-JP" sz="1200" smtClean="0">
                <a:latin typeface="Consolas" pitchFamily="49" charset="0"/>
              </a:rPr>
              <a:t>{</a:t>
            </a:r>
          </a:p>
          <a:p>
            <a:r>
              <a:rPr lang="en-US" altLang="ja-JP" sz="1200" smtClean="0">
                <a:latin typeface="Consolas" pitchFamily="49" charset="0"/>
              </a:rPr>
              <a:t>    m_in_status  = BUF_SUCCESS;</a:t>
            </a:r>
          </a:p>
          <a:p>
            <a:endParaRPr lang="en-US" altLang="ja-JP" sz="1200" smtClean="0">
              <a:latin typeface="Consolas" pitchFamily="49" charset="0"/>
            </a:endParaRPr>
          </a:p>
          <a:p>
            <a:r>
              <a:rPr lang="en-US" altLang="ja-JP" sz="1200" smtClean="0">
                <a:solidFill>
                  <a:srgbClr val="FF0000"/>
                </a:solidFill>
                <a:latin typeface="Consolas" pitchFamily="49" charset="0"/>
              </a:rPr>
              <a:t>    //////////////// CANVAS FOR HISTOS ///////////////////</a:t>
            </a:r>
          </a:p>
          <a:p>
            <a:r>
              <a:rPr lang="en-US" altLang="ja-JP" sz="1200" smtClean="0">
                <a:solidFill>
                  <a:srgbClr val="FF0000"/>
                </a:solidFill>
                <a:latin typeface="Consolas" pitchFamily="49" charset="0"/>
              </a:rPr>
              <a:t>    if (m_canvas) {</a:t>
            </a:r>
          </a:p>
          <a:p>
            <a:r>
              <a:rPr lang="en-US" altLang="ja-JP" sz="1200" smtClean="0">
                <a:solidFill>
                  <a:srgbClr val="FF0000"/>
                </a:solidFill>
                <a:latin typeface="Consolas" pitchFamily="49" charset="0"/>
              </a:rPr>
              <a:t>        delete m_canvas;</a:t>
            </a:r>
          </a:p>
          <a:p>
            <a:r>
              <a:rPr lang="en-US" altLang="ja-JP" sz="1200" smtClean="0">
                <a:solidFill>
                  <a:srgbClr val="FF0000"/>
                </a:solidFill>
                <a:latin typeface="Consolas" pitchFamily="49" charset="0"/>
              </a:rPr>
              <a:t>        m_canvas = 0;</a:t>
            </a:r>
          </a:p>
          <a:p>
            <a:r>
              <a:rPr lang="en-US" altLang="ja-JP" sz="1200" smtClean="0">
                <a:solidFill>
                  <a:srgbClr val="FF0000"/>
                </a:solidFill>
                <a:latin typeface="Consolas" pitchFamily="49" charset="0"/>
              </a:rPr>
              <a:t>    }</a:t>
            </a:r>
          </a:p>
          <a:p>
            <a:r>
              <a:rPr lang="en-US" altLang="ja-JP" sz="1200" smtClean="0">
                <a:solidFill>
                  <a:srgbClr val="FF0000"/>
                </a:solidFill>
                <a:latin typeface="Consolas" pitchFamily="49" charset="0"/>
              </a:rPr>
              <a:t>    m_canvas = new TCanvas("c1", "histos", 0, 0, 600, 400);</a:t>
            </a:r>
          </a:p>
          <a:p>
            <a:endParaRPr lang="en-US" altLang="ja-JP" sz="1200" smtClean="0">
              <a:solidFill>
                <a:srgbClr val="FF0000"/>
              </a:solidFill>
              <a:latin typeface="Consolas" pitchFamily="49" charset="0"/>
            </a:endParaRPr>
          </a:p>
          <a:p>
            <a:r>
              <a:rPr lang="en-US" altLang="ja-JP" sz="1200" smtClean="0">
                <a:solidFill>
                  <a:srgbClr val="FF0000"/>
                </a:solidFill>
                <a:latin typeface="Consolas" pitchFamily="49" charset="0"/>
              </a:rPr>
              <a:t>    ////////////////       HISTOS      ///////////////////</a:t>
            </a:r>
          </a:p>
          <a:p>
            <a:r>
              <a:rPr lang="en-US" altLang="ja-JP" sz="1200" smtClean="0">
                <a:solidFill>
                  <a:srgbClr val="FF0000"/>
                </a:solidFill>
                <a:latin typeface="Consolas" pitchFamily="49" charset="0"/>
              </a:rPr>
              <a:t>    if (m_hist) {</a:t>
            </a:r>
          </a:p>
          <a:p>
            <a:r>
              <a:rPr lang="en-US" altLang="ja-JP" sz="1200" smtClean="0">
                <a:solidFill>
                  <a:srgbClr val="FF0000"/>
                </a:solidFill>
                <a:latin typeface="Consolas" pitchFamily="49" charset="0"/>
              </a:rPr>
              <a:t>        delete m_hist;</a:t>
            </a:r>
          </a:p>
          <a:p>
            <a:r>
              <a:rPr lang="en-US" altLang="ja-JP" sz="1200" smtClean="0">
                <a:solidFill>
                  <a:srgbClr val="FF0000"/>
                </a:solidFill>
                <a:latin typeface="Consolas" pitchFamily="49" charset="0"/>
              </a:rPr>
              <a:t>        m_hist = 0;</a:t>
            </a:r>
          </a:p>
          <a:p>
            <a:r>
              <a:rPr lang="en-US" altLang="ja-JP" sz="1200" smtClean="0">
                <a:solidFill>
                  <a:srgbClr val="FF0000"/>
                </a:solidFill>
                <a:latin typeface="Consolas" pitchFamily="49" charset="0"/>
              </a:rPr>
              <a:t>    }</a:t>
            </a:r>
          </a:p>
          <a:p>
            <a:endParaRPr lang="en-US" altLang="ja-JP" sz="1200" smtClean="0">
              <a:solidFill>
                <a:srgbClr val="FF0000"/>
              </a:solidFill>
              <a:latin typeface="Consolas" pitchFamily="49" charset="0"/>
            </a:endParaRPr>
          </a:p>
          <a:p>
            <a:r>
              <a:rPr lang="en-US" altLang="ja-JP" sz="1200" smtClean="0">
                <a:solidFill>
                  <a:srgbClr val="FF0000"/>
                </a:solidFill>
                <a:latin typeface="Consolas" pitchFamily="49" charset="0"/>
              </a:rPr>
              <a:t>    int m_hist_bin = 100;</a:t>
            </a:r>
          </a:p>
          <a:p>
            <a:r>
              <a:rPr lang="en-US" altLang="ja-JP" sz="1200" smtClean="0">
                <a:solidFill>
                  <a:srgbClr val="FF0000"/>
                </a:solidFill>
                <a:latin typeface="Consolas" pitchFamily="49" charset="0"/>
              </a:rPr>
              <a:t>    double m_hist_min = 0.0;</a:t>
            </a:r>
          </a:p>
          <a:p>
            <a:r>
              <a:rPr lang="en-US" altLang="ja-JP" sz="1200" smtClean="0">
                <a:solidFill>
                  <a:srgbClr val="FF0000"/>
                </a:solidFill>
                <a:latin typeface="Consolas" pitchFamily="49" charset="0"/>
              </a:rPr>
              <a:t>    double m_hist_max = 1000.0;</a:t>
            </a:r>
          </a:p>
          <a:p>
            <a:endParaRPr lang="en-US" altLang="ja-JP" sz="1200" smtClean="0">
              <a:latin typeface="Consolas" pitchFamily="49" charset="0"/>
            </a:endParaRPr>
          </a:p>
          <a:p>
            <a:r>
              <a:rPr lang="en-US" altLang="ja-JP" sz="1200" smtClean="0">
                <a:latin typeface="Consolas" pitchFamily="49" charset="0"/>
              </a:rPr>
              <a:t>    </a:t>
            </a:r>
            <a:r>
              <a:rPr lang="en-US" altLang="ja-JP" sz="1200" smtClean="0">
                <a:solidFill>
                  <a:srgbClr val="FF0000"/>
                </a:solidFill>
                <a:latin typeface="Consolas" pitchFamily="49" charset="0"/>
              </a:rPr>
              <a:t>m_hist = new TH1F("hist", "hist", m_hist_bin, m_hist_min, m_hist_max);</a:t>
            </a:r>
          </a:p>
          <a:p>
            <a:r>
              <a:rPr lang="en-US" altLang="ja-JP" sz="1200" smtClean="0">
                <a:latin typeface="Consolas" pitchFamily="49" charset="0"/>
              </a:rPr>
              <a:t>    </a:t>
            </a:r>
          </a:p>
          <a:p>
            <a:r>
              <a:rPr lang="en-US" altLang="ja-JP" sz="1200" smtClean="0">
                <a:latin typeface="Consolas" pitchFamily="49" charset="0"/>
              </a:rPr>
              <a:t>    return 0;</a:t>
            </a:r>
          </a:p>
          <a:p>
            <a:r>
              <a:rPr lang="en-US" altLang="ja-JP" sz="1200" smtClean="0">
                <a:latin typeface="Consolas" pitchFamily="49" charset="0"/>
              </a:rPr>
              <a:t>}</a:t>
            </a:r>
          </a:p>
          <a:p>
            <a:endParaRPr kumimoji="1" lang="ja-JP" altLang="en-US" sz="1000">
              <a:latin typeface="Consolas" pitchFamily="49" charset="0"/>
            </a:endParaRPr>
          </a:p>
        </p:txBody>
      </p:sp>
      <p:sp>
        <p:nvSpPr>
          <p:cNvPr id="8" name="テキスト ボックス 7"/>
          <p:cNvSpPr txBox="1"/>
          <p:nvPr/>
        </p:nvSpPr>
        <p:spPr>
          <a:xfrm>
            <a:off x="6804248" y="1484784"/>
            <a:ext cx="1967205" cy="646331"/>
          </a:xfrm>
          <a:prstGeom prst="rect">
            <a:avLst/>
          </a:prstGeom>
          <a:noFill/>
        </p:spPr>
        <p:txBody>
          <a:bodyPr wrap="none" rtlCol="0">
            <a:spAutoFit/>
          </a:bodyPr>
          <a:lstStyle/>
          <a:p>
            <a:r>
              <a:rPr lang="ja-JP" altLang="en-US" smtClean="0"/>
              <a:t>ヒストグラムデータ</a:t>
            </a:r>
            <a:endParaRPr lang="en-US" altLang="ja-JP" smtClean="0"/>
          </a:p>
          <a:p>
            <a:r>
              <a:rPr kumimoji="1" lang="ja-JP" altLang="en-US" smtClean="0"/>
              <a:t>生成</a:t>
            </a:r>
            <a:endParaRPr kumimoji="1" lang="ja-JP" alt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8229600" cy="1143000"/>
          </a:xfrm>
        </p:spPr>
        <p:txBody>
          <a:bodyPr/>
          <a:lstStyle/>
          <a:p>
            <a:r>
              <a:rPr kumimoji="1" lang="en-US" altLang="ja-JP" smtClean="0"/>
              <a:t>SampleReader - daq_run()</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59</a:t>
            </a:fld>
            <a:endParaRPr kumimoji="1" lang="ja-JP" altLang="en-US"/>
          </a:p>
        </p:txBody>
      </p:sp>
      <p:sp>
        <p:nvSpPr>
          <p:cNvPr id="7" name="テキスト ボックス 6"/>
          <p:cNvSpPr txBox="1"/>
          <p:nvPr/>
        </p:nvSpPr>
        <p:spPr>
          <a:xfrm>
            <a:off x="35496" y="1888371"/>
            <a:ext cx="7151317" cy="4708981"/>
          </a:xfrm>
          <a:prstGeom prst="rect">
            <a:avLst/>
          </a:prstGeom>
          <a:noFill/>
        </p:spPr>
        <p:txBody>
          <a:bodyPr wrap="none" rtlCol="0">
            <a:spAutoFit/>
          </a:bodyPr>
          <a:lstStyle/>
          <a:p>
            <a:r>
              <a:rPr lang="en-US" altLang="ja-JP" sz="1200" smtClean="0">
                <a:latin typeface="Consolas" pitchFamily="49" charset="0"/>
              </a:rPr>
              <a:t>int SampleMonitor::daq_run()</a:t>
            </a:r>
          </a:p>
          <a:p>
            <a:r>
              <a:rPr lang="en-US" altLang="ja-JP" sz="1200" smtClean="0">
                <a:latin typeface="Consolas" pitchFamily="49" charset="0"/>
              </a:rPr>
              <a:t>{</a:t>
            </a:r>
          </a:p>
          <a:p>
            <a:r>
              <a:rPr lang="en-US" altLang="ja-JP" sz="1200" smtClean="0">
                <a:latin typeface="Consolas" pitchFamily="49" charset="0"/>
              </a:rPr>
              <a:t>    </a:t>
            </a:r>
            <a:r>
              <a:rPr lang="en-US" altLang="ja-JP" sz="1200" smtClean="0">
                <a:solidFill>
                  <a:srgbClr val="FF0000"/>
                </a:solidFill>
                <a:latin typeface="Consolas" pitchFamily="49" charset="0"/>
              </a:rPr>
              <a:t>unsigned int recv_byte_size = read_InPort();</a:t>
            </a:r>
          </a:p>
          <a:p>
            <a:r>
              <a:rPr lang="en-US" altLang="ja-JP" sz="1200" smtClean="0">
                <a:latin typeface="Consolas" pitchFamily="49" charset="0"/>
              </a:rPr>
              <a:t>    if (recv_byte_size == 0) { // Timeout </a:t>
            </a:r>
            <a:r>
              <a:rPr lang="ja-JP" altLang="en-US" sz="1200" smtClean="0">
                <a:latin typeface="Consolas" pitchFamily="49" charset="0"/>
              </a:rPr>
              <a:t>読むデータがなかった</a:t>
            </a:r>
            <a:endParaRPr lang="en-US" altLang="ja-JP" sz="1200" smtClean="0">
              <a:latin typeface="Consolas" pitchFamily="49" charset="0"/>
            </a:endParaRPr>
          </a:p>
          <a:p>
            <a:r>
              <a:rPr lang="en-US" altLang="ja-JP" sz="1200" smtClean="0">
                <a:latin typeface="Consolas" pitchFamily="49" charset="0"/>
              </a:rPr>
              <a:t>        return 0;</a:t>
            </a:r>
          </a:p>
          <a:p>
            <a:r>
              <a:rPr lang="en-US" altLang="ja-JP" sz="1200" smtClean="0">
                <a:latin typeface="Consolas" pitchFamily="49" charset="0"/>
              </a:rPr>
              <a:t>    }</a:t>
            </a:r>
          </a:p>
          <a:p>
            <a:endParaRPr lang="en-US" altLang="ja-JP" sz="1200" smtClean="0">
              <a:latin typeface="Consolas" pitchFamily="49" charset="0"/>
            </a:endParaRPr>
          </a:p>
          <a:p>
            <a:r>
              <a:rPr lang="en-US" altLang="ja-JP" sz="1200" smtClean="0">
                <a:latin typeface="Consolas" pitchFamily="49" charset="0"/>
              </a:rPr>
              <a:t>    check_header_footer(m_in_data, </a:t>
            </a:r>
            <a:r>
              <a:rPr lang="en-US" altLang="ja-JP" sz="1200" smtClean="0">
                <a:solidFill>
                  <a:srgbClr val="FF0000"/>
                </a:solidFill>
                <a:latin typeface="Consolas" pitchFamily="49" charset="0"/>
              </a:rPr>
              <a:t>recv_byte_size</a:t>
            </a:r>
            <a:r>
              <a:rPr lang="en-US" altLang="ja-JP" sz="1200" smtClean="0">
                <a:latin typeface="Consolas" pitchFamily="49" charset="0"/>
              </a:rPr>
              <a:t>); // check header and footer</a:t>
            </a:r>
          </a:p>
          <a:p>
            <a:r>
              <a:rPr lang="en-US" altLang="ja-JP" sz="1200" smtClean="0">
                <a:latin typeface="Consolas" pitchFamily="49" charset="0"/>
              </a:rPr>
              <a:t>    </a:t>
            </a:r>
            <a:r>
              <a:rPr lang="en-US" altLang="ja-JP" sz="1200" smtClean="0">
                <a:solidFill>
                  <a:srgbClr val="FF0000"/>
                </a:solidFill>
                <a:latin typeface="Consolas" pitchFamily="49" charset="0"/>
              </a:rPr>
              <a:t>m_event_byte_size</a:t>
            </a:r>
            <a:r>
              <a:rPr lang="en-US" altLang="ja-JP" sz="1200" smtClean="0">
                <a:latin typeface="Consolas" pitchFamily="49" charset="0"/>
              </a:rPr>
              <a:t> = get_event_size(recv_byte_size);</a:t>
            </a:r>
          </a:p>
          <a:p>
            <a:endParaRPr lang="en-US" altLang="ja-JP" sz="1200" smtClean="0">
              <a:latin typeface="Consolas" pitchFamily="49" charset="0"/>
            </a:endParaRPr>
          </a:p>
          <a:p>
            <a:r>
              <a:rPr lang="en-US" altLang="ja-JP" sz="1200" smtClean="0">
                <a:latin typeface="Consolas" pitchFamily="49" charset="0"/>
              </a:rPr>
              <a:t>    /////////////  Write component main logic here. /////////////</a:t>
            </a:r>
          </a:p>
          <a:p>
            <a:r>
              <a:rPr lang="en-US" altLang="ja-JP" sz="1200" smtClean="0">
                <a:latin typeface="Consolas" pitchFamily="49" charset="0"/>
              </a:rPr>
              <a:t>    memcpy(&amp;m_recv_data[0], &amp;m_in_data.data[HEADER_BYTE_SIZE], </a:t>
            </a:r>
            <a:r>
              <a:rPr lang="en-US" altLang="ja-JP" sz="1200" smtClean="0">
                <a:solidFill>
                  <a:srgbClr val="FF0000"/>
                </a:solidFill>
                <a:latin typeface="Consolas" pitchFamily="49" charset="0"/>
              </a:rPr>
              <a:t>m_event_byte_size</a:t>
            </a:r>
            <a:r>
              <a:rPr lang="en-US" altLang="ja-JP" sz="1200" smtClean="0">
                <a:latin typeface="Consolas" pitchFamily="49" charset="0"/>
              </a:rPr>
              <a:t>);</a:t>
            </a:r>
          </a:p>
          <a:p>
            <a:endParaRPr lang="en-US" altLang="ja-JP" sz="1200" smtClean="0">
              <a:latin typeface="Consolas" pitchFamily="49" charset="0"/>
            </a:endParaRPr>
          </a:p>
          <a:p>
            <a:r>
              <a:rPr lang="en-US" altLang="ja-JP" sz="1200" smtClean="0">
                <a:latin typeface="Consolas" pitchFamily="49" charset="0"/>
              </a:rPr>
              <a:t>    </a:t>
            </a:r>
            <a:r>
              <a:rPr lang="en-US" altLang="ja-JP" sz="1200" smtClean="0">
                <a:solidFill>
                  <a:srgbClr val="FF0000"/>
                </a:solidFill>
                <a:latin typeface="Consolas" pitchFamily="49" charset="0"/>
              </a:rPr>
              <a:t>fill_data(&amp;m_recv_data[0], m_event_byte_size);</a:t>
            </a:r>
          </a:p>
          <a:p>
            <a:endParaRPr lang="en-US" altLang="ja-JP" sz="1200" smtClean="0">
              <a:latin typeface="Consolas" pitchFamily="49" charset="0"/>
            </a:endParaRPr>
          </a:p>
          <a:p>
            <a:r>
              <a:rPr lang="en-US" altLang="ja-JP" sz="1200" smtClean="0">
                <a:latin typeface="Consolas" pitchFamily="49" charset="0"/>
              </a:rPr>
              <a:t>    if (m_monitor_update_rate == 0) {</a:t>
            </a:r>
          </a:p>
          <a:p>
            <a:r>
              <a:rPr lang="en-US" altLang="ja-JP" sz="1200" smtClean="0">
                <a:latin typeface="Consolas" pitchFamily="49" charset="0"/>
              </a:rPr>
              <a:t>        m_monitor_update_rate = 1000;</a:t>
            </a:r>
          </a:p>
          <a:p>
            <a:r>
              <a:rPr lang="en-US" altLang="ja-JP" sz="1200" smtClean="0">
                <a:latin typeface="Consolas" pitchFamily="49" charset="0"/>
              </a:rPr>
              <a:t>    }</a:t>
            </a:r>
          </a:p>
          <a:p>
            <a:endParaRPr lang="en-US" altLang="ja-JP" sz="1200" smtClean="0">
              <a:latin typeface="Consolas" pitchFamily="49" charset="0"/>
            </a:endParaRPr>
          </a:p>
          <a:p>
            <a:r>
              <a:rPr lang="en-US" altLang="ja-JP" sz="1200" smtClean="0">
                <a:latin typeface="Consolas" pitchFamily="49" charset="0"/>
              </a:rPr>
              <a:t>    unsigned long sequence_num = get_sequence_num();</a:t>
            </a:r>
          </a:p>
          <a:p>
            <a:r>
              <a:rPr lang="en-US" altLang="ja-JP" sz="1200" smtClean="0">
                <a:latin typeface="Consolas" pitchFamily="49" charset="0"/>
              </a:rPr>
              <a:t>    if ((sequence_num % m_monitor_update_rate) == 0) {</a:t>
            </a:r>
          </a:p>
          <a:p>
            <a:r>
              <a:rPr lang="en-US" altLang="ja-JP" sz="1200" smtClean="0">
                <a:latin typeface="Consolas" pitchFamily="49" charset="0"/>
              </a:rPr>
              <a:t>        </a:t>
            </a:r>
            <a:r>
              <a:rPr lang="en-US" altLang="ja-JP" sz="1200" smtClean="0">
                <a:solidFill>
                  <a:srgbClr val="FF0000"/>
                </a:solidFill>
                <a:latin typeface="Consolas" pitchFamily="49" charset="0"/>
              </a:rPr>
              <a:t>m_hist-&gt;Draw();</a:t>
            </a:r>
          </a:p>
          <a:p>
            <a:r>
              <a:rPr lang="en-US" altLang="ja-JP" sz="1200" smtClean="0">
                <a:solidFill>
                  <a:srgbClr val="FF0000"/>
                </a:solidFill>
                <a:latin typeface="Consolas" pitchFamily="49" charset="0"/>
              </a:rPr>
              <a:t>        m_canvas-&gt;Update();</a:t>
            </a:r>
          </a:p>
          <a:p>
            <a:r>
              <a:rPr lang="en-US" altLang="ja-JP" sz="1200" smtClean="0">
                <a:latin typeface="Consolas" pitchFamily="49" charset="0"/>
              </a:rPr>
              <a:t>    }</a:t>
            </a:r>
          </a:p>
          <a:p>
            <a:endParaRPr kumimoji="1" lang="ja-JP" altLang="en-US" sz="1200">
              <a:latin typeface="Consolas" pitchFamily="49" charset="0"/>
            </a:endParaRPr>
          </a:p>
        </p:txBody>
      </p:sp>
      <p:grpSp>
        <p:nvGrpSpPr>
          <p:cNvPr id="8" name="グループ化 7"/>
          <p:cNvGrpSpPr/>
          <p:nvPr/>
        </p:nvGrpSpPr>
        <p:grpSpPr>
          <a:xfrm>
            <a:off x="3779912" y="980728"/>
            <a:ext cx="5112568" cy="511257"/>
            <a:chOff x="251520" y="1772816"/>
            <a:chExt cx="7920880" cy="792088"/>
          </a:xfrm>
        </p:grpSpPr>
        <p:sp>
          <p:nvSpPr>
            <p:cNvPr id="9" name="正方形/長方形 8"/>
            <p:cNvSpPr/>
            <p:nvPr/>
          </p:nvSpPr>
          <p:spPr>
            <a:xfrm>
              <a:off x="251520" y="1772816"/>
              <a:ext cx="165618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COMPONENT</a:t>
              </a:r>
            </a:p>
            <a:p>
              <a:pPr algn="ctr"/>
              <a:r>
                <a:rPr kumimoji="1" lang="en-US" altLang="ja-JP" sz="1200" smtClean="0"/>
                <a:t>HEADER</a:t>
              </a:r>
              <a:endParaRPr kumimoji="1" lang="ja-JP" altLang="en-US" sz="1200"/>
            </a:p>
          </p:txBody>
        </p:sp>
        <p:sp>
          <p:nvSpPr>
            <p:cNvPr id="10" name="正方形/長方形 9"/>
            <p:cNvSpPr/>
            <p:nvPr/>
          </p:nvSpPr>
          <p:spPr>
            <a:xfrm>
              <a:off x="6516216" y="1772816"/>
              <a:ext cx="165618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COMPONENT</a:t>
              </a:r>
            </a:p>
            <a:p>
              <a:pPr algn="ctr"/>
              <a:r>
                <a:rPr lang="en-US" altLang="ja-JP" sz="1200" smtClean="0"/>
                <a:t>FOOTER</a:t>
              </a:r>
              <a:endParaRPr kumimoji="1" lang="ja-JP" altLang="en-US" sz="1200"/>
            </a:p>
          </p:txBody>
        </p:sp>
        <p:sp>
          <p:nvSpPr>
            <p:cNvPr id="11" name="正方形/長方形 10"/>
            <p:cNvSpPr/>
            <p:nvPr/>
          </p:nvSpPr>
          <p:spPr>
            <a:xfrm>
              <a:off x="1907704" y="1772816"/>
              <a:ext cx="1152128" cy="79208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solidFill>
                    <a:schemeClr val="tx1"/>
                  </a:solidFill>
                </a:rPr>
                <a:t>Event Data</a:t>
              </a:r>
            </a:p>
          </p:txBody>
        </p:sp>
        <p:sp>
          <p:nvSpPr>
            <p:cNvPr id="12" name="正方形/長方形 11"/>
            <p:cNvSpPr/>
            <p:nvPr/>
          </p:nvSpPr>
          <p:spPr>
            <a:xfrm>
              <a:off x="3059832" y="1772816"/>
              <a:ext cx="1152128" cy="79208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solidFill>
                    <a:schemeClr val="tx1"/>
                  </a:solidFill>
                </a:rPr>
                <a:t>Event Data</a:t>
              </a:r>
            </a:p>
          </p:txBody>
        </p:sp>
        <p:sp>
          <p:nvSpPr>
            <p:cNvPr id="13" name="正方形/長方形 12"/>
            <p:cNvSpPr/>
            <p:nvPr/>
          </p:nvSpPr>
          <p:spPr>
            <a:xfrm>
              <a:off x="4211960" y="1772816"/>
              <a:ext cx="1152128" cy="79208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solidFill>
                    <a:schemeClr val="tx1"/>
                  </a:solidFill>
                </a:rPr>
                <a:t>Event Data</a:t>
              </a:r>
            </a:p>
          </p:txBody>
        </p:sp>
        <p:sp>
          <p:nvSpPr>
            <p:cNvPr id="14" name="正方形/長方形 13"/>
            <p:cNvSpPr/>
            <p:nvPr/>
          </p:nvSpPr>
          <p:spPr>
            <a:xfrm>
              <a:off x="5364088" y="1772816"/>
              <a:ext cx="1152128" cy="79208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solidFill>
                    <a:schemeClr val="tx1"/>
                  </a:solidFill>
                </a:rPr>
                <a:t>Event Data</a:t>
              </a:r>
            </a:p>
          </p:txBody>
        </p:sp>
      </p:grpSp>
      <p:cxnSp>
        <p:nvCxnSpPr>
          <p:cNvPr id="16" name="直線矢印コネクタ 15"/>
          <p:cNvCxnSpPr/>
          <p:nvPr/>
        </p:nvCxnSpPr>
        <p:spPr>
          <a:xfrm>
            <a:off x="4860032" y="1772816"/>
            <a:ext cx="2952328" cy="0"/>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5436096" y="1439488"/>
            <a:ext cx="2003690" cy="369332"/>
          </a:xfrm>
          <a:prstGeom prst="rect">
            <a:avLst/>
          </a:prstGeom>
          <a:noFill/>
        </p:spPr>
        <p:txBody>
          <a:bodyPr wrap="none" rtlCol="0">
            <a:spAutoFit/>
          </a:bodyPr>
          <a:lstStyle/>
          <a:p>
            <a:r>
              <a:rPr kumimoji="1" lang="en-US" altLang="ja-JP" smtClean="0"/>
              <a:t>m_event_byte_size</a:t>
            </a:r>
            <a:endParaRPr kumimoji="1" lang="ja-JP" altLang="en-US"/>
          </a:p>
        </p:txBody>
      </p:sp>
      <p:cxnSp>
        <p:nvCxnSpPr>
          <p:cNvPr id="18" name="直線矢印コネクタ 17"/>
          <p:cNvCxnSpPr/>
          <p:nvPr/>
        </p:nvCxnSpPr>
        <p:spPr>
          <a:xfrm>
            <a:off x="3779912" y="2168860"/>
            <a:ext cx="5112568" cy="0"/>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5630119" y="1808820"/>
            <a:ext cx="1570173" cy="369332"/>
          </a:xfrm>
          <a:prstGeom prst="rect">
            <a:avLst/>
          </a:prstGeom>
          <a:noFill/>
        </p:spPr>
        <p:txBody>
          <a:bodyPr wrap="none" rtlCol="0">
            <a:spAutoFit/>
          </a:bodyPr>
          <a:lstStyle/>
          <a:p>
            <a:r>
              <a:rPr kumimoji="1" lang="en-US" altLang="ja-JP" smtClean="0"/>
              <a:t>recv_byte_size</a:t>
            </a:r>
            <a:endParaRPr kumimoji="1"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smtClean="0"/>
              <a:t>DAQ-Middleware</a:t>
            </a:r>
            <a:r>
              <a:rPr kumimoji="1" lang="ja-JP" altLang="en-US" smtClean="0"/>
              <a:t>セットアップ</a:t>
            </a:r>
            <a:r>
              <a:rPr kumimoji="1" lang="en-US" altLang="ja-JP" smtClean="0"/>
              <a:t/>
            </a:r>
            <a:br>
              <a:rPr kumimoji="1" lang="en-US" altLang="ja-JP" smtClean="0"/>
            </a:br>
            <a:r>
              <a:rPr lang="en-US" altLang="ja-JP" smtClean="0"/>
              <a:t>Scientific Linux</a:t>
            </a:r>
            <a:endParaRPr kumimoji="1" lang="ja-JP" altLang="en-US"/>
          </a:p>
        </p:txBody>
      </p:sp>
      <p:sp>
        <p:nvSpPr>
          <p:cNvPr id="3" name="コンテンツ プレースホルダ 2"/>
          <p:cNvSpPr>
            <a:spLocks noGrp="1"/>
          </p:cNvSpPr>
          <p:nvPr>
            <p:ph idx="1"/>
          </p:nvPr>
        </p:nvSpPr>
        <p:spPr/>
        <p:txBody>
          <a:bodyPr>
            <a:normAutofit fontScale="92500"/>
          </a:bodyPr>
          <a:lstStyle/>
          <a:p>
            <a:r>
              <a:rPr kumimoji="1" lang="en-US" altLang="ja-JP" smtClean="0"/>
              <a:t>Scientific Linux (CentOS, RHEL) 5.x</a:t>
            </a:r>
            <a:r>
              <a:rPr kumimoji="1" lang="ja-JP" altLang="en-US" smtClean="0"/>
              <a:t>、</a:t>
            </a:r>
            <a:r>
              <a:rPr kumimoji="1" lang="en-US" altLang="ja-JP" smtClean="0"/>
              <a:t>6.x</a:t>
            </a:r>
            <a:r>
              <a:rPr kumimoji="1" lang="ja-JP" altLang="en-US" smtClean="0"/>
              <a:t>の場合は</a:t>
            </a:r>
            <a:endParaRPr lang="en-US" altLang="ja-JP" smtClean="0"/>
          </a:p>
          <a:p>
            <a:pPr>
              <a:buNone/>
            </a:pPr>
            <a:r>
              <a:rPr kumimoji="1" lang="en-US" altLang="ja-JP" smtClean="0"/>
              <a:t>	% wget  http://daqmw.kek.jp/src/daqmw-rpm</a:t>
            </a:r>
          </a:p>
          <a:p>
            <a:pPr>
              <a:buNone/>
            </a:pPr>
            <a:r>
              <a:rPr lang="en-US" altLang="ja-JP" smtClean="0"/>
              <a:t>	% su</a:t>
            </a:r>
            <a:endParaRPr kumimoji="1" lang="en-US" altLang="ja-JP" smtClean="0"/>
          </a:p>
          <a:p>
            <a:pPr>
              <a:buNone/>
            </a:pPr>
            <a:r>
              <a:rPr lang="en-US" altLang="ja-JP" smtClean="0"/>
              <a:t>	root# sh  daqmw-rpm  install</a:t>
            </a:r>
          </a:p>
          <a:p>
            <a:pPr>
              <a:buNone/>
            </a:pPr>
            <a:r>
              <a:rPr lang="en-US" altLang="ja-JP" smtClean="0"/>
              <a:t>	</a:t>
            </a:r>
            <a:r>
              <a:rPr lang="ja-JP" altLang="en-US" smtClean="0"/>
              <a:t>ファイル一覧</a:t>
            </a:r>
            <a:r>
              <a:rPr lang="en-US" altLang="ja-JP" smtClean="0"/>
              <a:t>:  rpm -ql DAQ-Middleware</a:t>
            </a:r>
          </a:p>
          <a:p>
            <a:pPr>
              <a:buNone/>
            </a:pPr>
            <a:r>
              <a:rPr lang="en-US" altLang="ja-JP" smtClean="0"/>
              <a:t>	</a:t>
            </a:r>
            <a:r>
              <a:rPr lang="ja-JP" altLang="en-US" smtClean="0"/>
              <a:t>アンインストールは </a:t>
            </a:r>
            <a:r>
              <a:rPr lang="en-US" altLang="ja-JP" smtClean="0"/>
              <a:t>sh  daqmw-rpm  uninstall</a:t>
            </a:r>
          </a:p>
          <a:p>
            <a:r>
              <a:rPr lang="ja-JP" altLang="en-US" smtClean="0"/>
              <a:t>配布している</a:t>
            </a:r>
            <a:r>
              <a:rPr lang="en-US" altLang="ja-JP" smtClean="0"/>
              <a:t>VMware</a:t>
            </a:r>
            <a:r>
              <a:rPr lang="ja-JP" altLang="en-US" smtClean="0"/>
              <a:t>イメージは上のコマンドで作成</a:t>
            </a:r>
            <a:endParaRPr lang="en-US" altLang="ja-JP" smtClean="0"/>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6</a:t>
            </a:fld>
            <a:endParaRPr kumimoji="1" lang="ja-JP" alt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SampleMonitor - fill_data()</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60</a:t>
            </a:fld>
            <a:endParaRPr kumimoji="1" lang="ja-JP" altLang="en-US"/>
          </a:p>
        </p:txBody>
      </p:sp>
      <p:sp>
        <p:nvSpPr>
          <p:cNvPr id="7" name="テキスト ボックス 6"/>
          <p:cNvSpPr txBox="1"/>
          <p:nvPr/>
        </p:nvSpPr>
        <p:spPr>
          <a:xfrm>
            <a:off x="611560" y="1700808"/>
            <a:ext cx="8036174" cy="2646878"/>
          </a:xfrm>
          <a:prstGeom prst="rect">
            <a:avLst/>
          </a:prstGeom>
          <a:noFill/>
        </p:spPr>
        <p:txBody>
          <a:bodyPr wrap="none" rtlCol="0">
            <a:spAutoFit/>
          </a:bodyPr>
          <a:lstStyle/>
          <a:p>
            <a:r>
              <a:rPr lang="en-US" altLang="ja-JP" sz="1400" smtClean="0">
                <a:latin typeface="Consolas" pitchFamily="49" charset="0"/>
              </a:rPr>
              <a:t>int SampleMonitor::fill_data(const unsigned char* mydata, const int size)</a:t>
            </a:r>
          </a:p>
          <a:p>
            <a:r>
              <a:rPr lang="en-US" altLang="ja-JP" sz="1400" smtClean="0">
                <a:latin typeface="Consolas" pitchFamily="49" charset="0"/>
              </a:rPr>
              <a:t>{</a:t>
            </a:r>
          </a:p>
          <a:p>
            <a:r>
              <a:rPr lang="en-US" altLang="ja-JP" sz="1400" smtClean="0">
                <a:latin typeface="Consolas" pitchFamily="49" charset="0"/>
              </a:rPr>
              <a:t>    for (int i = 0; i &lt; size/(int)ONE_EVENT_SIZE; i++) {</a:t>
            </a:r>
          </a:p>
          <a:p>
            <a:r>
              <a:rPr lang="en-US" altLang="ja-JP" sz="1400" smtClean="0">
                <a:latin typeface="Consolas" pitchFamily="49" charset="0"/>
              </a:rPr>
              <a:t>        </a:t>
            </a:r>
            <a:r>
              <a:rPr lang="en-US" altLang="ja-JP" sz="1400" smtClean="0">
                <a:solidFill>
                  <a:srgbClr val="FF0000"/>
                </a:solidFill>
                <a:latin typeface="Consolas" pitchFamily="49" charset="0"/>
              </a:rPr>
              <a:t>decode_data(mydata);</a:t>
            </a:r>
          </a:p>
          <a:p>
            <a:r>
              <a:rPr lang="en-US" altLang="ja-JP" sz="1400" smtClean="0">
                <a:latin typeface="Consolas" pitchFamily="49" charset="0"/>
              </a:rPr>
              <a:t>        float fdata = m_sampleData.data/1000.0; // 1000 times value is received</a:t>
            </a:r>
          </a:p>
          <a:p>
            <a:r>
              <a:rPr lang="en-US" altLang="ja-JP" sz="1400" smtClean="0">
                <a:latin typeface="Consolas" pitchFamily="49" charset="0"/>
              </a:rPr>
              <a:t>        m_hist-&gt;Fill(fdata);</a:t>
            </a:r>
          </a:p>
          <a:p>
            <a:endParaRPr lang="en-US" altLang="ja-JP" sz="1400" smtClean="0">
              <a:latin typeface="Consolas" pitchFamily="49" charset="0"/>
            </a:endParaRPr>
          </a:p>
          <a:p>
            <a:r>
              <a:rPr lang="en-US" altLang="ja-JP" sz="1400" smtClean="0">
                <a:latin typeface="Consolas" pitchFamily="49" charset="0"/>
              </a:rPr>
              <a:t>        mydata+=ONE_EVENT_SIZE;</a:t>
            </a:r>
          </a:p>
          <a:p>
            <a:r>
              <a:rPr lang="en-US" altLang="ja-JP" sz="1400" smtClean="0">
                <a:latin typeface="Consolas" pitchFamily="49" charset="0"/>
              </a:rPr>
              <a:t>    }</a:t>
            </a:r>
          </a:p>
          <a:p>
            <a:r>
              <a:rPr lang="en-US" altLang="ja-JP" sz="1400" smtClean="0">
                <a:latin typeface="Consolas" pitchFamily="49" charset="0"/>
              </a:rPr>
              <a:t>    return 0;</a:t>
            </a:r>
          </a:p>
          <a:p>
            <a:r>
              <a:rPr lang="en-US" altLang="ja-JP" sz="1400" smtClean="0">
                <a:latin typeface="Consolas" pitchFamily="49" charset="0"/>
              </a:rPr>
              <a:t>}</a:t>
            </a:r>
          </a:p>
          <a:p>
            <a:endParaRPr kumimoji="1" lang="ja-JP" altLang="en-US" sz="1200">
              <a:latin typeface="Consolas" pitchFamily="49"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SampleMonitor - decode_data()</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61</a:t>
            </a:fld>
            <a:endParaRPr kumimoji="1" lang="ja-JP" altLang="en-US"/>
          </a:p>
        </p:txBody>
      </p:sp>
      <p:sp>
        <p:nvSpPr>
          <p:cNvPr id="7" name="テキスト ボックス 6"/>
          <p:cNvSpPr txBox="1"/>
          <p:nvPr/>
        </p:nvSpPr>
        <p:spPr>
          <a:xfrm>
            <a:off x="467544" y="1556792"/>
            <a:ext cx="7656263" cy="2677656"/>
          </a:xfrm>
          <a:prstGeom prst="rect">
            <a:avLst/>
          </a:prstGeom>
          <a:noFill/>
        </p:spPr>
        <p:txBody>
          <a:bodyPr wrap="none" rtlCol="0">
            <a:spAutoFit/>
          </a:bodyPr>
          <a:lstStyle/>
          <a:p>
            <a:r>
              <a:rPr lang="en-US" altLang="ja-JP" smtClean="0">
                <a:latin typeface="Consolas" pitchFamily="49" charset="0"/>
              </a:rPr>
              <a:t>int SampleMonitor::decode_data(const unsigned char* mydata)</a:t>
            </a:r>
          </a:p>
          <a:p>
            <a:r>
              <a:rPr lang="en-US" altLang="ja-JP" smtClean="0">
                <a:latin typeface="Consolas" pitchFamily="49" charset="0"/>
              </a:rPr>
              <a:t>{</a:t>
            </a:r>
          </a:p>
          <a:p>
            <a:r>
              <a:rPr lang="en-US" altLang="ja-JP" smtClean="0">
                <a:latin typeface="Consolas" pitchFamily="49" charset="0"/>
              </a:rPr>
              <a:t>    m_sampleData.magic      = mydata[0];</a:t>
            </a:r>
          </a:p>
          <a:p>
            <a:r>
              <a:rPr lang="en-US" altLang="ja-JP" smtClean="0">
                <a:latin typeface="Consolas" pitchFamily="49" charset="0"/>
              </a:rPr>
              <a:t>    m_sampleData.format_ver = mydata[1];</a:t>
            </a:r>
          </a:p>
          <a:p>
            <a:r>
              <a:rPr lang="en-US" altLang="ja-JP" smtClean="0">
                <a:latin typeface="Consolas" pitchFamily="49" charset="0"/>
              </a:rPr>
              <a:t>    m_sampleData.module_num = mydata[2];</a:t>
            </a:r>
          </a:p>
          <a:p>
            <a:r>
              <a:rPr lang="en-US" altLang="ja-JP" smtClean="0">
                <a:latin typeface="Consolas" pitchFamily="49" charset="0"/>
              </a:rPr>
              <a:t>    m_sampleData.reserved   = mydata[3];</a:t>
            </a:r>
          </a:p>
          <a:p>
            <a:r>
              <a:rPr lang="en-US" altLang="ja-JP" smtClean="0">
                <a:latin typeface="Consolas" pitchFamily="49" charset="0"/>
              </a:rPr>
              <a:t>    </a:t>
            </a:r>
            <a:r>
              <a:rPr lang="en-US" altLang="ja-JP" smtClean="0">
                <a:solidFill>
                  <a:srgbClr val="FF0000"/>
                </a:solidFill>
                <a:latin typeface="Consolas" pitchFamily="49" charset="0"/>
              </a:rPr>
              <a:t>unsigned int netdata    = *(unsigned int*)&amp;mydata[4];</a:t>
            </a:r>
          </a:p>
          <a:p>
            <a:r>
              <a:rPr lang="en-US" altLang="ja-JP" smtClean="0">
                <a:latin typeface="Consolas" pitchFamily="49" charset="0"/>
              </a:rPr>
              <a:t>    </a:t>
            </a:r>
            <a:r>
              <a:rPr lang="en-US" altLang="ja-JP" smtClean="0">
                <a:solidFill>
                  <a:srgbClr val="FF0000"/>
                </a:solidFill>
                <a:latin typeface="Consolas" pitchFamily="49" charset="0"/>
              </a:rPr>
              <a:t>m_sampleData.data       = ntohl(netdata);</a:t>
            </a:r>
          </a:p>
          <a:p>
            <a:endParaRPr lang="en-US" altLang="ja-JP" sz="1200" smtClean="0">
              <a:latin typeface="Consolas" pitchFamily="49" charset="0"/>
            </a:endParaRPr>
          </a:p>
          <a:p>
            <a:endParaRPr kumimoji="1" lang="ja-JP" altLang="en-US" sz="1200">
              <a:latin typeface="Consolas" pitchFamily="49" charset="0"/>
            </a:endParaRPr>
          </a:p>
        </p:txBody>
      </p:sp>
      <p:grpSp>
        <p:nvGrpSpPr>
          <p:cNvPr id="8" name="グループ化 7"/>
          <p:cNvGrpSpPr/>
          <p:nvPr/>
        </p:nvGrpSpPr>
        <p:grpSpPr>
          <a:xfrm>
            <a:off x="215516" y="4473116"/>
            <a:ext cx="8640960" cy="720080"/>
            <a:chOff x="251520" y="3501008"/>
            <a:chExt cx="8640960" cy="720080"/>
          </a:xfrm>
        </p:grpSpPr>
        <p:sp>
          <p:nvSpPr>
            <p:cNvPr id="9" name="正方形/長方形 8"/>
            <p:cNvSpPr/>
            <p:nvPr/>
          </p:nvSpPr>
          <p:spPr>
            <a:xfrm>
              <a:off x="25152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solidFill>
                    <a:schemeClr val="tx1"/>
                  </a:solidFill>
                </a:rPr>
                <a:t>Magic</a:t>
              </a:r>
              <a:endParaRPr kumimoji="1" lang="ja-JP" altLang="en-US">
                <a:solidFill>
                  <a:schemeClr val="tx1"/>
                </a:solidFill>
              </a:endParaRPr>
            </a:p>
          </p:txBody>
        </p:sp>
        <p:sp>
          <p:nvSpPr>
            <p:cNvPr id="10" name="正方形/長方形 9"/>
            <p:cNvSpPr/>
            <p:nvPr/>
          </p:nvSpPr>
          <p:spPr>
            <a:xfrm>
              <a:off x="133164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Format</a:t>
              </a:r>
            </a:p>
            <a:p>
              <a:pPr algn="ctr"/>
              <a:r>
                <a:rPr kumimoji="1" lang="en-US" altLang="ja-JP" smtClean="0">
                  <a:solidFill>
                    <a:schemeClr val="tx1"/>
                  </a:solidFill>
                </a:rPr>
                <a:t>Version</a:t>
              </a:r>
              <a:endParaRPr kumimoji="1" lang="ja-JP" altLang="en-US">
                <a:solidFill>
                  <a:schemeClr val="tx1"/>
                </a:solidFill>
              </a:endParaRPr>
            </a:p>
          </p:txBody>
        </p:sp>
        <p:sp>
          <p:nvSpPr>
            <p:cNvPr id="11" name="正方形/長方形 10"/>
            <p:cNvSpPr/>
            <p:nvPr/>
          </p:nvSpPr>
          <p:spPr>
            <a:xfrm>
              <a:off x="241176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Module</a:t>
              </a:r>
            </a:p>
            <a:p>
              <a:pPr algn="ctr"/>
              <a:r>
                <a:rPr lang="en-US" altLang="ja-JP" smtClean="0">
                  <a:solidFill>
                    <a:schemeClr val="tx1"/>
                  </a:solidFill>
                </a:rPr>
                <a:t>Number</a:t>
              </a:r>
            </a:p>
          </p:txBody>
        </p:sp>
        <p:sp>
          <p:nvSpPr>
            <p:cNvPr id="12" name="正方形/長方形 11"/>
            <p:cNvSpPr/>
            <p:nvPr/>
          </p:nvSpPr>
          <p:spPr>
            <a:xfrm>
              <a:off x="349188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Reserved</a:t>
              </a:r>
            </a:p>
          </p:txBody>
        </p:sp>
        <p:sp>
          <p:nvSpPr>
            <p:cNvPr id="13" name="正方形/長方形 12"/>
            <p:cNvSpPr/>
            <p:nvPr/>
          </p:nvSpPr>
          <p:spPr>
            <a:xfrm>
              <a:off x="457200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a:t>
              </a:r>
            </a:p>
            <a:p>
              <a:pPr algn="ctr"/>
              <a:r>
                <a:rPr lang="en-US" altLang="ja-JP" smtClean="0">
                  <a:solidFill>
                    <a:schemeClr val="tx1"/>
                  </a:solidFill>
                </a:rPr>
                <a:t>Data</a:t>
              </a:r>
            </a:p>
          </p:txBody>
        </p:sp>
        <p:sp>
          <p:nvSpPr>
            <p:cNvPr id="14" name="正方形/長方形 13"/>
            <p:cNvSpPr/>
            <p:nvPr/>
          </p:nvSpPr>
          <p:spPr>
            <a:xfrm>
              <a:off x="565212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a:t>
              </a:r>
            </a:p>
            <a:p>
              <a:pPr algn="ctr"/>
              <a:r>
                <a:rPr lang="en-US" altLang="ja-JP" smtClean="0">
                  <a:solidFill>
                    <a:schemeClr val="tx1"/>
                  </a:solidFill>
                </a:rPr>
                <a:t>Data</a:t>
              </a:r>
            </a:p>
          </p:txBody>
        </p:sp>
        <p:sp>
          <p:nvSpPr>
            <p:cNvPr id="15" name="正方形/長方形 14"/>
            <p:cNvSpPr/>
            <p:nvPr/>
          </p:nvSpPr>
          <p:spPr>
            <a:xfrm>
              <a:off x="673224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a:t>
              </a:r>
            </a:p>
            <a:p>
              <a:pPr algn="ctr"/>
              <a:r>
                <a:rPr lang="en-US" altLang="ja-JP" smtClean="0">
                  <a:solidFill>
                    <a:schemeClr val="tx1"/>
                  </a:solidFill>
                </a:rPr>
                <a:t>Data</a:t>
              </a:r>
            </a:p>
          </p:txBody>
        </p:sp>
        <p:sp>
          <p:nvSpPr>
            <p:cNvPr id="16" name="正方形/長方形 15"/>
            <p:cNvSpPr/>
            <p:nvPr/>
          </p:nvSpPr>
          <p:spPr>
            <a:xfrm>
              <a:off x="781236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a:t>
              </a:r>
            </a:p>
            <a:p>
              <a:pPr algn="ctr"/>
              <a:r>
                <a:rPr lang="en-US" altLang="ja-JP" smtClean="0">
                  <a:solidFill>
                    <a:schemeClr val="tx1"/>
                  </a:solidFill>
                </a:rPr>
                <a:t>Data</a:t>
              </a:r>
            </a:p>
          </p:txBody>
        </p:sp>
      </p:grpSp>
      <p:sp>
        <p:nvSpPr>
          <p:cNvPr id="17" name="テキスト ボックス 16"/>
          <p:cNvSpPr txBox="1"/>
          <p:nvPr/>
        </p:nvSpPr>
        <p:spPr>
          <a:xfrm>
            <a:off x="215516" y="5301208"/>
            <a:ext cx="8226932" cy="646331"/>
          </a:xfrm>
          <a:prstGeom prst="rect">
            <a:avLst/>
          </a:prstGeom>
          <a:noFill/>
        </p:spPr>
        <p:txBody>
          <a:bodyPr wrap="none" rtlCol="0">
            <a:spAutoFit/>
          </a:bodyPr>
          <a:lstStyle/>
          <a:p>
            <a:r>
              <a:rPr kumimoji="1" lang="en-US" altLang="ja-JP" smtClean="0"/>
              <a:t>ntohl(): </a:t>
            </a:r>
            <a:r>
              <a:rPr kumimoji="1" lang="ja-JP" altLang="en-US" smtClean="0"/>
              <a:t>複数バイトの数値を送るときに、桁が大きいほうが先にくる流儀と</a:t>
            </a:r>
            <a:endParaRPr kumimoji="1" lang="en-US" altLang="ja-JP" smtClean="0"/>
          </a:p>
          <a:p>
            <a:r>
              <a:rPr lang="ja-JP" altLang="en-US" smtClean="0"/>
              <a:t>桁が小さいほうが先にくる流儀がある。詳細は明日のネットワークプログラミングで。</a:t>
            </a:r>
            <a:endParaRPr kumimoji="1"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smtClean="0"/>
              <a:t>DAQ-Middleware</a:t>
            </a:r>
            <a:r>
              <a:rPr lang="ja-JP" altLang="en-US" smtClean="0"/>
              <a:t>セットアップ</a:t>
            </a:r>
            <a:r>
              <a:rPr lang="en-US" altLang="ja-JP" smtClean="0"/>
              <a:t/>
            </a:r>
            <a:br>
              <a:rPr lang="en-US" altLang="ja-JP" smtClean="0"/>
            </a:br>
            <a:r>
              <a:rPr lang="en-US" altLang="ja-JP" smtClean="0"/>
              <a:t>Ubuntu 2012.04 LTS</a:t>
            </a:r>
            <a:endParaRPr kumimoji="1" lang="ja-JP" altLang="en-US"/>
          </a:p>
        </p:txBody>
      </p:sp>
      <p:sp>
        <p:nvSpPr>
          <p:cNvPr id="3" name="コンテンツ プレースホルダ 2"/>
          <p:cNvSpPr>
            <a:spLocks noGrp="1"/>
          </p:cNvSpPr>
          <p:nvPr>
            <p:ph idx="1"/>
          </p:nvPr>
        </p:nvSpPr>
        <p:spPr>
          <a:xfrm>
            <a:off x="457200" y="1600200"/>
            <a:ext cx="8686800" cy="4525963"/>
          </a:xfrm>
        </p:spPr>
        <p:txBody>
          <a:bodyPr/>
          <a:lstStyle/>
          <a:p>
            <a:r>
              <a:rPr lang="en-US" altLang="ja-JP" smtClean="0"/>
              <a:t>wget http://daqmw.kek.jp/src/Ubuntu_daqmw</a:t>
            </a:r>
          </a:p>
          <a:p>
            <a:pPr>
              <a:buNone/>
            </a:pPr>
            <a:r>
              <a:rPr kumimoji="1" lang="en-US" altLang="ja-JP" smtClean="0"/>
              <a:t>	sudo  sh  Ubuntu_daqmw  install</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2013-09-10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7</a:t>
            </a:fld>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角丸四角形 126"/>
          <p:cNvSpPr/>
          <p:nvPr/>
        </p:nvSpPr>
        <p:spPr>
          <a:xfrm>
            <a:off x="3160713" y="4464050"/>
            <a:ext cx="3359150" cy="1692275"/>
          </a:xfrm>
          <a:prstGeom prst="roundRect">
            <a:avLst/>
          </a:prstGeom>
          <a:solidFill>
            <a:schemeClr val="accent1">
              <a:lumMod val="40000"/>
              <a:lumOff val="60000"/>
            </a:schemeClr>
          </a:solidFill>
          <a:ln w="12700"/>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200"/>
          </a:p>
        </p:txBody>
      </p:sp>
      <p:sp>
        <p:nvSpPr>
          <p:cNvPr id="126" name="角丸四角形 125"/>
          <p:cNvSpPr/>
          <p:nvPr/>
        </p:nvSpPr>
        <p:spPr>
          <a:xfrm>
            <a:off x="3008313" y="4311650"/>
            <a:ext cx="3359150" cy="1692275"/>
          </a:xfrm>
          <a:prstGeom prst="roundRect">
            <a:avLst/>
          </a:prstGeom>
          <a:solidFill>
            <a:schemeClr val="accent1">
              <a:lumMod val="40000"/>
              <a:lumOff val="60000"/>
            </a:schemeClr>
          </a:solidFill>
          <a:ln w="12700"/>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200"/>
          </a:p>
        </p:txBody>
      </p:sp>
      <p:sp>
        <p:nvSpPr>
          <p:cNvPr id="109" name="角丸四角形 108"/>
          <p:cNvSpPr/>
          <p:nvPr/>
        </p:nvSpPr>
        <p:spPr>
          <a:xfrm>
            <a:off x="6588224" y="3672792"/>
            <a:ext cx="2376264" cy="3041650"/>
          </a:xfrm>
          <a:prstGeom prst="roundRect">
            <a:avLst/>
          </a:prstGeom>
          <a:solidFill>
            <a:srgbClr val="CCFF99"/>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6" name="角丸四角形 105"/>
          <p:cNvSpPr/>
          <p:nvPr/>
        </p:nvSpPr>
        <p:spPr>
          <a:xfrm>
            <a:off x="6624228" y="1457324"/>
            <a:ext cx="2340259" cy="2223703"/>
          </a:xfrm>
          <a:prstGeom prst="roundRect">
            <a:avLst/>
          </a:prstGeom>
          <a:solidFill>
            <a:srgbClr val="DFDFF5"/>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747" name="タイトル 1"/>
          <p:cNvSpPr>
            <a:spLocks noGrp="1"/>
          </p:cNvSpPr>
          <p:nvPr>
            <p:ph type="title" idx="4294967295"/>
          </p:nvPr>
        </p:nvSpPr>
        <p:spPr>
          <a:xfrm>
            <a:off x="498475" y="158750"/>
            <a:ext cx="8229600" cy="984250"/>
          </a:xfrm>
        </p:spPr>
        <p:txBody>
          <a:bodyPr/>
          <a:lstStyle/>
          <a:p>
            <a:pPr eaLnBrk="1" hangingPunct="1"/>
            <a:r>
              <a:rPr lang="en-US" altLang="ja-JP" sz="4800" smtClean="0">
                <a:latin typeface="ＭＳ Ｐゴシック" charset="-128"/>
              </a:rPr>
              <a:t>DAQ-Middleware</a:t>
            </a:r>
            <a:r>
              <a:rPr lang="ja-JP" altLang="en-US" sz="4800" smtClean="0">
                <a:latin typeface="ＭＳ Ｐゴシック" charset="-128"/>
              </a:rPr>
              <a:t>構成図</a:t>
            </a:r>
            <a:endParaRPr lang="ja-JP" altLang="en-US" sz="4800" smtClean="0"/>
          </a:p>
        </p:txBody>
      </p:sp>
      <p:sp>
        <p:nvSpPr>
          <p:cNvPr id="45" name="角丸四角形 44"/>
          <p:cNvSpPr/>
          <p:nvPr/>
        </p:nvSpPr>
        <p:spPr>
          <a:xfrm>
            <a:off x="3841750" y="1822450"/>
            <a:ext cx="2287588" cy="1449388"/>
          </a:xfrm>
          <a:prstGeom prst="roundRect">
            <a:avLst/>
          </a:prstGeom>
          <a:solidFill>
            <a:schemeClr val="accent1">
              <a:lumMod val="40000"/>
              <a:lumOff val="60000"/>
            </a:schemeClr>
          </a:solidFill>
          <a:ln w="12700"/>
          <a:effectLst>
            <a:outerShdw blurRad="50800" dist="50800" dir="5400000" algn="ctr" rotWithShape="0">
              <a:schemeClr val="bg1">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200"/>
          </a:p>
        </p:txBody>
      </p:sp>
      <p:sp>
        <p:nvSpPr>
          <p:cNvPr id="46" name="角丸四角形 45"/>
          <p:cNvSpPr/>
          <p:nvPr/>
        </p:nvSpPr>
        <p:spPr>
          <a:xfrm>
            <a:off x="2855913" y="4159250"/>
            <a:ext cx="3359150" cy="1692275"/>
          </a:xfrm>
          <a:prstGeom prst="roundRect">
            <a:avLst/>
          </a:prstGeom>
          <a:solidFill>
            <a:schemeClr val="accent1">
              <a:lumMod val="40000"/>
              <a:lumOff val="60000"/>
            </a:schemeClr>
          </a:solidFill>
          <a:ln w="12700"/>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200"/>
          </a:p>
        </p:txBody>
      </p:sp>
      <p:sp>
        <p:nvSpPr>
          <p:cNvPr id="47" name="Text Box 18"/>
          <p:cNvSpPr txBox="1">
            <a:spLocks noChangeArrowheads="1"/>
          </p:cNvSpPr>
          <p:nvPr/>
        </p:nvSpPr>
        <p:spPr bwMode="auto">
          <a:xfrm>
            <a:off x="3659188" y="5218113"/>
            <a:ext cx="968375" cy="307975"/>
          </a:xfrm>
          <a:prstGeom prst="rect">
            <a:avLst/>
          </a:prstGeom>
          <a:noFill/>
          <a:ln w="9525">
            <a:noFill/>
            <a:miter lim="800000"/>
            <a:headEnd/>
            <a:tailEnd/>
          </a:ln>
          <a:effectLst>
            <a:outerShdw blurRad="50800" dist="50800" dir="5400000" algn="ctr" rotWithShape="0">
              <a:schemeClr val="bg1">
                <a:lumMod val="75000"/>
              </a:schemeClr>
            </a:outerShdw>
          </a:effectLst>
        </p:spPr>
        <p:txBody>
          <a:bodyPr wrap="none">
            <a:spAutoFit/>
          </a:bodyPr>
          <a:lstStyle/>
          <a:p>
            <a:pPr fontAlgn="auto">
              <a:spcBef>
                <a:spcPts val="0"/>
              </a:spcBef>
              <a:spcAft>
                <a:spcPts val="0"/>
              </a:spcAft>
              <a:defRPr/>
            </a:pPr>
            <a:r>
              <a:rPr lang="en-US" altLang="ja-JP" sz="1400">
                <a:latin typeface="+mn-lt"/>
                <a:ea typeface="+mn-ea"/>
              </a:rPr>
              <a:t>Dispatcher</a:t>
            </a:r>
          </a:p>
        </p:txBody>
      </p:sp>
      <p:sp>
        <p:nvSpPr>
          <p:cNvPr id="48" name="Text Box 19"/>
          <p:cNvSpPr txBox="1">
            <a:spLocks noChangeArrowheads="1"/>
          </p:cNvSpPr>
          <p:nvPr/>
        </p:nvSpPr>
        <p:spPr bwMode="auto">
          <a:xfrm>
            <a:off x="5302250" y="4268788"/>
            <a:ext cx="676275" cy="307975"/>
          </a:xfrm>
          <a:prstGeom prst="rect">
            <a:avLst/>
          </a:prstGeom>
          <a:noFill/>
          <a:ln w="9525">
            <a:noFill/>
            <a:miter lim="800000"/>
            <a:headEnd/>
            <a:tailEnd/>
          </a:ln>
          <a:effectLst>
            <a:outerShdw blurRad="50800" dist="50800" dir="5400000" algn="ctr" rotWithShape="0">
              <a:schemeClr val="bg1">
                <a:lumMod val="75000"/>
              </a:schemeClr>
            </a:outerShdw>
          </a:effectLst>
        </p:spPr>
        <p:txBody>
          <a:bodyPr wrap="none">
            <a:spAutoFit/>
          </a:bodyPr>
          <a:lstStyle/>
          <a:p>
            <a:pPr fontAlgn="auto">
              <a:spcBef>
                <a:spcPts val="0"/>
              </a:spcBef>
              <a:spcAft>
                <a:spcPts val="0"/>
              </a:spcAft>
              <a:defRPr/>
            </a:pPr>
            <a:r>
              <a:rPr lang="en-US" altLang="ja-JP" sz="1400">
                <a:latin typeface="+mn-lt"/>
                <a:ea typeface="+mn-ea"/>
              </a:rPr>
              <a:t>Logger</a:t>
            </a:r>
          </a:p>
        </p:txBody>
      </p:sp>
      <p:sp>
        <p:nvSpPr>
          <p:cNvPr id="49" name="Text Box 20"/>
          <p:cNvSpPr txBox="1">
            <a:spLocks noChangeArrowheads="1"/>
          </p:cNvSpPr>
          <p:nvPr/>
        </p:nvSpPr>
        <p:spPr bwMode="auto">
          <a:xfrm>
            <a:off x="5302250" y="5473700"/>
            <a:ext cx="785813" cy="307975"/>
          </a:xfrm>
          <a:prstGeom prst="rect">
            <a:avLst/>
          </a:prstGeom>
          <a:noFill/>
          <a:ln w="9525">
            <a:noFill/>
            <a:miter lim="800000"/>
            <a:headEnd/>
            <a:tailEnd/>
          </a:ln>
          <a:effectLst>
            <a:outerShdw blurRad="50800" dist="50800" dir="5400000" algn="ctr" rotWithShape="0">
              <a:schemeClr val="bg1">
                <a:lumMod val="75000"/>
              </a:schemeClr>
            </a:outerShdw>
          </a:effectLst>
        </p:spPr>
        <p:txBody>
          <a:bodyPr wrap="none">
            <a:spAutoFit/>
          </a:bodyPr>
          <a:lstStyle/>
          <a:p>
            <a:pPr fontAlgn="auto">
              <a:spcBef>
                <a:spcPts val="0"/>
              </a:spcBef>
              <a:spcAft>
                <a:spcPts val="0"/>
              </a:spcAft>
              <a:defRPr/>
            </a:pPr>
            <a:r>
              <a:rPr lang="en-US" altLang="ja-JP" sz="1400">
                <a:latin typeface="+mn-lt"/>
                <a:ea typeface="+mn-ea"/>
              </a:rPr>
              <a:t>Monitor</a:t>
            </a:r>
          </a:p>
        </p:txBody>
      </p:sp>
      <p:sp>
        <p:nvSpPr>
          <p:cNvPr id="50" name="Text Box 27"/>
          <p:cNvSpPr txBox="1">
            <a:spLocks noChangeArrowheads="1"/>
          </p:cNvSpPr>
          <p:nvPr/>
        </p:nvSpPr>
        <p:spPr bwMode="auto">
          <a:xfrm>
            <a:off x="2819400" y="5218113"/>
            <a:ext cx="841375" cy="307975"/>
          </a:xfrm>
          <a:prstGeom prst="rect">
            <a:avLst/>
          </a:prstGeom>
          <a:noFill/>
          <a:ln w="9525">
            <a:noFill/>
            <a:miter lim="800000"/>
            <a:headEnd/>
            <a:tailEnd/>
          </a:ln>
          <a:effectLst>
            <a:outerShdw blurRad="50800" dist="50800" dir="5400000" algn="ctr" rotWithShape="0">
              <a:schemeClr val="bg1">
                <a:lumMod val="75000"/>
              </a:schemeClr>
            </a:outerShdw>
          </a:effectLst>
        </p:spPr>
        <p:txBody>
          <a:bodyPr wrap="none">
            <a:spAutoFit/>
          </a:bodyPr>
          <a:lstStyle/>
          <a:p>
            <a:pPr fontAlgn="auto">
              <a:spcBef>
                <a:spcPts val="0"/>
              </a:spcBef>
              <a:spcAft>
                <a:spcPts val="0"/>
              </a:spcAft>
              <a:defRPr/>
            </a:pPr>
            <a:r>
              <a:rPr lang="en-US" altLang="ja-JP" sz="1400">
                <a:latin typeface="+mn-lt"/>
                <a:ea typeface="+mn-ea"/>
              </a:rPr>
              <a:t>Gatherer</a:t>
            </a:r>
          </a:p>
        </p:txBody>
      </p:sp>
      <p:sp>
        <p:nvSpPr>
          <p:cNvPr id="51" name="Text Box 51"/>
          <p:cNvSpPr txBox="1">
            <a:spLocks noChangeArrowheads="1"/>
          </p:cNvSpPr>
          <p:nvPr/>
        </p:nvSpPr>
        <p:spPr bwMode="auto">
          <a:xfrm>
            <a:off x="2162175" y="4849813"/>
            <a:ext cx="325438" cy="358775"/>
          </a:xfrm>
          <a:prstGeom prst="rect">
            <a:avLst/>
          </a:prstGeom>
          <a:noFill/>
          <a:ln w="9525">
            <a:noFill/>
            <a:miter lim="800000"/>
            <a:headEnd/>
            <a:tailEnd/>
          </a:ln>
          <a:effectLst>
            <a:outerShdw blurRad="50800" dist="50800" dir="5400000" algn="ctr" rotWithShape="0">
              <a:schemeClr val="bg1">
                <a:lumMod val="75000"/>
              </a:schemeClr>
            </a:outerShdw>
          </a:effectLst>
        </p:spPr>
        <p:txBody>
          <a:bodyPr wrap="none">
            <a:spAutoFit/>
          </a:bodyPr>
          <a:lstStyle/>
          <a:p>
            <a:pPr algn="ctr" fontAlgn="auto">
              <a:lnSpc>
                <a:spcPts val="700"/>
              </a:lnSpc>
              <a:spcBef>
                <a:spcPts val="0"/>
              </a:spcBef>
              <a:spcAft>
                <a:spcPts val="0"/>
              </a:spcAft>
              <a:defRPr/>
            </a:pPr>
            <a:r>
              <a:rPr lang="ja-JP" altLang="en-US" sz="1100" b="1" dirty="0">
                <a:latin typeface="+mn-lt"/>
                <a:ea typeface="+mn-ea"/>
              </a:rPr>
              <a:t>・</a:t>
            </a:r>
            <a:endParaRPr lang="en-US" altLang="ja-JP" sz="1100" b="1" dirty="0">
              <a:latin typeface="+mn-lt"/>
              <a:ea typeface="+mn-ea"/>
            </a:endParaRPr>
          </a:p>
          <a:p>
            <a:pPr algn="ctr" fontAlgn="auto">
              <a:lnSpc>
                <a:spcPts val="700"/>
              </a:lnSpc>
              <a:spcBef>
                <a:spcPts val="0"/>
              </a:spcBef>
              <a:spcAft>
                <a:spcPts val="0"/>
              </a:spcAft>
              <a:defRPr/>
            </a:pPr>
            <a:r>
              <a:rPr lang="ja-JP" altLang="en-US" sz="1100" b="1" dirty="0">
                <a:latin typeface="+mn-lt"/>
                <a:ea typeface="+mn-ea"/>
              </a:rPr>
              <a:t>・</a:t>
            </a:r>
            <a:endParaRPr lang="en-US" altLang="ja-JP" sz="1100" b="1" dirty="0">
              <a:latin typeface="+mn-lt"/>
              <a:ea typeface="+mn-ea"/>
            </a:endParaRPr>
          </a:p>
          <a:p>
            <a:pPr algn="ctr" fontAlgn="auto">
              <a:lnSpc>
                <a:spcPts val="700"/>
              </a:lnSpc>
              <a:spcBef>
                <a:spcPts val="0"/>
              </a:spcBef>
              <a:spcAft>
                <a:spcPts val="0"/>
              </a:spcAft>
              <a:defRPr/>
            </a:pPr>
            <a:r>
              <a:rPr lang="ja-JP" altLang="en-US" sz="1100" b="1" dirty="0">
                <a:latin typeface="+mn-lt"/>
                <a:ea typeface="+mn-ea"/>
              </a:rPr>
              <a:t>・</a:t>
            </a:r>
            <a:endParaRPr lang="en-US" altLang="ja-JP" sz="1100" b="1" dirty="0">
              <a:latin typeface="+mn-lt"/>
              <a:ea typeface="+mn-ea"/>
            </a:endParaRPr>
          </a:p>
        </p:txBody>
      </p:sp>
      <p:grpSp>
        <p:nvGrpSpPr>
          <p:cNvPr id="2" name="グループ化 123"/>
          <p:cNvGrpSpPr/>
          <p:nvPr/>
        </p:nvGrpSpPr>
        <p:grpSpPr>
          <a:xfrm>
            <a:off x="4791078" y="5035572"/>
            <a:ext cx="565964" cy="524059"/>
            <a:chOff x="4885890" y="5115888"/>
            <a:chExt cx="346886" cy="407230"/>
          </a:xfrm>
          <a:effectLst>
            <a:outerShdw blurRad="50800" dist="38100" dir="5400000" algn="t" rotWithShape="0">
              <a:prstClr val="black">
                <a:alpha val="40000"/>
              </a:prstClr>
            </a:outerShdw>
          </a:effectLst>
        </p:grpSpPr>
        <p:sp>
          <p:nvSpPr>
            <p:cNvPr id="102" name="Rectangle 9"/>
            <p:cNvSpPr>
              <a:spLocks noChangeArrowheads="1"/>
            </p:cNvSpPr>
            <p:nvPr/>
          </p:nvSpPr>
          <p:spPr bwMode="auto">
            <a:xfrm>
              <a:off x="4885890" y="5295704"/>
              <a:ext cx="71890" cy="88397"/>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103" name="Oval 10"/>
            <p:cNvSpPr>
              <a:spLocks noChangeArrowheads="1"/>
            </p:cNvSpPr>
            <p:nvPr/>
          </p:nvSpPr>
          <p:spPr bwMode="auto">
            <a:xfrm>
              <a:off x="5031066" y="5115888"/>
              <a:ext cx="100506" cy="77064"/>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104" name="Rectangle 11"/>
            <p:cNvSpPr>
              <a:spLocks noChangeArrowheads="1"/>
            </p:cNvSpPr>
            <p:nvPr/>
          </p:nvSpPr>
          <p:spPr bwMode="auto">
            <a:xfrm>
              <a:off x="4922184" y="5150642"/>
              <a:ext cx="310592" cy="372476"/>
            </a:xfrm>
            <a:prstGeom prst="rect">
              <a:avLst/>
            </a:prstGeom>
            <a:solidFill>
              <a:srgbClr val="00FF99"/>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grpSp>
        <p:nvGrpSpPr>
          <p:cNvPr id="3" name="グループ化 134"/>
          <p:cNvGrpSpPr/>
          <p:nvPr/>
        </p:nvGrpSpPr>
        <p:grpSpPr>
          <a:xfrm>
            <a:off x="3805227" y="4597416"/>
            <a:ext cx="620721" cy="615714"/>
            <a:chOff x="3805227" y="4597416"/>
            <a:chExt cx="620721" cy="615714"/>
          </a:xfrm>
          <a:effectLst>
            <a:outerShdw blurRad="50800" dist="38100" dir="2700000" algn="tl" rotWithShape="0">
              <a:prstClr val="black">
                <a:alpha val="40000"/>
              </a:prstClr>
            </a:outerShdw>
          </a:effectLst>
        </p:grpSpPr>
        <p:sp>
          <p:nvSpPr>
            <p:cNvPr id="100" name="Oval 16"/>
            <p:cNvSpPr>
              <a:spLocks noChangeArrowheads="1"/>
            </p:cNvSpPr>
            <p:nvPr/>
          </p:nvSpPr>
          <p:spPr bwMode="auto">
            <a:xfrm>
              <a:off x="4024305" y="4597416"/>
              <a:ext cx="156098" cy="112509"/>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nvGrpSpPr>
            <p:cNvPr id="4" name="グループ化 132"/>
            <p:cNvGrpSpPr/>
            <p:nvPr/>
          </p:nvGrpSpPr>
          <p:grpSpPr>
            <a:xfrm>
              <a:off x="3805227" y="4670442"/>
              <a:ext cx="620721" cy="542688"/>
              <a:chOff x="3987792" y="5984910"/>
              <a:chExt cx="620721" cy="542688"/>
            </a:xfrm>
          </p:grpSpPr>
          <p:sp>
            <p:nvSpPr>
              <p:cNvPr id="97" name="Rectangle 13"/>
              <p:cNvSpPr>
                <a:spLocks noChangeArrowheads="1"/>
              </p:cNvSpPr>
              <p:nvPr/>
            </p:nvSpPr>
            <p:spPr bwMode="auto">
              <a:xfrm>
                <a:off x="4496860" y="6109157"/>
                <a:ext cx="111653" cy="127951"/>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8" name="Rectangle 14"/>
              <p:cNvSpPr>
                <a:spLocks noChangeArrowheads="1"/>
              </p:cNvSpPr>
              <p:nvPr/>
            </p:nvSpPr>
            <p:spPr bwMode="auto">
              <a:xfrm>
                <a:off x="4499027" y="6313527"/>
                <a:ext cx="109486" cy="130157"/>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9" name="Rectangle 15"/>
              <p:cNvSpPr>
                <a:spLocks noChangeArrowheads="1"/>
              </p:cNvSpPr>
              <p:nvPr/>
            </p:nvSpPr>
            <p:spPr bwMode="auto">
              <a:xfrm>
                <a:off x="3987792" y="6203988"/>
                <a:ext cx="111653" cy="127951"/>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101" name="Rectangle 17"/>
              <p:cNvSpPr>
                <a:spLocks noChangeArrowheads="1"/>
              </p:cNvSpPr>
              <p:nvPr/>
            </p:nvSpPr>
            <p:spPr bwMode="auto">
              <a:xfrm>
                <a:off x="4056085" y="5984910"/>
                <a:ext cx="483470" cy="542688"/>
              </a:xfrm>
              <a:prstGeom prst="rect">
                <a:avLst/>
              </a:prstGeom>
              <a:solidFill>
                <a:srgbClr val="00FF99"/>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grpSp>
      <p:grpSp>
        <p:nvGrpSpPr>
          <p:cNvPr id="5" name="グループ化 118"/>
          <p:cNvGrpSpPr/>
          <p:nvPr/>
        </p:nvGrpSpPr>
        <p:grpSpPr>
          <a:xfrm>
            <a:off x="3001941" y="4633929"/>
            <a:ext cx="554238" cy="594057"/>
            <a:chOff x="3318614" y="4733619"/>
            <a:chExt cx="384591" cy="412222"/>
          </a:xfrm>
          <a:effectLst>
            <a:outerShdw blurRad="50800" dist="38100" dir="5400000" algn="t" rotWithShape="0">
              <a:prstClr val="black">
                <a:alpha val="40000"/>
              </a:prstClr>
            </a:outerShdw>
          </a:effectLst>
        </p:grpSpPr>
        <p:sp>
          <p:nvSpPr>
            <p:cNvPr id="93" name="Rectangle 23"/>
            <p:cNvSpPr>
              <a:spLocks noChangeArrowheads="1"/>
            </p:cNvSpPr>
            <p:nvPr/>
          </p:nvSpPr>
          <p:spPr bwMode="auto">
            <a:xfrm>
              <a:off x="3318614" y="4912551"/>
              <a:ext cx="71762" cy="88333"/>
            </a:xfrm>
            <a:prstGeom prst="rect">
              <a:avLst/>
            </a:prstGeom>
            <a:solidFill>
              <a:schemeClr val="bg1"/>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4" name="Rectangle 24"/>
            <p:cNvSpPr>
              <a:spLocks noChangeArrowheads="1"/>
            </p:cNvSpPr>
            <p:nvPr/>
          </p:nvSpPr>
          <p:spPr bwMode="auto">
            <a:xfrm>
              <a:off x="3631443" y="4913306"/>
              <a:ext cx="71762" cy="88333"/>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5" name="Oval 25"/>
            <p:cNvSpPr>
              <a:spLocks noChangeArrowheads="1"/>
            </p:cNvSpPr>
            <p:nvPr/>
          </p:nvSpPr>
          <p:spPr bwMode="auto">
            <a:xfrm>
              <a:off x="3467016" y="4733619"/>
              <a:ext cx="100328" cy="77009"/>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6" name="Rectangle 26"/>
            <p:cNvSpPr>
              <a:spLocks noChangeArrowheads="1"/>
            </p:cNvSpPr>
            <p:nvPr/>
          </p:nvSpPr>
          <p:spPr bwMode="auto">
            <a:xfrm>
              <a:off x="3318614" y="4775143"/>
              <a:ext cx="346968" cy="370698"/>
            </a:xfrm>
            <a:prstGeom prst="rect">
              <a:avLst/>
            </a:prstGeom>
            <a:solidFill>
              <a:srgbClr val="00FF99"/>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cxnSp>
        <p:nvCxnSpPr>
          <p:cNvPr id="55" name="AutoShape 34"/>
          <p:cNvCxnSpPr>
            <a:cxnSpLocks noChangeShapeType="1"/>
            <a:stCxn id="64" idx="4"/>
            <a:endCxn id="95" idx="0"/>
          </p:cNvCxnSpPr>
          <p:nvPr/>
        </p:nvCxnSpPr>
        <p:spPr bwMode="auto">
          <a:xfrm rot="5400000">
            <a:off x="3143251" y="3241675"/>
            <a:ext cx="1536700" cy="1247775"/>
          </a:xfrm>
          <a:prstGeom prst="straightConnector1">
            <a:avLst/>
          </a:prstGeom>
          <a:noFill/>
          <a:ln w="12700">
            <a:solidFill>
              <a:srgbClr val="00B0F0"/>
            </a:solidFill>
            <a:prstDash val="sysDash"/>
            <a:round/>
            <a:headEnd/>
            <a:tailEnd/>
          </a:ln>
          <a:effectLst>
            <a:outerShdw blurRad="50800" dist="50800" dir="5400000" algn="ctr" rotWithShape="0">
              <a:schemeClr val="bg1">
                <a:lumMod val="75000"/>
              </a:schemeClr>
            </a:outerShdw>
          </a:effectLst>
        </p:spPr>
      </p:cxnSp>
      <p:cxnSp>
        <p:nvCxnSpPr>
          <p:cNvPr id="56" name="AutoShape 35"/>
          <p:cNvCxnSpPr>
            <a:cxnSpLocks noChangeShapeType="1"/>
            <a:stCxn id="64" idx="4"/>
          </p:cNvCxnSpPr>
          <p:nvPr/>
        </p:nvCxnSpPr>
        <p:spPr bwMode="auto">
          <a:xfrm rot="5400000">
            <a:off x="3562350" y="3632201"/>
            <a:ext cx="1508125" cy="438150"/>
          </a:xfrm>
          <a:prstGeom prst="straightConnector1">
            <a:avLst/>
          </a:prstGeom>
          <a:noFill/>
          <a:ln w="12700">
            <a:solidFill>
              <a:srgbClr val="00B0F0"/>
            </a:solidFill>
            <a:prstDash val="sysDash"/>
            <a:round/>
            <a:headEnd/>
            <a:tailEnd/>
          </a:ln>
          <a:effectLst>
            <a:outerShdw blurRad="50800" dist="50800" dir="5400000" algn="ctr" rotWithShape="0">
              <a:schemeClr val="bg1">
                <a:lumMod val="75000"/>
              </a:schemeClr>
            </a:outerShdw>
          </a:effectLst>
        </p:spPr>
      </p:cxnSp>
      <p:cxnSp>
        <p:nvCxnSpPr>
          <p:cNvPr id="58" name="AutoShape 37"/>
          <p:cNvCxnSpPr>
            <a:cxnSpLocks noChangeShapeType="1"/>
            <a:stCxn id="64" idx="4"/>
            <a:endCxn id="87" idx="0"/>
          </p:cNvCxnSpPr>
          <p:nvPr/>
        </p:nvCxnSpPr>
        <p:spPr bwMode="auto">
          <a:xfrm rot="16200000" flipH="1">
            <a:off x="4254501" y="3378200"/>
            <a:ext cx="1135062" cy="573087"/>
          </a:xfrm>
          <a:prstGeom prst="straightConnector1">
            <a:avLst/>
          </a:prstGeom>
          <a:noFill/>
          <a:ln w="12700">
            <a:solidFill>
              <a:srgbClr val="00B0F0"/>
            </a:solidFill>
            <a:prstDash val="sysDash"/>
            <a:round/>
            <a:headEnd/>
            <a:tailEnd/>
          </a:ln>
          <a:effectLst>
            <a:outerShdw blurRad="50800" dist="50800" dir="5400000" algn="ctr" rotWithShape="0">
              <a:schemeClr val="bg1">
                <a:lumMod val="75000"/>
              </a:schemeClr>
            </a:outerShdw>
          </a:effectLst>
        </p:spPr>
      </p:cxnSp>
      <p:cxnSp>
        <p:nvCxnSpPr>
          <p:cNvPr id="59" name="AutoShape 38"/>
          <p:cNvCxnSpPr>
            <a:cxnSpLocks noChangeShapeType="1"/>
            <a:stCxn id="94" idx="3"/>
          </p:cNvCxnSpPr>
          <p:nvPr/>
        </p:nvCxnSpPr>
        <p:spPr bwMode="auto">
          <a:xfrm flipV="1">
            <a:off x="3556000" y="4956175"/>
            <a:ext cx="257175" cy="0"/>
          </a:xfrm>
          <a:prstGeom prst="straightConnector1">
            <a:avLst/>
          </a:prstGeom>
          <a:noFill/>
          <a:ln w="19050">
            <a:solidFill>
              <a:srgbClr val="FF0066"/>
            </a:solidFill>
            <a:round/>
            <a:headEnd/>
            <a:tailEnd/>
          </a:ln>
          <a:effectLst>
            <a:outerShdw blurRad="50800" dist="50800" dir="5400000" algn="ctr" rotWithShape="0">
              <a:schemeClr val="bg1">
                <a:lumMod val="75000"/>
              </a:schemeClr>
            </a:outerShdw>
          </a:effectLst>
        </p:spPr>
      </p:cxnSp>
      <p:cxnSp>
        <p:nvCxnSpPr>
          <p:cNvPr id="60" name="AutoShape 39"/>
          <p:cNvCxnSpPr>
            <a:cxnSpLocks noChangeShapeType="1"/>
            <a:stCxn id="97" idx="3"/>
          </p:cNvCxnSpPr>
          <p:nvPr/>
        </p:nvCxnSpPr>
        <p:spPr bwMode="auto">
          <a:xfrm flipV="1">
            <a:off x="4425950" y="4548188"/>
            <a:ext cx="376238" cy="311150"/>
          </a:xfrm>
          <a:prstGeom prst="straightConnector1">
            <a:avLst/>
          </a:prstGeom>
          <a:noFill/>
          <a:ln w="19050">
            <a:solidFill>
              <a:srgbClr val="FF0066"/>
            </a:solidFill>
            <a:round/>
            <a:headEnd/>
            <a:tailEnd/>
          </a:ln>
          <a:effectLst>
            <a:outerShdw blurRad="50800" dist="50800" dir="5400000" algn="ctr" rotWithShape="0">
              <a:schemeClr val="bg1">
                <a:lumMod val="75000"/>
              </a:schemeClr>
            </a:outerShdw>
          </a:effectLst>
        </p:spPr>
      </p:cxnSp>
      <p:cxnSp>
        <p:nvCxnSpPr>
          <p:cNvPr id="61" name="AutoShape 40"/>
          <p:cNvCxnSpPr>
            <a:cxnSpLocks noChangeShapeType="1"/>
            <a:stCxn id="98" idx="3"/>
            <a:endCxn id="102" idx="1"/>
          </p:cNvCxnSpPr>
          <p:nvPr/>
        </p:nvCxnSpPr>
        <p:spPr bwMode="auto">
          <a:xfrm>
            <a:off x="4425950" y="5064125"/>
            <a:ext cx="365125" cy="260350"/>
          </a:xfrm>
          <a:prstGeom prst="straightConnector1">
            <a:avLst/>
          </a:prstGeom>
          <a:noFill/>
          <a:ln w="19050">
            <a:solidFill>
              <a:srgbClr val="FF0066"/>
            </a:solidFill>
            <a:round/>
            <a:headEnd/>
            <a:tailEnd/>
          </a:ln>
          <a:effectLst>
            <a:outerShdw blurRad="50800" dist="50800" dir="5400000" algn="ctr" rotWithShape="0">
              <a:schemeClr val="bg1">
                <a:lumMod val="75000"/>
              </a:schemeClr>
            </a:outerShdw>
          </a:effectLst>
        </p:spPr>
      </p:cxnSp>
      <p:sp>
        <p:nvSpPr>
          <p:cNvPr id="62" name="AutoShape 41"/>
          <p:cNvSpPr>
            <a:spLocks noChangeArrowheads="1"/>
          </p:cNvSpPr>
          <p:nvPr/>
        </p:nvSpPr>
        <p:spPr bwMode="auto">
          <a:xfrm>
            <a:off x="5594350" y="4748213"/>
            <a:ext cx="212725" cy="201612"/>
          </a:xfrm>
          <a:prstGeom prst="can">
            <a:avLst>
              <a:gd name="adj" fmla="val 25000"/>
            </a:avLst>
          </a:prstGeom>
          <a:solidFill>
            <a:srgbClr val="808080"/>
          </a:solidFill>
          <a:ln w="9525">
            <a:solidFill>
              <a:schemeClr val="tx1"/>
            </a:solidFill>
            <a:round/>
            <a:headEnd/>
            <a:tailEnd/>
          </a:ln>
          <a:effectLst>
            <a:outerShdw blurRad="50800" dist="38100" dir="2700000" algn="tl" rotWithShape="0">
              <a:prstClr val="black">
                <a:alpha val="40000"/>
              </a:prstClr>
            </a:outerShdw>
          </a:effectLst>
        </p:spPr>
        <p:txBody>
          <a:bodyPr wrap="none" anchor="ctr"/>
          <a:lstStyle/>
          <a:p>
            <a:pPr fontAlgn="auto">
              <a:spcBef>
                <a:spcPts val="0"/>
              </a:spcBef>
              <a:spcAft>
                <a:spcPts val="0"/>
              </a:spcAft>
              <a:defRPr/>
            </a:pPr>
            <a:endParaRPr lang="ja-JP" altLang="en-US" sz="1200">
              <a:latin typeface="+mn-lt"/>
              <a:ea typeface="+mn-ea"/>
            </a:endParaRPr>
          </a:p>
        </p:txBody>
      </p:sp>
      <p:cxnSp>
        <p:nvCxnSpPr>
          <p:cNvPr id="63" name="AutoShape 42"/>
          <p:cNvCxnSpPr>
            <a:cxnSpLocks noChangeShapeType="1"/>
          </p:cNvCxnSpPr>
          <p:nvPr/>
        </p:nvCxnSpPr>
        <p:spPr bwMode="auto">
          <a:xfrm>
            <a:off x="5375275" y="4546600"/>
            <a:ext cx="312738" cy="201613"/>
          </a:xfrm>
          <a:prstGeom prst="bentConnector2">
            <a:avLst/>
          </a:prstGeom>
          <a:noFill/>
          <a:ln w="9525">
            <a:solidFill>
              <a:schemeClr val="tx1"/>
            </a:solidFill>
            <a:miter lim="800000"/>
            <a:headEnd/>
            <a:tailEnd/>
          </a:ln>
          <a:effectLst>
            <a:outerShdw blurRad="50800" dist="50800" dir="5400000" algn="ctr" rotWithShape="0">
              <a:schemeClr val="bg1">
                <a:lumMod val="75000"/>
              </a:schemeClr>
            </a:outerShdw>
          </a:effectLst>
        </p:spPr>
      </p:cxnSp>
      <p:sp>
        <p:nvSpPr>
          <p:cNvPr id="69" name="Rectangle 59"/>
          <p:cNvSpPr>
            <a:spLocks noChangeArrowheads="1"/>
          </p:cNvSpPr>
          <p:nvPr/>
        </p:nvSpPr>
        <p:spPr bwMode="auto">
          <a:xfrm>
            <a:off x="4937125" y="2041525"/>
            <a:ext cx="857250" cy="673100"/>
          </a:xfrm>
          <a:prstGeom prst="rect">
            <a:avLst/>
          </a:prstGeom>
          <a:solidFill>
            <a:srgbClr val="FF99CC"/>
          </a:solidFill>
          <a:ln w="9525">
            <a:solidFill>
              <a:schemeClr val="tx1"/>
            </a:solidFill>
            <a:miter lim="800000"/>
            <a:headEnd/>
            <a:tailEnd/>
          </a:ln>
          <a:effectLst>
            <a:outerShdw blurRad="50800" dist="38100" dir="5400000" algn="t" rotWithShape="0">
              <a:prstClr val="black">
                <a:alpha val="40000"/>
              </a:prstClr>
            </a:outerShdw>
          </a:effectLst>
        </p:spPr>
        <p:txBody>
          <a:bodyPr wrap="none" anchor="ctr"/>
          <a:lstStyle/>
          <a:p>
            <a:pPr algn="ctr" fontAlgn="auto">
              <a:spcBef>
                <a:spcPts val="0"/>
              </a:spcBef>
              <a:spcAft>
                <a:spcPts val="0"/>
              </a:spcAft>
              <a:defRPr/>
            </a:pPr>
            <a:r>
              <a:rPr lang="en-US" altLang="ja-JP" sz="1400" dirty="0">
                <a:latin typeface="+mn-lt"/>
                <a:ea typeface="+mn-ea"/>
              </a:rPr>
              <a:t>HTTP</a:t>
            </a:r>
          </a:p>
          <a:p>
            <a:pPr algn="ctr" fontAlgn="auto">
              <a:spcBef>
                <a:spcPts val="0"/>
              </a:spcBef>
              <a:spcAft>
                <a:spcPts val="0"/>
              </a:spcAft>
              <a:defRPr/>
            </a:pPr>
            <a:r>
              <a:rPr lang="en-US" altLang="ja-JP" sz="1400" dirty="0">
                <a:latin typeface="+mn-lt"/>
                <a:ea typeface="+mn-ea"/>
              </a:rPr>
              <a:t>Server</a:t>
            </a:r>
          </a:p>
        </p:txBody>
      </p:sp>
      <p:grpSp>
        <p:nvGrpSpPr>
          <p:cNvPr id="6" name="グループ化 105"/>
          <p:cNvGrpSpPr/>
          <p:nvPr/>
        </p:nvGrpSpPr>
        <p:grpSpPr>
          <a:xfrm>
            <a:off x="2089116" y="4306888"/>
            <a:ext cx="481013" cy="409575"/>
            <a:chOff x="2162175" y="4306888"/>
            <a:chExt cx="481013" cy="409575"/>
          </a:xfrm>
          <a:effectLst>
            <a:outerShdw blurRad="50800" dist="38100" dir="5400000" algn="t" rotWithShape="0">
              <a:prstClr val="black">
                <a:alpha val="40000"/>
              </a:prstClr>
            </a:outerShdw>
          </a:effectLst>
        </p:grpSpPr>
        <p:sp>
          <p:nvSpPr>
            <p:cNvPr id="91" name="Rectangle 52"/>
            <p:cNvSpPr>
              <a:spLocks noChangeArrowheads="1"/>
            </p:cNvSpPr>
            <p:nvPr/>
          </p:nvSpPr>
          <p:spPr bwMode="auto">
            <a:xfrm>
              <a:off x="2571750" y="4457700"/>
              <a:ext cx="71438" cy="88900"/>
            </a:xfrm>
            <a:prstGeom prst="rect">
              <a:avLst/>
            </a:prstGeom>
            <a:solidFill>
              <a:schemeClr val="bg1"/>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2" name="Rectangle 50"/>
            <p:cNvSpPr>
              <a:spLocks noChangeArrowheads="1"/>
            </p:cNvSpPr>
            <p:nvPr/>
          </p:nvSpPr>
          <p:spPr bwMode="auto">
            <a:xfrm>
              <a:off x="2162175" y="4306888"/>
              <a:ext cx="441325" cy="409575"/>
            </a:xfrm>
            <a:prstGeom prst="rect">
              <a:avLst/>
            </a:prstGeom>
            <a:solidFill>
              <a:srgbClr val="33CC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cxnSp>
        <p:nvCxnSpPr>
          <p:cNvPr id="67" name="AutoShape 53"/>
          <p:cNvCxnSpPr>
            <a:cxnSpLocks noChangeShapeType="1"/>
            <a:stCxn id="91" idx="3"/>
            <a:endCxn id="96" idx="1"/>
          </p:cNvCxnSpPr>
          <p:nvPr/>
        </p:nvCxnSpPr>
        <p:spPr bwMode="auto">
          <a:xfrm>
            <a:off x="2570163" y="4502150"/>
            <a:ext cx="431800" cy="458788"/>
          </a:xfrm>
          <a:prstGeom prst="straightConnector1">
            <a:avLst/>
          </a:prstGeom>
          <a:noFill/>
          <a:ln w="19050">
            <a:solidFill>
              <a:srgbClr val="FF0066"/>
            </a:solidFill>
            <a:round/>
            <a:headEnd/>
            <a:tailEnd/>
          </a:ln>
          <a:effectLst>
            <a:outerShdw blurRad="50800" dist="50800" dir="5400000" algn="ctr" rotWithShape="0">
              <a:schemeClr val="bg1">
                <a:lumMod val="75000"/>
              </a:schemeClr>
            </a:outerShdw>
          </a:effectLst>
        </p:spPr>
      </p:cxnSp>
      <p:pic>
        <p:nvPicPr>
          <p:cNvPr id="68" name="Picture 56" descr="oprationPanel"/>
          <p:cNvPicPr>
            <a:picLocks noChangeAspect="1" noChangeArrowheads="1"/>
          </p:cNvPicPr>
          <p:nvPr/>
        </p:nvPicPr>
        <p:blipFill>
          <a:blip r:embed="rId4" cstate="print"/>
          <a:srcRect/>
          <a:stretch>
            <a:fillRect/>
          </a:stretch>
        </p:blipFill>
        <p:spPr bwMode="auto">
          <a:xfrm>
            <a:off x="6804248" y="1916832"/>
            <a:ext cx="971550" cy="1063625"/>
          </a:xfrm>
          <a:prstGeom prst="rect">
            <a:avLst/>
          </a:prstGeom>
          <a:noFill/>
          <a:ln w="9525">
            <a:noFill/>
            <a:miter lim="800000"/>
            <a:headEnd/>
            <a:tailEnd/>
          </a:ln>
          <a:effectLst>
            <a:outerShdw blurRad="50800" dist="50800" dir="5400000" algn="ctr" rotWithShape="0">
              <a:schemeClr val="bg1">
                <a:lumMod val="75000"/>
              </a:schemeClr>
            </a:outerShdw>
          </a:effectLst>
        </p:spPr>
      </p:pic>
      <p:sp>
        <p:nvSpPr>
          <p:cNvPr id="31770" name="Text Box 61"/>
          <p:cNvSpPr txBox="1">
            <a:spLocks noChangeArrowheads="1"/>
          </p:cNvSpPr>
          <p:nvPr/>
        </p:nvSpPr>
        <p:spPr bwMode="auto">
          <a:xfrm>
            <a:off x="6768244" y="2924944"/>
            <a:ext cx="2304256" cy="830997"/>
          </a:xfrm>
          <a:prstGeom prst="rect">
            <a:avLst/>
          </a:prstGeom>
          <a:noFill/>
          <a:ln w="9525">
            <a:noFill/>
            <a:miter lim="800000"/>
            <a:headEnd/>
            <a:tailEnd/>
          </a:ln>
        </p:spPr>
        <p:txBody>
          <a:bodyPr wrap="square">
            <a:spAutoFit/>
          </a:bodyPr>
          <a:lstStyle/>
          <a:p>
            <a:pPr>
              <a:buFont typeface="Arial" pitchFamily="34" charset="0"/>
              <a:buChar char="•"/>
            </a:pPr>
            <a:r>
              <a:rPr lang="en-US" altLang="ja-JP" sz="1200">
                <a:latin typeface="Calibri" pitchFamily="34" charset="0"/>
              </a:rPr>
              <a:t>Control </a:t>
            </a:r>
            <a:r>
              <a:rPr lang="en-US" altLang="ja-JP" sz="1200" smtClean="0">
                <a:latin typeface="Calibri" pitchFamily="34" charset="0"/>
              </a:rPr>
              <a:t>Panel</a:t>
            </a:r>
            <a:r>
              <a:rPr lang="ja-JP" altLang="en-US" sz="1200" smtClean="0">
                <a:latin typeface="Calibri" pitchFamily="34" charset="0"/>
              </a:rPr>
              <a:t> </a:t>
            </a:r>
            <a:r>
              <a:rPr lang="en-US" altLang="ja-JP" sz="1200" smtClean="0">
                <a:latin typeface="Calibri" pitchFamily="34" charset="0"/>
              </a:rPr>
              <a:t>on Web browser</a:t>
            </a:r>
          </a:p>
          <a:p>
            <a:r>
              <a:rPr lang="en-US" altLang="ja-JP" sz="1200" smtClean="0">
                <a:latin typeface="Calibri" pitchFamily="34" charset="0"/>
              </a:rPr>
              <a:t>  (javascript, ajax)</a:t>
            </a:r>
          </a:p>
          <a:p>
            <a:pPr>
              <a:buFont typeface="Arial" pitchFamily="34" charset="0"/>
              <a:buChar char="•"/>
            </a:pPr>
            <a:r>
              <a:rPr lang="en-US" altLang="ja-JP" sz="1200" smtClean="0">
                <a:latin typeface="Calibri" pitchFamily="34" charset="0"/>
              </a:rPr>
              <a:t>Python GUI</a:t>
            </a:r>
          </a:p>
          <a:p>
            <a:pPr>
              <a:buFont typeface="Arial" pitchFamily="34" charset="0"/>
              <a:buChar char="•"/>
            </a:pPr>
            <a:r>
              <a:rPr lang="en-US" altLang="ja-JP" sz="1200" smtClean="0">
                <a:latin typeface="Calibri" pitchFamily="34" charset="0"/>
              </a:rPr>
              <a:t>Command line program</a:t>
            </a:r>
            <a:endParaRPr lang="en-US" altLang="ja-JP" sz="1200">
              <a:latin typeface="Calibri" pitchFamily="34" charset="0"/>
            </a:endParaRPr>
          </a:p>
        </p:txBody>
      </p:sp>
      <p:pic>
        <p:nvPicPr>
          <p:cNvPr id="75" name="Picture 67" descr="Screenshot-5"/>
          <p:cNvPicPr>
            <a:picLocks noChangeAspect="1" noChangeArrowheads="1"/>
          </p:cNvPicPr>
          <p:nvPr/>
        </p:nvPicPr>
        <p:blipFill>
          <a:blip r:embed="rId5" cstate="print"/>
          <a:srcRect/>
          <a:stretch>
            <a:fillRect/>
          </a:stretch>
        </p:blipFill>
        <p:spPr bwMode="auto">
          <a:xfrm>
            <a:off x="7070725" y="3767980"/>
            <a:ext cx="998538" cy="1073150"/>
          </a:xfrm>
          <a:prstGeom prst="rect">
            <a:avLst/>
          </a:prstGeom>
          <a:noFill/>
          <a:ln w="9525">
            <a:noFill/>
            <a:miter lim="800000"/>
            <a:headEnd/>
            <a:tailEnd/>
          </a:ln>
          <a:effectLst>
            <a:outerShdw blurRad="50800" dist="50800" dir="5400000" algn="ctr" rotWithShape="0">
              <a:schemeClr val="bg1">
                <a:lumMod val="75000"/>
              </a:schemeClr>
            </a:outerShdw>
          </a:effectLst>
        </p:spPr>
      </p:pic>
      <p:sp>
        <p:nvSpPr>
          <p:cNvPr id="31773" name="Text Box 68"/>
          <p:cNvSpPr txBox="1">
            <a:spLocks noChangeArrowheads="1"/>
          </p:cNvSpPr>
          <p:nvPr/>
        </p:nvSpPr>
        <p:spPr bwMode="auto">
          <a:xfrm>
            <a:off x="6907213" y="4864943"/>
            <a:ext cx="1350962" cy="461962"/>
          </a:xfrm>
          <a:prstGeom prst="rect">
            <a:avLst/>
          </a:prstGeom>
          <a:noFill/>
          <a:ln w="9525">
            <a:noFill/>
            <a:miter lim="800000"/>
            <a:headEnd/>
            <a:tailEnd/>
          </a:ln>
        </p:spPr>
        <p:txBody>
          <a:bodyPr wrap="none">
            <a:spAutoFit/>
          </a:bodyPr>
          <a:lstStyle/>
          <a:p>
            <a:pPr algn="ctr"/>
            <a:r>
              <a:rPr lang="en-US" altLang="ja-JP" sz="1200">
                <a:latin typeface="Calibri" pitchFamily="34" charset="0"/>
              </a:rPr>
              <a:t>Online histograms </a:t>
            </a:r>
          </a:p>
          <a:p>
            <a:pPr algn="ctr"/>
            <a:r>
              <a:rPr lang="en-US" altLang="ja-JP" sz="1200">
                <a:latin typeface="Calibri" pitchFamily="34" charset="0"/>
              </a:rPr>
              <a:t>on Web browser</a:t>
            </a:r>
          </a:p>
        </p:txBody>
      </p:sp>
      <p:sp>
        <p:nvSpPr>
          <p:cNvPr id="31774" name="Text Box 51"/>
          <p:cNvSpPr txBox="1">
            <a:spLocks noChangeArrowheads="1"/>
          </p:cNvSpPr>
          <p:nvPr/>
        </p:nvSpPr>
        <p:spPr bwMode="auto">
          <a:xfrm>
            <a:off x="1797050" y="5681663"/>
            <a:ext cx="962025" cy="523875"/>
          </a:xfrm>
          <a:prstGeom prst="rect">
            <a:avLst/>
          </a:prstGeom>
          <a:noFill/>
          <a:ln w="9525">
            <a:noFill/>
            <a:miter lim="800000"/>
            <a:headEnd/>
            <a:tailEnd/>
          </a:ln>
        </p:spPr>
        <p:txBody>
          <a:bodyPr>
            <a:spAutoFit/>
          </a:bodyPr>
          <a:lstStyle/>
          <a:p>
            <a:pPr algn="ctr"/>
            <a:r>
              <a:rPr lang="en-US" altLang="ja-JP" sz="1400">
                <a:latin typeface="Calibri" pitchFamily="34" charset="0"/>
              </a:rPr>
              <a:t>Read-out</a:t>
            </a:r>
          </a:p>
          <a:p>
            <a:pPr algn="ctr"/>
            <a:r>
              <a:rPr lang="en-US" altLang="ja-JP" sz="1400">
                <a:latin typeface="Calibri" pitchFamily="34" charset="0"/>
              </a:rPr>
              <a:t>modules</a:t>
            </a:r>
          </a:p>
        </p:txBody>
      </p:sp>
      <p:grpSp>
        <p:nvGrpSpPr>
          <p:cNvPr id="7" name="グループ化 84"/>
          <p:cNvGrpSpPr/>
          <p:nvPr/>
        </p:nvGrpSpPr>
        <p:grpSpPr>
          <a:xfrm>
            <a:off x="2084360" y="5256213"/>
            <a:ext cx="479425" cy="411162"/>
            <a:chOff x="2151063" y="5256213"/>
            <a:chExt cx="479425" cy="411162"/>
          </a:xfrm>
          <a:effectLst>
            <a:outerShdw blurRad="50800" dist="38100" dir="5400000" algn="t" rotWithShape="0">
              <a:prstClr val="black">
                <a:alpha val="40000"/>
              </a:prstClr>
            </a:outerShdw>
          </a:effectLst>
        </p:grpSpPr>
        <p:sp>
          <p:nvSpPr>
            <p:cNvPr id="89" name="Rectangle 52"/>
            <p:cNvSpPr>
              <a:spLocks noChangeArrowheads="1"/>
            </p:cNvSpPr>
            <p:nvPr/>
          </p:nvSpPr>
          <p:spPr bwMode="auto">
            <a:xfrm>
              <a:off x="2559050" y="5407025"/>
              <a:ext cx="71438" cy="88900"/>
            </a:xfrm>
            <a:prstGeom prst="rect">
              <a:avLst/>
            </a:prstGeom>
            <a:solidFill>
              <a:schemeClr val="bg1"/>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0" name="Rectangle 50"/>
            <p:cNvSpPr>
              <a:spLocks noChangeArrowheads="1"/>
            </p:cNvSpPr>
            <p:nvPr/>
          </p:nvSpPr>
          <p:spPr bwMode="auto">
            <a:xfrm>
              <a:off x="2151063" y="5256213"/>
              <a:ext cx="439737" cy="411162"/>
            </a:xfrm>
            <a:prstGeom prst="rect">
              <a:avLst/>
            </a:prstGeom>
            <a:solidFill>
              <a:srgbClr val="33CC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cxnSp>
        <p:nvCxnSpPr>
          <p:cNvPr id="79" name="AutoShape 53"/>
          <p:cNvCxnSpPr>
            <a:cxnSpLocks noChangeShapeType="1"/>
          </p:cNvCxnSpPr>
          <p:nvPr/>
        </p:nvCxnSpPr>
        <p:spPr bwMode="auto">
          <a:xfrm rot="5400000" flipH="1" flipV="1">
            <a:off x="2538413" y="4987925"/>
            <a:ext cx="488950" cy="438150"/>
          </a:xfrm>
          <a:prstGeom prst="straightConnector1">
            <a:avLst/>
          </a:prstGeom>
          <a:noFill/>
          <a:ln w="19050">
            <a:solidFill>
              <a:srgbClr val="FF0066"/>
            </a:solidFill>
            <a:round/>
            <a:headEnd/>
            <a:tailEnd/>
          </a:ln>
          <a:effectLst>
            <a:outerShdw blurRad="50800" dist="50800" dir="5400000" algn="ctr" rotWithShape="0">
              <a:schemeClr val="bg1">
                <a:lumMod val="75000"/>
              </a:schemeClr>
            </a:outerShdw>
          </a:effectLst>
        </p:spPr>
      </p:cxnSp>
      <p:sp>
        <p:nvSpPr>
          <p:cNvPr id="80" name="テキスト ボックス 95"/>
          <p:cNvSpPr txBox="1">
            <a:spLocks noChangeArrowheads="1"/>
          </p:cNvSpPr>
          <p:nvPr/>
        </p:nvSpPr>
        <p:spPr bwMode="auto">
          <a:xfrm>
            <a:off x="3987800" y="1895475"/>
            <a:ext cx="346075" cy="276225"/>
          </a:xfrm>
          <a:prstGeom prst="rect">
            <a:avLst/>
          </a:prstGeom>
          <a:noFill/>
          <a:ln w="9525">
            <a:noFill/>
            <a:miter lim="800000"/>
            <a:headEnd/>
            <a:tailEnd/>
          </a:ln>
          <a:effectLst>
            <a:outerShdw blurRad="50800" dist="50800" dir="5400000" algn="ctr" rotWithShape="0">
              <a:schemeClr val="bg1">
                <a:lumMod val="75000"/>
              </a:schemeClr>
            </a:outerShdw>
          </a:effectLst>
        </p:spPr>
        <p:txBody>
          <a:bodyPr wrap="none">
            <a:spAutoFit/>
          </a:bodyPr>
          <a:lstStyle/>
          <a:p>
            <a:pPr fontAlgn="auto">
              <a:spcBef>
                <a:spcPts val="0"/>
              </a:spcBef>
              <a:spcAft>
                <a:spcPts val="0"/>
              </a:spcAft>
              <a:defRPr/>
            </a:pPr>
            <a:r>
              <a:rPr lang="en-US" altLang="ja-JP" sz="1200">
                <a:latin typeface="+mn-lt"/>
                <a:ea typeface="+mn-ea"/>
              </a:rPr>
              <a:t>PC</a:t>
            </a:r>
            <a:endParaRPr lang="ja-JP" altLang="en-US" sz="1200" dirty="0">
              <a:latin typeface="+mn-lt"/>
              <a:ea typeface="+mn-ea"/>
            </a:endParaRPr>
          </a:p>
        </p:txBody>
      </p:sp>
      <p:sp>
        <p:nvSpPr>
          <p:cNvPr id="81" name="テキスト ボックス 96"/>
          <p:cNvSpPr txBox="1">
            <a:spLocks noChangeArrowheads="1"/>
          </p:cNvSpPr>
          <p:nvPr/>
        </p:nvSpPr>
        <p:spPr bwMode="auto">
          <a:xfrm>
            <a:off x="3659188" y="4176713"/>
            <a:ext cx="382587" cy="276225"/>
          </a:xfrm>
          <a:prstGeom prst="rect">
            <a:avLst/>
          </a:prstGeom>
          <a:noFill/>
          <a:ln w="9525">
            <a:noFill/>
            <a:miter lim="800000"/>
            <a:headEnd/>
            <a:tailEnd/>
          </a:ln>
          <a:effectLst>
            <a:outerShdw blurRad="50800" dist="50800" dir="5400000" algn="ctr" rotWithShape="0">
              <a:schemeClr val="bg1">
                <a:lumMod val="75000"/>
              </a:schemeClr>
            </a:outerShdw>
          </a:effectLst>
        </p:spPr>
        <p:txBody>
          <a:bodyPr wrap="none">
            <a:spAutoFit/>
          </a:bodyPr>
          <a:lstStyle/>
          <a:p>
            <a:pPr fontAlgn="auto">
              <a:spcBef>
                <a:spcPts val="0"/>
              </a:spcBef>
              <a:spcAft>
                <a:spcPts val="0"/>
              </a:spcAft>
              <a:defRPr/>
            </a:pPr>
            <a:r>
              <a:rPr lang="en-US" altLang="ja-JP" sz="1200">
                <a:latin typeface="+mn-lt"/>
                <a:ea typeface="+mn-ea"/>
              </a:rPr>
              <a:t>PC </a:t>
            </a:r>
            <a:endParaRPr lang="ja-JP" altLang="en-US" sz="1200" dirty="0">
              <a:latin typeface="+mn-lt"/>
              <a:ea typeface="+mn-ea"/>
            </a:endParaRPr>
          </a:p>
        </p:txBody>
      </p:sp>
      <p:grpSp>
        <p:nvGrpSpPr>
          <p:cNvPr id="8" name="グループ化 122"/>
          <p:cNvGrpSpPr/>
          <p:nvPr/>
        </p:nvGrpSpPr>
        <p:grpSpPr>
          <a:xfrm>
            <a:off x="4791078" y="4232286"/>
            <a:ext cx="565966" cy="573558"/>
            <a:chOff x="4883384" y="4315963"/>
            <a:chExt cx="346888" cy="416430"/>
          </a:xfrm>
          <a:effectLst>
            <a:outerShdw blurRad="50800" dist="38100" dir="5400000" algn="t" rotWithShape="0">
              <a:prstClr val="black">
                <a:alpha val="40000"/>
              </a:prstClr>
            </a:outerShdw>
          </a:effectLst>
        </p:grpSpPr>
        <p:sp>
          <p:nvSpPr>
            <p:cNvPr id="86" name="Rectangle 5"/>
            <p:cNvSpPr>
              <a:spLocks noChangeArrowheads="1"/>
            </p:cNvSpPr>
            <p:nvPr/>
          </p:nvSpPr>
          <p:spPr bwMode="auto">
            <a:xfrm>
              <a:off x="4883384" y="4504704"/>
              <a:ext cx="71890" cy="88504"/>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87" name="Oval 6"/>
            <p:cNvSpPr>
              <a:spLocks noChangeArrowheads="1"/>
            </p:cNvSpPr>
            <p:nvPr/>
          </p:nvSpPr>
          <p:spPr bwMode="auto">
            <a:xfrm>
              <a:off x="5027863" y="4315963"/>
              <a:ext cx="100507" cy="77157"/>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88" name="Rectangle 7"/>
            <p:cNvSpPr>
              <a:spLocks noChangeArrowheads="1"/>
            </p:cNvSpPr>
            <p:nvPr/>
          </p:nvSpPr>
          <p:spPr bwMode="auto">
            <a:xfrm>
              <a:off x="4919678" y="4360223"/>
              <a:ext cx="310594" cy="372170"/>
            </a:xfrm>
            <a:prstGeom prst="rect">
              <a:avLst/>
            </a:prstGeom>
            <a:solidFill>
              <a:srgbClr val="00FF99"/>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sp>
        <p:nvSpPr>
          <p:cNvPr id="31780" name="テキスト ボックス 104"/>
          <p:cNvSpPr txBox="1">
            <a:spLocks noChangeArrowheads="1"/>
          </p:cNvSpPr>
          <p:nvPr/>
        </p:nvSpPr>
        <p:spPr bwMode="auto">
          <a:xfrm>
            <a:off x="5738205" y="2420888"/>
            <a:ext cx="1462087" cy="307975"/>
          </a:xfrm>
          <a:prstGeom prst="rect">
            <a:avLst/>
          </a:prstGeom>
          <a:noFill/>
          <a:ln w="9525">
            <a:noFill/>
            <a:miter lim="800000"/>
            <a:headEnd/>
            <a:tailEnd/>
          </a:ln>
        </p:spPr>
        <p:txBody>
          <a:bodyPr wrap="none">
            <a:spAutoFit/>
          </a:bodyPr>
          <a:lstStyle/>
          <a:p>
            <a:r>
              <a:rPr lang="en-US" altLang="ja-JP" sz="1400">
                <a:latin typeface="Calibri" pitchFamily="34" charset="0"/>
              </a:rPr>
              <a:t>Command/Status</a:t>
            </a:r>
            <a:endParaRPr lang="ja-JP" altLang="en-US" sz="1400">
              <a:latin typeface="Calibri" pitchFamily="34" charset="0"/>
            </a:endParaRPr>
          </a:p>
        </p:txBody>
      </p:sp>
      <p:sp>
        <p:nvSpPr>
          <p:cNvPr id="31781" name="テキスト ボックス 95"/>
          <p:cNvSpPr txBox="1">
            <a:spLocks noChangeArrowheads="1"/>
          </p:cNvSpPr>
          <p:nvPr/>
        </p:nvSpPr>
        <p:spPr bwMode="auto">
          <a:xfrm>
            <a:off x="6732240" y="1608857"/>
            <a:ext cx="1295400" cy="307975"/>
          </a:xfrm>
          <a:prstGeom prst="rect">
            <a:avLst/>
          </a:prstGeom>
          <a:noFill/>
          <a:ln w="9525">
            <a:noFill/>
            <a:miter lim="800000"/>
            <a:headEnd/>
            <a:tailEnd/>
          </a:ln>
        </p:spPr>
        <p:txBody>
          <a:bodyPr>
            <a:spAutoFit/>
          </a:bodyPr>
          <a:lstStyle/>
          <a:p>
            <a:r>
              <a:rPr lang="en-US" altLang="ja-JP" sz="1400">
                <a:latin typeface="Calibri" pitchFamily="34" charset="0"/>
              </a:rPr>
              <a:t>User Interface</a:t>
            </a:r>
            <a:endParaRPr lang="ja-JP" altLang="en-US" sz="1400">
              <a:latin typeface="Calibri" pitchFamily="34" charset="0"/>
            </a:endParaRPr>
          </a:p>
        </p:txBody>
      </p:sp>
      <p:sp>
        <p:nvSpPr>
          <p:cNvPr id="105" name="メモ 104"/>
          <p:cNvSpPr/>
          <p:nvPr/>
        </p:nvSpPr>
        <p:spPr>
          <a:xfrm>
            <a:off x="2709863" y="2135188"/>
            <a:ext cx="879475" cy="476250"/>
          </a:xfrm>
          <a:prstGeom prst="foldedCorner">
            <a:avLst/>
          </a:prstGeom>
          <a:solidFill>
            <a:srgbClr val="92D050"/>
          </a:solidFill>
          <a:ln w="19050"/>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dirty="0"/>
              <a:t>XML</a:t>
            </a:r>
            <a:endParaRPr lang="ja-JP" altLang="en-US" dirty="0"/>
          </a:p>
        </p:txBody>
      </p:sp>
      <p:cxnSp>
        <p:nvCxnSpPr>
          <p:cNvPr id="107" name="直線矢印コネクタ 106"/>
          <p:cNvCxnSpPr>
            <a:stCxn id="105" idx="3"/>
            <a:endCxn id="65" idx="1"/>
          </p:cNvCxnSpPr>
          <p:nvPr/>
        </p:nvCxnSpPr>
        <p:spPr>
          <a:xfrm>
            <a:off x="3589338" y="2373313"/>
            <a:ext cx="471487" cy="288925"/>
          </a:xfrm>
          <a:prstGeom prst="curvedConnector3">
            <a:avLst>
              <a:gd name="adj1" fmla="val 50000"/>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784" name="テキスト ボックス 95"/>
          <p:cNvSpPr txBox="1">
            <a:spLocks noChangeArrowheads="1"/>
          </p:cNvSpPr>
          <p:nvPr/>
        </p:nvSpPr>
        <p:spPr bwMode="auto">
          <a:xfrm>
            <a:off x="2198688" y="2589213"/>
            <a:ext cx="1752600" cy="307975"/>
          </a:xfrm>
          <a:prstGeom prst="rect">
            <a:avLst/>
          </a:prstGeom>
          <a:noFill/>
          <a:ln w="9525">
            <a:noFill/>
            <a:miter lim="800000"/>
            <a:headEnd/>
            <a:tailEnd/>
          </a:ln>
        </p:spPr>
        <p:txBody>
          <a:bodyPr>
            <a:spAutoFit/>
          </a:bodyPr>
          <a:lstStyle/>
          <a:p>
            <a:r>
              <a:rPr lang="en-US" altLang="ja-JP" sz="1400">
                <a:latin typeface="Calibri" pitchFamily="34" charset="0"/>
              </a:rPr>
              <a:t>System Configuration</a:t>
            </a:r>
            <a:endParaRPr lang="ja-JP" altLang="en-US" sz="1400">
              <a:latin typeface="Calibri" pitchFamily="34" charset="0"/>
            </a:endParaRPr>
          </a:p>
        </p:txBody>
      </p:sp>
      <p:pic>
        <p:nvPicPr>
          <p:cNvPr id="8238" name="Picture 3"/>
          <p:cNvPicPr>
            <a:picLocks noChangeAspect="1" noChangeArrowheads="1"/>
          </p:cNvPicPr>
          <p:nvPr/>
        </p:nvPicPr>
        <p:blipFill>
          <a:blip r:embed="rId6" cstate="print"/>
          <a:srcRect/>
          <a:stretch>
            <a:fillRect/>
          </a:stretch>
        </p:blipFill>
        <p:spPr bwMode="auto">
          <a:xfrm>
            <a:off x="6975475" y="5422155"/>
            <a:ext cx="1243013" cy="892175"/>
          </a:xfrm>
          <a:prstGeom prst="rect">
            <a:avLst/>
          </a:prstGeom>
          <a:noFill/>
          <a:ln w="9525">
            <a:noFill/>
            <a:miter lim="800000"/>
            <a:headEnd/>
            <a:tailEnd/>
          </a:ln>
          <a:effectLst>
            <a:outerShdw blurRad="50800" dist="38100" dir="5400000" algn="t" rotWithShape="0">
              <a:prstClr val="black">
                <a:alpha val="40000"/>
              </a:prstClr>
            </a:outerShdw>
          </a:effectLst>
        </p:spPr>
      </p:pic>
      <p:sp>
        <p:nvSpPr>
          <p:cNvPr id="31786" name="Text Box 68"/>
          <p:cNvSpPr txBox="1">
            <a:spLocks noChangeArrowheads="1"/>
          </p:cNvSpPr>
          <p:nvPr/>
        </p:nvSpPr>
        <p:spPr bwMode="auto">
          <a:xfrm>
            <a:off x="6938963" y="6279405"/>
            <a:ext cx="1350962" cy="461963"/>
          </a:xfrm>
          <a:prstGeom prst="rect">
            <a:avLst/>
          </a:prstGeom>
          <a:noFill/>
          <a:ln w="9525">
            <a:noFill/>
            <a:miter lim="800000"/>
            <a:headEnd/>
            <a:tailEnd/>
          </a:ln>
        </p:spPr>
        <p:txBody>
          <a:bodyPr wrap="none">
            <a:spAutoFit/>
          </a:bodyPr>
          <a:lstStyle/>
          <a:p>
            <a:pPr algn="ctr"/>
            <a:r>
              <a:rPr lang="en-US" altLang="ja-JP" sz="1200">
                <a:latin typeface="Calibri" pitchFamily="34" charset="0"/>
              </a:rPr>
              <a:t>Online histograms </a:t>
            </a:r>
          </a:p>
          <a:p>
            <a:pPr algn="ctr"/>
            <a:r>
              <a:rPr lang="en-US" altLang="ja-JP" sz="1200">
                <a:latin typeface="Calibri" pitchFamily="34" charset="0"/>
              </a:rPr>
              <a:t>using ROOT</a:t>
            </a:r>
          </a:p>
        </p:txBody>
      </p:sp>
      <p:sp>
        <p:nvSpPr>
          <p:cNvPr id="70" name="メモ 69"/>
          <p:cNvSpPr/>
          <p:nvPr/>
        </p:nvSpPr>
        <p:spPr>
          <a:xfrm>
            <a:off x="2320925" y="3203575"/>
            <a:ext cx="1063625" cy="495300"/>
          </a:xfrm>
          <a:prstGeom prst="foldedCorner">
            <a:avLst/>
          </a:prstGeom>
          <a:solidFill>
            <a:srgbClr val="92D050"/>
          </a:solidFill>
          <a:ln w="19050"/>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t>XML/JSON</a:t>
            </a:r>
            <a:endParaRPr lang="ja-JP" altLang="en-US" sz="1400" dirty="0"/>
          </a:p>
        </p:txBody>
      </p:sp>
      <p:sp>
        <p:nvSpPr>
          <p:cNvPr id="31788" name="テキスト ボックス 95"/>
          <p:cNvSpPr txBox="1">
            <a:spLocks noChangeArrowheads="1"/>
          </p:cNvSpPr>
          <p:nvPr/>
        </p:nvSpPr>
        <p:spPr bwMode="auto">
          <a:xfrm>
            <a:off x="1906588" y="3684588"/>
            <a:ext cx="1679575" cy="523875"/>
          </a:xfrm>
          <a:prstGeom prst="rect">
            <a:avLst/>
          </a:prstGeom>
          <a:noFill/>
          <a:ln w="9525">
            <a:noFill/>
            <a:miter lim="800000"/>
            <a:headEnd/>
            <a:tailEnd/>
          </a:ln>
        </p:spPr>
        <p:txBody>
          <a:bodyPr>
            <a:spAutoFit/>
          </a:bodyPr>
          <a:lstStyle/>
          <a:p>
            <a:r>
              <a:rPr lang="en-US" altLang="ja-JP" sz="1400">
                <a:latin typeface="Calibri" pitchFamily="34" charset="0"/>
              </a:rPr>
              <a:t>Device Condition/</a:t>
            </a:r>
          </a:p>
          <a:p>
            <a:r>
              <a:rPr lang="en-US" altLang="ja-JP" sz="1400">
                <a:latin typeface="Calibri" pitchFamily="34" charset="0"/>
              </a:rPr>
              <a:t>Online analysis</a:t>
            </a:r>
            <a:endParaRPr lang="ja-JP" altLang="en-US" sz="1400">
              <a:latin typeface="Calibri" pitchFamily="34" charset="0"/>
            </a:endParaRPr>
          </a:p>
        </p:txBody>
      </p:sp>
      <p:cxnSp>
        <p:nvCxnSpPr>
          <p:cNvPr id="76" name="AutoShape 63"/>
          <p:cNvCxnSpPr>
            <a:cxnSpLocks noChangeShapeType="1"/>
            <a:stCxn id="104" idx="3"/>
            <a:endCxn id="75" idx="1"/>
          </p:cNvCxnSpPr>
          <p:nvPr/>
        </p:nvCxnSpPr>
        <p:spPr bwMode="auto">
          <a:xfrm flipV="1">
            <a:off x="5357042" y="4304555"/>
            <a:ext cx="1713683" cy="1015409"/>
          </a:xfrm>
          <a:prstGeom prst="straightConnector1">
            <a:avLst/>
          </a:prstGeom>
          <a:noFill/>
          <a:ln w="25400">
            <a:solidFill>
              <a:schemeClr val="tx1">
                <a:lumMod val="50000"/>
                <a:lumOff val="50000"/>
              </a:schemeClr>
            </a:solidFill>
            <a:prstDash val="sysDash"/>
            <a:round/>
            <a:headEnd type="none" w="med" len="med"/>
            <a:tailEnd type="arrow" w="med" len="med"/>
          </a:ln>
        </p:spPr>
      </p:cxnSp>
      <p:cxnSp>
        <p:nvCxnSpPr>
          <p:cNvPr id="108" name="AutoShape 63"/>
          <p:cNvCxnSpPr>
            <a:cxnSpLocks noChangeShapeType="1"/>
            <a:stCxn id="104" idx="3"/>
          </p:cNvCxnSpPr>
          <p:nvPr/>
        </p:nvCxnSpPr>
        <p:spPr bwMode="auto">
          <a:xfrm>
            <a:off x="5357813" y="5319713"/>
            <a:ext cx="1617662" cy="412750"/>
          </a:xfrm>
          <a:prstGeom prst="straightConnector1">
            <a:avLst/>
          </a:prstGeom>
          <a:noFill/>
          <a:ln w="25400">
            <a:solidFill>
              <a:schemeClr val="tx1">
                <a:lumMod val="50000"/>
                <a:lumOff val="50000"/>
              </a:schemeClr>
            </a:solidFill>
            <a:prstDash val="sysDash"/>
            <a:round/>
            <a:headEnd type="none" w="med" len="med"/>
            <a:tailEnd type="arrow" w="med" len="med"/>
          </a:ln>
        </p:spPr>
      </p:cxnSp>
      <p:sp>
        <p:nvSpPr>
          <p:cNvPr id="74" name="角丸四角形吹き出し 73"/>
          <p:cNvSpPr/>
          <p:nvPr/>
        </p:nvSpPr>
        <p:spPr>
          <a:xfrm>
            <a:off x="251520" y="1340768"/>
            <a:ext cx="2410718" cy="883320"/>
          </a:xfrm>
          <a:prstGeom prst="wedgeRoundRectCallout">
            <a:avLst>
              <a:gd name="adj1" fmla="val 61764"/>
              <a:gd name="adj2" fmla="val 38449"/>
              <a:gd name="adj3" fmla="val 16667"/>
            </a:avLst>
          </a:prstGeom>
          <a:solidFill>
            <a:schemeClr val="accent1">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Font typeface="Arial" pitchFamily="34" charset="0"/>
              <a:buChar char="•"/>
              <a:defRPr/>
            </a:pPr>
            <a:r>
              <a:rPr lang="ja-JP" altLang="en-US" sz="1200" smtClean="0">
                <a:solidFill>
                  <a:schemeClr val="tx1"/>
                </a:solidFill>
              </a:rPr>
              <a:t>使用</a:t>
            </a:r>
            <a:r>
              <a:rPr lang="ja-JP" altLang="en-US" sz="1200" dirty="0">
                <a:solidFill>
                  <a:schemeClr val="tx1"/>
                </a:solidFill>
              </a:rPr>
              <a:t>するコンポーネントを指定</a:t>
            </a:r>
            <a:endParaRPr lang="en-US" altLang="ja-JP" sz="1200" dirty="0">
              <a:solidFill>
                <a:schemeClr val="tx1"/>
              </a:solidFill>
            </a:endParaRPr>
          </a:p>
          <a:p>
            <a:pPr fontAlgn="auto">
              <a:spcBef>
                <a:spcPts val="0"/>
              </a:spcBef>
              <a:spcAft>
                <a:spcPts val="0"/>
              </a:spcAft>
              <a:buFont typeface="Arial" pitchFamily="34" charset="0"/>
              <a:buChar char="•"/>
              <a:defRPr/>
            </a:pPr>
            <a:r>
              <a:rPr lang="en-US" altLang="ja-JP" sz="1200">
                <a:solidFill>
                  <a:schemeClr val="tx1"/>
                </a:solidFill>
              </a:rPr>
              <a:t> </a:t>
            </a:r>
            <a:r>
              <a:rPr lang="ja-JP" altLang="en-US" sz="1200" smtClean="0">
                <a:solidFill>
                  <a:schemeClr val="tx1"/>
                </a:solidFill>
              </a:rPr>
              <a:t>コンポーネント間</a:t>
            </a:r>
            <a:r>
              <a:rPr lang="ja-JP" altLang="en-US" sz="1200" dirty="0">
                <a:solidFill>
                  <a:schemeClr val="tx1"/>
                </a:solidFill>
              </a:rPr>
              <a:t>接続情報</a:t>
            </a:r>
            <a:endParaRPr lang="en-US" altLang="ja-JP" sz="1200" dirty="0">
              <a:solidFill>
                <a:schemeClr val="tx1"/>
              </a:solidFill>
            </a:endParaRPr>
          </a:p>
          <a:p>
            <a:pPr fontAlgn="auto">
              <a:spcBef>
                <a:spcPts val="0"/>
              </a:spcBef>
              <a:spcAft>
                <a:spcPts val="0"/>
              </a:spcAft>
              <a:buFont typeface="Arial" pitchFamily="34" charset="0"/>
              <a:buChar char="•"/>
              <a:defRPr/>
            </a:pPr>
            <a:r>
              <a:rPr lang="en-US" altLang="ja-JP" sz="1200">
                <a:solidFill>
                  <a:schemeClr val="tx1"/>
                </a:solidFill>
              </a:rPr>
              <a:t> </a:t>
            </a:r>
            <a:r>
              <a:rPr lang="ja-JP" altLang="en-US" sz="1200" smtClean="0">
                <a:solidFill>
                  <a:schemeClr val="tx1"/>
                </a:solidFill>
              </a:rPr>
              <a:t>パラメータ</a:t>
            </a:r>
            <a:endParaRPr lang="ja-JP" altLang="en-US" sz="1200" dirty="0">
              <a:solidFill>
                <a:schemeClr val="tx1"/>
              </a:solidFill>
            </a:endParaRPr>
          </a:p>
        </p:txBody>
      </p:sp>
      <p:sp>
        <p:nvSpPr>
          <p:cNvPr id="77" name="角丸四角形吹き出し 76"/>
          <p:cNvSpPr/>
          <p:nvPr/>
        </p:nvSpPr>
        <p:spPr>
          <a:xfrm>
            <a:off x="323528" y="2471738"/>
            <a:ext cx="1944216" cy="858837"/>
          </a:xfrm>
          <a:prstGeom prst="wedgeRoundRectCallout">
            <a:avLst>
              <a:gd name="adj1" fmla="val 57921"/>
              <a:gd name="adj2" fmla="val 32656"/>
              <a:gd name="adj3" fmla="val 16667"/>
            </a:avLst>
          </a:prstGeom>
          <a:solidFill>
            <a:schemeClr val="accent1">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Font typeface="Arial" pitchFamily="34" charset="0"/>
              <a:buChar char="•"/>
              <a:defRPr/>
            </a:pPr>
            <a:r>
              <a:rPr lang="ja-JP" altLang="en-US" sz="1200" dirty="0">
                <a:solidFill>
                  <a:schemeClr val="tx1"/>
                </a:solidFill>
              </a:rPr>
              <a:t>　装置パラメータ</a:t>
            </a:r>
            <a:endParaRPr lang="en-US" altLang="ja-JP" sz="1200" dirty="0">
              <a:solidFill>
                <a:schemeClr val="tx1"/>
              </a:solidFill>
            </a:endParaRPr>
          </a:p>
          <a:p>
            <a:pPr marL="90488" indent="-90488" fontAlgn="auto">
              <a:spcBef>
                <a:spcPts val="0"/>
              </a:spcBef>
              <a:spcAft>
                <a:spcPts val="0"/>
              </a:spcAft>
              <a:buFont typeface="Arial" pitchFamily="34" charset="0"/>
              <a:buChar char="•"/>
              <a:defRPr/>
            </a:pPr>
            <a:r>
              <a:rPr lang="en-US" altLang="ja-JP" sz="1200">
                <a:solidFill>
                  <a:schemeClr val="tx1"/>
                </a:solidFill>
              </a:rPr>
              <a:t>  </a:t>
            </a:r>
            <a:r>
              <a:rPr lang="ja-JP" altLang="en-US" sz="1200" smtClean="0">
                <a:solidFill>
                  <a:schemeClr val="tx1"/>
                </a:solidFill>
              </a:rPr>
              <a:t>オンラインモニタパラメータ</a:t>
            </a:r>
            <a:endParaRPr lang="ja-JP" altLang="en-US" sz="1200" dirty="0">
              <a:solidFill>
                <a:schemeClr val="tx1"/>
              </a:solidFill>
            </a:endParaRPr>
          </a:p>
        </p:txBody>
      </p:sp>
      <p:grpSp>
        <p:nvGrpSpPr>
          <p:cNvPr id="9" name="グループ化 108"/>
          <p:cNvGrpSpPr/>
          <p:nvPr/>
        </p:nvGrpSpPr>
        <p:grpSpPr>
          <a:xfrm>
            <a:off x="299979" y="4394200"/>
            <a:ext cx="1173163" cy="1217613"/>
            <a:chOff x="409575" y="4394200"/>
            <a:chExt cx="1173163" cy="1217613"/>
          </a:xfrm>
          <a:effectLst>
            <a:outerShdw blurRad="50800" dist="38100" dir="5400000" algn="t" rotWithShape="0">
              <a:prstClr val="black">
                <a:alpha val="40000"/>
              </a:prstClr>
            </a:outerShdw>
          </a:effectLst>
        </p:grpSpPr>
        <p:sp>
          <p:nvSpPr>
            <p:cNvPr id="111" name="正方形/長方形 110"/>
            <p:cNvSpPr/>
            <p:nvPr/>
          </p:nvSpPr>
          <p:spPr>
            <a:xfrm>
              <a:off x="409575" y="43942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2" name="正方形/長方形 111"/>
            <p:cNvSpPr/>
            <p:nvPr/>
          </p:nvSpPr>
          <p:spPr>
            <a:xfrm>
              <a:off x="409575" y="45466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3" name="正方形/長方形 112"/>
            <p:cNvSpPr/>
            <p:nvPr/>
          </p:nvSpPr>
          <p:spPr>
            <a:xfrm>
              <a:off x="409575" y="46990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4" name="正方形/長方形 113"/>
            <p:cNvSpPr/>
            <p:nvPr/>
          </p:nvSpPr>
          <p:spPr>
            <a:xfrm>
              <a:off x="409575" y="48514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5" name="正方形/長方形 114"/>
            <p:cNvSpPr/>
            <p:nvPr/>
          </p:nvSpPr>
          <p:spPr>
            <a:xfrm>
              <a:off x="409575" y="4991100"/>
              <a:ext cx="1173163" cy="149225"/>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6" name="正方形/長方形 115"/>
            <p:cNvSpPr/>
            <p:nvPr/>
          </p:nvSpPr>
          <p:spPr>
            <a:xfrm>
              <a:off x="409575" y="5143500"/>
              <a:ext cx="1173163" cy="149225"/>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7" name="正方形/長方形 116"/>
            <p:cNvSpPr/>
            <p:nvPr/>
          </p:nvSpPr>
          <p:spPr>
            <a:xfrm>
              <a:off x="409575" y="53086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8" name="正方形/長方形 117"/>
            <p:cNvSpPr/>
            <p:nvPr/>
          </p:nvSpPr>
          <p:spPr>
            <a:xfrm>
              <a:off x="409575" y="54610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1794" name="Text Box 51"/>
          <p:cNvSpPr txBox="1">
            <a:spLocks noChangeArrowheads="1"/>
          </p:cNvSpPr>
          <p:nvPr/>
        </p:nvSpPr>
        <p:spPr bwMode="auto">
          <a:xfrm>
            <a:off x="774700" y="5729288"/>
            <a:ext cx="962025" cy="307975"/>
          </a:xfrm>
          <a:prstGeom prst="rect">
            <a:avLst/>
          </a:prstGeom>
          <a:noFill/>
          <a:ln w="9525">
            <a:noFill/>
            <a:miter lim="800000"/>
            <a:headEnd/>
            <a:tailEnd/>
          </a:ln>
        </p:spPr>
        <p:txBody>
          <a:bodyPr>
            <a:spAutoFit/>
          </a:bodyPr>
          <a:lstStyle/>
          <a:p>
            <a:pPr algn="ctr"/>
            <a:r>
              <a:rPr lang="en-US" altLang="ja-JP" sz="1400">
                <a:latin typeface="Calibri" pitchFamily="34" charset="0"/>
              </a:rPr>
              <a:t>Detectors</a:t>
            </a:r>
          </a:p>
        </p:txBody>
      </p:sp>
      <p:cxnSp>
        <p:nvCxnSpPr>
          <p:cNvPr id="121" name="直線コネクタ 120"/>
          <p:cNvCxnSpPr>
            <a:stCxn id="111" idx="3"/>
          </p:cNvCxnSpPr>
          <p:nvPr/>
        </p:nvCxnSpPr>
        <p:spPr>
          <a:xfrm>
            <a:off x="1473200" y="4470400"/>
            <a:ext cx="611188" cy="41275"/>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a:stCxn id="118" idx="3"/>
            <a:endCxn id="90" idx="1"/>
          </p:cNvCxnSpPr>
          <p:nvPr/>
        </p:nvCxnSpPr>
        <p:spPr>
          <a:xfrm flipV="1">
            <a:off x="1473200" y="5462588"/>
            <a:ext cx="611188" cy="74612"/>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grpSp>
        <p:nvGrpSpPr>
          <p:cNvPr id="10" name="グループ化 109"/>
          <p:cNvGrpSpPr/>
          <p:nvPr/>
        </p:nvGrpSpPr>
        <p:grpSpPr>
          <a:xfrm>
            <a:off x="4060818" y="2297099"/>
            <a:ext cx="942561" cy="799839"/>
            <a:chOff x="4056063" y="2682875"/>
            <a:chExt cx="633412" cy="432419"/>
          </a:xfrm>
          <a:effectLst>
            <a:outerShdw blurRad="50800" dist="38100" dir="5400000" algn="t" rotWithShape="0">
              <a:prstClr val="black">
                <a:alpha val="40000"/>
              </a:prstClr>
            </a:outerShdw>
          </a:effectLst>
        </p:grpSpPr>
        <p:sp>
          <p:nvSpPr>
            <p:cNvPr id="64" name="Oval 47"/>
            <p:cNvSpPr>
              <a:spLocks noChangeArrowheads="1"/>
            </p:cNvSpPr>
            <p:nvPr/>
          </p:nvSpPr>
          <p:spPr bwMode="auto">
            <a:xfrm>
              <a:off x="4316413" y="3018457"/>
              <a:ext cx="117475" cy="96837"/>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65" name="Rectangle 49"/>
            <p:cNvSpPr>
              <a:spLocks noChangeArrowheads="1"/>
            </p:cNvSpPr>
            <p:nvPr/>
          </p:nvSpPr>
          <p:spPr bwMode="auto">
            <a:xfrm>
              <a:off x="4056063" y="2682875"/>
              <a:ext cx="633412" cy="395288"/>
            </a:xfrm>
            <a:prstGeom prst="rect">
              <a:avLst/>
            </a:prstGeom>
            <a:solidFill>
              <a:srgbClr val="00FF99"/>
            </a:solidFill>
            <a:ln w="9525">
              <a:solidFill>
                <a:schemeClr val="tx1"/>
              </a:solidFill>
              <a:miter lim="800000"/>
              <a:headEnd/>
              <a:tailEnd/>
            </a:ln>
            <a:effectLst/>
          </p:spPr>
          <p:txBody>
            <a:bodyPr wrap="none" anchor="ctr"/>
            <a:lstStyle/>
            <a:p>
              <a:pPr algn="ctr" fontAlgn="auto">
                <a:spcBef>
                  <a:spcPts val="0"/>
                </a:spcBef>
                <a:spcAft>
                  <a:spcPts val="0"/>
                </a:spcAft>
                <a:defRPr/>
              </a:pPr>
              <a:r>
                <a:rPr lang="en-US" altLang="ja-JP" sz="1400" dirty="0" err="1">
                  <a:latin typeface="+mn-lt"/>
                  <a:ea typeface="+mn-ea"/>
                </a:rPr>
                <a:t>Daq</a:t>
              </a:r>
              <a:endParaRPr lang="en-US" altLang="ja-JP" sz="1400" dirty="0">
                <a:latin typeface="+mn-lt"/>
                <a:ea typeface="+mn-ea"/>
              </a:endParaRPr>
            </a:p>
            <a:p>
              <a:pPr algn="ctr" fontAlgn="auto">
                <a:spcBef>
                  <a:spcPts val="0"/>
                </a:spcBef>
                <a:spcAft>
                  <a:spcPts val="0"/>
                </a:spcAft>
                <a:defRPr/>
              </a:pPr>
              <a:r>
                <a:rPr lang="en-US" altLang="ja-JP" sz="1400" dirty="0">
                  <a:latin typeface="+mn-lt"/>
                  <a:ea typeface="+mn-ea"/>
                </a:rPr>
                <a:t>Operator</a:t>
              </a:r>
              <a:endParaRPr lang="ja-JP" altLang="en-US" sz="1400" dirty="0">
                <a:latin typeface="+mn-lt"/>
                <a:ea typeface="+mn-ea"/>
              </a:endParaRPr>
            </a:p>
          </p:txBody>
        </p:sp>
      </p:grpSp>
      <p:cxnSp>
        <p:nvCxnSpPr>
          <p:cNvPr id="57" name="AutoShape 36"/>
          <p:cNvCxnSpPr>
            <a:cxnSpLocks noChangeShapeType="1"/>
            <a:stCxn id="64" idx="4"/>
            <a:endCxn id="103" idx="0"/>
          </p:cNvCxnSpPr>
          <p:nvPr/>
        </p:nvCxnSpPr>
        <p:spPr bwMode="auto">
          <a:xfrm rot="16200000" flipH="1">
            <a:off x="3853657" y="3779044"/>
            <a:ext cx="1938337" cy="574675"/>
          </a:xfrm>
          <a:prstGeom prst="straightConnector1">
            <a:avLst/>
          </a:prstGeom>
          <a:noFill/>
          <a:ln w="12700">
            <a:solidFill>
              <a:srgbClr val="00B0F0"/>
            </a:solidFill>
            <a:prstDash val="sysDash"/>
            <a:round/>
            <a:headEnd/>
            <a:tailEnd/>
          </a:ln>
          <a:effectLst>
            <a:outerShdw blurRad="50800" dist="50800" dir="5400000" algn="ctr" rotWithShape="0">
              <a:schemeClr val="bg1">
                <a:lumMod val="75000"/>
              </a:schemeClr>
            </a:outerShdw>
          </a:effectLst>
        </p:spPr>
      </p:cxnSp>
      <p:sp>
        <p:nvSpPr>
          <p:cNvPr id="123" name="日付プレースホルダ 122"/>
          <p:cNvSpPr>
            <a:spLocks noGrp="1"/>
          </p:cNvSpPr>
          <p:nvPr>
            <p:ph type="dt" sz="half" idx="10"/>
          </p:nvPr>
        </p:nvSpPr>
        <p:spPr/>
        <p:txBody>
          <a:bodyPr/>
          <a:lstStyle/>
          <a:p>
            <a:r>
              <a:rPr kumimoji="1" lang="en-US" altLang="ja-JP" smtClean="0"/>
              <a:t>2013-09-10</a:t>
            </a:r>
            <a:endParaRPr kumimoji="1" lang="ja-JP" altLang="en-US"/>
          </a:p>
        </p:txBody>
      </p:sp>
      <p:sp>
        <p:nvSpPr>
          <p:cNvPr id="124" name="スライド番号プレースホルダ 123"/>
          <p:cNvSpPr>
            <a:spLocks noGrp="1"/>
          </p:cNvSpPr>
          <p:nvPr>
            <p:ph type="sldNum" sz="quarter" idx="12"/>
          </p:nvPr>
        </p:nvSpPr>
        <p:spPr/>
        <p:txBody>
          <a:bodyPr/>
          <a:lstStyle/>
          <a:p>
            <a:fld id="{08470B2B-695B-45E3-9C20-99F8EF8DD10C}" type="slidenum">
              <a:rPr kumimoji="1" lang="ja-JP" altLang="en-US" smtClean="0"/>
              <a:pPr/>
              <a:t>8</a:t>
            </a:fld>
            <a:endParaRPr kumimoji="1" lang="ja-JP" altLang="en-US"/>
          </a:p>
        </p:txBody>
      </p:sp>
      <p:pic>
        <p:nvPicPr>
          <p:cNvPr id="120" name="Picture 2"/>
          <p:cNvPicPr>
            <a:picLocks noChangeAspect="1" noChangeArrowheads="1"/>
          </p:cNvPicPr>
          <p:nvPr/>
        </p:nvPicPr>
        <p:blipFill>
          <a:blip r:embed="rId7" cstate="print"/>
          <a:srcRect/>
          <a:stretch>
            <a:fillRect/>
          </a:stretch>
        </p:blipFill>
        <p:spPr bwMode="auto">
          <a:xfrm>
            <a:off x="7812360" y="1916832"/>
            <a:ext cx="952756" cy="1044116"/>
          </a:xfrm>
          <a:prstGeom prst="rect">
            <a:avLst/>
          </a:prstGeom>
          <a:noFill/>
          <a:ln w="9525">
            <a:noFill/>
            <a:miter lim="800000"/>
            <a:headEnd/>
            <a:tailEnd/>
          </a:ln>
        </p:spPr>
      </p:pic>
      <p:cxnSp>
        <p:nvCxnSpPr>
          <p:cNvPr id="128" name="直線矢印コネクタ 127"/>
          <p:cNvCxnSpPr/>
          <p:nvPr/>
        </p:nvCxnSpPr>
        <p:spPr>
          <a:xfrm>
            <a:off x="5760132" y="2384884"/>
            <a:ext cx="108012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9" name="フッター プレースホルダ 118"/>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125" name="テキスト ボックス 124"/>
          <p:cNvSpPr txBox="1"/>
          <p:nvPr/>
        </p:nvSpPr>
        <p:spPr>
          <a:xfrm>
            <a:off x="5112060" y="2780928"/>
            <a:ext cx="1396536" cy="646331"/>
          </a:xfrm>
          <a:prstGeom prst="rect">
            <a:avLst/>
          </a:prstGeom>
          <a:noFill/>
        </p:spPr>
        <p:txBody>
          <a:bodyPr wrap="none" rtlCol="0">
            <a:spAutoFit/>
          </a:bodyPr>
          <a:lstStyle/>
          <a:p>
            <a:r>
              <a:rPr kumimoji="1" lang="en-US" altLang="ja-JP" smtClean="0"/>
              <a:t>mod_python</a:t>
            </a:r>
          </a:p>
          <a:p>
            <a:r>
              <a:rPr lang="en-US" altLang="ja-JP" smtClean="0"/>
              <a:t>mod_wsgi</a:t>
            </a:r>
            <a:endParaRPr kumimoji="1" lang="ja-JP" altLang="en-US"/>
          </a:p>
        </p:txBody>
      </p:sp>
    </p:spTree>
    <p:custDataLst>
      <p:tags r:id="rId1"/>
    </p:custData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角丸四角形 108"/>
          <p:cNvSpPr/>
          <p:nvPr/>
        </p:nvSpPr>
        <p:spPr>
          <a:xfrm>
            <a:off x="6588224" y="2060848"/>
            <a:ext cx="2376264" cy="3041650"/>
          </a:xfrm>
          <a:prstGeom prst="roundRect">
            <a:avLst/>
          </a:prstGeom>
          <a:solidFill>
            <a:srgbClr val="CCFF99"/>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747" name="タイトル 1"/>
          <p:cNvSpPr>
            <a:spLocks noGrp="1"/>
          </p:cNvSpPr>
          <p:nvPr>
            <p:ph type="title" idx="4294967295"/>
          </p:nvPr>
        </p:nvSpPr>
        <p:spPr>
          <a:xfrm>
            <a:off x="498475" y="158750"/>
            <a:ext cx="8229600" cy="984250"/>
          </a:xfrm>
        </p:spPr>
        <p:txBody>
          <a:bodyPr/>
          <a:lstStyle/>
          <a:p>
            <a:pPr eaLnBrk="1" hangingPunct="1"/>
            <a:r>
              <a:rPr lang="ja-JP" altLang="en-US" sz="4800" dirty="0" smtClean="0">
                <a:latin typeface="ＭＳ Ｐゴシック" charset="-128"/>
              </a:rPr>
              <a:t>データ収集パス</a:t>
            </a:r>
            <a:endParaRPr lang="ja-JP" altLang="en-US" sz="4800" dirty="0" smtClean="0"/>
          </a:p>
        </p:txBody>
      </p:sp>
      <p:sp>
        <p:nvSpPr>
          <p:cNvPr id="46" name="角丸四角形 45"/>
          <p:cNvSpPr/>
          <p:nvPr/>
        </p:nvSpPr>
        <p:spPr>
          <a:xfrm>
            <a:off x="2855913" y="2547306"/>
            <a:ext cx="3359150" cy="1692275"/>
          </a:xfrm>
          <a:prstGeom prst="roundRect">
            <a:avLst/>
          </a:prstGeom>
          <a:solidFill>
            <a:schemeClr val="accent1">
              <a:lumMod val="40000"/>
              <a:lumOff val="60000"/>
            </a:schemeClr>
          </a:solidFill>
          <a:ln w="12700"/>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200"/>
          </a:p>
        </p:txBody>
      </p:sp>
      <p:sp>
        <p:nvSpPr>
          <p:cNvPr id="47" name="Text Box 18"/>
          <p:cNvSpPr txBox="1">
            <a:spLocks noChangeArrowheads="1"/>
          </p:cNvSpPr>
          <p:nvPr/>
        </p:nvSpPr>
        <p:spPr bwMode="auto">
          <a:xfrm>
            <a:off x="3659188" y="3606169"/>
            <a:ext cx="968375" cy="307975"/>
          </a:xfrm>
          <a:prstGeom prst="rect">
            <a:avLst/>
          </a:prstGeom>
          <a:noFill/>
          <a:ln w="9525">
            <a:noFill/>
            <a:miter lim="800000"/>
            <a:headEnd/>
            <a:tailEnd/>
          </a:ln>
          <a:effectLst>
            <a:outerShdw blurRad="50800" dist="50800" dir="5400000" algn="ctr" rotWithShape="0">
              <a:schemeClr val="bg1">
                <a:lumMod val="75000"/>
              </a:schemeClr>
            </a:outerShdw>
          </a:effectLst>
        </p:spPr>
        <p:txBody>
          <a:bodyPr wrap="none">
            <a:spAutoFit/>
          </a:bodyPr>
          <a:lstStyle/>
          <a:p>
            <a:pPr fontAlgn="auto">
              <a:spcBef>
                <a:spcPts val="0"/>
              </a:spcBef>
              <a:spcAft>
                <a:spcPts val="0"/>
              </a:spcAft>
              <a:defRPr/>
            </a:pPr>
            <a:r>
              <a:rPr lang="en-US" altLang="ja-JP" sz="1400">
                <a:latin typeface="+mn-lt"/>
                <a:ea typeface="+mn-ea"/>
              </a:rPr>
              <a:t>Dispatcher</a:t>
            </a:r>
          </a:p>
        </p:txBody>
      </p:sp>
      <p:sp>
        <p:nvSpPr>
          <p:cNvPr id="48" name="Text Box 19"/>
          <p:cNvSpPr txBox="1">
            <a:spLocks noChangeArrowheads="1"/>
          </p:cNvSpPr>
          <p:nvPr/>
        </p:nvSpPr>
        <p:spPr bwMode="auto">
          <a:xfrm>
            <a:off x="5302250" y="2656844"/>
            <a:ext cx="676275" cy="307975"/>
          </a:xfrm>
          <a:prstGeom prst="rect">
            <a:avLst/>
          </a:prstGeom>
          <a:noFill/>
          <a:ln w="9525">
            <a:noFill/>
            <a:miter lim="800000"/>
            <a:headEnd/>
            <a:tailEnd/>
          </a:ln>
          <a:effectLst>
            <a:outerShdw blurRad="50800" dist="50800" dir="5400000" algn="ctr" rotWithShape="0">
              <a:schemeClr val="bg1">
                <a:lumMod val="75000"/>
              </a:schemeClr>
            </a:outerShdw>
          </a:effectLst>
        </p:spPr>
        <p:txBody>
          <a:bodyPr wrap="none">
            <a:spAutoFit/>
          </a:bodyPr>
          <a:lstStyle/>
          <a:p>
            <a:pPr fontAlgn="auto">
              <a:spcBef>
                <a:spcPts val="0"/>
              </a:spcBef>
              <a:spcAft>
                <a:spcPts val="0"/>
              </a:spcAft>
              <a:defRPr/>
            </a:pPr>
            <a:r>
              <a:rPr lang="en-US" altLang="ja-JP" sz="1400">
                <a:latin typeface="+mn-lt"/>
                <a:ea typeface="+mn-ea"/>
              </a:rPr>
              <a:t>Logger</a:t>
            </a:r>
          </a:p>
        </p:txBody>
      </p:sp>
      <p:sp>
        <p:nvSpPr>
          <p:cNvPr id="49" name="Text Box 20"/>
          <p:cNvSpPr txBox="1">
            <a:spLocks noChangeArrowheads="1"/>
          </p:cNvSpPr>
          <p:nvPr/>
        </p:nvSpPr>
        <p:spPr bwMode="auto">
          <a:xfrm>
            <a:off x="5302250" y="3861756"/>
            <a:ext cx="785813" cy="307975"/>
          </a:xfrm>
          <a:prstGeom prst="rect">
            <a:avLst/>
          </a:prstGeom>
          <a:noFill/>
          <a:ln w="9525">
            <a:noFill/>
            <a:miter lim="800000"/>
            <a:headEnd/>
            <a:tailEnd/>
          </a:ln>
          <a:effectLst>
            <a:outerShdw blurRad="50800" dist="50800" dir="5400000" algn="ctr" rotWithShape="0">
              <a:schemeClr val="bg1">
                <a:lumMod val="75000"/>
              </a:schemeClr>
            </a:outerShdw>
          </a:effectLst>
        </p:spPr>
        <p:txBody>
          <a:bodyPr wrap="none">
            <a:spAutoFit/>
          </a:bodyPr>
          <a:lstStyle/>
          <a:p>
            <a:pPr fontAlgn="auto">
              <a:spcBef>
                <a:spcPts val="0"/>
              </a:spcBef>
              <a:spcAft>
                <a:spcPts val="0"/>
              </a:spcAft>
              <a:defRPr/>
            </a:pPr>
            <a:r>
              <a:rPr lang="en-US" altLang="ja-JP" sz="1400">
                <a:latin typeface="+mn-lt"/>
                <a:ea typeface="+mn-ea"/>
              </a:rPr>
              <a:t>Monitor</a:t>
            </a:r>
          </a:p>
        </p:txBody>
      </p:sp>
      <p:sp>
        <p:nvSpPr>
          <p:cNvPr id="50" name="Text Box 27"/>
          <p:cNvSpPr txBox="1">
            <a:spLocks noChangeArrowheads="1"/>
          </p:cNvSpPr>
          <p:nvPr/>
        </p:nvSpPr>
        <p:spPr bwMode="auto">
          <a:xfrm>
            <a:off x="2819400" y="3606169"/>
            <a:ext cx="841375" cy="307975"/>
          </a:xfrm>
          <a:prstGeom prst="rect">
            <a:avLst/>
          </a:prstGeom>
          <a:noFill/>
          <a:ln w="9525">
            <a:noFill/>
            <a:miter lim="800000"/>
            <a:headEnd/>
            <a:tailEnd/>
          </a:ln>
          <a:effectLst>
            <a:outerShdw blurRad="50800" dist="50800" dir="5400000" algn="ctr" rotWithShape="0">
              <a:schemeClr val="bg1">
                <a:lumMod val="75000"/>
              </a:schemeClr>
            </a:outerShdw>
          </a:effectLst>
        </p:spPr>
        <p:txBody>
          <a:bodyPr wrap="none">
            <a:spAutoFit/>
          </a:bodyPr>
          <a:lstStyle/>
          <a:p>
            <a:pPr fontAlgn="auto">
              <a:spcBef>
                <a:spcPts val="0"/>
              </a:spcBef>
              <a:spcAft>
                <a:spcPts val="0"/>
              </a:spcAft>
              <a:defRPr/>
            </a:pPr>
            <a:r>
              <a:rPr lang="en-US" altLang="ja-JP" sz="1400">
                <a:latin typeface="+mn-lt"/>
                <a:ea typeface="+mn-ea"/>
              </a:rPr>
              <a:t>Gatherer</a:t>
            </a:r>
          </a:p>
        </p:txBody>
      </p:sp>
      <p:sp>
        <p:nvSpPr>
          <p:cNvPr id="51" name="Text Box 51"/>
          <p:cNvSpPr txBox="1">
            <a:spLocks noChangeArrowheads="1"/>
          </p:cNvSpPr>
          <p:nvPr/>
        </p:nvSpPr>
        <p:spPr bwMode="auto">
          <a:xfrm>
            <a:off x="2162175" y="3237869"/>
            <a:ext cx="325438" cy="358775"/>
          </a:xfrm>
          <a:prstGeom prst="rect">
            <a:avLst/>
          </a:prstGeom>
          <a:noFill/>
          <a:ln w="9525">
            <a:noFill/>
            <a:miter lim="800000"/>
            <a:headEnd/>
            <a:tailEnd/>
          </a:ln>
          <a:effectLst>
            <a:outerShdw blurRad="50800" dist="50800" dir="5400000" algn="ctr" rotWithShape="0">
              <a:schemeClr val="bg1">
                <a:lumMod val="75000"/>
              </a:schemeClr>
            </a:outerShdw>
          </a:effectLst>
        </p:spPr>
        <p:txBody>
          <a:bodyPr wrap="none">
            <a:spAutoFit/>
          </a:bodyPr>
          <a:lstStyle/>
          <a:p>
            <a:pPr algn="ctr" fontAlgn="auto">
              <a:lnSpc>
                <a:spcPts val="700"/>
              </a:lnSpc>
              <a:spcBef>
                <a:spcPts val="0"/>
              </a:spcBef>
              <a:spcAft>
                <a:spcPts val="0"/>
              </a:spcAft>
              <a:defRPr/>
            </a:pPr>
            <a:r>
              <a:rPr lang="ja-JP" altLang="en-US" sz="1100" b="1" dirty="0">
                <a:latin typeface="+mn-lt"/>
                <a:ea typeface="+mn-ea"/>
              </a:rPr>
              <a:t>・</a:t>
            </a:r>
            <a:endParaRPr lang="en-US" altLang="ja-JP" sz="1100" b="1" dirty="0">
              <a:latin typeface="+mn-lt"/>
              <a:ea typeface="+mn-ea"/>
            </a:endParaRPr>
          </a:p>
          <a:p>
            <a:pPr algn="ctr" fontAlgn="auto">
              <a:lnSpc>
                <a:spcPts val="700"/>
              </a:lnSpc>
              <a:spcBef>
                <a:spcPts val="0"/>
              </a:spcBef>
              <a:spcAft>
                <a:spcPts val="0"/>
              </a:spcAft>
              <a:defRPr/>
            </a:pPr>
            <a:r>
              <a:rPr lang="ja-JP" altLang="en-US" sz="1100" b="1" dirty="0">
                <a:latin typeface="+mn-lt"/>
                <a:ea typeface="+mn-ea"/>
              </a:rPr>
              <a:t>・</a:t>
            </a:r>
            <a:endParaRPr lang="en-US" altLang="ja-JP" sz="1100" b="1" dirty="0">
              <a:latin typeface="+mn-lt"/>
              <a:ea typeface="+mn-ea"/>
            </a:endParaRPr>
          </a:p>
          <a:p>
            <a:pPr algn="ctr" fontAlgn="auto">
              <a:lnSpc>
                <a:spcPts val="700"/>
              </a:lnSpc>
              <a:spcBef>
                <a:spcPts val="0"/>
              </a:spcBef>
              <a:spcAft>
                <a:spcPts val="0"/>
              </a:spcAft>
              <a:defRPr/>
            </a:pPr>
            <a:r>
              <a:rPr lang="ja-JP" altLang="en-US" sz="1100" b="1" dirty="0">
                <a:latin typeface="+mn-lt"/>
                <a:ea typeface="+mn-ea"/>
              </a:rPr>
              <a:t>・</a:t>
            </a:r>
            <a:endParaRPr lang="en-US" altLang="ja-JP" sz="1100" b="1" dirty="0">
              <a:latin typeface="+mn-lt"/>
              <a:ea typeface="+mn-ea"/>
            </a:endParaRPr>
          </a:p>
        </p:txBody>
      </p:sp>
      <p:grpSp>
        <p:nvGrpSpPr>
          <p:cNvPr id="2" name="グループ化 123"/>
          <p:cNvGrpSpPr/>
          <p:nvPr/>
        </p:nvGrpSpPr>
        <p:grpSpPr>
          <a:xfrm>
            <a:off x="4791078" y="3423628"/>
            <a:ext cx="565964" cy="524059"/>
            <a:chOff x="4885890" y="5115888"/>
            <a:chExt cx="346886" cy="407230"/>
          </a:xfrm>
          <a:effectLst>
            <a:outerShdw blurRad="50800" dist="38100" dir="5400000" algn="t" rotWithShape="0">
              <a:prstClr val="black">
                <a:alpha val="40000"/>
              </a:prstClr>
            </a:outerShdw>
          </a:effectLst>
        </p:grpSpPr>
        <p:sp>
          <p:nvSpPr>
            <p:cNvPr id="102" name="Rectangle 9"/>
            <p:cNvSpPr>
              <a:spLocks noChangeArrowheads="1"/>
            </p:cNvSpPr>
            <p:nvPr/>
          </p:nvSpPr>
          <p:spPr bwMode="auto">
            <a:xfrm>
              <a:off x="4885890" y="5295704"/>
              <a:ext cx="71890" cy="88397"/>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103" name="Oval 10"/>
            <p:cNvSpPr>
              <a:spLocks noChangeArrowheads="1"/>
            </p:cNvSpPr>
            <p:nvPr/>
          </p:nvSpPr>
          <p:spPr bwMode="auto">
            <a:xfrm>
              <a:off x="5031066" y="5115888"/>
              <a:ext cx="100506" cy="77064"/>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104" name="Rectangle 11"/>
            <p:cNvSpPr>
              <a:spLocks noChangeArrowheads="1"/>
            </p:cNvSpPr>
            <p:nvPr/>
          </p:nvSpPr>
          <p:spPr bwMode="auto">
            <a:xfrm>
              <a:off x="4922184" y="5150642"/>
              <a:ext cx="310592" cy="372476"/>
            </a:xfrm>
            <a:prstGeom prst="rect">
              <a:avLst/>
            </a:prstGeom>
            <a:solidFill>
              <a:srgbClr val="00FF99"/>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grpSp>
        <p:nvGrpSpPr>
          <p:cNvPr id="3" name="グループ化 134"/>
          <p:cNvGrpSpPr/>
          <p:nvPr/>
        </p:nvGrpSpPr>
        <p:grpSpPr>
          <a:xfrm>
            <a:off x="3805227" y="2985472"/>
            <a:ext cx="620721" cy="615714"/>
            <a:chOff x="3805227" y="4597416"/>
            <a:chExt cx="620721" cy="615714"/>
          </a:xfrm>
          <a:effectLst>
            <a:outerShdw blurRad="50800" dist="38100" dir="2700000" algn="tl" rotWithShape="0">
              <a:prstClr val="black">
                <a:alpha val="40000"/>
              </a:prstClr>
            </a:outerShdw>
          </a:effectLst>
        </p:grpSpPr>
        <p:sp>
          <p:nvSpPr>
            <p:cNvPr id="100" name="Oval 16"/>
            <p:cNvSpPr>
              <a:spLocks noChangeArrowheads="1"/>
            </p:cNvSpPr>
            <p:nvPr/>
          </p:nvSpPr>
          <p:spPr bwMode="auto">
            <a:xfrm>
              <a:off x="4024305" y="4597416"/>
              <a:ext cx="156098" cy="112509"/>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nvGrpSpPr>
            <p:cNvPr id="4" name="グループ化 132"/>
            <p:cNvGrpSpPr/>
            <p:nvPr/>
          </p:nvGrpSpPr>
          <p:grpSpPr>
            <a:xfrm>
              <a:off x="3805227" y="4670442"/>
              <a:ext cx="620721" cy="542688"/>
              <a:chOff x="3987792" y="5984910"/>
              <a:chExt cx="620721" cy="542688"/>
            </a:xfrm>
          </p:grpSpPr>
          <p:sp>
            <p:nvSpPr>
              <p:cNvPr id="97" name="Rectangle 13"/>
              <p:cNvSpPr>
                <a:spLocks noChangeArrowheads="1"/>
              </p:cNvSpPr>
              <p:nvPr/>
            </p:nvSpPr>
            <p:spPr bwMode="auto">
              <a:xfrm>
                <a:off x="4496860" y="6109157"/>
                <a:ext cx="111653" cy="127951"/>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8" name="Rectangle 14"/>
              <p:cNvSpPr>
                <a:spLocks noChangeArrowheads="1"/>
              </p:cNvSpPr>
              <p:nvPr/>
            </p:nvSpPr>
            <p:spPr bwMode="auto">
              <a:xfrm>
                <a:off x="4499027" y="6313527"/>
                <a:ext cx="109486" cy="130157"/>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9" name="Rectangle 15"/>
              <p:cNvSpPr>
                <a:spLocks noChangeArrowheads="1"/>
              </p:cNvSpPr>
              <p:nvPr/>
            </p:nvSpPr>
            <p:spPr bwMode="auto">
              <a:xfrm>
                <a:off x="3987792" y="6203988"/>
                <a:ext cx="111653" cy="127951"/>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101" name="Rectangle 17"/>
              <p:cNvSpPr>
                <a:spLocks noChangeArrowheads="1"/>
              </p:cNvSpPr>
              <p:nvPr/>
            </p:nvSpPr>
            <p:spPr bwMode="auto">
              <a:xfrm>
                <a:off x="4056085" y="5984910"/>
                <a:ext cx="483470" cy="542688"/>
              </a:xfrm>
              <a:prstGeom prst="rect">
                <a:avLst/>
              </a:prstGeom>
              <a:solidFill>
                <a:srgbClr val="00FF99"/>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grpSp>
      <p:grpSp>
        <p:nvGrpSpPr>
          <p:cNvPr id="5" name="グループ化 118"/>
          <p:cNvGrpSpPr/>
          <p:nvPr/>
        </p:nvGrpSpPr>
        <p:grpSpPr>
          <a:xfrm>
            <a:off x="3001941" y="3021985"/>
            <a:ext cx="554238" cy="594057"/>
            <a:chOff x="3318614" y="4733619"/>
            <a:chExt cx="384591" cy="412222"/>
          </a:xfrm>
          <a:effectLst>
            <a:outerShdw blurRad="50800" dist="38100" dir="5400000" algn="t" rotWithShape="0">
              <a:prstClr val="black">
                <a:alpha val="40000"/>
              </a:prstClr>
            </a:outerShdw>
          </a:effectLst>
        </p:grpSpPr>
        <p:sp>
          <p:nvSpPr>
            <p:cNvPr id="93" name="Rectangle 23"/>
            <p:cNvSpPr>
              <a:spLocks noChangeArrowheads="1"/>
            </p:cNvSpPr>
            <p:nvPr/>
          </p:nvSpPr>
          <p:spPr bwMode="auto">
            <a:xfrm>
              <a:off x="3318614" y="4912551"/>
              <a:ext cx="71762" cy="88333"/>
            </a:xfrm>
            <a:prstGeom prst="rect">
              <a:avLst/>
            </a:prstGeom>
            <a:solidFill>
              <a:schemeClr val="bg1"/>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4" name="Rectangle 24"/>
            <p:cNvSpPr>
              <a:spLocks noChangeArrowheads="1"/>
            </p:cNvSpPr>
            <p:nvPr/>
          </p:nvSpPr>
          <p:spPr bwMode="auto">
            <a:xfrm>
              <a:off x="3631443" y="4913306"/>
              <a:ext cx="71762" cy="88333"/>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5" name="Oval 25"/>
            <p:cNvSpPr>
              <a:spLocks noChangeArrowheads="1"/>
            </p:cNvSpPr>
            <p:nvPr/>
          </p:nvSpPr>
          <p:spPr bwMode="auto">
            <a:xfrm>
              <a:off x="3467016" y="4733619"/>
              <a:ext cx="100328" cy="77009"/>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6" name="Rectangle 26"/>
            <p:cNvSpPr>
              <a:spLocks noChangeArrowheads="1"/>
            </p:cNvSpPr>
            <p:nvPr/>
          </p:nvSpPr>
          <p:spPr bwMode="auto">
            <a:xfrm>
              <a:off x="3318614" y="4775143"/>
              <a:ext cx="346968" cy="370698"/>
            </a:xfrm>
            <a:prstGeom prst="rect">
              <a:avLst/>
            </a:prstGeom>
            <a:solidFill>
              <a:srgbClr val="00FF99"/>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cxnSp>
        <p:nvCxnSpPr>
          <p:cNvPr id="59" name="AutoShape 38"/>
          <p:cNvCxnSpPr>
            <a:cxnSpLocks noChangeShapeType="1"/>
            <a:stCxn id="94" idx="3"/>
          </p:cNvCxnSpPr>
          <p:nvPr/>
        </p:nvCxnSpPr>
        <p:spPr bwMode="auto">
          <a:xfrm flipV="1">
            <a:off x="3556000" y="3344231"/>
            <a:ext cx="257175" cy="0"/>
          </a:xfrm>
          <a:prstGeom prst="straightConnector1">
            <a:avLst/>
          </a:prstGeom>
          <a:noFill/>
          <a:ln w="19050">
            <a:solidFill>
              <a:srgbClr val="FF0066"/>
            </a:solidFill>
            <a:round/>
            <a:headEnd/>
            <a:tailEnd/>
          </a:ln>
          <a:effectLst>
            <a:outerShdw blurRad="50800" dist="50800" dir="5400000" algn="ctr" rotWithShape="0">
              <a:schemeClr val="bg1">
                <a:lumMod val="75000"/>
              </a:schemeClr>
            </a:outerShdw>
          </a:effectLst>
        </p:spPr>
      </p:cxnSp>
      <p:cxnSp>
        <p:nvCxnSpPr>
          <p:cNvPr id="60" name="AutoShape 39"/>
          <p:cNvCxnSpPr>
            <a:cxnSpLocks noChangeShapeType="1"/>
            <a:stCxn id="97" idx="3"/>
          </p:cNvCxnSpPr>
          <p:nvPr/>
        </p:nvCxnSpPr>
        <p:spPr bwMode="auto">
          <a:xfrm flipV="1">
            <a:off x="4425950" y="2936244"/>
            <a:ext cx="376238" cy="311150"/>
          </a:xfrm>
          <a:prstGeom prst="straightConnector1">
            <a:avLst/>
          </a:prstGeom>
          <a:noFill/>
          <a:ln w="19050">
            <a:solidFill>
              <a:srgbClr val="FF0066"/>
            </a:solidFill>
            <a:round/>
            <a:headEnd/>
            <a:tailEnd/>
          </a:ln>
          <a:effectLst>
            <a:outerShdw blurRad="50800" dist="50800" dir="5400000" algn="ctr" rotWithShape="0">
              <a:schemeClr val="bg1">
                <a:lumMod val="75000"/>
              </a:schemeClr>
            </a:outerShdw>
          </a:effectLst>
        </p:spPr>
      </p:cxnSp>
      <p:cxnSp>
        <p:nvCxnSpPr>
          <p:cNvPr id="61" name="AutoShape 40"/>
          <p:cNvCxnSpPr>
            <a:cxnSpLocks noChangeShapeType="1"/>
            <a:stCxn id="98" idx="3"/>
            <a:endCxn id="102" idx="1"/>
          </p:cNvCxnSpPr>
          <p:nvPr/>
        </p:nvCxnSpPr>
        <p:spPr bwMode="auto">
          <a:xfrm>
            <a:off x="4425950" y="3452181"/>
            <a:ext cx="365125" cy="260350"/>
          </a:xfrm>
          <a:prstGeom prst="straightConnector1">
            <a:avLst/>
          </a:prstGeom>
          <a:noFill/>
          <a:ln w="19050">
            <a:solidFill>
              <a:srgbClr val="FF0066"/>
            </a:solidFill>
            <a:round/>
            <a:headEnd/>
            <a:tailEnd/>
          </a:ln>
          <a:effectLst>
            <a:outerShdw blurRad="50800" dist="50800" dir="5400000" algn="ctr" rotWithShape="0">
              <a:schemeClr val="bg1">
                <a:lumMod val="75000"/>
              </a:schemeClr>
            </a:outerShdw>
          </a:effectLst>
        </p:spPr>
      </p:cxnSp>
      <p:sp>
        <p:nvSpPr>
          <p:cNvPr id="62" name="AutoShape 41"/>
          <p:cNvSpPr>
            <a:spLocks noChangeArrowheads="1"/>
          </p:cNvSpPr>
          <p:nvPr/>
        </p:nvSpPr>
        <p:spPr bwMode="auto">
          <a:xfrm>
            <a:off x="5594350" y="3136269"/>
            <a:ext cx="212725" cy="201612"/>
          </a:xfrm>
          <a:prstGeom prst="can">
            <a:avLst>
              <a:gd name="adj" fmla="val 25000"/>
            </a:avLst>
          </a:prstGeom>
          <a:solidFill>
            <a:srgbClr val="808080"/>
          </a:solidFill>
          <a:ln w="9525">
            <a:solidFill>
              <a:schemeClr val="tx1"/>
            </a:solidFill>
            <a:round/>
            <a:headEnd/>
            <a:tailEnd/>
          </a:ln>
          <a:effectLst>
            <a:outerShdw blurRad="50800" dist="38100" dir="2700000" algn="tl" rotWithShape="0">
              <a:prstClr val="black">
                <a:alpha val="40000"/>
              </a:prstClr>
            </a:outerShdw>
          </a:effectLst>
        </p:spPr>
        <p:txBody>
          <a:bodyPr wrap="none" anchor="ctr"/>
          <a:lstStyle/>
          <a:p>
            <a:pPr fontAlgn="auto">
              <a:spcBef>
                <a:spcPts val="0"/>
              </a:spcBef>
              <a:spcAft>
                <a:spcPts val="0"/>
              </a:spcAft>
              <a:defRPr/>
            </a:pPr>
            <a:endParaRPr lang="ja-JP" altLang="en-US" sz="1200">
              <a:latin typeface="+mn-lt"/>
              <a:ea typeface="+mn-ea"/>
            </a:endParaRPr>
          </a:p>
        </p:txBody>
      </p:sp>
      <p:cxnSp>
        <p:nvCxnSpPr>
          <p:cNvPr id="63" name="AutoShape 42"/>
          <p:cNvCxnSpPr>
            <a:cxnSpLocks noChangeShapeType="1"/>
          </p:cNvCxnSpPr>
          <p:nvPr/>
        </p:nvCxnSpPr>
        <p:spPr bwMode="auto">
          <a:xfrm>
            <a:off x="5375275" y="2934656"/>
            <a:ext cx="312738" cy="201613"/>
          </a:xfrm>
          <a:prstGeom prst="bentConnector2">
            <a:avLst/>
          </a:prstGeom>
          <a:noFill/>
          <a:ln w="9525">
            <a:solidFill>
              <a:schemeClr val="tx1"/>
            </a:solidFill>
            <a:miter lim="800000"/>
            <a:headEnd/>
            <a:tailEnd/>
          </a:ln>
          <a:effectLst>
            <a:outerShdw blurRad="50800" dist="50800" dir="5400000" algn="ctr" rotWithShape="0">
              <a:schemeClr val="bg1">
                <a:lumMod val="75000"/>
              </a:schemeClr>
            </a:outerShdw>
          </a:effectLst>
        </p:spPr>
      </p:cxnSp>
      <p:sp>
        <p:nvSpPr>
          <p:cNvPr id="92" name="Rectangle 50"/>
          <p:cNvSpPr>
            <a:spLocks noChangeArrowheads="1"/>
          </p:cNvSpPr>
          <p:nvPr/>
        </p:nvSpPr>
        <p:spPr bwMode="auto">
          <a:xfrm>
            <a:off x="2089116" y="2694944"/>
            <a:ext cx="441325" cy="409575"/>
          </a:xfrm>
          <a:prstGeom prst="rect">
            <a:avLst/>
          </a:prstGeom>
          <a:solidFill>
            <a:srgbClr val="33CC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cxnSp>
        <p:nvCxnSpPr>
          <p:cNvPr id="67" name="AutoShape 53"/>
          <p:cNvCxnSpPr>
            <a:cxnSpLocks noChangeShapeType="1"/>
            <a:stCxn id="92" idx="3"/>
            <a:endCxn id="96" idx="1"/>
          </p:cNvCxnSpPr>
          <p:nvPr/>
        </p:nvCxnSpPr>
        <p:spPr bwMode="auto">
          <a:xfrm>
            <a:off x="2530441" y="2899732"/>
            <a:ext cx="471500" cy="449202"/>
          </a:xfrm>
          <a:prstGeom prst="straightConnector1">
            <a:avLst/>
          </a:prstGeom>
          <a:noFill/>
          <a:ln w="19050">
            <a:solidFill>
              <a:srgbClr val="0000FF"/>
            </a:solidFill>
            <a:round/>
            <a:headEnd/>
            <a:tailEnd/>
          </a:ln>
          <a:effectLst>
            <a:outerShdw blurRad="50800" dist="50800" dir="5400000" algn="ctr" rotWithShape="0">
              <a:schemeClr val="bg1">
                <a:lumMod val="75000"/>
              </a:schemeClr>
            </a:outerShdw>
          </a:effectLst>
        </p:spPr>
      </p:cxnSp>
      <p:pic>
        <p:nvPicPr>
          <p:cNvPr id="75" name="Picture 67" descr="Screenshot-5"/>
          <p:cNvPicPr>
            <a:picLocks noChangeAspect="1" noChangeArrowheads="1"/>
          </p:cNvPicPr>
          <p:nvPr/>
        </p:nvPicPr>
        <p:blipFill>
          <a:blip r:embed="rId4" cstate="print"/>
          <a:srcRect/>
          <a:stretch>
            <a:fillRect/>
          </a:stretch>
        </p:blipFill>
        <p:spPr bwMode="auto">
          <a:xfrm>
            <a:off x="7070725" y="2156036"/>
            <a:ext cx="998538" cy="1073150"/>
          </a:xfrm>
          <a:prstGeom prst="rect">
            <a:avLst/>
          </a:prstGeom>
          <a:noFill/>
          <a:ln w="9525">
            <a:noFill/>
            <a:miter lim="800000"/>
            <a:headEnd/>
            <a:tailEnd/>
          </a:ln>
          <a:effectLst>
            <a:outerShdw blurRad="50800" dist="50800" dir="5400000" algn="ctr" rotWithShape="0">
              <a:schemeClr val="bg1">
                <a:lumMod val="75000"/>
              </a:schemeClr>
            </a:outerShdw>
          </a:effectLst>
        </p:spPr>
      </p:pic>
      <p:sp>
        <p:nvSpPr>
          <p:cNvPr id="31773" name="Text Box 68"/>
          <p:cNvSpPr txBox="1">
            <a:spLocks noChangeArrowheads="1"/>
          </p:cNvSpPr>
          <p:nvPr/>
        </p:nvSpPr>
        <p:spPr bwMode="auto">
          <a:xfrm>
            <a:off x="6907213" y="3252999"/>
            <a:ext cx="1350962" cy="461962"/>
          </a:xfrm>
          <a:prstGeom prst="rect">
            <a:avLst/>
          </a:prstGeom>
          <a:noFill/>
          <a:ln w="9525">
            <a:noFill/>
            <a:miter lim="800000"/>
            <a:headEnd/>
            <a:tailEnd/>
          </a:ln>
        </p:spPr>
        <p:txBody>
          <a:bodyPr wrap="none">
            <a:spAutoFit/>
          </a:bodyPr>
          <a:lstStyle/>
          <a:p>
            <a:pPr algn="ctr"/>
            <a:r>
              <a:rPr lang="en-US" altLang="ja-JP" sz="1200">
                <a:latin typeface="Calibri" pitchFamily="34" charset="0"/>
              </a:rPr>
              <a:t>Online histograms </a:t>
            </a:r>
          </a:p>
          <a:p>
            <a:pPr algn="ctr"/>
            <a:r>
              <a:rPr lang="en-US" altLang="ja-JP" sz="1200">
                <a:latin typeface="Calibri" pitchFamily="34" charset="0"/>
              </a:rPr>
              <a:t>on Web browser</a:t>
            </a:r>
          </a:p>
        </p:txBody>
      </p:sp>
      <p:sp>
        <p:nvSpPr>
          <p:cNvPr id="31774" name="Text Box 51"/>
          <p:cNvSpPr txBox="1">
            <a:spLocks noChangeArrowheads="1"/>
          </p:cNvSpPr>
          <p:nvPr/>
        </p:nvSpPr>
        <p:spPr bwMode="auto">
          <a:xfrm>
            <a:off x="1797050" y="4069719"/>
            <a:ext cx="962025" cy="523875"/>
          </a:xfrm>
          <a:prstGeom prst="rect">
            <a:avLst/>
          </a:prstGeom>
          <a:noFill/>
          <a:ln w="9525">
            <a:noFill/>
            <a:miter lim="800000"/>
            <a:headEnd/>
            <a:tailEnd/>
          </a:ln>
        </p:spPr>
        <p:txBody>
          <a:bodyPr>
            <a:spAutoFit/>
          </a:bodyPr>
          <a:lstStyle/>
          <a:p>
            <a:pPr algn="ctr"/>
            <a:r>
              <a:rPr lang="en-US" altLang="ja-JP" sz="1400">
                <a:latin typeface="Calibri" pitchFamily="34" charset="0"/>
              </a:rPr>
              <a:t>Read-out</a:t>
            </a:r>
          </a:p>
          <a:p>
            <a:pPr algn="ctr"/>
            <a:r>
              <a:rPr lang="en-US" altLang="ja-JP" sz="1400">
                <a:latin typeface="Calibri" pitchFamily="34" charset="0"/>
              </a:rPr>
              <a:t>modules</a:t>
            </a:r>
          </a:p>
        </p:txBody>
      </p:sp>
      <p:sp>
        <p:nvSpPr>
          <p:cNvPr id="90" name="Rectangle 50"/>
          <p:cNvSpPr>
            <a:spLocks noChangeArrowheads="1"/>
          </p:cNvSpPr>
          <p:nvPr/>
        </p:nvSpPr>
        <p:spPr bwMode="auto">
          <a:xfrm>
            <a:off x="2084360" y="3644269"/>
            <a:ext cx="439737" cy="411162"/>
          </a:xfrm>
          <a:prstGeom prst="rect">
            <a:avLst/>
          </a:prstGeom>
          <a:solidFill>
            <a:srgbClr val="33CC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cxnSp>
        <p:nvCxnSpPr>
          <p:cNvPr id="79" name="AutoShape 53"/>
          <p:cNvCxnSpPr>
            <a:cxnSpLocks noChangeShapeType="1"/>
            <a:stCxn id="90" idx="3"/>
          </p:cNvCxnSpPr>
          <p:nvPr/>
        </p:nvCxnSpPr>
        <p:spPr bwMode="auto">
          <a:xfrm flipV="1">
            <a:off x="2524097" y="3350581"/>
            <a:ext cx="477866" cy="499269"/>
          </a:xfrm>
          <a:prstGeom prst="straightConnector1">
            <a:avLst/>
          </a:prstGeom>
          <a:noFill/>
          <a:ln w="19050">
            <a:solidFill>
              <a:srgbClr val="0000FF"/>
            </a:solidFill>
            <a:round/>
            <a:headEnd/>
            <a:tailEnd/>
          </a:ln>
          <a:effectLst>
            <a:outerShdw blurRad="50800" dist="50800" dir="5400000" algn="ctr" rotWithShape="0">
              <a:schemeClr val="bg1">
                <a:lumMod val="75000"/>
              </a:schemeClr>
            </a:outerShdw>
          </a:effectLst>
        </p:spPr>
      </p:cxnSp>
      <p:sp>
        <p:nvSpPr>
          <p:cNvPr id="81" name="テキスト ボックス 96"/>
          <p:cNvSpPr txBox="1">
            <a:spLocks noChangeArrowheads="1"/>
          </p:cNvSpPr>
          <p:nvPr/>
        </p:nvSpPr>
        <p:spPr bwMode="auto">
          <a:xfrm>
            <a:off x="3659188" y="2564769"/>
            <a:ext cx="382587" cy="276225"/>
          </a:xfrm>
          <a:prstGeom prst="rect">
            <a:avLst/>
          </a:prstGeom>
          <a:noFill/>
          <a:ln w="9525">
            <a:noFill/>
            <a:miter lim="800000"/>
            <a:headEnd/>
            <a:tailEnd/>
          </a:ln>
          <a:effectLst>
            <a:outerShdw blurRad="50800" dist="50800" dir="5400000" algn="ctr" rotWithShape="0">
              <a:schemeClr val="bg1">
                <a:lumMod val="75000"/>
              </a:schemeClr>
            </a:outerShdw>
          </a:effectLst>
        </p:spPr>
        <p:txBody>
          <a:bodyPr wrap="none">
            <a:spAutoFit/>
          </a:bodyPr>
          <a:lstStyle/>
          <a:p>
            <a:pPr fontAlgn="auto">
              <a:spcBef>
                <a:spcPts val="0"/>
              </a:spcBef>
              <a:spcAft>
                <a:spcPts val="0"/>
              </a:spcAft>
              <a:defRPr/>
            </a:pPr>
            <a:r>
              <a:rPr lang="en-US" altLang="ja-JP" sz="1200">
                <a:latin typeface="+mn-lt"/>
                <a:ea typeface="+mn-ea"/>
              </a:rPr>
              <a:t>PC </a:t>
            </a:r>
            <a:endParaRPr lang="ja-JP" altLang="en-US" sz="1200" dirty="0">
              <a:latin typeface="+mn-lt"/>
              <a:ea typeface="+mn-ea"/>
            </a:endParaRPr>
          </a:p>
        </p:txBody>
      </p:sp>
      <p:grpSp>
        <p:nvGrpSpPr>
          <p:cNvPr id="6" name="グループ化 122"/>
          <p:cNvGrpSpPr/>
          <p:nvPr/>
        </p:nvGrpSpPr>
        <p:grpSpPr>
          <a:xfrm>
            <a:off x="4791078" y="2620342"/>
            <a:ext cx="565966" cy="573558"/>
            <a:chOff x="4883384" y="4315963"/>
            <a:chExt cx="346888" cy="416430"/>
          </a:xfrm>
          <a:effectLst>
            <a:outerShdw blurRad="50800" dist="38100" dir="5400000" algn="t" rotWithShape="0">
              <a:prstClr val="black">
                <a:alpha val="40000"/>
              </a:prstClr>
            </a:outerShdw>
          </a:effectLst>
        </p:grpSpPr>
        <p:sp>
          <p:nvSpPr>
            <p:cNvPr id="86" name="Rectangle 5"/>
            <p:cNvSpPr>
              <a:spLocks noChangeArrowheads="1"/>
            </p:cNvSpPr>
            <p:nvPr/>
          </p:nvSpPr>
          <p:spPr bwMode="auto">
            <a:xfrm>
              <a:off x="4883384" y="4504704"/>
              <a:ext cx="71890" cy="88504"/>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87" name="Oval 6"/>
            <p:cNvSpPr>
              <a:spLocks noChangeArrowheads="1"/>
            </p:cNvSpPr>
            <p:nvPr/>
          </p:nvSpPr>
          <p:spPr bwMode="auto">
            <a:xfrm>
              <a:off x="5027863" y="4315963"/>
              <a:ext cx="100507" cy="77157"/>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88" name="Rectangle 7"/>
            <p:cNvSpPr>
              <a:spLocks noChangeArrowheads="1"/>
            </p:cNvSpPr>
            <p:nvPr/>
          </p:nvSpPr>
          <p:spPr bwMode="auto">
            <a:xfrm>
              <a:off x="4919678" y="4360223"/>
              <a:ext cx="310594" cy="372170"/>
            </a:xfrm>
            <a:prstGeom prst="rect">
              <a:avLst/>
            </a:prstGeom>
            <a:solidFill>
              <a:srgbClr val="00FF99"/>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pic>
        <p:nvPicPr>
          <p:cNvPr id="8238" name="Picture 3"/>
          <p:cNvPicPr>
            <a:picLocks noChangeAspect="1" noChangeArrowheads="1"/>
          </p:cNvPicPr>
          <p:nvPr/>
        </p:nvPicPr>
        <p:blipFill>
          <a:blip r:embed="rId5" cstate="print"/>
          <a:srcRect/>
          <a:stretch>
            <a:fillRect/>
          </a:stretch>
        </p:blipFill>
        <p:spPr bwMode="auto">
          <a:xfrm>
            <a:off x="6975475" y="3810211"/>
            <a:ext cx="1243013" cy="892175"/>
          </a:xfrm>
          <a:prstGeom prst="rect">
            <a:avLst/>
          </a:prstGeom>
          <a:noFill/>
          <a:ln w="9525">
            <a:noFill/>
            <a:miter lim="800000"/>
            <a:headEnd/>
            <a:tailEnd/>
          </a:ln>
          <a:effectLst>
            <a:outerShdw blurRad="50800" dist="38100" dir="5400000" algn="t" rotWithShape="0">
              <a:prstClr val="black">
                <a:alpha val="40000"/>
              </a:prstClr>
            </a:outerShdw>
          </a:effectLst>
        </p:spPr>
      </p:pic>
      <p:sp>
        <p:nvSpPr>
          <p:cNvPr id="31786" name="Text Box 68"/>
          <p:cNvSpPr txBox="1">
            <a:spLocks noChangeArrowheads="1"/>
          </p:cNvSpPr>
          <p:nvPr/>
        </p:nvSpPr>
        <p:spPr bwMode="auto">
          <a:xfrm>
            <a:off x="6938963" y="4667461"/>
            <a:ext cx="1350962" cy="461963"/>
          </a:xfrm>
          <a:prstGeom prst="rect">
            <a:avLst/>
          </a:prstGeom>
          <a:noFill/>
          <a:ln w="9525">
            <a:noFill/>
            <a:miter lim="800000"/>
            <a:headEnd/>
            <a:tailEnd/>
          </a:ln>
        </p:spPr>
        <p:txBody>
          <a:bodyPr wrap="none">
            <a:spAutoFit/>
          </a:bodyPr>
          <a:lstStyle/>
          <a:p>
            <a:pPr algn="ctr"/>
            <a:r>
              <a:rPr lang="en-US" altLang="ja-JP" sz="1200">
                <a:latin typeface="Calibri" pitchFamily="34" charset="0"/>
              </a:rPr>
              <a:t>Online histograms </a:t>
            </a:r>
          </a:p>
          <a:p>
            <a:pPr algn="ctr"/>
            <a:r>
              <a:rPr lang="en-US" altLang="ja-JP" sz="1200">
                <a:latin typeface="Calibri" pitchFamily="34" charset="0"/>
              </a:rPr>
              <a:t>using ROOT</a:t>
            </a:r>
          </a:p>
        </p:txBody>
      </p:sp>
      <p:cxnSp>
        <p:nvCxnSpPr>
          <p:cNvPr id="76" name="AutoShape 63"/>
          <p:cNvCxnSpPr>
            <a:cxnSpLocks noChangeShapeType="1"/>
            <a:stCxn id="104" idx="3"/>
            <a:endCxn id="75" idx="1"/>
          </p:cNvCxnSpPr>
          <p:nvPr/>
        </p:nvCxnSpPr>
        <p:spPr bwMode="auto">
          <a:xfrm flipV="1">
            <a:off x="5357042" y="2692611"/>
            <a:ext cx="1713683" cy="1015409"/>
          </a:xfrm>
          <a:prstGeom prst="straightConnector1">
            <a:avLst/>
          </a:prstGeom>
          <a:noFill/>
          <a:ln w="25400">
            <a:solidFill>
              <a:schemeClr val="tx1">
                <a:lumMod val="50000"/>
                <a:lumOff val="50000"/>
              </a:schemeClr>
            </a:solidFill>
            <a:prstDash val="sysDash"/>
            <a:round/>
            <a:headEnd type="none" w="med" len="med"/>
            <a:tailEnd type="arrow" w="med" len="med"/>
          </a:ln>
        </p:spPr>
      </p:cxnSp>
      <p:cxnSp>
        <p:nvCxnSpPr>
          <p:cNvPr id="108" name="AutoShape 63"/>
          <p:cNvCxnSpPr>
            <a:cxnSpLocks noChangeShapeType="1"/>
            <a:stCxn id="104" idx="3"/>
          </p:cNvCxnSpPr>
          <p:nvPr/>
        </p:nvCxnSpPr>
        <p:spPr bwMode="auto">
          <a:xfrm>
            <a:off x="5357813" y="3707769"/>
            <a:ext cx="1617662" cy="412750"/>
          </a:xfrm>
          <a:prstGeom prst="straightConnector1">
            <a:avLst/>
          </a:prstGeom>
          <a:noFill/>
          <a:ln w="25400">
            <a:solidFill>
              <a:schemeClr val="tx1">
                <a:lumMod val="50000"/>
                <a:lumOff val="50000"/>
              </a:schemeClr>
            </a:solidFill>
            <a:prstDash val="sysDash"/>
            <a:round/>
            <a:headEnd type="none" w="med" len="med"/>
            <a:tailEnd type="arrow" w="med" len="med"/>
          </a:ln>
        </p:spPr>
      </p:cxnSp>
      <p:grpSp>
        <p:nvGrpSpPr>
          <p:cNvPr id="7" name="グループ化 108"/>
          <p:cNvGrpSpPr/>
          <p:nvPr/>
        </p:nvGrpSpPr>
        <p:grpSpPr>
          <a:xfrm>
            <a:off x="299979" y="2782256"/>
            <a:ext cx="1173163" cy="1217613"/>
            <a:chOff x="409575" y="4394200"/>
            <a:chExt cx="1173163" cy="1217613"/>
          </a:xfrm>
          <a:effectLst>
            <a:outerShdw blurRad="50800" dist="38100" dir="5400000" algn="t" rotWithShape="0">
              <a:prstClr val="black">
                <a:alpha val="40000"/>
              </a:prstClr>
            </a:outerShdw>
          </a:effectLst>
        </p:grpSpPr>
        <p:sp>
          <p:nvSpPr>
            <p:cNvPr id="111" name="正方形/長方形 110"/>
            <p:cNvSpPr/>
            <p:nvPr/>
          </p:nvSpPr>
          <p:spPr>
            <a:xfrm>
              <a:off x="409575" y="43942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2" name="正方形/長方形 111"/>
            <p:cNvSpPr/>
            <p:nvPr/>
          </p:nvSpPr>
          <p:spPr>
            <a:xfrm>
              <a:off x="409575" y="45466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3" name="正方形/長方形 112"/>
            <p:cNvSpPr/>
            <p:nvPr/>
          </p:nvSpPr>
          <p:spPr>
            <a:xfrm>
              <a:off x="409575" y="46990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4" name="正方形/長方形 113"/>
            <p:cNvSpPr/>
            <p:nvPr/>
          </p:nvSpPr>
          <p:spPr>
            <a:xfrm>
              <a:off x="409575" y="48514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5" name="正方形/長方形 114"/>
            <p:cNvSpPr/>
            <p:nvPr/>
          </p:nvSpPr>
          <p:spPr>
            <a:xfrm>
              <a:off x="409575" y="4991100"/>
              <a:ext cx="1173163" cy="149225"/>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6" name="正方形/長方形 115"/>
            <p:cNvSpPr/>
            <p:nvPr/>
          </p:nvSpPr>
          <p:spPr>
            <a:xfrm>
              <a:off x="409575" y="5143500"/>
              <a:ext cx="1173163" cy="149225"/>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7" name="正方形/長方形 116"/>
            <p:cNvSpPr/>
            <p:nvPr/>
          </p:nvSpPr>
          <p:spPr>
            <a:xfrm>
              <a:off x="409575" y="53086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8" name="正方形/長方形 117"/>
            <p:cNvSpPr/>
            <p:nvPr/>
          </p:nvSpPr>
          <p:spPr>
            <a:xfrm>
              <a:off x="409575" y="54610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1794" name="Text Box 51"/>
          <p:cNvSpPr txBox="1">
            <a:spLocks noChangeArrowheads="1"/>
          </p:cNvSpPr>
          <p:nvPr/>
        </p:nvSpPr>
        <p:spPr bwMode="auto">
          <a:xfrm>
            <a:off x="251520" y="4113076"/>
            <a:ext cx="962025" cy="307975"/>
          </a:xfrm>
          <a:prstGeom prst="rect">
            <a:avLst/>
          </a:prstGeom>
          <a:noFill/>
          <a:ln w="9525">
            <a:noFill/>
            <a:miter lim="800000"/>
            <a:headEnd/>
            <a:tailEnd/>
          </a:ln>
        </p:spPr>
        <p:txBody>
          <a:bodyPr>
            <a:spAutoFit/>
          </a:bodyPr>
          <a:lstStyle/>
          <a:p>
            <a:pPr algn="ctr"/>
            <a:r>
              <a:rPr lang="en-US" altLang="ja-JP" sz="1400">
                <a:latin typeface="Calibri" pitchFamily="34" charset="0"/>
              </a:rPr>
              <a:t>Detectors</a:t>
            </a:r>
          </a:p>
        </p:txBody>
      </p:sp>
      <p:cxnSp>
        <p:nvCxnSpPr>
          <p:cNvPr id="121" name="直線コネクタ 120"/>
          <p:cNvCxnSpPr>
            <a:stCxn id="111" idx="3"/>
          </p:cNvCxnSpPr>
          <p:nvPr/>
        </p:nvCxnSpPr>
        <p:spPr>
          <a:xfrm>
            <a:off x="1473200" y="2858456"/>
            <a:ext cx="611188" cy="41275"/>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a:stCxn id="118" idx="3"/>
            <a:endCxn id="90" idx="1"/>
          </p:cNvCxnSpPr>
          <p:nvPr/>
        </p:nvCxnSpPr>
        <p:spPr>
          <a:xfrm flipV="1">
            <a:off x="1473200" y="3850644"/>
            <a:ext cx="611188" cy="74612"/>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123" name="日付プレースホルダ 122"/>
          <p:cNvSpPr>
            <a:spLocks noGrp="1"/>
          </p:cNvSpPr>
          <p:nvPr>
            <p:ph type="dt" sz="half" idx="10"/>
          </p:nvPr>
        </p:nvSpPr>
        <p:spPr>
          <a:xfrm>
            <a:off x="457200" y="6160219"/>
            <a:ext cx="2133600" cy="365125"/>
          </a:xfrm>
        </p:spPr>
        <p:txBody>
          <a:bodyPr/>
          <a:lstStyle/>
          <a:p>
            <a:r>
              <a:rPr kumimoji="1" lang="en-US" altLang="ja-JP" smtClean="0"/>
              <a:t>2013-09-10</a:t>
            </a:r>
            <a:endParaRPr kumimoji="1" lang="ja-JP" altLang="en-US" dirty="0"/>
          </a:p>
        </p:txBody>
      </p:sp>
      <p:sp>
        <p:nvSpPr>
          <p:cNvPr id="124" name="スライド番号プレースホルダ 123"/>
          <p:cNvSpPr>
            <a:spLocks noGrp="1"/>
          </p:cNvSpPr>
          <p:nvPr>
            <p:ph type="sldNum" sz="quarter" idx="12"/>
          </p:nvPr>
        </p:nvSpPr>
        <p:spPr>
          <a:xfrm>
            <a:off x="6553200" y="6196223"/>
            <a:ext cx="2133600" cy="365125"/>
          </a:xfrm>
        </p:spPr>
        <p:txBody>
          <a:bodyPr/>
          <a:lstStyle/>
          <a:p>
            <a:fld id="{08470B2B-695B-45E3-9C20-99F8EF8DD10C}" type="slidenum">
              <a:rPr kumimoji="1" lang="ja-JP" altLang="en-US" smtClean="0"/>
              <a:pPr/>
              <a:t>9</a:t>
            </a:fld>
            <a:endParaRPr kumimoji="1" lang="ja-JP" altLang="en-US" dirty="0"/>
          </a:p>
        </p:txBody>
      </p:sp>
      <p:pic>
        <p:nvPicPr>
          <p:cNvPr id="110" name="図 109" descr="OpenIt_logo2.gif"/>
          <p:cNvPicPr>
            <a:picLocks noChangeAspect="1"/>
          </p:cNvPicPr>
          <p:nvPr/>
        </p:nvPicPr>
        <p:blipFill>
          <a:blip r:embed="rId6" cstate="print"/>
          <a:stretch>
            <a:fillRect/>
          </a:stretch>
        </p:blipFill>
        <p:spPr>
          <a:xfrm>
            <a:off x="7811852" y="0"/>
            <a:ext cx="1332148" cy="883467"/>
          </a:xfrm>
          <a:prstGeom prst="rect">
            <a:avLst/>
          </a:prstGeom>
        </p:spPr>
      </p:pic>
      <p:grpSp>
        <p:nvGrpSpPr>
          <p:cNvPr id="8" name="グループ化 79"/>
          <p:cNvGrpSpPr/>
          <p:nvPr/>
        </p:nvGrpSpPr>
        <p:grpSpPr>
          <a:xfrm>
            <a:off x="827584" y="5157192"/>
            <a:ext cx="6803657" cy="1200329"/>
            <a:chOff x="935596" y="5301208"/>
            <a:chExt cx="6803657" cy="1200329"/>
          </a:xfrm>
        </p:grpSpPr>
        <p:sp>
          <p:nvSpPr>
            <p:cNvPr id="10" name="テキスト ボックス 9"/>
            <p:cNvSpPr txBox="1"/>
            <p:nvPr/>
          </p:nvSpPr>
          <p:spPr>
            <a:xfrm>
              <a:off x="935596" y="5301208"/>
              <a:ext cx="6803657" cy="1200329"/>
            </a:xfrm>
            <a:prstGeom prst="rect">
              <a:avLst/>
            </a:prstGeom>
            <a:noFill/>
          </p:spPr>
          <p:txBody>
            <a:bodyPr wrap="none" rtlCol="0">
              <a:spAutoFit/>
            </a:bodyPr>
            <a:lstStyle/>
            <a:p>
              <a:r>
                <a:rPr kumimoji="1" lang="ja-JP" altLang="en-US" dirty="0" smtClean="0"/>
                <a:t>複数の</a:t>
              </a:r>
              <a:r>
                <a:rPr kumimoji="1" lang="en-US" altLang="ja-JP" dirty="0" smtClean="0"/>
                <a:t>DAQ</a:t>
              </a:r>
              <a:r>
                <a:rPr kumimoji="1" lang="ja-JP" altLang="en-US" dirty="0" smtClean="0"/>
                <a:t>コンポーネントを組み合わせてデータ収集パスを</a:t>
              </a:r>
              <a:r>
                <a:rPr kumimoji="1" lang="ja-JP" altLang="en-US" smtClean="0"/>
                <a:t>作る。</a:t>
              </a:r>
              <a:endParaRPr kumimoji="1" lang="en-US" altLang="ja-JP" smtClean="0"/>
            </a:p>
            <a:p>
              <a:r>
                <a:rPr lang="ja-JP" altLang="en-US" smtClean="0"/>
                <a:t>　　　　　　　</a:t>
              </a:r>
              <a:r>
                <a:rPr lang="en-US" altLang="ja-JP" smtClean="0"/>
                <a:t>DAQ-Middleware</a:t>
              </a:r>
              <a:r>
                <a:rPr lang="ja-JP" altLang="en-US" smtClean="0"/>
                <a:t>で提供するパス（ネットワーク接続）</a:t>
              </a:r>
              <a:endParaRPr lang="en-US" altLang="ja-JP" smtClean="0"/>
            </a:p>
            <a:p>
              <a:r>
                <a:rPr lang="ja-JP" altLang="en-US" smtClean="0"/>
                <a:t>　　　　　　　リードアウトモジュール </a:t>
              </a:r>
              <a:r>
                <a:rPr lang="en-US" altLang="ja-JP" smtClean="0"/>
                <a:t>- gatherer</a:t>
              </a:r>
              <a:r>
                <a:rPr lang="ja-JP" altLang="en-US" smtClean="0"/>
                <a:t>間はネットワークだったり</a:t>
              </a:r>
              <a:endParaRPr lang="en-US" altLang="ja-JP" smtClean="0"/>
            </a:p>
            <a:p>
              <a:r>
                <a:rPr kumimoji="1" lang="ja-JP" altLang="en-US" smtClean="0"/>
                <a:t>　　　　　　　その他だったりする（リードアウトモジュールによる）</a:t>
              </a:r>
              <a:endParaRPr kumimoji="1" lang="en-US" altLang="ja-JP" smtClean="0"/>
            </a:p>
          </p:txBody>
        </p:sp>
        <p:cxnSp>
          <p:nvCxnSpPr>
            <p:cNvPr id="70" name="AutoShape 38"/>
            <p:cNvCxnSpPr>
              <a:cxnSpLocks noChangeShapeType="1"/>
            </p:cNvCxnSpPr>
            <p:nvPr/>
          </p:nvCxnSpPr>
          <p:spPr bwMode="auto">
            <a:xfrm>
              <a:off x="1043608" y="5769260"/>
              <a:ext cx="864096" cy="0"/>
            </a:xfrm>
            <a:prstGeom prst="straightConnector1">
              <a:avLst/>
            </a:prstGeom>
            <a:noFill/>
            <a:ln w="19050">
              <a:solidFill>
                <a:srgbClr val="FF0066"/>
              </a:solidFill>
              <a:round/>
              <a:headEnd/>
              <a:tailEnd/>
            </a:ln>
            <a:effectLst>
              <a:outerShdw blurRad="50800" dist="50800" dir="5400000" algn="ctr" rotWithShape="0">
                <a:schemeClr val="bg1">
                  <a:lumMod val="75000"/>
                </a:schemeClr>
              </a:outerShdw>
            </a:effectLst>
          </p:spPr>
        </p:cxnSp>
        <p:cxnSp>
          <p:nvCxnSpPr>
            <p:cNvPr id="72" name="AutoShape 53"/>
            <p:cNvCxnSpPr>
              <a:cxnSpLocks noChangeShapeType="1"/>
            </p:cNvCxnSpPr>
            <p:nvPr/>
          </p:nvCxnSpPr>
          <p:spPr bwMode="auto">
            <a:xfrm>
              <a:off x="1043608" y="6021288"/>
              <a:ext cx="864096" cy="0"/>
            </a:xfrm>
            <a:prstGeom prst="straightConnector1">
              <a:avLst/>
            </a:prstGeom>
            <a:noFill/>
            <a:ln w="19050">
              <a:solidFill>
                <a:srgbClr val="0000FF"/>
              </a:solidFill>
              <a:round/>
              <a:headEnd/>
              <a:tailEnd/>
            </a:ln>
            <a:effectLst>
              <a:outerShdw blurRad="50800" dist="50800" dir="5400000" algn="ctr" rotWithShape="0">
                <a:schemeClr val="bg1">
                  <a:lumMod val="75000"/>
                </a:schemeClr>
              </a:outerShdw>
            </a:effectLst>
          </p:spPr>
        </p:cxnSp>
      </p:grpSp>
      <p:sp>
        <p:nvSpPr>
          <p:cNvPr id="9" name="フッター プレースホルダー 8"/>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Tree>
    <p:custDataLst>
      <p:tags r:id="rId1"/>
    </p:custDataLst>
    <p:extLst>
      <p:ext uri="{BB962C8B-B14F-4D97-AF65-F5344CB8AC3E}">
        <p14:creationId xmlns:p14="http://schemas.microsoft.com/office/powerpoint/2010/main" val="281426383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5.8|11.2|8.2"/>
</p:tagLst>
</file>

<file path=ppt/tags/tag2.xml><?xml version="1.0" encoding="utf-8"?>
<p:tagLst xmlns:a="http://schemas.openxmlformats.org/drawingml/2006/main" xmlns:r="http://schemas.openxmlformats.org/officeDocument/2006/relationships" xmlns:p="http://schemas.openxmlformats.org/presentationml/2006/main">
  <p:tag name="TIMING" val="|25.8|11.2|8.2"/>
</p:tagLst>
</file>

<file path=ppt/tags/tag3.xml><?xml version="1.0" encoding="utf-8"?>
<p:tagLst xmlns:a="http://schemas.openxmlformats.org/drawingml/2006/main" xmlns:r="http://schemas.openxmlformats.org/officeDocument/2006/relationships" xmlns:p="http://schemas.openxmlformats.org/presentationml/2006/main">
  <p:tag name="TIMING" val="|25.8|11.2|8.2"/>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833</TotalTime>
  <Words>5130</Words>
  <Application>Microsoft Macintosh PowerPoint</Application>
  <PresentationFormat>画面に合わせる (4:3)</PresentationFormat>
  <Paragraphs>1168</Paragraphs>
  <Slides>61</Slides>
  <Notes>3</Notes>
  <HiddenSlides>0</HiddenSlides>
  <MMClips>0</MMClips>
  <ScaleCrop>false</ScaleCrop>
  <HeadingPairs>
    <vt:vector size="4" baseType="variant">
      <vt:variant>
        <vt:lpstr>テーマ</vt:lpstr>
      </vt:variant>
      <vt:variant>
        <vt:i4>1</vt:i4>
      </vt:variant>
      <vt:variant>
        <vt:lpstr>スライド タイトル</vt:lpstr>
      </vt:variant>
      <vt:variant>
        <vt:i4>61</vt:i4>
      </vt:variant>
    </vt:vector>
  </HeadingPairs>
  <TitlesOfParts>
    <vt:vector size="62" baseType="lpstr">
      <vt:lpstr>Office テーマ</vt:lpstr>
      <vt:lpstr>DAQ-Middleware講習会 DAQコンポーネント開発</vt:lpstr>
      <vt:lpstr>もくじ</vt:lpstr>
      <vt:lpstr>ドキュメンテーション</vt:lpstr>
      <vt:lpstr>OS セットアップ</vt:lpstr>
      <vt:lpstr>OS セットアップ トラブル解決法 Scientific Linux編</vt:lpstr>
      <vt:lpstr>DAQ-Middlewareセットアップ Scientific Linux</vt:lpstr>
      <vt:lpstr>DAQ-Middlewareセットアップ Ubuntu 2012.04 LTS</vt:lpstr>
      <vt:lpstr>DAQ-Middleware構成図</vt:lpstr>
      <vt:lpstr>データ収集パス</vt:lpstr>
      <vt:lpstr>ランコントロール</vt:lpstr>
      <vt:lpstr>DAQコンポーネント</vt:lpstr>
      <vt:lpstr>DAQ-Middlewareを使った DAQシステム開発のながれ</vt:lpstr>
      <vt:lpstr>コンポーネント状態遷移</vt:lpstr>
      <vt:lpstr>コンポーネント状態遷移</vt:lpstr>
      <vt:lpstr>1コンポーネントに必要なソースファイル</vt:lpstr>
      <vt:lpstr>コンポーネント実装方法</vt:lpstr>
      <vt:lpstr>コンポーネント間のデータフォーマット</vt:lpstr>
      <vt:lpstr>コンポーネント間のデータフォーマット</vt:lpstr>
      <vt:lpstr>コンポーネント間のデータフォーマット</vt:lpstr>
      <vt:lpstr>コンポーネント間データフォーマット 関連メソッド</vt:lpstr>
      <vt:lpstr>エラー時の対処</vt:lpstr>
      <vt:lpstr>InPort, OutPort操作 </vt:lpstr>
      <vt:lpstr>InPort操作</vt:lpstr>
      <vt:lpstr>OutPort操作</vt:lpstr>
      <vt:lpstr>DaqOperator</vt:lpstr>
      <vt:lpstr>DaqOperatorからコンポーネントに パラメータを送る</vt:lpstr>
      <vt:lpstr>新規に開発するには</vt:lpstr>
      <vt:lpstr>開発環境</vt:lpstr>
      <vt:lpstr>Makefile (Sample*, newcomp)</vt:lpstr>
      <vt:lpstr>Makefileの使い方</vt:lpstr>
      <vt:lpstr>Makefile 自動生成されるファイルの対処</vt:lpstr>
      <vt:lpstr>DAQシステムの起動</vt:lpstr>
      <vt:lpstr>run.py</vt:lpstr>
      <vt:lpstr>run.py –c –l config.xml 動作説明</vt:lpstr>
      <vt:lpstr>開発マニュアルでの例題</vt:lpstr>
      <vt:lpstr>コンポーネント間のデータ通信  (29ページ) </vt:lpstr>
      <vt:lpstr>SampleReader, SampleMonitor</vt:lpstr>
      <vt:lpstr>Conditionデータベース</vt:lpstr>
      <vt:lpstr>デモ</vt:lpstr>
      <vt:lpstr>データソースの準備</vt:lpstr>
      <vt:lpstr>Emulatorの仕様</vt:lpstr>
      <vt:lpstr>Emulatorの注意</vt:lpstr>
      <vt:lpstr>デモ (1)</vt:lpstr>
      <vt:lpstr>デモ (2) SampleReader, SampleMonitor</vt:lpstr>
      <vt:lpstr>Web UI</vt:lpstr>
      <vt:lpstr>SampleReader, Monitorのコード解説</vt:lpstr>
      <vt:lpstr>SampleReader, Monitorの仕様</vt:lpstr>
      <vt:lpstr>SampleReader　(SampleReader.h、cpp)</vt:lpstr>
      <vt:lpstr>SampleReader (SampleReader.cpp) daq_configure() パラメータの取得</vt:lpstr>
      <vt:lpstr>SampleReader - daq_configure()</vt:lpstr>
      <vt:lpstr>SampleReader - daq_start()</vt:lpstr>
      <vt:lpstr>SampleReader - daq_run()</vt:lpstr>
      <vt:lpstr>SampleReader - daq_run()</vt:lpstr>
      <vt:lpstr>SampleMonitor - SampleData.h</vt:lpstr>
      <vt:lpstr>SampleMonitor.h</vt:lpstr>
      <vt:lpstr>SampleMonitor.cpp - daq_dummy()</vt:lpstr>
      <vt:lpstr>SampleMonitor - daq_configure()</vt:lpstr>
      <vt:lpstr>SampleMonitor - daq_start()</vt:lpstr>
      <vt:lpstr>SampleReader - daq_run()</vt:lpstr>
      <vt:lpstr>SampleMonitor - fill_data()</vt:lpstr>
      <vt:lpstr>SampleMonitor - decode_data()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DAQ-Middleware講習会 コンポーネント作成方法</dc:title>
  <dc:creator> </dc:creator>
  <cp:lastModifiedBy>Sendai Hiroshi</cp:lastModifiedBy>
  <cp:revision>320</cp:revision>
  <dcterms:created xsi:type="dcterms:W3CDTF">2010-07-21T07:52:30Z</dcterms:created>
  <dcterms:modified xsi:type="dcterms:W3CDTF">2013-09-09T13:37:09Z</dcterms:modified>
</cp:coreProperties>
</file>