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6"/>
  </p:notesMasterIdLst>
  <p:handoutMasterIdLst>
    <p:handoutMasterId r:id="rId17"/>
  </p:handoutMasterIdLst>
  <p:sldIdLst>
    <p:sldId id="256" r:id="rId2"/>
    <p:sldId id="281" r:id="rId3"/>
    <p:sldId id="259" r:id="rId4"/>
    <p:sldId id="257" r:id="rId5"/>
    <p:sldId id="258" r:id="rId6"/>
    <p:sldId id="263" r:id="rId7"/>
    <p:sldId id="274" r:id="rId8"/>
    <p:sldId id="276" r:id="rId9"/>
    <p:sldId id="277" r:id="rId10"/>
    <p:sldId id="278" r:id="rId11"/>
    <p:sldId id="284" r:id="rId12"/>
    <p:sldId id="279" r:id="rId13"/>
    <p:sldId id="280" r:id="rId14"/>
    <p:sldId id="275" r:id="rId15"/>
  </p:sldIdLst>
  <p:sldSz cx="9144000" cy="6858000" type="screen4x3"/>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51" autoAdjust="0"/>
    <p:restoredTop sz="93899" autoAdjust="0"/>
  </p:normalViewPr>
  <p:slideViewPr>
    <p:cSldViewPr>
      <p:cViewPr>
        <p:scale>
          <a:sx n="150" d="100"/>
          <a:sy n="150" d="100"/>
        </p:scale>
        <p:origin x="4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a:defRPr sz="1200"/>
            </a:lvl1pPr>
          </a:lstStyle>
          <a:p>
            <a:fld id="{2EEB5C20-24DB-4A1C-A28D-CDAED2241749}" type="datetimeFigureOut">
              <a:rPr kumimoji="1" lang="ja-JP" altLang="en-US" smtClean="0"/>
              <a:pPr/>
              <a:t>2013/08/26</a:t>
            </a:fld>
            <a:endParaRPr kumimoji="1" lang="ja-JP" altLang="en-US"/>
          </a:p>
        </p:txBody>
      </p:sp>
      <p:sp>
        <p:nvSpPr>
          <p:cNvPr id="4" name="フッター プレースホルダ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a:defRPr sz="1200"/>
            </a:lvl1pPr>
          </a:lstStyle>
          <a:p>
            <a:fld id="{617C39D4-1C4E-4E8D-9C5C-B1E62BE7CCE6}" type="slidenum">
              <a:rPr kumimoji="1" lang="ja-JP" altLang="en-US" smtClean="0"/>
              <a:pPr/>
              <a:t>‹#›</a:t>
            </a:fld>
            <a:endParaRPr kumimoji="1" lang="ja-JP" altLang="en-US"/>
          </a:p>
        </p:txBody>
      </p:sp>
    </p:spTree>
    <p:extLst>
      <p:ext uri="{BB962C8B-B14F-4D97-AF65-F5344CB8AC3E}">
        <p14:creationId xmlns:p14="http://schemas.microsoft.com/office/powerpoint/2010/main" val="2039923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8C70D92D-AC73-49CC-AF04-5AAC3E48DC2D}" type="datetimeFigureOut">
              <a:rPr kumimoji="1" lang="ja-JP" altLang="en-US" smtClean="0"/>
              <a:pPr/>
              <a:t>2013/08/26</a:t>
            </a:fld>
            <a:endParaRPr kumimoji="1" lang="ja-JP" altLang="en-US"/>
          </a:p>
        </p:txBody>
      </p:sp>
      <p:sp>
        <p:nvSpPr>
          <p:cNvPr id="4" name="スライド イメージ プレースホルダ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4212" y="4689515"/>
            <a:ext cx="5393690" cy="444269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3A190CC7-20C1-4F16-9827-BAA2AB63F8B4}" type="slidenum">
              <a:rPr kumimoji="1" lang="ja-JP" altLang="en-US" smtClean="0"/>
              <a:pPr/>
              <a:t>‹#›</a:t>
            </a:fld>
            <a:endParaRPr kumimoji="1" lang="ja-JP" altLang="en-US"/>
          </a:p>
        </p:txBody>
      </p:sp>
    </p:spTree>
    <p:extLst>
      <p:ext uri="{BB962C8B-B14F-4D97-AF65-F5344CB8AC3E}">
        <p14:creationId xmlns:p14="http://schemas.microsoft.com/office/powerpoint/2010/main" val="41143190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A190CC7-20C1-4F16-9827-BAA2AB63F8B4}" type="slidenum">
              <a:rPr kumimoji="1" lang="ja-JP" altLang="en-US" smtClean="0"/>
              <a:pPr/>
              <a:t>4</a:t>
            </a:fld>
            <a:endParaRPr kumimoji="1" lang="ja-JP" altLang="en-US"/>
          </a:p>
        </p:txBody>
      </p:sp>
    </p:spTree>
    <p:extLst>
      <p:ext uri="{BB962C8B-B14F-4D97-AF65-F5344CB8AC3E}">
        <p14:creationId xmlns:p14="http://schemas.microsoft.com/office/powerpoint/2010/main" val="2243119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fld id="{5C067362-0151-49FF-A2F4-D0385A26C258}" type="datetimeFigureOut">
              <a:rPr kumimoji="1" lang="ja-JP" altLang="en-US" smtClean="0"/>
              <a:pPr/>
              <a:t>2013/08/26</a:t>
            </a:fld>
            <a:endParaRPr kumimoji="1" lang="ja-JP" altLang="en-US"/>
          </a:p>
        </p:txBody>
      </p:sp>
      <p:sp>
        <p:nvSpPr>
          <p:cNvPr id="17" name="フッター プレースホルダ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 28"/>
          <p:cNvSpPr>
            <a:spLocks noGrp="1"/>
          </p:cNvSpPr>
          <p:nvPr>
            <p:ph type="sldNum" sz="quarter" idx="12"/>
          </p:nvPr>
        </p:nvSpPr>
        <p:spPr>
          <a:xfrm>
            <a:off x="1216152" y="6355080"/>
            <a:ext cx="1219200" cy="365760"/>
          </a:xfrm>
        </p:spPr>
        <p:txBody>
          <a:bodyPr/>
          <a:lstStyle/>
          <a:p>
            <a:fld id="{759BCB8B-DC15-4744-8BDD-A8C67A453889}" type="slidenum">
              <a:rPr kumimoji="1" lang="ja-JP" altLang="en-US" smtClean="0"/>
              <a:pPr/>
              <a: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5C067362-0151-49FF-A2F4-D0385A26C258}" type="datetimeFigureOut">
              <a:rPr kumimoji="1" lang="ja-JP" altLang="en-US" smtClean="0"/>
              <a:pPr/>
              <a:t>2013/08/26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9BCB8B-DC15-4744-8BDD-A8C67A45388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5C067362-0151-49FF-A2F4-D0385A26C258}" type="datetimeFigureOut">
              <a:rPr kumimoji="1" lang="ja-JP" altLang="en-US" smtClean="0"/>
              <a:pPr/>
              <a:t>2013/08/26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9BCB8B-DC15-4744-8BDD-A8C67A453889}" type="slidenum">
              <a:rPr kumimoji="1" lang="ja-JP" altLang="en-US" smtClean="0"/>
              <a:pPr/>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5C067362-0151-49FF-A2F4-D0385A26C258}" type="datetimeFigureOut">
              <a:rPr kumimoji="1" lang="ja-JP" altLang="en-US" smtClean="0"/>
              <a:pPr/>
              <a:t>2013/08/26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9BCB8B-DC15-4744-8BDD-A8C67A453889}" type="slidenum">
              <a:rPr kumimoji="1" lang="ja-JP" altLang="en-US" smtClean="0"/>
              <a:pPr/>
              <a:t>‹#›</a:t>
            </a:fld>
            <a:endParaRPr kumimoji="1" lang="ja-JP" altLang="en-US"/>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fld id="{5C067362-0151-49FF-A2F4-D0385A26C258}" type="datetimeFigureOut">
              <a:rPr kumimoji="1" lang="ja-JP" altLang="en-US" smtClean="0"/>
              <a:pPr/>
              <a:t>2013/08/26</a:t>
            </a:fld>
            <a:endParaRPr kumimoji="1" lang="ja-JP" altLang="en-US"/>
          </a:p>
        </p:txBody>
      </p:sp>
      <p:sp>
        <p:nvSpPr>
          <p:cNvPr id="5" name="フッター プレースホルダ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 5"/>
          <p:cNvSpPr>
            <a:spLocks noGrp="1"/>
          </p:cNvSpPr>
          <p:nvPr>
            <p:ph type="sldNum" sz="quarter" idx="12"/>
          </p:nvPr>
        </p:nvSpPr>
        <p:spPr>
          <a:xfrm>
            <a:off x="1069848" y="6355080"/>
            <a:ext cx="1520952" cy="365760"/>
          </a:xfrm>
        </p:spPr>
        <p:txBody>
          <a:bodyPr/>
          <a:lstStyle/>
          <a:p>
            <a:fld id="{759BCB8B-DC15-4744-8BDD-A8C67A453889}" type="slidenum">
              <a:rPr kumimoji="1" lang="ja-JP" altLang="en-US" smtClean="0"/>
              <a:pPr/>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5C067362-0151-49FF-A2F4-D0385A26C258}" type="datetimeFigureOut">
              <a:rPr kumimoji="1" lang="ja-JP" altLang="en-US" smtClean="0"/>
              <a:pPr/>
              <a:t>2013/08/26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59BCB8B-DC15-4744-8BDD-A8C67A453889}" type="slidenum">
              <a:rPr kumimoji="1" lang="ja-JP" altLang="en-US" smtClean="0"/>
              <a:pPr/>
              <a:t>‹#›</a:t>
            </a:fld>
            <a:endParaRPr kumimoji="1" lang="ja-JP" altLang="en-US"/>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5C067362-0151-49FF-A2F4-D0385A26C258}" type="datetimeFigureOut">
              <a:rPr kumimoji="1" lang="ja-JP" altLang="en-US" smtClean="0"/>
              <a:pPr/>
              <a:t>2013/08/26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59BCB8B-DC15-4744-8BDD-A8C67A453889}" type="slidenum">
              <a:rPr kumimoji="1" lang="ja-JP" altLang="en-US" smtClean="0"/>
              <a:pPr/>
              <a:t>‹#›</a:t>
            </a:fld>
            <a:endParaRPr kumimoji="1" lang="ja-JP" altLang="en-US"/>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5C067362-0151-49FF-A2F4-D0385A26C258}" type="datetimeFigureOut">
              <a:rPr kumimoji="1" lang="ja-JP" altLang="en-US" smtClean="0"/>
              <a:pPr/>
              <a:t>2013/08/26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59BCB8B-DC15-4744-8BDD-A8C67A453889}" type="slidenum">
              <a:rPr kumimoji="1" lang="ja-JP" altLang="en-US" smtClean="0"/>
              <a:pPr/>
              <a: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C067362-0151-49FF-A2F4-D0385A26C258}" type="datetimeFigureOut">
              <a:rPr kumimoji="1" lang="ja-JP" altLang="en-US" smtClean="0"/>
              <a:pPr/>
              <a:t>2013/08/26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59BCB8B-DC15-4744-8BDD-A8C67A453889}" type="slidenum">
              <a:rPr kumimoji="1" lang="ja-JP" altLang="en-US" smtClean="0"/>
              <a:pPr/>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5C067362-0151-49FF-A2F4-D0385A26C258}" type="datetimeFigureOut">
              <a:rPr kumimoji="1" lang="ja-JP" altLang="en-US" smtClean="0"/>
              <a:pPr/>
              <a:t>2013/08/26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59BCB8B-DC15-4744-8BDD-A8C67A453889}" type="slidenum">
              <a:rPr kumimoji="1" lang="ja-JP" altLang="en-US" smtClean="0"/>
              <a:pPr/>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5C067362-0151-49FF-A2F4-D0385A26C258}" type="datetimeFigureOut">
              <a:rPr kumimoji="1" lang="ja-JP" altLang="en-US" smtClean="0"/>
              <a:pPr/>
              <a:t>2013/08/26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59BCB8B-DC15-4744-8BDD-A8C67A453889}" type="slidenum">
              <a:rPr kumimoji="1" lang="ja-JP" altLang="en-US" smtClean="0"/>
              <a:pPr/>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C067362-0151-49FF-A2F4-D0385A26C258}" type="datetimeFigureOut">
              <a:rPr kumimoji="1" lang="ja-JP" altLang="en-US" smtClean="0"/>
              <a:pPr/>
              <a:t>2013/08/26</a:t>
            </a:fld>
            <a:endParaRPr kumimoji="1" lang="ja-JP" altLang="en-US"/>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59BCB8B-DC15-4744-8BDD-A8C67A453889}" type="slidenum">
              <a:rPr kumimoji="1" lang="ja-JP" altLang="en-US" smtClean="0"/>
              <a:pPr/>
              <a: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dirty="0" err="1" smtClean="0">
                <a:latin typeface="Meiryo UI" pitchFamily="50" charset="-128"/>
                <a:ea typeface="Meiryo UI" pitchFamily="50" charset="-128"/>
                <a:cs typeface="Meiryo UI" pitchFamily="50" charset="-128"/>
              </a:rPr>
              <a:t>DAQ</a:t>
            </a:r>
            <a:r>
              <a:rPr kumimoji="1" lang="en-US" altLang="ja-JP" dirty="0" smtClean="0">
                <a:latin typeface="Meiryo UI" pitchFamily="50" charset="-128"/>
                <a:ea typeface="Meiryo UI" pitchFamily="50" charset="-128"/>
                <a:cs typeface="Meiryo UI" pitchFamily="50" charset="-128"/>
              </a:rPr>
              <a:t> M/W</a:t>
            </a:r>
            <a:r>
              <a:rPr kumimoji="1" lang="ja-JP" altLang="en-US" dirty="0" smtClean="0">
                <a:latin typeface="Meiryo UI" pitchFamily="50" charset="-128"/>
                <a:ea typeface="Meiryo UI" pitchFamily="50" charset="-128"/>
                <a:cs typeface="Meiryo UI" pitchFamily="50" charset="-128"/>
              </a:rPr>
              <a:t>に関わる</a:t>
            </a:r>
            <a:r>
              <a:rPr kumimoji="1" lang="en-US" altLang="ja-JP" dirty="0" smtClean="0">
                <a:latin typeface="Meiryo UI" pitchFamily="50" charset="-128"/>
                <a:ea typeface="Meiryo UI" pitchFamily="50" charset="-128"/>
                <a:cs typeface="Meiryo UI" pitchFamily="50" charset="-128"/>
              </a:rPr>
              <a:t/>
            </a:r>
            <a:br>
              <a:rPr kumimoji="1" lang="en-US" altLang="ja-JP" dirty="0" smtClean="0">
                <a:latin typeface="Meiryo UI" pitchFamily="50" charset="-128"/>
                <a:ea typeface="Meiryo UI" pitchFamily="50" charset="-128"/>
                <a:cs typeface="Meiryo UI" pitchFamily="50" charset="-128"/>
              </a:rPr>
            </a:br>
            <a:r>
              <a:rPr kumimoji="1" lang="ja-JP" altLang="en-US" dirty="0" smtClean="0">
                <a:latin typeface="Meiryo UI" pitchFamily="50" charset="-128"/>
                <a:ea typeface="Meiryo UI" pitchFamily="50" charset="-128"/>
                <a:cs typeface="Meiryo UI" pitchFamily="50" charset="-128"/>
              </a:rPr>
              <a:t>共同研究や業務について</a:t>
            </a:r>
            <a:r>
              <a:rPr kumimoji="1" lang="en-US" altLang="ja-JP" dirty="0" smtClean="0">
                <a:latin typeface="Meiryo UI" pitchFamily="50" charset="-128"/>
                <a:ea typeface="Meiryo UI" pitchFamily="50" charset="-128"/>
                <a:cs typeface="Meiryo UI" pitchFamily="50" charset="-128"/>
              </a:rPr>
              <a:t/>
            </a:r>
            <a:br>
              <a:rPr kumimoji="1" lang="en-US" altLang="ja-JP" dirty="0" smtClean="0">
                <a:latin typeface="Meiryo UI" pitchFamily="50" charset="-128"/>
                <a:ea typeface="Meiryo UI" pitchFamily="50" charset="-128"/>
                <a:cs typeface="Meiryo UI" pitchFamily="50" charset="-128"/>
              </a:rPr>
            </a:br>
            <a:endParaRPr kumimoji="1" lang="ja-JP" altLang="en-US" dirty="0">
              <a:latin typeface="Meiryo UI" pitchFamily="50" charset="-128"/>
              <a:ea typeface="Meiryo UI" pitchFamily="50" charset="-128"/>
              <a:cs typeface="Meiryo UI" pitchFamily="50" charset="-128"/>
            </a:endParaRPr>
          </a:p>
        </p:txBody>
      </p:sp>
      <p:sp>
        <p:nvSpPr>
          <p:cNvPr id="3" name="サブタイトル 2"/>
          <p:cNvSpPr>
            <a:spLocks noGrp="1"/>
          </p:cNvSpPr>
          <p:nvPr>
            <p:ph type="subTitle" idx="1"/>
          </p:nvPr>
        </p:nvSpPr>
        <p:spPr/>
        <p:txBody>
          <a:bodyPr>
            <a:normAutofit fontScale="70000" lnSpcReduction="20000"/>
          </a:bodyPr>
          <a:lstStyle/>
          <a:p>
            <a:r>
              <a:rPr kumimoji="1" lang="ja-JP" altLang="en-US" dirty="0" smtClean="0">
                <a:latin typeface="Meiryo UI" pitchFamily="50" charset="-128"/>
                <a:ea typeface="Meiryo UI" pitchFamily="50" charset="-128"/>
                <a:cs typeface="Meiryo UI" pitchFamily="50" charset="-128"/>
              </a:rPr>
              <a:t>株式会社　</a:t>
            </a:r>
            <a:r>
              <a:rPr kumimoji="1" lang="en-US" altLang="ja-JP" dirty="0" smtClean="0">
                <a:latin typeface="Meiryo UI" pitchFamily="50" charset="-128"/>
                <a:ea typeface="Meiryo UI" pitchFamily="50" charset="-128"/>
                <a:cs typeface="Meiryo UI" pitchFamily="50" charset="-128"/>
              </a:rPr>
              <a:t>Bee Beans Technologies</a:t>
            </a:r>
          </a:p>
          <a:p>
            <a:r>
              <a:rPr lang="ja-JP" altLang="en-US" dirty="0" smtClean="0">
                <a:latin typeface="Meiryo UI" pitchFamily="50" charset="-128"/>
                <a:ea typeface="Meiryo UI" pitchFamily="50" charset="-128"/>
                <a:cs typeface="Meiryo UI" pitchFamily="50" charset="-128"/>
              </a:rPr>
              <a:t>和田　正樹</a:t>
            </a:r>
            <a:endParaRPr kumimoji="1" lang="ja-JP" altLang="en-US" dirty="0">
              <a:latin typeface="Meiryo UI" pitchFamily="50" charset="-128"/>
              <a:ea typeface="Meiryo UI" pitchFamily="50" charset="-128"/>
              <a:cs typeface="Meiryo UI" pitchFamily="50" charset="-128"/>
            </a:endParaRPr>
          </a:p>
        </p:txBody>
      </p:sp>
      <p:pic>
        <p:nvPicPr>
          <p:cNvPr id="5" name="図 4" descr="bbt.square.png"/>
          <p:cNvPicPr>
            <a:picLocks noChangeAspect="1"/>
          </p:cNvPicPr>
          <p:nvPr/>
        </p:nvPicPr>
        <p:blipFill>
          <a:blip r:embed="rId2" cstate="print"/>
          <a:stretch>
            <a:fillRect/>
          </a:stretch>
        </p:blipFill>
        <p:spPr>
          <a:xfrm>
            <a:off x="3347864" y="836712"/>
            <a:ext cx="2539683" cy="2539683"/>
          </a:xfrm>
          <a:prstGeom prst="rect">
            <a:avLst/>
          </a:prstGeom>
        </p:spPr>
      </p:pic>
      <p:sp>
        <p:nvSpPr>
          <p:cNvPr id="7" name="正方形/長方形 6"/>
          <p:cNvSpPr/>
          <p:nvPr/>
        </p:nvSpPr>
        <p:spPr>
          <a:xfrm>
            <a:off x="1547664" y="5229200"/>
            <a:ext cx="2520280" cy="2880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t>2013</a:t>
            </a:r>
            <a:r>
              <a:rPr kumimoji="1" lang="ja-JP" altLang="en-US" dirty="0" smtClean="0"/>
              <a:t>年</a:t>
            </a:r>
            <a:r>
              <a:rPr kumimoji="1" lang="en-US" altLang="ja-JP" dirty="0" smtClean="0"/>
              <a:t>08</a:t>
            </a:r>
            <a:r>
              <a:rPr kumimoji="1" lang="ja-JP" altLang="en-US" dirty="0" smtClean="0"/>
              <a:t>月</a:t>
            </a:r>
            <a:r>
              <a:rPr kumimoji="1" lang="en-US" altLang="ja-JP" dirty="0" smtClean="0"/>
              <a:t>26</a:t>
            </a:r>
            <a:r>
              <a:rPr kumimoji="1" lang="ja-JP" altLang="en-US" dirty="0" smtClean="0"/>
              <a:t>日</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NgemMlf</a:t>
            </a:r>
            <a:r>
              <a:rPr kumimoji="1" lang="ja-JP" altLang="en-US" dirty="0" smtClean="0"/>
              <a:t>コンポーネント</a:t>
            </a:r>
            <a:r>
              <a:rPr kumimoji="1" lang="en-US" altLang="ja-JP" dirty="0" smtClean="0"/>
              <a:t>(</a:t>
            </a:r>
            <a:r>
              <a:rPr kumimoji="1" lang="ja-JP" altLang="en-US" dirty="0" smtClean="0"/>
              <a:t>３</a:t>
            </a:r>
            <a:r>
              <a:rPr kumimoji="1" lang="en-US" altLang="ja-JP" dirty="0" smtClean="0"/>
              <a:t>)</a:t>
            </a:r>
            <a:endParaRPr kumimoji="1" lang="ja-JP" altLang="en-US" dirty="0"/>
          </a:p>
        </p:txBody>
      </p:sp>
      <p:sp>
        <p:nvSpPr>
          <p:cNvPr id="5" name="AutoShape 2"/>
          <p:cNvSpPr>
            <a:spLocks noChangeArrowheads="1"/>
          </p:cNvSpPr>
          <p:nvPr/>
        </p:nvSpPr>
        <p:spPr bwMode="auto">
          <a:xfrm>
            <a:off x="2659936" y="2013992"/>
            <a:ext cx="2171700" cy="2400300"/>
          </a:xfrm>
          <a:prstGeom prst="roundRect">
            <a:avLst>
              <a:gd name="adj" fmla="val 16667"/>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en-US" sz="1000" kern="100">
                <a:effectLst/>
                <a:latin typeface="Meiryo UI"/>
                <a:ea typeface="Meiryo UI"/>
                <a:cs typeface="Meiryo UI"/>
              </a:rPr>
              <a:t>NgemMlf</a:t>
            </a:r>
            <a:endParaRPr lang="ja-JP" sz="1000" kern="100">
              <a:effectLst/>
              <a:latin typeface="Century"/>
              <a:ea typeface="Meiryo UI"/>
              <a:cs typeface="Times New Roman"/>
            </a:endParaRPr>
          </a:p>
          <a:p>
            <a:pPr algn="ctr">
              <a:spcAft>
                <a:spcPts val="0"/>
              </a:spcAft>
            </a:pPr>
            <a:r>
              <a:rPr lang="ja-JP" sz="1000" kern="100">
                <a:effectLst/>
                <a:latin typeface="Century"/>
                <a:ea typeface="Meiryo UI"/>
                <a:cs typeface="Meiryo UI"/>
              </a:rPr>
              <a:t>コンポーネント</a:t>
            </a:r>
            <a:endParaRPr lang="ja-JP" sz="1000" kern="100">
              <a:effectLst/>
              <a:latin typeface="Century"/>
              <a:ea typeface="Meiryo UI"/>
              <a:cs typeface="Times New Roman"/>
            </a:endParaRPr>
          </a:p>
        </p:txBody>
      </p:sp>
      <p:cxnSp>
        <p:nvCxnSpPr>
          <p:cNvPr id="6" name="AutoShape 23"/>
          <p:cNvCxnSpPr>
            <a:cxnSpLocks noChangeShapeType="1"/>
          </p:cNvCxnSpPr>
          <p:nvPr/>
        </p:nvCxnSpPr>
        <p:spPr bwMode="auto">
          <a:xfrm flipV="1">
            <a:off x="3630216" y="1671092"/>
            <a:ext cx="0" cy="342900"/>
          </a:xfrm>
          <a:prstGeom prst="straightConnector1">
            <a:avLst/>
          </a:prstGeom>
          <a:noFill/>
          <a:ln w="31750">
            <a:solidFill>
              <a:srgbClr val="000000"/>
            </a:solidFill>
            <a:round/>
            <a:headEnd/>
            <a:tailEnd type="oval" w="lg" len="lg"/>
          </a:ln>
          <a:extLst>
            <a:ext uri="{909E8E84-426E-40dd-AFC4-6F175D3DCCD1}">
              <a14:hiddenFill xmlns:a14="http://schemas.microsoft.com/office/drawing/2010/main">
                <a:noFill/>
              </a14:hiddenFill>
            </a:ext>
          </a:extLst>
        </p:spPr>
      </p:cxnSp>
      <p:sp>
        <p:nvSpPr>
          <p:cNvPr id="7" name="Text Box 24"/>
          <p:cNvSpPr txBox="1">
            <a:spLocks noChangeArrowheads="1"/>
          </p:cNvSpPr>
          <p:nvPr/>
        </p:nvSpPr>
        <p:spPr bwMode="auto">
          <a:xfrm>
            <a:off x="3744516" y="1556792"/>
            <a:ext cx="2743200" cy="342900"/>
          </a:xfrm>
          <a:prstGeom prst="rect">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pPr algn="just">
              <a:spcAft>
                <a:spcPts val="0"/>
              </a:spcAft>
            </a:pPr>
            <a:r>
              <a:rPr lang="en-US" sz="1000" kern="100">
                <a:effectLst/>
                <a:latin typeface="Century"/>
                <a:ea typeface="Meiryo UI"/>
                <a:cs typeface="Times New Roman"/>
              </a:rPr>
              <a:t>DAQ</a:t>
            </a:r>
            <a:r>
              <a:rPr lang="ja-JP" sz="1000" kern="100">
                <a:effectLst/>
                <a:latin typeface="Century"/>
                <a:ea typeface="Meiryo UI"/>
                <a:cs typeface="Times New Roman"/>
              </a:rPr>
              <a:t>サービス（</a:t>
            </a:r>
            <a:r>
              <a:rPr lang="en-US" sz="1000" kern="100">
                <a:effectLst/>
                <a:latin typeface="Century"/>
                <a:ea typeface="Meiryo UI"/>
                <a:cs typeface="Times New Roman"/>
              </a:rPr>
              <a:t>configure/start/stop...</a:t>
            </a:r>
            <a:r>
              <a:rPr lang="ja-JP" sz="1000" kern="100">
                <a:effectLst/>
                <a:latin typeface="Century"/>
                <a:ea typeface="Meiryo UI"/>
                <a:cs typeface="Times New Roman"/>
              </a:rPr>
              <a:t>）</a:t>
            </a:r>
          </a:p>
        </p:txBody>
      </p:sp>
      <p:sp>
        <p:nvSpPr>
          <p:cNvPr id="8" name="直方体 7"/>
          <p:cNvSpPr>
            <a:spLocks/>
          </p:cNvSpPr>
          <p:nvPr/>
        </p:nvSpPr>
        <p:spPr>
          <a:xfrm>
            <a:off x="1115616" y="2134007"/>
            <a:ext cx="969645" cy="2160270"/>
          </a:xfrm>
          <a:prstGeom prst="cube">
            <a:avLst>
              <a:gd name="adj" fmla="val 11616"/>
            </a:avLst>
          </a:prstGeom>
        </p:spPr>
        <p:style>
          <a:lnRef idx="1">
            <a:schemeClr val="dk1"/>
          </a:lnRef>
          <a:fillRef idx="2">
            <a:schemeClr val="dk1"/>
          </a:fillRef>
          <a:effectRef idx="1">
            <a:schemeClr val="dk1"/>
          </a:effectRef>
          <a:fontRef idx="minor">
            <a:schemeClr val="dk1"/>
          </a:fontRef>
        </p:style>
        <p:txBody>
          <a:bodyPr rtlCol="0" anchor="ctr"/>
          <a:lstStyle/>
          <a:p>
            <a:pPr algn="ctr">
              <a:spcAft>
                <a:spcPts val="0"/>
              </a:spcAft>
            </a:pPr>
            <a:r>
              <a:rPr lang="en-US" sz="1200" kern="1200">
                <a:solidFill>
                  <a:srgbClr val="000000"/>
                </a:solidFill>
                <a:effectLst/>
                <a:ea typeface="ＭＳ 明朝"/>
                <a:cs typeface="Times New Roman"/>
              </a:rPr>
              <a:t>nGEM</a:t>
            </a:r>
            <a:endParaRPr lang="ja-JP" sz="1200">
              <a:effectLst/>
              <a:latin typeface="ＭＳ Ｐゴシック"/>
              <a:cs typeface="ＭＳ Ｐゴシック"/>
            </a:endParaRPr>
          </a:p>
        </p:txBody>
      </p:sp>
      <p:sp>
        <p:nvSpPr>
          <p:cNvPr id="9" name="下矢印 8"/>
          <p:cNvSpPr>
            <a:spLocks noChangeArrowheads="1"/>
          </p:cNvSpPr>
          <p:nvPr/>
        </p:nvSpPr>
        <p:spPr bwMode="auto">
          <a:xfrm rot="16200000" flipH="1">
            <a:off x="2125266" y="2860447"/>
            <a:ext cx="495300" cy="707390"/>
          </a:xfrm>
          <a:prstGeom prst="downArrow">
            <a:avLst>
              <a:gd name="adj1" fmla="val 50000"/>
              <a:gd name="adj2" fmla="val 49967"/>
            </a:avLst>
          </a:prstGeom>
          <a:solidFill>
            <a:schemeClr val="lt1">
              <a:lumMod val="100000"/>
              <a:lumOff val="0"/>
            </a:schemeClr>
          </a:solidFill>
          <a:ln w="12700">
            <a:solidFill>
              <a:schemeClr val="tx1">
                <a:lumMod val="100000"/>
                <a:lumOff val="0"/>
              </a:schemeClr>
            </a:solidFill>
            <a:miter lim="800000"/>
            <a:headEnd/>
            <a:tailEnd/>
          </a:ln>
        </p:spPr>
        <p:txBody>
          <a:bodyPr rot="0" vert="horz" wrap="square" lIns="91440" tIns="45720" rIns="91440" bIns="45720" anchor="ctr" anchorCtr="0" upright="1">
            <a:noAutofit/>
          </a:bodyPr>
          <a:lstStyle/>
          <a:p>
            <a:endParaRPr lang="ja-JP" altLang="en-US"/>
          </a:p>
        </p:txBody>
      </p:sp>
      <p:sp>
        <p:nvSpPr>
          <p:cNvPr id="10" name="円柱 9"/>
          <p:cNvSpPr>
            <a:spLocks/>
          </p:cNvSpPr>
          <p:nvPr/>
        </p:nvSpPr>
        <p:spPr>
          <a:xfrm>
            <a:off x="3203848" y="4801642"/>
            <a:ext cx="3098448" cy="1219646"/>
          </a:xfrm>
          <a:prstGeom prst="can">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ja-JP" altLang="en-US"/>
          </a:p>
        </p:txBody>
      </p:sp>
      <p:sp>
        <p:nvSpPr>
          <p:cNvPr id="11" name="角丸四角形 10"/>
          <p:cNvSpPr/>
          <p:nvPr/>
        </p:nvSpPr>
        <p:spPr>
          <a:xfrm>
            <a:off x="4644007" y="2134643"/>
            <a:ext cx="2448273" cy="2446486"/>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 name="AutoShape 376"/>
          <p:cNvSpPr>
            <a:spLocks noChangeArrowheads="1"/>
          </p:cNvSpPr>
          <p:nvPr/>
        </p:nvSpPr>
        <p:spPr bwMode="auto">
          <a:xfrm flipH="1" flipV="1">
            <a:off x="5175806" y="4213632"/>
            <a:ext cx="495300" cy="707390"/>
          </a:xfrm>
          <a:prstGeom prst="downArrow">
            <a:avLst>
              <a:gd name="adj1" fmla="val 50000"/>
              <a:gd name="adj2" fmla="val 49967"/>
            </a:avLst>
          </a:prstGeom>
          <a:solidFill>
            <a:sysClr val="window" lastClr="FFFFFF">
              <a:lumMod val="100000"/>
              <a:lumOff val="0"/>
            </a:sysClr>
          </a:solidFill>
          <a:ln w="12700">
            <a:solidFill>
              <a:sysClr val="windowText" lastClr="000000">
                <a:lumMod val="100000"/>
                <a:lumOff val="0"/>
              </a:sysClr>
            </a:solidFill>
            <a:miter lim="800000"/>
            <a:headEnd/>
            <a:tailEnd/>
          </a:ln>
        </p:spPr>
        <p:txBody>
          <a:bodyPr rot="0" vert="horz" wrap="square" lIns="91440" tIns="45720" rIns="91440" bIns="45720" anchor="ctr" anchorCtr="0" upright="1">
            <a:noAutofit/>
          </a:bodyPr>
          <a:lstStyle/>
          <a:p>
            <a:endParaRPr lang="ja-JP" altLang="en-US"/>
          </a:p>
        </p:txBody>
      </p:sp>
      <p:pic>
        <p:nvPicPr>
          <p:cNvPr id="13" name="図 1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1988840"/>
            <a:ext cx="1152525" cy="944245"/>
          </a:xfrm>
          <a:prstGeom prst="rect">
            <a:avLst/>
          </a:prstGeom>
          <a:noFill/>
          <a:ln>
            <a:noFill/>
          </a:ln>
        </p:spPr>
      </p:pic>
      <p:sp>
        <p:nvSpPr>
          <p:cNvPr id="14" name="角丸四角形 13"/>
          <p:cNvSpPr>
            <a:spLocks/>
          </p:cNvSpPr>
          <p:nvPr/>
        </p:nvSpPr>
        <p:spPr>
          <a:xfrm>
            <a:off x="5220072" y="3140968"/>
            <a:ext cx="1571625" cy="9950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Aft>
                <a:spcPts val="0"/>
              </a:spcAft>
            </a:pPr>
            <a:r>
              <a:rPr lang="en-US" sz="1000" kern="1200" dirty="0" err="1">
                <a:solidFill>
                  <a:srgbClr val="FFFFFF"/>
                </a:solidFill>
                <a:effectLst/>
                <a:latin typeface="Meiryo UI"/>
                <a:ea typeface="Meiryo UI"/>
                <a:cs typeface="Meiryo UI"/>
              </a:rPr>
              <a:t>ngem</a:t>
            </a:r>
            <a:endParaRPr lang="ja-JP" sz="1000" kern="100" dirty="0">
              <a:effectLst/>
              <a:ea typeface="Meiryo UI"/>
              <a:cs typeface="Times New Roman"/>
            </a:endParaRPr>
          </a:p>
          <a:p>
            <a:pPr algn="ctr">
              <a:spcAft>
                <a:spcPts val="0"/>
              </a:spcAft>
            </a:pPr>
            <a:r>
              <a:rPr lang="en-US" sz="1200" kern="1200" dirty="0">
                <a:solidFill>
                  <a:srgbClr val="FFFFFF"/>
                </a:solidFill>
                <a:effectLst/>
                <a:latin typeface="Meiryo UI"/>
                <a:cs typeface="Meiryo UI"/>
              </a:rPr>
              <a:t>(</a:t>
            </a:r>
            <a:r>
              <a:rPr lang="ja-JP" sz="1200" kern="1200" dirty="0">
                <a:solidFill>
                  <a:srgbClr val="FFFFFF"/>
                </a:solidFill>
                <a:effectLst/>
                <a:latin typeface="ＭＳ Ｐゴシック"/>
                <a:ea typeface="Meiryo UI"/>
                <a:cs typeface="Meiryo UI"/>
              </a:rPr>
              <a:t>外部プログラム</a:t>
            </a:r>
            <a:r>
              <a:rPr lang="en-US" sz="1200" kern="1200" dirty="0">
                <a:solidFill>
                  <a:srgbClr val="FFFFFF"/>
                </a:solidFill>
                <a:effectLst/>
                <a:latin typeface="ＭＳ Ｐゴシック"/>
                <a:ea typeface="Meiryo UI"/>
                <a:cs typeface="Meiryo UI"/>
              </a:rPr>
              <a:t>)</a:t>
            </a:r>
            <a:endParaRPr lang="ja-JP" sz="1200" dirty="0">
              <a:effectLst/>
              <a:latin typeface="ＭＳ Ｐゴシック"/>
              <a:cs typeface="ＭＳ Ｐゴシック"/>
            </a:endParaRPr>
          </a:p>
        </p:txBody>
      </p:sp>
      <p:cxnSp>
        <p:nvCxnSpPr>
          <p:cNvPr id="20" name="直線コネクタ 19"/>
          <p:cNvCxnSpPr>
            <a:stCxn id="13" idx="2"/>
            <a:endCxn id="14" idx="0"/>
          </p:cNvCxnSpPr>
          <p:nvPr/>
        </p:nvCxnSpPr>
        <p:spPr>
          <a:xfrm flipH="1">
            <a:off x="6005885" y="2933085"/>
            <a:ext cx="150490" cy="207883"/>
          </a:xfrm>
          <a:prstGeom prst="line">
            <a:avLst/>
          </a:prstGeom>
        </p:spPr>
        <p:style>
          <a:lnRef idx="2">
            <a:schemeClr val="accent1"/>
          </a:lnRef>
          <a:fillRef idx="0">
            <a:schemeClr val="accent1"/>
          </a:fillRef>
          <a:effectRef idx="1">
            <a:schemeClr val="accent1"/>
          </a:effectRef>
          <a:fontRef idx="minor">
            <a:schemeClr val="tx1"/>
          </a:fontRef>
        </p:style>
      </p:cxnSp>
      <p:sp>
        <p:nvSpPr>
          <p:cNvPr id="23" name="下矢印 22"/>
          <p:cNvSpPr>
            <a:spLocks/>
          </p:cNvSpPr>
          <p:nvPr/>
        </p:nvSpPr>
        <p:spPr>
          <a:xfrm rot="16200000">
            <a:off x="4534029" y="3178939"/>
            <a:ext cx="495300" cy="707390"/>
          </a:xfrm>
          <a:prstGeom prst="downArrow">
            <a:avLst/>
          </a:prstGeom>
          <a:solidFill>
            <a:srgbClr val="FCE9AF"/>
          </a:solidFill>
        </p:spPr>
        <p:style>
          <a:lnRef idx="2">
            <a:schemeClr val="accent2"/>
          </a:lnRef>
          <a:fillRef idx="1">
            <a:schemeClr val="lt1"/>
          </a:fillRef>
          <a:effectRef idx="0">
            <a:schemeClr val="accent2"/>
          </a:effectRef>
          <a:fontRef idx="minor">
            <a:schemeClr val="dk1"/>
          </a:fontRef>
        </p:style>
        <p:txBody>
          <a:bodyPr rtlCol="0" anchor="ctr"/>
          <a:lstStyle/>
          <a:p>
            <a:endParaRPr lang="ja-JP" altLang="en-US"/>
          </a:p>
        </p:txBody>
      </p:sp>
      <p:sp>
        <p:nvSpPr>
          <p:cNvPr id="24" name="AutoShape 376"/>
          <p:cNvSpPr>
            <a:spLocks noChangeArrowheads="1"/>
          </p:cNvSpPr>
          <p:nvPr/>
        </p:nvSpPr>
        <p:spPr bwMode="auto">
          <a:xfrm flipH="1">
            <a:off x="3779912" y="4293096"/>
            <a:ext cx="495300" cy="707390"/>
          </a:xfrm>
          <a:prstGeom prst="downArrow">
            <a:avLst>
              <a:gd name="adj1" fmla="val 50000"/>
              <a:gd name="adj2" fmla="val 49967"/>
            </a:avLst>
          </a:prstGeom>
          <a:solidFill>
            <a:sysClr val="window" lastClr="FFFFFF">
              <a:lumMod val="100000"/>
              <a:lumOff val="0"/>
            </a:sysClr>
          </a:solidFill>
          <a:ln w="12700">
            <a:solidFill>
              <a:sysClr val="windowText" lastClr="000000">
                <a:lumMod val="100000"/>
                <a:lumOff val="0"/>
              </a:sysClr>
            </a:solidFill>
            <a:miter lim="800000"/>
            <a:headEnd/>
            <a:tailEnd/>
          </a:ln>
        </p:spPr>
        <p:txBody>
          <a:bodyPr rot="0" vert="horz" wrap="square" lIns="91440" tIns="45720" rIns="91440" bIns="45720" anchor="ctr" anchorCtr="0" upright="1">
            <a:noAutofit/>
          </a:bodyPr>
          <a:lstStyle/>
          <a:p>
            <a:endParaRPr lang="ja-JP" altLang="en-US"/>
          </a:p>
        </p:txBody>
      </p:sp>
      <p:sp>
        <p:nvSpPr>
          <p:cNvPr id="25" name="メモ 24"/>
          <p:cNvSpPr/>
          <p:nvPr/>
        </p:nvSpPr>
        <p:spPr>
          <a:xfrm>
            <a:off x="4283968" y="4941168"/>
            <a:ext cx="864096" cy="792088"/>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Event</a:t>
            </a:r>
            <a:r>
              <a:rPr kumimoji="1" lang="ja-JP" altLang="en-US" dirty="0" smtClean="0"/>
              <a:t>データ</a:t>
            </a:r>
            <a:endParaRPr kumimoji="1" lang="ja-JP" altLang="en-US" dirty="0"/>
          </a:p>
        </p:txBody>
      </p:sp>
      <p:sp>
        <p:nvSpPr>
          <p:cNvPr id="28" name="四角形吹き出し 27"/>
          <p:cNvSpPr/>
          <p:nvPr/>
        </p:nvSpPr>
        <p:spPr>
          <a:xfrm>
            <a:off x="7020272" y="1340768"/>
            <a:ext cx="1728192" cy="1296144"/>
          </a:xfrm>
          <a:prstGeom prst="wedgeRectCallout">
            <a:avLst>
              <a:gd name="adj1" fmla="val -46466"/>
              <a:gd name="adj2" fmla="val 104658"/>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t>単体で動作する検査プログラム</a:t>
            </a:r>
            <a:endParaRPr kumimoji="1" lang="ja-JP" altLang="en-US" dirty="0"/>
          </a:p>
        </p:txBody>
      </p:sp>
      <p:sp>
        <p:nvSpPr>
          <p:cNvPr id="3" name="正方形/長方形 2"/>
          <p:cNvSpPr/>
          <p:nvPr/>
        </p:nvSpPr>
        <p:spPr>
          <a:xfrm>
            <a:off x="3923928" y="2636912"/>
            <a:ext cx="1368152" cy="43204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chemeClr val="accent4">
                    <a:lumMod val="50000"/>
                  </a:schemeClr>
                </a:solidFill>
              </a:rPr>
              <a:t>Operation</a:t>
            </a:r>
            <a:endParaRPr kumimoji="1" lang="ja-JP" altLang="en-US" dirty="0">
              <a:solidFill>
                <a:schemeClr val="accent4">
                  <a:lumMod val="50000"/>
                </a:schemeClr>
              </a:solidFill>
            </a:endParaRPr>
          </a:p>
        </p:txBody>
      </p:sp>
    </p:spTree>
    <p:extLst>
      <p:ext uri="{BB962C8B-B14F-4D97-AF65-F5344CB8AC3E}">
        <p14:creationId xmlns:p14="http://schemas.microsoft.com/office/powerpoint/2010/main" val="151404664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NgemMlf</a:t>
            </a:r>
            <a:r>
              <a:rPr kumimoji="1" lang="ja-JP" altLang="en-US" dirty="0" smtClean="0"/>
              <a:t>コンポーネント（</a:t>
            </a:r>
            <a:r>
              <a:rPr lang="ja-JP" altLang="en-US" dirty="0" smtClean="0"/>
              <a:t>４</a:t>
            </a:r>
            <a:r>
              <a:rPr kumimoji="1" lang="ja-JP" altLang="en-US" dirty="0" smtClean="0"/>
              <a:t>）</a:t>
            </a:r>
            <a:endParaRPr kumimoji="1" lang="ja-JP" altLang="en-US" dirty="0"/>
          </a:p>
        </p:txBody>
      </p:sp>
      <p:sp>
        <p:nvSpPr>
          <p:cNvPr id="3" name="コンテンツ プレースホルダー 2"/>
          <p:cNvSpPr>
            <a:spLocks noGrp="1"/>
          </p:cNvSpPr>
          <p:nvPr>
            <p:ph sz="quarter" idx="1"/>
          </p:nvPr>
        </p:nvSpPr>
        <p:spPr/>
        <p:txBody>
          <a:bodyPr>
            <a:normAutofit fontScale="77500" lnSpcReduction="20000"/>
          </a:bodyPr>
          <a:lstStyle/>
          <a:p>
            <a:r>
              <a:rPr kumimoji="1" lang="ja-JP" altLang="en-US" dirty="0" smtClean="0"/>
              <a:t>なぜそのようなコンポーネントを作成したか？</a:t>
            </a:r>
            <a:endParaRPr kumimoji="1" lang="en-US" altLang="ja-JP" dirty="0" smtClean="0"/>
          </a:p>
          <a:p>
            <a:pPr lvl="1"/>
            <a:r>
              <a:rPr lang="ja-JP" altLang="en-US" dirty="0" smtClean="0"/>
              <a:t>ハードウェアを弊社が開発しました。</a:t>
            </a:r>
            <a:endParaRPr lang="en-US" altLang="ja-JP" dirty="0" smtClean="0"/>
          </a:p>
          <a:p>
            <a:pPr lvl="1"/>
            <a:r>
              <a:rPr lang="ja-JP" altLang="en-US" dirty="0" smtClean="0"/>
              <a:t>あわせて検査用ソフトウェアを開発しました。</a:t>
            </a:r>
            <a:endParaRPr lang="en-US" altLang="ja-JP" dirty="0"/>
          </a:p>
          <a:p>
            <a:pPr lvl="1"/>
            <a:r>
              <a:rPr kumimoji="1" lang="ja-JP" altLang="en-US" dirty="0" smtClean="0"/>
              <a:t>とりあえず、検査ソフトウェアに可視化機能がありました。</a:t>
            </a:r>
            <a:endParaRPr kumimoji="1" lang="en-US" altLang="ja-JP" dirty="0" smtClean="0"/>
          </a:p>
          <a:p>
            <a:r>
              <a:rPr lang="ja-JP" altLang="en-US" dirty="0" smtClean="0"/>
              <a:t>なぜ</a:t>
            </a:r>
            <a:r>
              <a:rPr lang="ja-JP" altLang="en-US" dirty="0"/>
              <a:t>そのまま検査</a:t>
            </a:r>
            <a:r>
              <a:rPr lang="ja-JP" altLang="en-US" dirty="0" smtClean="0"/>
              <a:t>ソフトを</a:t>
            </a:r>
            <a:r>
              <a:rPr lang="en-US" altLang="ja-JP" dirty="0" smtClean="0"/>
              <a:t>DAQ Middleware</a:t>
            </a:r>
            <a:r>
              <a:rPr lang="ja-JP" altLang="en-US" dirty="0" smtClean="0"/>
              <a:t>でつくらない？</a:t>
            </a:r>
            <a:endParaRPr lang="en-US" altLang="ja-JP" dirty="0" smtClean="0"/>
          </a:p>
          <a:p>
            <a:pPr lvl="1"/>
            <a:r>
              <a:rPr lang="ja-JP" altLang="en-US" dirty="0" smtClean="0"/>
              <a:t>検査は</a:t>
            </a:r>
            <a:r>
              <a:rPr lang="en-US" altLang="ja-JP" dirty="0" smtClean="0"/>
              <a:t>Windows/Linux</a:t>
            </a:r>
            <a:r>
              <a:rPr lang="ja-JP" altLang="en-US" dirty="0" smtClean="0"/>
              <a:t>などいろいろな</a:t>
            </a:r>
            <a:r>
              <a:rPr lang="en-US" altLang="ja-JP" dirty="0" smtClean="0"/>
              <a:t>OS</a:t>
            </a:r>
            <a:r>
              <a:rPr lang="ja-JP" altLang="en-US" dirty="0" smtClean="0"/>
              <a:t>で使われます。</a:t>
            </a:r>
            <a:r>
              <a:rPr lang="en-US" altLang="ja-JP" dirty="0" smtClean="0"/>
              <a:t/>
            </a:r>
            <a:br>
              <a:rPr lang="en-US" altLang="ja-JP" dirty="0" smtClean="0"/>
            </a:br>
            <a:r>
              <a:rPr lang="en-US" altLang="ja-JP" sz="2100" dirty="0" smtClean="0"/>
              <a:t>※</a:t>
            </a:r>
            <a:r>
              <a:rPr lang="ja-JP" altLang="en-US" sz="2100" dirty="0" smtClean="0"/>
              <a:t>ハードウェアの人はツールの関係で</a:t>
            </a:r>
            <a:r>
              <a:rPr lang="en-US" altLang="ja-JP" sz="2100" dirty="0" smtClean="0"/>
              <a:t>Windows</a:t>
            </a:r>
            <a:r>
              <a:rPr lang="ja-JP" altLang="en-US" sz="2100" dirty="0" smtClean="0"/>
              <a:t>を使うケースが多いです。</a:t>
            </a:r>
            <a:endParaRPr lang="en-US" altLang="ja-JP" sz="2100" dirty="0" smtClean="0"/>
          </a:p>
          <a:p>
            <a:pPr lvl="1"/>
            <a:r>
              <a:rPr lang="ja-JP" altLang="en-US" dirty="0" smtClean="0"/>
              <a:t>トラブルシュートのためにどこでも簡単にインストールできて、簡単に動いてほしい。</a:t>
            </a:r>
            <a:r>
              <a:rPr lang="en-US" altLang="ja-JP" dirty="0" smtClean="0"/>
              <a:t/>
            </a:r>
            <a:br>
              <a:rPr lang="en-US" altLang="ja-JP" dirty="0" smtClean="0"/>
            </a:br>
            <a:r>
              <a:rPr lang="en-US" altLang="ja-JP" dirty="0" smtClean="0"/>
              <a:t>※</a:t>
            </a:r>
            <a:r>
              <a:rPr lang="ja-JP" altLang="en-US" dirty="0" smtClean="0"/>
              <a:t>依存ライブラリが少ないので、コピー一発で動きます。</a:t>
            </a:r>
            <a:endParaRPr lang="en-US" altLang="ja-JP" dirty="0" smtClean="0"/>
          </a:p>
          <a:p>
            <a:r>
              <a:rPr kumimoji="1" lang="ja-JP" altLang="en-US" dirty="0" smtClean="0"/>
              <a:t>なぜそのまま検査ソフトを</a:t>
            </a:r>
            <a:r>
              <a:rPr kumimoji="1" lang="en-US" altLang="ja-JP" dirty="0" smtClean="0"/>
              <a:t>DAQ</a:t>
            </a:r>
            <a:r>
              <a:rPr kumimoji="1" lang="ja-JP" altLang="en-US" dirty="0" smtClean="0"/>
              <a:t>に使わない？</a:t>
            </a:r>
            <a:endParaRPr kumimoji="1" lang="en-US" altLang="ja-JP" dirty="0" smtClean="0"/>
          </a:p>
          <a:p>
            <a:pPr lvl="1"/>
            <a:r>
              <a:rPr lang="en-US" altLang="ja-JP" dirty="0" smtClean="0"/>
              <a:t>MLF</a:t>
            </a:r>
            <a:r>
              <a:rPr lang="ja-JP" altLang="en-US" dirty="0" smtClean="0"/>
              <a:t>のシステムには他に多くのハードウェアもあり、すでに統合されて動作しています。</a:t>
            </a:r>
            <a:endParaRPr lang="en-US" altLang="ja-JP" dirty="0" smtClean="0"/>
          </a:p>
          <a:p>
            <a:pPr lvl="1"/>
            <a:r>
              <a:rPr lang="ja-JP" altLang="en-US" dirty="0" smtClean="0"/>
              <a:t>コンポーネントとして追加すると統合オペレーションに簡単に乗ることができます</a:t>
            </a:r>
            <a:endParaRPr lang="en-US" altLang="ja-JP" dirty="0" smtClean="0"/>
          </a:p>
          <a:p>
            <a:pPr lvl="1"/>
            <a:r>
              <a:rPr lang="ja-JP" altLang="en-US" dirty="0" smtClean="0"/>
              <a:t>検査プログラムは単体ハードウェア用で、</a:t>
            </a:r>
            <a:r>
              <a:rPr lang="en-US" altLang="ja-JP" dirty="0" smtClean="0"/>
              <a:t>RUN</a:t>
            </a:r>
            <a:r>
              <a:rPr lang="ja-JP" altLang="en-US" dirty="0" smtClean="0"/>
              <a:t>管理などはしません。</a:t>
            </a:r>
            <a:endParaRPr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77999315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NgemMlf</a:t>
            </a:r>
            <a:r>
              <a:rPr lang="ja-JP" altLang="en-US" dirty="0" smtClean="0"/>
              <a:t>コンポーネント（</a:t>
            </a:r>
            <a:r>
              <a:rPr kumimoji="1" lang="ja-JP" altLang="en-US" dirty="0" smtClean="0"/>
              <a:t>まとめ）</a:t>
            </a:r>
            <a:endParaRPr kumimoji="1" lang="ja-JP" altLang="en-US" dirty="0"/>
          </a:p>
        </p:txBody>
      </p:sp>
      <p:sp>
        <p:nvSpPr>
          <p:cNvPr id="3" name="コンテンツ プレースホルダー 2"/>
          <p:cNvSpPr>
            <a:spLocks noGrp="1"/>
          </p:cNvSpPr>
          <p:nvPr>
            <p:ph sz="quarter" idx="1"/>
          </p:nvPr>
        </p:nvSpPr>
        <p:spPr/>
        <p:txBody>
          <a:bodyPr>
            <a:normAutofit fontScale="92500" lnSpcReduction="10000"/>
          </a:bodyPr>
          <a:lstStyle/>
          <a:p>
            <a:r>
              <a:rPr lang="ja-JP" altLang="en-US" dirty="0" smtClean="0"/>
              <a:t>コンポーネント開発コスト低減と将来の拡張性をある程度担保。</a:t>
            </a:r>
            <a:endParaRPr lang="en-US" altLang="ja-JP" dirty="0" smtClean="0"/>
          </a:p>
          <a:p>
            <a:pPr lvl="1"/>
            <a:r>
              <a:rPr lang="ja-JP" altLang="en-US" dirty="0" smtClean="0"/>
              <a:t>ハードウェア依存部分をコンポーネントから外した。</a:t>
            </a:r>
            <a:endParaRPr lang="en-US" altLang="ja-JP" dirty="0" smtClean="0"/>
          </a:p>
          <a:p>
            <a:pPr lvl="2"/>
            <a:r>
              <a:rPr lang="ja-JP" altLang="en-US" dirty="0" smtClean="0"/>
              <a:t>データ読み出しと書き込みはデータ内容には依存せず。</a:t>
            </a:r>
            <a:endParaRPr lang="en-US" altLang="ja-JP" dirty="0" smtClean="0"/>
          </a:p>
          <a:p>
            <a:pPr lvl="2"/>
            <a:r>
              <a:rPr lang="en-US" altLang="ja-JP" dirty="0" err="1" smtClean="0"/>
              <a:t>SiTCP</a:t>
            </a:r>
            <a:r>
              <a:rPr lang="ja-JP" altLang="en-US" dirty="0" smtClean="0"/>
              <a:t>の簡単なリードアウトにはそのまま使えます。</a:t>
            </a:r>
            <a:endParaRPr lang="en-US" altLang="ja-JP" dirty="0" smtClean="0"/>
          </a:p>
          <a:p>
            <a:r>
              <a:rPr lang="ja-JP" altLang="en-US" dirty="0" smtClean="0"/>
              <a:t>外部プログラムをまるごと切り替えられます</a:t>
            </a:r>
            <a:endParaRPr lang="en-US" altLang="ja-JP" dirty="0" smtClean="0"/>
          </a:p>
          <a:p>
            <a:pPr lvl="1"/>
            <a:r>
              <a:rPr lang="ja-JP" altLang="en-US" dirty="0" smtClean="0"/>
              <a:t>より高度な解析プログラムにすげ替えることもできます。</a:t>
            </a:r>
            <a:r>
              <a:rPr lang="en-US" altLang="ja-JP" dirty="0" smtClean="0"/>
              <a:t>※</a:t>
            </a:r>
            <a:r>
              <a:rPr lang="ja-JP" altLang="en-US" dirty="0" smtClean="0"/>
              <a:t>ただし</a:t>
            </a:r>
            <a:r>
              <a:rPr lang="en-US" altLang="ja-JP" dirty="0" err="1" smtClean="0"/>
              <a:t>popen</a:t>
            </a:r>
            <a:r>
              <a:rPr lang="ja-JP" altLang="en-US" dirty="0" smtClean="0"/>
              <a:t>でコマンド制御できないといけません。</a:t>
            </a:r>
            <a:endParaRPr lang="en-US" altLang="ja-JP" dirty="0" smtClean="0"/>
          </a:p>
          <a:p>
            <a:r>
              <a:rPr lang="ja-JP" altLang="en-US" dirty="0" smtClean="0"/>
              <a:t>心残りとしては、、</a:t>
            </a:r>
            <a:endParaRPr lang="en-US" altLang="ja-JP" dirty="0" smtClean="0"/>
          </a:p>
          <a:p>
            <a:pPr lvl="1"/>
            <a:r>
              <a:rPr lang="ja-JP" altLang="en-US" dirty="0" smtClean="0"/>
              <a:t>後段コンポーネントに送り出すモニタ用予備ポートが欲しかったです。</a:t>
            </a:r>
            <a:endParaRPr lang="en-US" altLang="ja-JP" dirty="0" smtClean="0"/>
          </a:p>
          <a:p>
            <a:pPr lvl="1"/>
            <a:r>
              <a:rPr lang="ja-JP" altLang="en-US" dirty="0" smtClean="0"/>
              <a:t>現在は</a:t>
            </a:r>
            <a:r>
              <a:rPr lang="en-US" altLang="ja-JP" dirty="0" smtClean="0"/>
              <a:t>NULL</a:t>
            </a:r>
            <a:r>
              <a:rPr lang="ja-JP" altLang="en-US" dirty="0" smtClean="0"/>
              <a:t>コンポーネント（のようなダミー）を繋がないとエラーになる？＜あまり複雑になるのは</a:t>
            </a:r>
            <a:r>
              <a:rPr lang="en-US" altLang="ja-JP" dirty="0" smtClean="0"/>
              <a:t>☓</a:t>
            </a:r>
          </a:p>
          <a:p>
            <a:pPr lvl="2"/>
            <a:r>
              <a:rPr lang="en-US" altLang="ja-JP" dirty="0" err="1" smtClean="0"/>
              <a:t>OutPort</a:t>
            </a:r>
            <a:r>
              <a:rPr lang="ja-JP" altLang="en-US" dirty="0" smtClean="0"/>
              <a:t>を</a:t>
            </a:r>
            <a:r>
              <a:rPr lang="en-US" altLang="ja-JP" dirty="0" smtClean="0"/>
              <a:t>Disable</a:t>
            </a:r>
            <a:r>
              <a:rPr lang="ja-JP" altLang="en-US" dirty="0" smtClean="0"/>
              <a:t>に出来る機能があると便利？</a:t>
            </a:r>
            <a:endParaRPr lang="en-US" altLang="ja-JP" dirty="0" smtClean="0"/>
          </a:p>
        </p:txBody>
      </p:sp>
    </p:spTree>
    <p:extLst>
      <p:ext uri="{BB962C8B-B14F-4D97-AF65-F5344CB8AC3E}">
        <p14:creationId xmlns:p14="http://schemas.microsoft.com/office/powerpoint/2010/main" val="422388870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a:t>
            </a:r>
            <a:r>
              <a:rPr lang="ja-JP" altLang="en-US" dirty="0" smtClean="0"/>
              <a:t>他のコンポーネントの概要</a:t>
            </a:r>
            <a:endParaRPr kumimoji="1" lang="ja-JP" altLang="en-US" dirty="0"/>
          </a:p>
        </p:txBody>
      </p:sp>
      <p:sp>
        <p:nvSpPr>
          <p:cNvPr id="3" name="コンテンツ プレースホルダー 2"/>
          <p:cNvSpPr>
            <a:spLocks noGrp="1"/>
          </p:cNvSpPr>
          <p:nvPr>
            <p:ph sz="quarter" idx="1"/>
          </p:nvPr>
        </p:nvSpPr>
        <p:spPr/>
        <p:txBody>
          <a:bodyPr>
            <a:normAutofit fontScale="92500" lnSpcReduction="10000"/>
          </a:bodyPr>
          <a:lstStyle/>
          <a:p>
            <a:r>
              <a:rPr kumimoji="1" lang="en-US" altLang="ja-JP" dirty="0" smtClean="0"/>
              <a:t>T0EventLogger</a:t>
            </a:r>
            <a:r>
              <a:rPr lang="ja-JP" altLang="en-US" dirty="0" smtClean="0"/>
              <a:t>：</a:t>
            </a:r>
            <a:r>
              <a:rPr lang="en-US" altLang="ja-JP" dirty="0" smtClean="0"/>
              <a:t>T0Event</a:t>
            </a:r>
            <a:r>
              <a:rPr lang="ja-JP" altLang="en-US" dirty="0" smtClean="0"/>
              <a:t>の位置のインデックスをリアルタイムで作成する</a:t>
            </a:r>
            <a:endParaRPr lang="en-US" altLang="ja-JP" dirty="0" smtClean="0"/>
          </a:p>
          <a:p>
            <a:pPr lvl="1"/>
            <a:r>
              <a:rPr kumimoji="1" lang="ja-JP" altLang="en-US" dirty="0" smtClean="0"/>
              <a:t>大量の</a:t>
            </a:r>
            <a:r>
              <a:rPr kumimoji="1" lang="en-US" altLang="ja-JP" dirty="0" smtClean="0"/>
              <a:t>Event</a:t>
            </a:r>
            <a:r>
              <a:rPr kumimoji="1" lang="ja-JP" altLang="en-US" dirty="0" smtClean="0"/>
              <a:t>データ内に紛れているパルス</a:t>
            </a:r>
            <a:r>
              <a:rPr kumimoji="1" lang="en-US" altLang="ja-JP" dirty="0" smtClean="0"/>
              <a:t>ID</a:t>
            </a:r>
            <a:r>
              <a:rPr kumimoji="1" lang="ja-JP" altLang="en-US" dirty="0" smtClean="0"/>
              <a:t>と時刻を指しているインデックスファイルを作成</a:t>
            </a:r>
            <a:endParaRPr kumimoji="1" lang="en-US" altLang="ja-JP" dirty="0" smtClean="0"/>
          </a:p>
          <a:p>
            <a:pPr lvl="1"/>
            <a:r>
              <a:rPr kumimoji="1" lang="ja-JP" altLang="en-US" dirty="0" smtClean="0"/>
              <a:t>インデックスファイルは小さい。</a:t>
            </a:r>
            <a:endParaRPr kumimoji="1" lang="en-US" altLang="ja-JP" dirty="0" smtClean="0"/>
          </a:p>
          <a:p>
            <a:pPr lvl="1"/>
            <a:r>
              <a:rPr lang="ja-JP" altLang="en-US" dirty="0" smtClean="0"/>
              <a:t>時刻を指定して部分的にデータを切り出す用途に使用できる</a:t>
            </a:r>
            <a:endParaRPr lang="en-US" altLang="ja-JP" dirty="0" smtClean="0"/>
          </a:p>
          <a:p>
            <a:r>
              <a:rPr kumimoji="1" lang="en-US" altLang="ja-JP" dirty="0" err="1" smtClean="0"/>
              <a:t>DataGen</a:t>
            </a:r>
            <a:r>
              <a:rPr kumimoji="1" lang="ja-JP" altLang="en-US" dirty="0" smtClean="0"/>
              <a:t>：ファイルからデータを読みだして指定された単位＊</a:t>
            </a:r>
            <a:r>
              <a:rPr kumimoji="1" lang="en-US" altLang="ja-JP" dirty="0" smtClean="0"/>
              <a:t>N</a:t>
            </a:r>
            <a:r>
              <a:rPr kumimoji="1" lang="ja-JP" altLang="en-US" dirty="0" smtClean="0"/>
              <a:t>でヘッダ、フッタを付与して送信する（開発用）</a:t>
            </a:r>
            <a:endParaRPr kumimoji="1" lang="en-US" altLang="ja-JP" dirty="0" smtClean="0"/>
          </a:p>
          <a:p>
            <a:r>
              <a:rPr lang="en-US" altLang="ja-JP" dirty="0" smtClean="0"/>
              <a:t>Converter</a:t>
            </a:r>
            <a:r>
              <a:rPr lang="ja-JP" altLang="en-US" dirty="0" smtClean="0"/>
              <a:t>：過去の</a:t>
            </a:r>
            <a:r>
              <a:rPr lang="en-US" altLang="ja-JP" dirty="0" smtClean="0"/>
              <a:t>H</a:t>
            </a:r>
            <a:r>
              <a:rPr lang="ja-JP" altLang="en-US" dirty="0" smtClean="0"/>
              <a:t>／</a:t>
            </a:r>
            <a:r>
              <a:rPr lang="en-US" altLang="ja-JP" dirty="0" smtClean="0"/>
              <a:t>W</a:t>
            </a:r>
            <a:r>
              <a:rPr lang="ja-JP" altLang="en-US" dirty="0" smtClean="0"/>
              <a:t>のデータ</a:t>
            </a:r>
            <a:r>
              <a:rPr lang="en-US" altLang="ja-JP" dirty="0" smtClean="0"/>
              <a:t>(32bit)</a:t>
            </a:r>
            <a:r>
              <a:rPr lang="ja-JP" altLang="en-US" dirty="0" smtClean="0"/>
              <a:t>を新しい</a:t>
            </a:r>
            <a:r>
              <a:rPr lang="en-US" altLang="ja-JP" dirty="0" smtClean="0"/>
              <a:t>H/W</a:t>
            </a:r>
            <a:r>
              <a:rPr lang="ja-JP" altLang="en-US" dirty="0" smtClean="0"/>
              <a:t>のデータ（</a:t>
            </a:r>
            <a:r>
              <a:rPr lang="en-US" altLang="ja-JP" dirty="0" smtClean="0"/>
              <a:t>64bit)</a:t>
            </a:r>
            <a:r>
              <a:rPr lang="ja-JP" altLang="en-US" dirty="0" smtClean="0"/>
              <a:t>に変換。細かい用途は不明ですが、過渡期に使用するもの？</a:t>
            </a:r>
            <a:endParaRPr lang="en-US" altLang="ja-JP" dirty="0" smtClean="0"/>
          </a:p>
          <a:p>
            <a:r>
              <a:rPr kumimoji="1" lang="en-US" altLang="ja-JP" dirty="0" smtClean="0"/>
              <a:t>Feedback</a:t>
            </a:r>
            <a:r>
              <a:rPr kumimoji="1" lang="ja-JP" altLang="en-US" dirty="0" smtClean="0"/>
              <a:t>：</a:t>
            </a:r>
            <a:r>
              <a:rPr kumimoji="1" lang="en-US" altLang="ja-JP" dirty="0" err="1" smtClean="0"/>
              <a:t>TrigNET</a:t>
            </a:r>
            <a:r>
              <a:rPr kumimoji="1" lang="ja-JP" altLang="en-US" dirty="0" smtClean="0"/>
              <a:t>で測定したデータを元に遅延発生装置を制御して調整する</a:t>
            </a:r>
            <a:endParaRPr kumimoji="1" lang="ja-JP" altLang="en-US" dirty="0"/>
          </a:p>
        </p:txBody>
      </p:sp>
    </p:spTree>
    <p:extLst>
      <p:ext uri="{BB962C8B-B14F-4D97-AF65-F5344CB8AC3E}">
        <p14:creationId xmlns:p14="http://schemas.microsoft.com/office/powerpoint/2010/main" val="23735253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社内開発</a:t>
            </a:r>
            <a:r>
              <a:rPr lang="ja-JP" altLang="en-US"/>
              <a:t>環境</a:t>
            </a:r>
            <a:r>
              <a:rPr lang="ja-JP" altLang="en-US" smtClean="0"/>
              <a:t>の</a:t>
            </a:r>
            <a:r>
              <a:rPr lang="ja-JP" altLang="en-US" smtClean="0"/>
              <a:t>お話</a:t>
            </a:r>
            <a:r>
              <a:rPr lang="ja-JP" altLang="en-US" smtClean="0"/>
              <a:t>（</a:t>
            </a:r>
            <a:r>
              <a:rPr lang="ja-JP" altLang="en-US" dirty="0" smtClean="0"/>
              <a:t>余談）</a:t>
            </a:r>
            <a:endParaRPr kumimoji="1" lang="ja-JP" altLang="en-US" dirty="0"/>
          </a:p>
        </p:txBody>
      </p:sp>
      <p:sp>
        <p:nvSpPr>
          <p:cNvPr id="3" name="コンテンツ プレースホルダー 2"/>
          <p:cNvSpPr>
            <a:spLocks noGrp="1"/>
          </p:cNvSpPr>
          <p:nvPr>
            <p:ph sz="quarter" idx="1"/>
          </p:nvPr>
        </p:nvSpPr>
        <p:spPr/>
        <p:txBody>
          <a:bodyPr>
            <a:normAutofit fontScale="70000" lnSpcReduction="20000"/>
          </a:bodyPr>
          <a:lstStyle/>
          <a:p>
            <a:r>
              <a:rPr lang="ja-JP" altLang="en-US" dirty="0" smtClean="0"/>
              <a:t>ソースコードリポジトリを</a:t>
            </a:r>
            <a:r>
              <a:rPr lang="en-US" altLang="ja-JP" dirty="0" err="1" smtClean="0"/>
              <a:t>SubVersion</a:t>
            </a:r>
            <a:r>
              <a:rPr lang="ja-JP" altLang="en-US" dirty="0" smtClean="0"/>
              <a:t>から</a:t>
            </a:r>
            <a:r>
              <a:rPr lang="en-US" altLang="ja-JP" dirty="0" err="1" smtClean="0"/>
              <a:t>gitlab</a:t>
            </a:r>
            <a:r>
              <a:rPr lang="ja-JP" altLang="en-US" dirty="0" smtClean="0"/>
              <a:t>に移行中</a:t>
            </a:r>
            <a:endParaRPr lang="en-US" altLang="ja-JP" dirty="0" smtClean="0"/>
          </a:p>
          <a:p>
            <a:pPr lvl="1"/>
            <a:r>
              <a:rPr lang="ja-JP" altLang="en-US" dirty="0" smtClean="0"/>
              <a:t>ちまたで</a:t>
            </a:r>
            <a:r>
              <a:rPr lang="en-US" altLang="ja-JP" dirty="0" err="1" smtClean="0"/>
              <a:t>github</a:t>
            </a:r>
            <a:r>
              <a:rPr lang="ja-JP" altLang="en-US" dirty="0" smtClean="0"/>
              <a:t>が流行っていて評判が良い</a:t>
            </a:r>
            <a:endParaRPr lang="en-US" altLang="ja-JP" dirty="0" smtClean="0"/>
          </a:p>
          <a:p>
            <a:pPr lvl="1"/>
            <a:r>
              <a:rPr kumimoji="1" lang="en-US" altLang="ja-JP" dirty="0" err="1" smtClean="0"/>
              <a:t>git</a:t>
            </a:r>
            <a:r>
              <a:rPr kumimoji="1" lang="ja-JP" altLang="en-US" dirty="0" smtClean="0"/>
              <a:t>の良さがいまいちよさがわからないものの、プロジェクト</a:t>
            </a:r>
            <a:r>
              <a:rPr kumimoji="1" lang="en-US" altLang="ja-JP" dirty="0" smtClean="0"/>
              <a:t>Wiki</a:t>
            </a:r>
            <a:r>
              <a:rPr kumimoji="1" lang="ja-JP" altLang="en-US" dirty="0" smtClean="0"/>
              <a:t>、不具合管理など単なる</a:t>
            </a:r>
            <a:r>
              <a:rPr kumimoji="1" lang="en-US" altLang="ja-JP" dirty="0" err="1" smtClean="0"/>
              <a:t>SubVersion</a:t>
            </a:r>
            <a:r>
              <a:rPr kumimoji="1" lang="ja-JP" altLang="en-US" dirty="0" smtClean="0"/>
              <a:t>に比べると高機能</a:t>
            </a:r>
            <a:endParaRPr kumimoji="1" lang="en-US" altLang="ja-JP" dirty="0" smtClean="0"/>
          </a:p>
          <a:p>
            <a:r>
              <a:rPr lang="en-US" altLang="ja-JP" dirty="0" smtClean="0"/>
              <a:t>Jenkins</a:t>
            </a:r>
            <a:r>
              <a:rPr lang="ja-JP" altLang="en-US" dirty="0" smtClean="0"/>
              <a:t>による自動ビルド</a:t>
            </a:r>
            <a:r>
              <a:rPr lang="en-US" altLang="ja-JP" dirty="0" smtClean="0"/>
              <a:t>/</a:t>
            </a:r>
            <a:r>
              <a:rPr lang="ja-JP" altLang="en-US" dirty="0" smtClean="0"/>
              <a:t>デプロイ環境の構築</a:t>
            </a:r>
            <a:endParaRPr lang="en-US" altLang="ja-JP" dirty="0" smtClean="0"/>
          </a:p>
          <a:p>
            <a:pPr lvl="1"/>
            <a:r>
              <a:rPr kumimoji="1" lang="ja-JP" altLang="en-US" dirty="0" smtClean="0"/>
              <a:t>スレーブマシンとして</a:t>
            </a:r>
            <a:r>
              <a:rPr kumimoji="1" lang="en-US" altLang="ja-JP" dirty="0" smtClean="0"/>
              <a:t>Windows</a:t>
            </a:r>
            <a:r>
              <a:rPr kumimoji="1" lang="ja-JP" altLang="en-US" dirty="0" smtClean="0"/>
              <a:t>や各種</a:t>
            </a:r>
            <a:r>
              <a:rPr kumimoji="1" lang="en-US" altLang="ja-JP" dirty="0" smtClean="0"/>
              <a:t>Linux</a:t>
            </a:r>
            <a:r>
              <a:rPr kumimoji="1" lang="ja-JP" altLang="en-US" dirty="0" smtClean="0"/>
              <a:t>、</a:t>
            </a:r>
            <a:r>
              <a:rPr kumimoji="1" lang="en-US" altLang="ja-JP" dirty="0" smtClean="0"/>
              <a:t>Mac OS</a:t>
            </a:r>
            <a:r>
              <a:rPr kumimoji="1" lang="ja-JP" altLang="en-US" dirty="0" smtClean="0"/>
              <a:t>などを登録して、いろいろなプラットフォーム向けのプロダクトを</a:t>
            </a:r>
            <a:r>
              <a:rPr kumimoji="1" lang="en-US" altLang="ja-JP" dirty="0" err="1" smtClean="0"/>
              <a:t>WebUI</a:t>
            </a:r>
            <a:r>
              <a:rPr kumimoji="1" lang="ja-JP" altLang="en-US" dirty="0" smtClean="0"/>
              <a:t>から簡単にビルド</a:t>
            </a:r>
            <a:endParaRPr kumimoji="1" lang="en-US" altLang="ja-JP" dirty="0" smtClean="0"/>
          </a:p>
          <a:p>
            <a:pPr lvl="1"/>
            <a:r>
              <a:rPr lang="ja-JP" altLang="en-US" dirty="0" smtClean="0"/>
              <a:t>コンパイル、リンクだけではなく、インストーラ作成、試験環境へのインストール、検査などコマンドで出来るほとんどのことを自動化できる。</a:t>
            </a:r>
            <a:endParaRPr lang="en-US" altLang="ja-JP" dirty="0" smtClean="0"/>
          </a:p>
          <a:p>
            <a:pPr lvl="1"/>
            <a:r>
              <a:rPr kumimoji="1" lang="ja-JP" altLang="en-US" dirty="0" smtClean="0"/>
              <a:t>「リポジトリにソースコードがコミットされたらそれを検出してビルドする」など連携して動作する。エラーがあれば通知も可能。リポジトリのタグ打ちなどもしてくれる。</a:t>
            </a:r>
            <a:endParaRPr kumimoji="1" lang="en-US" altLang="ja-JP" dirty="0" smtClean="0"/>
          </a:p>
          <a:p>
            <a:pPr lvl="1"/>
            <a:r>
              <a:rPr lang="en-US" altLang="ja-JP" dirty="0" smtClean="0"/>
              <a:t>DAQ Middleware</a:t>
            </a:r>
            <a:r>
              <a:rPr lang="ja-JP" altLang="en-US" dirty="0" smtClean="0"/>
              <a:t>は、検査用マシンにインストールしてビルドまで自動化</a:t>
            </a:r>
            <a:endParaRPr kumimoji="1" lang="en-US" altLang="ja-JP" dirty="0" smtClean="0"/>
          </a:p>
          <a:p>
            <a:pPr lvl="1"/>
            <a:r>
              <a:rPr kumimoji="1" lang="ja-JP" altLang="en-US" dirty="0" smtClean="0"/>
              <a:t>検査もできるようなのでいろいろ調査中です。まずは静的なコードチェックから？</a:t>
            </a:r>
            <a:endParaRPr kumimoji="1" lang="en-US" altLang="ja-JP" dirty="0" smtClean="0"/>
          </a:p>
          <a:p>
            <a:pPr lvl="1"/>
            <a:r>
              <a:rPr lang="en-US" altLang="ja-JP" dirty="0" smtClean="0"/>
              <a:t>Web</a:t>
            </a:r>
            <a:r>
              <a:rPr lang="ja-JP" altLang="en-US" dirty="0" smtClean="0"/>
              <a:t>アプリケーションのテストソフト</a:t>
            </a:r>
            <a:r>
              <a:rPr lang="en-US" altLang="ja-JP" dirty="0" smtClean="0"/>
              <a:t>Selenium</a:t>
            </a:r>
            <a:r>
              <a:rPr lang="ja-JP" altLang="en-US" dirty="0" smtClean="0"/>
              <a:t>も統合（別案件ですが）、</a:t>
            </a:r>
            <a:r>
              <a:rPr lang="en-US" altLang="ja-JP" dirty="0" smtClean="0"/>
              <a:t>DAQ Middleware</a:t>
            </a:r>
            <a:r>
              <a:rPr lang="ja-JP" altLang="en-US" dirty="0" smtClean="0"/>
              <a:t>の</a:t>
            </a:r>
            <a:r>
              <a:rPr lang="en-US" altLang="ja-JP" dirty="0" err="1" smtClean="0"/>
              <a:t>WebUI</a:t>
            </a:r>
            <a:r>
              <a:rPr lang="ja-JP" altLang="en-US" dirty="0" smtClean="0"/>
              <a:t>制御は簡単かもしれません。</a:t>
            </a:r>
            <a:endParaRPr kumimoji="1" lang="en-US" altLang="ja-JP" dirty="0" smtClean="0"/>
          </a:p>
          <a:p>
            <a:r>
              <a:rPr kumimoji="1" lang="ja-JP" altLang="en-US" dirty="0" smtClean="0"/>
              <a:t>なぜこんなことを？</a:t>
            </a:r>
            <a:endParaRPr kumimoji="1" lang="en-US" altLang="ja-JP" dirty="0" smtClean="0"/>
          </a:p>
          <a:p>
            <a:pPr lvl="1"/>
            <a:r>
              <a:rPr lang="ja-JP" altLang="en-US" dirty="0" smtClean="0"/>
              <a:t>学生バイトを使い始めたので人に依存したノウハウを減らす必要があった。</a:t>
            </a:r>
            <a:endParaRPr lang="en-US" altLang="ja-JP" dirty="0" smtClean="0"/>
          </a:p>
          <a:p>
            <a:pPr lvl="1"/>
            <a:r>
              <a:rPr lang="ja-JP" altLang="en-US" dirty="0" smtClean="0"/>
              <a:t>作業はできるだけ自動化したい。</a:t>
            </a:r>
            <a:endParaRPr lang="en-US" altLang="ja-JP" dirty="0" smtClean="0"/>
          </a:p>
          <a:p>
            <a:pPr lvl="1"/>
            <a:r>
              <a:rPr kumimoji="1" lang="ja-JP" altLang="en-US" dirty="0" smtClean="0"/>
              <a:t>マルチプラットフォーム向けのプログラムが増えて</a:t>
            </a:r>
            <a:r>
              <a:rPr lang="ja-JP" altLang="en-US" dirty="0" smtClean="0"/>
              <a:t>きたのでビルドが面倒。</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31412335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概要</a:t>
            </a:r>
            <a:endParaRPr kumimoji="1" lang="ja-JP" altLang="en-US" dirty="0"/>
          </a:p>
        </p:txBody>
      </p:sp>
      <p:sp>
        <p:nvSpPr>
          <p:cNvPr id="3" name="コンテンツ プレースホルダー 2"/>
          <p:cNvSpPr>
            <a:spLocks noGrp="1"/>
          </p:cNvSpPr>
          <p:nvPr>
            <p:ph sz="quarter" idx="1"/>
          </p:nvPr>
        </p:nvSpPr>
        <p:spPr/>
        <p:txBody>
          <a:bodyPr/>
          <a:lstStyle/>
          <a:p>
            <a:r>
              <a:rPr kumimoji="1" lang="en-US" altLang="ja-JP" dirty="0" smtClean="0"/>
              <a:t>Bee Beans Technologies</a:t>
            </a:r>
            <a:r>
              <a:rPr kumimoji="1" lang="ja-JP" altLang="en-US" dirty="0" smtClean="0"/>
              <a:t>の概要</a:t>
            </a:r>
            <a:endParaRPr kumimoji="1" lang="en-US" altLang="ja-JP" dirty="0" smtClean="0"/>
          </a:p>
          <a:p>
            <a:r>
              <a:rPr lang="en-US" altLang="ja-JP" dirty="0" smtClean="0"/>
              <a:t>DAQ Middleware</a:t>
            </a:r>
            <a:r>
              <a:rPr lang="ja-JP" altLang="en-US" dirty="0" smtClean="0"/>
              <a:t>の共同研究</a:t>
            </a:r>
            <a:endParaRPr lang="en-US" altLang="ja-JP" dirty="0" smtClean="0"/>
          </a:p>
          <a:p>
            <a:r>
              <a:rPr kumimoji="1" lang="en-US" altLang="ja-JP" dirty="0" smtClean="0"/>
              <a:t>DAQ Middleware</a:t>
            </a:r>
            <a:r>
              <a:rPr kumimoji="1" lang="ja-JP" altLang="en-US" dirty="0" smtClean="0"/>
              <a:t>に関わる業務</a:t>
            </a:r>
            <a:endParaRPr kumimoji="1" lang="en-US" altLang="ja-JP" dirty="0" smtClean="0"/>
          </a:p>
          <a:p>
            <a:r>
              <a:rPr kumimoji="1" lang="en-US" altLang="ja-JP" dirty="0" smtClean="0"/>
              <a:t>MLF</a:t>
            </a:r>
            <a:r>
              <a:rPr lang="ja-JP" altLang="en-US" dirty="0" smtClean="0"/>
              <a:t>用</a:t>
            </a:r>
            <a:r>
              <a:rPr lang="en-US" altLang="ja-JP" dirty="0" smtClean="0"/>
              <a:t>DAQ</a:t>
            </a:r>
            <a:r>
              <a:rPr lang="ja-JP" altLang="en-US" dirty="0" smtClean="0"/>
              <a:t>コンポーネント</a:t>
            </a:r>
            <a:endParaRPr lang="en-US" altLang="ja-JP" dirty="0" smtClean="0"/>
          </a:p>
          <a:p>
            <a:pPr lvl="1"/>
            <a:r>
              <a:rPr kumimoji="1" lang="en-US" altLang="ja-JP" dirty="0" err="1" smtClean="0"/>
              <a:t>NgemMlf</a:t>
            </a:r>
            <a:r>
              <a:rPr kumimoji="1" lang="ja-JP" altLang="en-US" dirty="0" smtClean="0"/>
              <a:t>コンポーネントのご紹介</a:t>
            </a:r>
            <a:endParaRPr kumimoji="1" lang="en-US" altLang="ja-JP" dirty="0" smtClean="0"/>
          </a:p>
          <a:p>
            <a:pPr lvl="1"/>
            <a:r>
              <a:rPr lang="ja-JP" altLang="en-US" dirty="0" smtClean="0"/>
              <a:t>その他の新しいコンポーネントの概要</a:t>
            </a:r>
            <a:endParaRPr kumimoji="1" lang="en-US" altLang="ja-JP" dirty="0" smtClean="0"/>
          </a:p>
          <a:p>
            <a:r>
              <a:rPr lang="ja-JP" altLang="en-US" dirty="0" smtClean="0"/>
              <a:t>社内開発環境</a:t>
            </a:r>
            <a:r>
              <a:rPr lang="ja-JP" altLang="en-US" dirty="0" smtClean="0"/>
              <a:t>の</a:t>
            </a:r>
            <a:r>
              <a:rPr lang="ja-JP" altLang="en-US" dirty="0" smtClean="0"/>
              <a:t>お話</a:t>
            </a:r>
            <a:r>
              <a:rPr lang="ja-JP" altLang="en-US" dirty="0" smtClean="0"/>
              <a:t>（</a:t>
            </a:r>
            <a:r>
              <a:rPr lang="ja-JP" altLang="en-US" dirty="0" smtClean="0"/>
              <a:t>余談）</a:t>
            </a:r>
            <a:endParaRPr kumimoji="1" lang="ja-JP" altLang="en-US" dirty="0"/>
          </a:p>
        </p:txBody>
      </p:sp>
    </p:spTree>
    <p:extLst>
      <p:ext uri="{BB962C8B-B14F-4D97-AF65-F5344CB8AC3E}">
        <p14:creationId xmlns:p14="http://schemas.microsoft.com/office/powerpoint/2010/main" val="6421318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eiryo UI" pitchFamily="50" charset="-128"/>
                <a:ea typeface="Meiryo UI" pitchFamily="50" charset="-128"/>
                <a:cs typeface="Meiryo UI" pitchFamily="50" charset="-128"/>
              </a:rPr>
              <a:t>Bee Beans </a:t>
            </a:r>
            <a:r>
              <a:rPr kumimoji="1" lang="en-US" altLang="ja-JP" dirty="0" err="1" smtClean="0">
                <a:latin typeface="Meiryo UI" pitchFamily="50" charset="-128"/>
                <a:ea typeface="Meiryo UI" pitchFamily="50" charset="-128"/>
                <a:cs typeface="Meiryo UI" pitchFamily="50" charset="-128"/>
              </a:rPr>
              <a:t>Techonologies</a:t>
            </a:r>
            <a:r>
              <a:rPr kumimoji="1" lang="ja-JP" altLang="en-US" dirty="0" smtClean="0">
                <a:latin typeface="Meiryo UI" pitchFamily="50" charset="-128"/>
                <a:ea typeface="Meiryo UI" pitchFamily="50" charset="-128"/>
                <a:cs typeface="Meiryo UI" pitchFamily="50" charset="-128"/>
              </a:rPr>
              <a:t>の概要</a:t>
            </a:r>
            <a:endParaRPr kumimoji="1" lang="ja-JP" altLang="en-US" dirty="0">
              <a:latin typeface="Meiryo UI" pitchFamily="50" charset="-128"/>
              <a:ea typeface="Meiryo UI" pitchFamily="50" charset="-128"/>
              <a:cs typeface="Meiryo UI" pitchFamily="50" charset="-128"/>
            </a:endParaRPr>
          </a:p>
        </p:txBody>
      </p:sp>
      <p:sp>
        <p:nvSpPr>
          <p:cNvPr id="3" name="コンテンツ プレースホルダ 2"/>
          <p:cNvSpPr>
            <a:spLocks noGrp="1"/>
          </p:cNvSpPr>
          <p:nvPr>
            <p:ph sz="quarter" idx="1"/>
          </p:nvPr>
        </p:nvSpPr>
        <p:spPr>
          <a:xfrm>
            <a:off x="457200" y="1219200"/>
            <a:ext cx="8229600" cy="3649960"/>
          </a:xfrm>
        </p:spPr>
        <p:txBody>
          <a:bodyPr>
            <a:normAutofit/>
          </a:bodyPr>
          <a:lstStyle/>
          <a:p>
            <a:pPr>
              <a:buNone/>
            </a:pPr>
            <a:r>
              <a:rPr lang="ja-JP" altLang="en-US" sz="2400" dirty="0" smtClean="0">
                <a:latin typeface="Meiryo UI" pitchFamily="50" charset="-128"/>
                <a:ea typeface="Meiryo UI" pitchFamily="50" charset="-128"/>
                <a:cs typeface="Meiryo UI" pitchFamily="50" charset="-128"/>
              </a:rPr>
              <a:t>商号		株式会社　</a:t>
            </a:r>
            <a:r>
              <a:rPr lang="en-US" altLang="ja-JP" sz="2400" dirty="0" err="1" smtClean="0">
                <a:latin typeface="Meiryo UI" pitchFamily="50" charset="-128"/>
                <a:ea typeface="Meiryo UI" pitchFamily="50" charset="-128"/>
                <a:cs typeface="Meiryo UI" pitchFamily="50" charset="-128"/>
              </a:rPr>
              <a:t>BeeBeansTechnologies</a:t>
            </a:r>
            <a:endParaRPr lang="en-US" altLang="ja-JP" sz="2400" dirty="0" smtClean="0">
              <a:latin typeface="Meiryo UI" pitchFamily="50" charset="-128"/>
              <a:ea typeface="Meiryo UI" pitchFamily="50" charset="-128"/>
              <a:cs typeface="Meiryo UI" pitchFamily="50" charset="-128"/>
            </a:endParaRPr>
          </a:p>
          <a:p>
            <a:pPr>
              <a:buNone/>
            </a:pPr>
            <a:r>
              <a:rPr lang="ja-JP" altLang="en-US" sz="1800" dirty="0" smtClean="0">
                <a:latin typeface="Meiryo UI" pitchFamily="50" charset="-128"/>
                <a:ea typeface="Meiryo UI" pitchFamily="50" charset="-128"/>
                <a:cs typeface="Meiryo UI" pitchFamily="50" charset="-128"/>
              </a:rPr>
              <a:t>　				（英語表記　</a:t>
            </a:r>
            <a:r>
              <a:rPr lang="en-US" altLang="ja-JP" sz="1800" dirty="0" err="1" smtClean="0">
                <a:latin typeface="Meiryo UI" pitchFamily="50" charset="-128"/>
                <a:ea typeface="Meiryo UI" pitchFamily="50" charset="-128"/>
                <a:cs typeface="Meiryo UI" pitchFamily="50" charset="-128"/>
              </a:rPr>
              <a:t>BeeBeansTechnologies</a:t>
            </a:r>
            <a:r>
              <a:rPr lang="ja-JP" altLang="en-US" sz="1800" dirty="0" smtClean="0">
                <a:latin typeface="Meiryo UI" pitchFamily="50" charset="-128"/>
                <a:ea typeface="Meiryo UI" pitchFamily="50" charset="-128"/>
                <a:cs typeface="Meiryo UI" pitchFamily="50" charset="-128"/>
              </a:rPr>
              <a:t>　</a:t>
            </a:r>
            <a:r>
              <a:rPr lang="en-US" altLang="ja-JP" sz="1800" dirty="0" err="1" smtClean="0">
                <a:latin typeface="Meiryo UI" pitchFamily="50" charset="-128"/>
                <a:ea typeface="Meiryo UI" pitchFamily="50" charset="-128"/>
                <a:cs typeface="Meiryo UI" pitchFamily="50" charset="-128"/>
              </a:rPr>
              <a:t>Co.,Ltd</a:t>
            </a:r>
            <a:r>
              <a:rPr lang="en-US" altLang="ja-JP" sz="1800" dirty="0" smtClean="0">
                <a:latin typeface="Meiryo UI" pitchFamily="50" charset="-128"/>
                <a:ea typeface="Meiryo UI" pitchFamily="50" charset="-128"/>
                <a:cs typeface="Meiryo UI" pitchFamily="50" charset="-128"/>
              </a:rPr>
              <a:t>.</a:t>
            </a:r>
            <a:r>
              <a:rPr lang="ja-JP" altLang="en-US" sz="1800" dirty="0" smtClean="0">
                <a:latin typeface="Meiryo UI" pitchFamily="50" charset="-128"/>
                <a:ea typeface="Meiryo UI" pitchFamily="50" charset="-128"/>
                <a:cs typeface="Meiryo UI" pitchFamily="50" charset="-128"/>
              </a:rPr>
              <a:t>）</a:t>
            </a:r>
          </a:p>
          <a:p>
            <a:pPr>
              <a:buNone/>
            </a:pPr>
            <a:r>
              <a:rPr lang="ja-JP" altLang="en-US" sz="2400" dirty="0" smtClean="0">
                <a:latin typeface="Meiryo UI" pitchFamily="50" charset="-128"/>
                <a:ea typeface="Meiryo UI" pitchFamily="50" charset="-128"/>
                <a:cs typeface="Meiryo UI" pitchFamily="50" charset="-128"/>
              </a:rPr>
              <a:t>設立　		</a:t>
            </a:r>
            <a:r>
              <a:rPr lang="en-US" altLang="ja-JP" sz="2400" dirty="0" smtClean="0">
                <a:latin typeface="Meiryo UI" pitchFamily="50" charset="-128"/>
                <a:ea typeface="Meiryo UI" pitchFamily="50" charset="-128"/>
                <a:cs typeface="Meiryo UI" pitchFamily="50" charset="-128"/>
              </a:rPr>
              <a:t>2006</a:t>
            </a:r>
            <a:r>
              <a:rPr lang="ja-JP" altLang="en-US" sz="2400" dirty="0" smtClean="0">
                <a:latin typeface="Meiryo UI" pitchFamily="50" charset="-128"/>
                <a:ea typeface="Meiryo UI" pitchFamily="50" charset="-128"/>
                <a:cs typeface="Meiryo UI" pitchFamily="50" charset="-128"/>
              </a:rPr>
              <a:t>年</a:t>
            </a:r>
            <a:r>
              <a:rPr lang="en-US" altLang="ja-JP" sz="2400" dirty="0" smtClean="0">
                <a:latin typeface="Meiryo UI" pitchFamily="50" charset="-128"/>
                <a:ea typeface="Meiryo UI" pitchFamily="50" charset="-128"/>
                <a:cs typeface="Meiryo UI" pitchFamily="50" charset="-128"/>
              </a:rPr>
              <a:t>9</a:t>
            </a:r>
            <a:r>
              <a:rPr lang="ja-JP" altLang="en-US" sz="2400" dirty="0" smtClean="0">
                <a:latin typeface="Meiryo UI" pitchFamily="50" charset="-128"/>
                <a:ea typeface="Meiryo UI" pitchFamily="50" charset="-128"/>
                <a:cs typeface="Meiryo UI" pitchFamily="50" charset="-128"/>
              </a:rPr>
              <a:t>月</a:t>
            </a:r>
          </a:p>
          <a:p>
            <a:pPr>
              <a:buNone/>
            </a:pPr>
            <a:r>
              <a:rPr lang="ja-JP" altLang="en-US" sz="2400" dirty="0" smtClean="0">
                <a:latin typeface="Meiryo UI" pitchFamily="50" charset="-128"/>
                <a:ea typeface="Meiryo UI" pitchFamily="50" charset="-128"/>
                <a:cs typeface="Meiryo UI" pitchFamily="50" charset="-128"/>
              </a:rPr>
              <a:t>代表者氏名　	浅井　康裕</a:t>
            </a:r>
          </a:p>
          <a:p>
            <a:pPr>
              <a:buNone/>
            </a:pPr>
            <a:r>
              <a:rPr lang="ja-JP" altLang="en-US" sz="2400" dirty="0" smtClean="0">
                <a:latin typeface="Meiryo UI" pitchFamily="50" charset="-128"/>
                <a:ea typeface="Meiryo UI" pitchFamily="50" charset="-128"/>
                <a:cs typeface="Meiryo UI" pitchFamily="50" charset="-128"/>
              </a:rPr>
              <a:t>事務所所在地　	</a:t>
            </a:r>
          </a:p>
          <a:p>
            <a:pPr>
              <a:buNone/>
            </a:pPr>
            <a:r>
              <a:rPr lang="ja-JP" altLang="en-US" sz="2400" dirty="0" smtClean="0">
                <a:latin typeface="Meiryo UI" pitchFamily="50" charset="-128"/>
                <a:ea typeface="Meiryo UI" pitchFamily="50" charset="-128"/>
                <a:cs typeface="Meiryo UI" pitchFamily="50" charset="-128"/>
              </a:rPr>
              <a:t>〒</a:t>
            </a:r>
            <a:r>
              <a:rPr lang="en-US" altLang="ja-JP" sz="2400" dirty="0" smtClean="0">
                <a:latin typeface="Meiryo UI" pitchFamily="50" charset="-128"/>
                <a:ea typeface="Meiryo UI" pitchFamily="50" charset="-128"/>
                <a:cs typeface="Meiryo UI" pitchFamily="50" charset="-128"/>
              </a:rPr>
              <a:t>305-0047</a:t>
            </a:r>
            <a:r>
              <a:rPr lang="ja-JP" altLang="en-US" sz="2400" dirty="0" smtClean="0">
                <a:latin typeface="Meiryo UI" pitchFamily="50" charset="-128"/>
                <a:ea typeface="Meiryo UI" pitchFamily="50" charset="-128"/>
                <a:cs typeface="Meiryo UI" pitchFamily="50" charset="-128"/>
              </a:rPr>
              <a:t>　茨城県つくば市大穂</a:t>
            </a:r>
            <a:r>
              <a:rPr lang="en-US" altLang="ja-JP" sz="2400" dirty="0" smtClean="0">
                <a:latin typeface="Meiryo UI" pitchFamily="50" charset="-128"/>
                <a:ea typeface="Meiryo UI" pitchFamily="50" charset="-128"/>
                <a:cs typeface="Meiryo UI" pitchFamily="50" charset="-128"/>
              </a:rPr>
              <a:t>109</a:t>
            </a:r>
            <a:r>
              <a:rPr lang="ja-JP" altLang="en-US" sz="2400" dirty="0" smtClean="0">
                <a:latin typeface="Meiryo UI" pitchFamily="50" charset="-128"/>
                <a:ea typeface="Meiryo UI" pitchFamily="50" charset="-128"/>
                <a:cs typeface="Meiryo UI" pitchFamily="50" charset="-128"/>
              </a:rPr>
              <a:t>　</a:t>
            </a:r>
            <a:r>
              <a:rPr lang="en-US" altLang="ja-JP" sz="2400" dirty="0" err="1" smtClean="0">
                <a:latin typeface="Meiryo UI" pitchFamily="50" charset="-128"/>
                <a:ea typeface="Meiryo UI" pitchFamily="50" charset="-128"/>
                <a:cs typeface="Meiryo UI" pitchFamily="50" charset="-128"/>
              </a:rPr>
              <a:t>2F</a:t>
            </a:r>
            <a:endParaRPr lang="en-US" altLang="ja-JP" sz="2400" dirty="0" smtClean="0">
              <a:latin typeface="Meiryo UI" pitchFamily="50" charset="-128"/>
              <a:ea typeface="Meiryo UI" pitchFamily="50" charset="-128"/>
              <a:cs typeface="Meiryo UI" pitchFamily="50" charset="-128"/>
            </a:endParaRPr>
          </a:p>
          <a:p>
            <a:pPr>
              <a:buNone/>
            </a:pPr>
            <a:r>
              <a:rPr lang="ja-JP" altLang="en-US" sz="2400" dirty="0" smtClean="0">
                <a:latin typeface="Meiryo UI" pitchFamily="50" charset="-128"/>
                <a:ea typeface="Meiryo UI" pitchFamily="50" charset="-128"/>
                <a:cs typeface="Meiryo UI" pitchFamily="50" charset="-128"/>
              </a:rPr>
              <a:t>電話　</a:t>
            </a:r>
            <a:r>
              <a:rPr lang="en-US" altLang="ja-JP" sz="2400" dirty="0" smtClean="0">
                <a:latin typeface="Meiryo UI" pitchFamily="50" charset="-128"/>
                <a:ea typeface="Meiryo UI" pitchFamily="50" charset="-128"/>
                <a:cs typeface="Meiryo UI" pitchFamily="50" charset="-128"/>
              </a:rPr>
              <a:t>029-858-2484</a:t>
            </a:r>
            <a:r>
              <a:rPr lang="ja-JP" altLang="en-US" sz="2400" dirty="0" smtClean="0">
                <a:latin typeface="Meiryo UI" pitchFamily="50" charset="-128"/>
                <a:ea typeface="Meiryo UI" pitchFamily="50" charset="-128"/>
                <a:cs typeface="Meiryo UI" pitchFamily="50" charset="-128"/>
              </a:rPr>
              <a:t>　</a:t>
            </a:r>
            <a:r>
              <a:rPr lang="en-US" altLang="ja-JP" sz="2400" dirty="0" smtClean="0">
                <a:latin typeface="Meiryo UI" pitchFamily="50" charset="-128"/>
                <a:ea typeface="Meiryo UI" pitchFamily="50" charset="-128"/>
                <a:cs typeface="Meiryo UI" pitchFamily="50" charset="-128"/>
              </a:rPr>
              <a:t>FAX</a:t>
            </a:r>
            <a:r>
              <a:rPr lang="ja-JP" altLang="en-US" sz="2400" dirty="0" smtClean="0">
                <a:latin typeface="Meiryo UI" pitchFamily="50" charset="-128"/>
                <a:ea typeface="Meiryo UI" pitchFamily="50" charset="-128"/>
                <a:cs typeface="Meiryo UI" pitchFamily="50" charset="-128"/>
              </a:rPr>
              <a:t>　</a:t>
            </a:r>
            <a:r>
              <a:rPr lang="en-US" altLang="ja-JP" sz="2400" dirty="0" smtClean="0">
                <a:latin typeface="Meiryo UI" pitchFamily="50" charset="-128"/>
                <a:ea typeface="Meiryo UI" pitchFamily="50" charset="-128"/>
                <a:cs typeface="Meiryo UI" pitchFamily="50" charset="-128"/>
              </a:rPr>
              <a:t>029-858-2543</a:t>
            </a:r>
          </a:p>
          <a:p>
            <a:pPr>
              <a:buNone/>
            </a:pPr>
            <a:r>
              <a:rPr lang="ja-JP" altLang="en-US" sz="2400" dirty="0" smtClean="0">
                <a:latin typeface="Meiryo UI" pitchFamily="50" charset="-128"/>
                <a:ea typeface="Meiryo UI" pitchFamily="50" charset="-128"/>
                <a:cs typeface="Meiryo UI" pitchFamily="50" charset="-128"/>
              </a:rPr>
              <a:t>ホームページアドレス　</a:t>
            </a:r>
            <a:r>
              <a:rPr lang="en-US" altLang="ja-JP" sz="2400" dirty="0" err="1" smtClean="0">
                <a:latin typeface="Meiryo UI" pitchFamily="50" charset="-128"/>
                <a:ea typeface="Meiryo UI" pitchFamily="50" charset="-128"/>
                <a:cs typeface="Meiryo UI" pitchFamily="50" charset="-128"/>
              </a:rPr>
              <a:t>http://www.bbtech.co.jp/</a:t>
            </a:r>
            <a:endParaRPr lang="en-US" altLang="ja-JP" sz="2400" dirty="0" smtClean="0">
              <a:latin typeface="Meiryo UI" pitchFamily="50" charset="-128"/>
              <a:ea typeface="Meiryo UI" pitchFamily="50" charset="-128"/>
              <a:cs typeface="Meiryo UI" pitchFamily="50" charset="-128"/>
            </a:endParaRPr>
          </a:p>
          <a:p>
            <a:endParaRPr kumimoji="1" lang="ja-JP" altLang="en-US" dirty="0">
              <a:latin typeface="Meiryo UI" pitchFamily="50" charset="-128"/>
              <a:ea typeface="Meiryo UI" pitchFamily="50" charset="-128"/>
              <a:cs typeface="Meiryo UI" pitchFamily="50"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4725144"/>
            <a:ext cx="2107952" cy="1580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a:off x="611560" y="4797152"/>
            <a:ext cx="5904656" cy="151216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buNone/>
            </a:pPr>
            <a:r>
              <a:rPr lang="ja-JP" altLang="en-US" sz="1600" dirty="0">
                <a:latin typeface="Meiryo UI" pitchFamily="50" charset="-128"/>
                <a:ea typeface="Meiryo UI" pitchFamily="50" charset="-128"/>
                <a:cs typeface="Meiryo UI" pitchFamily="50" charset="-128"/>
              </a:rPr>
              <a:t>元々は</a:t>
            </a:r>
            <a:r>
              <a:rPr lang="en-US" altLang="ja-JP" sz="1600" dirty="0">
                <a:latin typeface="Meiryo UI" pitchFamily="50" charset="-128"/>
                <a:ea typeface="Meiryo UI" pitchFamily="50" charset="-128"/>
                <a:cs typeface="Meiryo UI" pitchFamily="50" charset="-128"/>
              </a:rPr>
              <a:t>KEK</a:t>
            </a:r>
            <a:r>
              <a:rPr lang="ja-JP" altLang="en-US" sz="1600" dirty="0">
                <a:latin typeface="Meiryo UI" pitchFamily="50" charset="-128"/>
                <a:ea typeface="Meiryo UI" pitchFamily="50" charset="-128"/>
                <a:cs typeface="Meiryo UI" pitchFamily="50" charset="-128"/>
              </a:rPr>
              <a:t>の研究者が開発された</a:t>
            </a:r>
            <a:r>
              <a:rPr lang="ja-JP" altLang="en-US" sz="1600" dirty="0" smtClean="0">
                <a:latin typeface="Meiryo UI" pitchFamily="50" charset="-128"/>
                <a:ea typeface="Meiryo UI" pitchFamily="50" charset="-128"/>
                <a:cs typeface="Meiryo UI" pitchFamily="50" charset="-128"/>
              </a:rPr>
              <a:t>ハードウェア等の</a:t>
            </a:r>
            <a:r>
              <a:rPr lang="ja-JP" altLang="en-US" sz="1600" dirty="0">
                <a:latin typeface="Meiryo UI" pitchFamily="50" charset="-128"/>
                <a:ea typeface="Meiryo UI" pitchFamily="50" charset="-128"/>
                <a:cs typeface="Meiryo UI" pitchFamily="50" charset="-128"/>
              </a:rPr>
              <a:t>保守、サポート、ライセンシングを行うために設立した会社です</a:t>
            </a:r>
            <a:r>
              <a:rPr lang="ja-JP" altLang="en-US" sz="1600" dirty="0" smtClean="0">
                <a:latin typeface="Meiryo UI" pitchFamily="50" charset="-128"/>
                <a:ea typeface="Meiryo UI" pitchFamily="50" charset="-128"/>
                <a:cs typeface="Meiryo UI" pitchFamily="50" charset="-128"/>
              </a:rPr>
              <a:t>。</a:t>
            </a:r>
            <a:endParaRPr lang="en-US" altLang="ja-JP" sz="1600" dirty="0" smtClean="0">
              <a:latin typeface="Meiryo UI" pitchFamily="50" charset="-128"/>
              <a:ea typeface="Meiryo UI" pitchFamily="50" charset="-128"/>
              <a:cs typeface="Meiryo UI" pitchFamily="50" charset="-128"/>
            </a:endParaRPr>
          </a:p>
          <a:p>
            <a:pPr>
              <a:buNone/>
            </a:pPr>
            <a:r>
              <a:rPr lang="ja-JP" altLang="en-US" sz="1600" dirty="0" smtClean="0">
                <a:latin typeface="Meiryo UI" pitchFamily="50" charset="-128"/>
                <a:ea typeface="Meiryo UI" pitchFamily="50" charset="-128"/>
                <a:cs typeface="Meiryo UI" pitchFamily="50" charset="-128"/>
              </a:rPr>
              <a:t>現在は上記に加えて、ハードウェア、ソフトウェア開発のお手伝いや実験補助なども行っています</a:t>
            </a:r>
            <a:r>
              <a:rPr lang="ja-JP" altLang="en-US" dirty="0" smtClean="0">
                <a:latin typeface="Meiryo UI" pitchFamily="50" charset="-128"/>
                <a:ea typeface="Meiryo UI" pitchFamily="50" charset="-128"/>
                <a:cs typeface="Meiryo UI" pitchFamily="50" charset="-128"/>
              </a:rPr>
              <a:t>。</a:t>
            </a:r>
            <a:endParaRPr lang="en-US" altLang="ja-JP" dirty="0">
              <a:latin typeface="Meiryo UI" pitchFamily="50" charset="-128"/>
              <a:ea typeface="Meiryo UI" pitchFamily="50" charset="-128"/>
              <a:cs typeface="Meiryo UI" pitchFamily="50" charset="-128"/>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DAQ Middleware</a:t>
            </a:r>
            <a:r>
              <a:rPr kumimoji="1" lang="ja-JP" altLang="en-US" dirty="0" smtClean="0"/>
              <a:t>の共同研究</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コアミーティングに企業として参加。</a:t>
            </a:r>
            <a:r>
              <a:rPr lang="ja-JP" altLang="en-US" dirty="0" smtClean="0"/>
              <a:t>企業の</a:t>
            </a:r>
            <a:r>
              <a:rPr kumimoji="1" lang="ja-JP" altLang="en-US" dirty="0" smtClean="0"/>
              <a:t>視点で意見交換させていただく。</a:t>
            </a:r>
            <a:endParaRPr kumimoji="1" lang="en-US" altLang="ja-JP" dirty="0" smtClean="0"/>
          </a:p>
          <a:p>
            <a:r>
              <a:rPr kumimoji="1" lang="en-US" altLang="ja-JP" dirty="0" smtClean="0"/>
              <a:t>DAQ M/W</a:t>
            </a:r>
            <a:r>
              <a:rPr kumimoji="1" lang="ja-JP" altLang="en-US" dirty="0" smtClean="0"/>
              <a:t>コアに関わる問題解決に積極的ご協力</a:t>
            </a:r>
            <a:endParaRPr kumimoji="1" lang="en-US" altLang="ja-JP" dirty="0" smtClean="0"/>
          </a:p>
          <a:p>
            <a:r>
              <a:rPr lang="en-US" altLang="ja-JP" dirty="0" smtClean="0"/>
              <a:t>MLF</a:t>
            </a:r>
            <a:r>
              <a:rPr lang="ja-JP" altLang="en-US" dirty="0" smtClean="0"/>
              <a:t>用コンポーネント開発に関わるご相談</a:t>
            </a:r>
            <a:endParaRPr lang="en-US" altLang="ja-JP" dirty="0" smtClean="0"/>
          </a:p>
          <a:p>
            <a:r>
              <a:rPr lang="ja-JP" altLang="en-US" dirty="0" smtClean="0"/>
              <a:t>その他</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DAQ Middleware</a:t>
            </a:r>
            <a:r>
              <a:rPr kumimoji="1" lang="ja-JP" altLang="en-US" dirty="0" smtClean="0"/>
              <a:t>に関わる業務</a:t>
            </a:r>
            <a:endParaRPr kumimoji="1" lang="ja-JP" altLang="en-US" dirty="0"/>
          </a:p>
        </p:txBody>
      </p:sp>
      <p:sp>
        <p:nvSpPr>
          <p:cNvPr id="3" name="コンテンツ プレースホルダ 2"/>
          <p:cNvSpPr>
            <a:spLocks noGrp="1"/>
          </p:cNvSpPr>
          <p:nvPr>
            <p:ph sz="quarter" idx="1"/>
          </p:nvPr>
        </p:nvSpPr>
        <p:spPr/>
        <p:txBody>
          <a:bodyPr>
            <a:normAutofit fontScale="92500" lnSpcReduction="20000"/>
          </a:bodyPr>
          <a:lstStyle/>
          <a:p>
            <a:r>
              <a:rPr kumimoji="1" lang="en-US" altLang="ja-JP" dirty="0" err="1" smtClean="0"/>
              <a:t>MLF</a:t>
            </a:r>
            <a:r>
              <a:rPr kumimoji="1" lang="ja-JP" altLang="en-US" dirty="0" err="1" smtClean="0"/>
              <a:t>での</a:t>
            </a:r>
            <a:r>
              <a:rPr lang="en-US" altLang="ja-JP" dirty="0" err="1" smtClean="0"/>
              <a:t>DAQ</a:t>
            </a:r>
            <a:r>
              <a:rPr lang="ja-JP" altLang="en-US" dirty="0" smtClean="0"/>
              <a:t>システムサポート業務</a:t>
            </a:r>
            <a:endParaRPr lang="en-US" altLang="ja-JP" dirty="0" smtClean="0"/>
          </a:p>
          <a:p>
            <a:pPr lvl="1"/>
            <a:r>
              <a:rPr lang="ja-JP" altLang="en-US" dirty="0" smtClean="0"/>
              <a:t>インストールおよび設定</a:t>
            </a:r>
            <a:endParaRPr lang="en-US" altLang="ja-JP" dirty="0" smtClean="0"/>
          </a:p>
          <a:p>
            <a:pPr lvl="1"/>
            <a:r>
              <a:rPr lang="ja-JP" altLang="en-US" dirty="0" smtClean="0"/>
              <a:t>初期動作確認、ビーム開始前のシステム動作検証など</a:t>
            </a:r>
            <a:endParaRPr lang="en-US" altLang="ja-JP" dirty="0"/>
          </a:p>
          <a:p>
            <a:pPr lvl="1"/>
            <a:r>
              <a:rPr lang="ja-JP" altLang="en-US" dirty="0" smtClean="0"/>
              <a:t>問題発生時の対応</a:t>
            </a:r>
            <a:endParaRPr kumimoji="1" lang="en-US" altLang="ja-JP" dirty="0" smtClean="0"/>
          </a:p>
          <a:p>
            <a:r>
              <a:rPr kumimoji="1" lang="en-US" altLang="ja-JP" dirty="0" smtClean="0"/>
              <a:t>DAQ</a:t>
            </a:r>
            <a:r>
              <a:rPr kumimoji="1" lang="ja-JP" altLang="en-US" dirty="0" smtClean="0"/>
              <a:t>コンポーネントの新規開発</a:t>
            </a:r>
            <a:endParaRPr kumimoji="1" lang="en-US" altLang="ja-JP" dirty="0" smtClean="0"/>
          </a:p>
          <a:p>
            <a:pPr lvl="1"/>
            <a:r>
              <a:rPr kumimoji="1" lang="ja-JP" altLang="en-US" dirty="0" smtClean="0"/>
              <a:t>新規開発ハードウェア対応や新たな機能の追加</a:t>
            </a:r>
            <a:endParaRPr kumimoji="1" lang="en-US" altLang="ja-JP" dirty="0" smtClean="0"/>
          </a:p>
          <a:p>
            <a:r>
              <a:rPr lang="en-US" altLang="ja-JP" dirty="0" smtClean="0"/>
              <a:t>MLF</a:t>
            </a:r>
            <a:r>
              <a:rPr lang="ja-JP" altLang="en-US" dirty="0" smtClean="0"/>
              <a:t>向け</a:t>
            </a:r>
            <a:r>
              <a:rPr lang="en-US" altLang="ja-JP" dirty="0" smtClean="0"/>
              <a:t>DAQ</a:t>
            </a:r>
            <a:r>
              <a:rPr lang="ja-JP" altLang="en-US" dirty="0" smtClean="0"/>
              <a:t>コンポーネントの保守及び管理</a:t>
            </a:r>
            <a:endParaRPr lang="en-US" altLang="ja-JP" dirty="0" smtClean="0"/>
          </a:p>
          <a:p>
            <a:pPr lvl="1"/>
            <a:r>
              <a:rPr lang="ja-JP" altLang="en-US" dirty="0" smtClean="0"/>
              <a:t>自社開発のみでなく、研究者の方が作成されたコンポーネントも管理</a:t>
            </a:r>
            <a:endParaRPr lang="en-US" altLang="ja-JP" dirty="0" smtClean="0"/>
          </a:p>
          <a:p>
            <a:pPr lvl="1"/>
            <a:r>
              <a:rPr lang="ja-JP" altLang="en-US" dirty="0" smtClean="0"/>
              <a:t>ドキュメント整理</a:t>
            </a:r>
            <a:endParaRPr lang="en-US" altLang="ja-JP" dirty="0" smtClean="0"/>
          </a:p>
          <a:p>
            <a:pPr lvl="1"/>
            <a:r>
              <a:rPr kumimoji="1" lang="ja-JP" altLang="en-US" dirty="0" smtClean="0"/>
              <a:t>コアリリース時の動作検証（性能及び負荷試験）</a:t>
            </a:r>
            <a:endParaRPr kumimoji="1" lang="en-US" altLang="ja-JP" dirty="0" smtClean="0"/>
          </a:p>
          <a:p>
            <a:pPr lvl="1"/>
            <a:r>
              <a:rPr lang="ja-JP" altLang="en-US" dirty="0" smtClean="0"/>
              <a:t>ご要望の実装や不具合の修正</a:t>
            </a:r>
            <a:endParaRPr lang="en-US" altLang="ja-JP" dirty="0" smtClean="0"/>
          </a:p>
          <a:p>
            <a:pPr lvl="1"/>
            <a:r>
              <a:rPr kumimoji="1" lang="ja-JP" altLang="en-US" dirty="0" smtClean="0"/>
              <a:t>コードの変更管理（リポジトリ）</a:t>
            </a:r>
            <a:endParaRPr kumimoji="1" lang="en-US" altLang="ja-JP" dirty="0" smtClean="0"/>
          </a:p>
          <a:p>
            <a:r>
              <a:rPr kumimoji="1" lang="ja-JP" altLang="en-US" dirty="0" smtClean="0"/>
              <a:t>その他</a:t>
            </a:r>
            <a:endParaRPr kumimoji="1" lang="en-US" altLang="ja-JP" dirty="0" smtClean="0"/>
          </a:p>
          <a:p>
            <a:endParaRPr lang="en-US" altLang="ja-JP" dirty="0" smtClean="0"/>
          </a:p>
          <a:p>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グループ化 16"/>
          <p:cNvGrpSpPr/>
          <p:nvPr/>
        </p:nvGrpSpPr>
        <p:grpSpPr>
          <a:xfrm>
            <a:off x="377928" y="611396"/>
            <a:ext cx="8543634" cy="5641015"/>
            <a:chOff x="377928" y="611396"/>
            <a:chExt cx="8543634" cy="5641015"/>
          </a:xfrm>
        </p:grpSpPr>
        <p:sp>
          <p:nvSpPr>
            <p:cNvPr id="75" name="角丸四角形 74"/>
            <p:cNvSpPr/>
            <p:nvPr/>
          </p:nvSpPr>
          <p:spPr>
            <a:xfrm>
              <a:off x="6503797" y="5556247"/>
              <a:ext cx="1064748" cy="6480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050" dirty="0" err="1" smtClean="0"/>
                <a:t>MonitorGEM</a:t>
              </a:r>
              <a:endParaRPr kumimoji="1" lang="en-US" altLang="ja-JP" sz="1050" dirty="0" smtClean="0"/>
            </a:p>
            <a:p>
              <a:pPr algn="ctr"/>
              <a:r>
                <a:rPr lang="en-US" altLang="ja-JP" sz="1050" dirty="0" smtClean="0"/>
                <a:t>Component</a:t>
              </a:r>
              <a:endParaRPr kumimoji="1" lang="en-US" altLang="ja-JP" sz="1050" dirty="0" smtClean="0"/>
            </a:p>
          </p:txBody>
        </p:sp>
        <p:sp>
          <p:nvSpPr>
            <p:cNvPr id="34" name="左矢印 33"/>
            <p:cNvSpPr/>
            <p:nvPr/>
          </p:nvSpPr>
          <p:spPr>
            <a:xfrm>
              <a:off x="1453783" y="3936728"/>
              <a:ext cx="674710" cy="259227"/>
            </a:xfrm>
            <a:prstGeom prst="lef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smtClean="0"/>
                <a:t>Setup</a:t>
              </a:r>
              <a:endParaRPr kumimoji="1" lang="ja-JP" altLang="en-US" sz="1050"/>
            </a:p>
          </p:txBody>
        </p:sp>
        <p:sp>
          <p:nvSpPr>
            <p:cNvPr id="45" name="左矢印 44"/>
            <p:cNvSpPr/>
            <p:nvPr/>
          </p:nvSpPr>
          <p:spPr>
            <a:xfrm>
              <a:off x="1232390" y="4773779"/>
              <a:ext cx="907026" cy="259227"/>
            </a:xfrm>
            <a:prstGeom prst="lef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smtClean="0"/>
                <a:t>Setup</a:t>
              </a:r>
              <a:endParaRPr kumimoji="1" lang="ja-JP" altLang="en-US" sz="1200"/>
            </a:p>
          </p:txBody>
        </p:sp>
        <p:sp>
          <p:nvSpPr>
            <p:cNvPr id="7" name="角丸四角形 6"/>
            <p:cNvSpPr/>
            <p:nvPr/>
          </p:nvSpPr>
          <p:spPr>
            <a:xfrm>
              <a:off x="2128493" y="4709248"/>
              <a:ext cx="985156" cy="46805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050" smtClean="0"/>
                <a:t>Trignet</a:t>
              </a:r>
              <a:endParaRPr kumimoji="1" lang="en-US" altLang="ja-JP" sz="1050" smtClean="0"/>
            </a:p>
            <a:p>
              <a:pPr algn="ctr"/>
              <a:r>
                <a:rPr lang="en-US" altLang="ja-JP" sz="1050" smtClean="0"/>
                <a:t>Component</a:t>
              </a:r>
              <a:endParaRPr kumimoji="1" lang="en-US" altLang="ja-JP" sz="1050" smtClean="0"/>
            </a:p>
          </p:txBody>
        </p:sp>
        <p:cxnSp>
          <p:nvCxnSpPr>
            <p:cNvPr id="58" name="直線コネクタ 57"/>
            <p:cNvCxnSpPr/>
            <p:nvPr/>
          </p:nvCxnSpPr>
          <p:spPr>
            <a:xfrm flipH="1">
              <a:off x="2699792" y="1295490"/>
              <a:ext cx="24020" cy="3425541"/>
            </a:xfrm>
            <a:prstGeom prst="line">
              <a:avLst/>
            </a:prstGeom>
            <a:ln w="38100">
              <a:solidFill>
                <a:schemeClr val="accent6">
                  <a:lumMod val="75000"/>
                </a:schemeClr>
              </a:solidFill>
              <a:tailEnd type="oval" w="lg" len="lg"/>
            </a:ln>
          </p:spPr>
          <p:style>
            <a:lnRef idx="1">
              <a:schemeClr val="accent1"/>
            </a:lnRef>
            <a:fillRef idx="0">
              <a:schemeClr val="accent1"/>
            </a:fillRef>
            <a:effectRef idx="0">
              <a:schemeClr val="accent1"/>
            </a:effectRef>
            <a:fontRef idx="minor">
              <a:schemeClr val="tx1"/>
            </a:fontRef>
          </p:style>
        </p:cxnSp>
        <p:sp>
          <p:nvSpPr>
            <p:cNvPr id="11" name="角丸四角形 10"/>
            <p:cNvSpPr/>
            <p:nvPr/>
          </p:nvSpPr>
          <p:spPr>
            <a:xfrm>
              <a:off x="3262681" y="5556248"/>
              <a:ext cx="1136704" cy="6480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050" smtClean="0"/>
                <a:t>GathererGEM</a:t>
              </a:r>
              <a:endParaRPr lang="en-US" altLang="ja-JP" sz="1050" smtClean="0"/>
            </a:p>
            <a:p>
              <a:pPr algn="ctr"/>
              <a:r>
                <a:rPr kumimoji="1" lang="en-US" altLang="ja-JP" sz="1050" smtClean="0"/>
                <a:t>Component</a:t>
              </a:r>
            </a:p>
          </p:txBody>
        </p:sp>
        <p:sp>
          <p:nvSpPr>
            <p:cNvPr id="12" name="角丸四角形 11"/>
            <p:cNvSpPr/>
            <p:nvPr/>
          </p:nvSpPr>
          <p:spPr>
            <a:xfrm>
              <a:off x="7697426" y="4988474"/>
              <a:ext cx="1224136" cy="5020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000" smtClean="0"/>
                <a:t>H</a:t>
              </a:r>
              <a:r>
                <a:rPr kumimoji="1" lang="en-US" altLang="ja-JP" sz="800" smtClean="0"/>
                <a:t>/W</a:t>
              </a:r>
              <a:r>
                <a:rPr kumimoji="1" lang="en-US" altLang="ja-JP" sz="1000" smtClean="0"/>
                <a:t> Dependent</a:t>
              </a:r>
            </a:p>
            <a:p>
              <a:pPr algn="ctr"/>
              <a:r>
                <a:rPr kumimoji="1" lang="en-US" altLang="ja-JP" sz="1000" smtClean="0"/>
                <a:t>Component</a:t>
              </a:r>
            </a:p>
          </p:txBody>
        </p:sp>
        <p:sp>
          <p:nvSpPr>
            <p:cNvPr id="13" name="角丸四角形 12"/>
            <p:cNvSpPr/>
            <p:nvPr/>
          </p:nvSpPr>
          <p:spPr>
            <a:xfrm>
              <a:off x="7678587" y="4446529"/>
              <a:ext cx="1223978" cy="42193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100" smtClean="0"/>
                <a:t>MLF Common</a:t>
              </a:r>
            </a:p>
            <a:p>
              <a:pPr algn="ctr"/>
              <a:r>
                <a:rPr lang="en-US" altLang="ja-JP" sz="1100" smtClean="0"/>
                <a:t>Component</a:t>
              </a:r>
              <a:endParaRPr kumimoji="1" lang="en-US" altLang="ja-JP" sz="1100" smtClean="0"/>
            </a:p>
          </p:txBody>
        </p:sp>
        <p:sp>
          <p:nvSpPr>
            <p:cNvPr id="14" name="角丸四角形 13"/>
            <p:cNvSpPr/>
            <p:nvPr/>
          </p:nvSpPr>
          <p:spPr>
            <a:xfrm>
              <a:off x="7680709" y="3757616"/>
              <a:ext cx="1224136" cy="50957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000" smtClean="0"/>
                <a:t>DAQ Middleware</a:t>
              </a:r>
            </a:p>
            <a:p>
              <a:pPr algn="ctr"/>
              <a:r>
                <a:rPr lang="en-US" altLang="ja-JP" sz="1000"/>
                <a:t>Core </a:t>
              </a:r>
              <a:r>
                <a:rPr lang="en-US" altLang="ja-JP" sz="1000" smtClean="0"/>
                <a:t>Componet</a:t>
              </a:r>
            </a:p>
          </p:txBody>
        </p:sp>
        <p:grpSp>
          <p:nvGrpSpPr>
            <p:cNvPr id="30" name="グループ化 29"/>
            <p:cNvGrpSpPr/>
            <p:nvPr/>
          </p:nvGrpSpPr>
          <p:grpSpPr>
            <a:xfrm>
              <a:off x="377928" y="1717621"/>
              <a:ext cx="1438286" cy="3459679"/>
              <a:chOff x="685442" y="870136"/>
              <a:chExt cx="1438286" cy="3459679"/>
            </a:xfrm>
          </p:grpSpPr>
          <p:grpSp>
            <p:nvGrpSpPr>
              <p:cNvPr id="23" name="グループ化 22"/>
              <p:cNvGrpSpPr/>
              <p:nvPr/>
            </p:nvGrpSpPr>
            <p:grpSpPr>
              <a:xfrm>
                <a:off x="767757" y="870136"/>
                <a:ext cx="1344912" cy="886802"/>
                <a:chOff x="750162" y="357307"/>
                <a:chExt cx="1344912" cy="886802"/>
              </a:xfrm>
            </p:grpSpPr>
            <p:pic>
              <p:nvPicPr>
                <p:cNvPr id="1028" name="Picture 4" descr="http://192.168.13.206/?action=common_download_main&amp;upload_id=1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162" y="357307"/>
                  <a:ext cx="1344912" cy="886802"/>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p:cNvSpPr txBox="1"/>
                <p:nvPr/>
              </p:nvSpPr>
              <p:spPr>
                <a:xfrm>
                  <a:off x="1016609" y="662208"/>
                  <a:ext cx="871588" cy="24622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en-US" altLang="ja-JP" sz="1000" smtClean="0"/>
                    <a:t>NEUNET08</a:t>
                  </a:r>
                </a:p>
              </p:txBody>
            </p:sp>
          </p:grpSp>
          <p:grpSp>
            <p:nvGrpSpPr>
              <p:cNvPr id="29" name="グループ化 28"/>
              <p:cNvGrpSpPr/>
              <p:nvPr/>
            </p:nvGrpSpPr>
            <p:grpSpPr>
              <a:xfrm>
                <a:off x="1184940" y="1556792"/>
                <a:ext cx="938788" cy="1075489"/>
                <a:chOff x="898199" y="2240796"/>
                <a:chExt cx="938788" cy="1075489"/>
              </a:xfrm>
            </p:grpSpPr>
            <p:pic>
              <p:nvPicPr>
                <p:cNvPr id="1026" name="Picture 2" descr="http://192.168.13.206/?action=common_download_main&amp;upload_id=12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829848" y="2309147"/>
                  <a:ext cx="1075489" cy="938788"/>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p:cNvSpPr txBox="1"/>
                <p:nvPr/>
              </p:nvSpPr>
              <p:spPr>
                <a:xfrm>
                  <a:off x="961103" y="2655392"/>
                  <a:ext cx="762632" cy="2616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en-US" altLang="ja-JP" sz="1100" smtClean="0"/>
                    <a:t>NEUNET</a:t>
                  </a:r>
                  <a:endParaRPr kumimoji="1" lang="ja-JP" altLang="en-US" sz="1100"/>
                </a:p>
              </p:txBody>
            </p:sp>
          </p:grpSp>
          <p:grpSp>
            <p:nvGrpSpPr>
              <p:cNvPr id="25" name="グループ化 24"/>
              <p:cNvGrpSpPr/>
              <p:nvPr/>
            </p:nvGrpSpPr>
            <p:grpSpPr>
              <a:xfrm>
                <a:off x="816451" y="2367391"/>
                <a:ext cx="944846" cy="1045217"/>
                <a:chOff x="888458" y="3222180"/>
                <a:chExt cx="996342" cy="1322943"/>
              </a:xfrm>
            </p:grpSpPr>
            <p:pic>
              <p:nvPicPr>
                <p:cNvPr id="1030" name="Picture 6" descr="http://192.168.13.206/?action=common_download_main&amp;upload_id=13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a:off x="725157" y="3385481"/>
                  <a:ext cx="1322943" cy="996342"/>
                </a:xfrm>
                <a:prstGeom prst="rect">
                  <a:avLst/>
                </a:prstGeom>
                <a:noFill/>
                <a:extLst>
                  <a:ext uri="{909E8E84-426E-40dd-AFC4-6F175D3DCCD1}">
                    <a14:hiddenFill xmlns:a14="http://schemas.microsoft.com/office/drawing/2010/main">
                      <a:solidFill>
                        <a:srgbClr val="FFFFFF"/>
                      </a:solidFill>
                    </a14:hiddenFill>
                  </a:ext>
                </a:extLst>
              </p:spPr>
            </p:pic>
            <p:sp>
              <p:nvSpPr>
                <p:cNvPr id="31" name="テキスト ボックス 30"/>
                <p:cNvSpPr txBox="1"/>
                <p:nvPr/>
              </p:nvSpPr>
              <p:spPr>
                <a:xfrm>
                  <a:off x="920743" y="3688045"/>
                  <a:ext cx="882317" cy="31164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en-US" altLang="ja-JP" sz="1000" smtClean="0"/>
                    <a:t>GATENET</a:t>
                  </a:r>
                  <a:endParaRPr kumimoji="1" lang="ja-JP" altLang="en-US" sz="1000"/>
                </a:p>
              </p:txBody>
            </p:sp>
          </p:grpSp>
          <p:grpSp>
            <p:nvGrpSpPr>
              <p:cNvPr id="27" name="グループ化 26"/>
              <p:cNvGrpSpPr/>
              <p:nvPr/>
            </p:nvGrpSpPr>
            <p:grpSpPr>
              <a:xfrm>
                <a:off x="685442" y="3153383"/>
                <a:ext cx="854461" cy="1176432"/>
                <a:chOff x="861727" y="4489532"/>
                <a:chExt cx="854461" cy="1176432"/>
              </a:xfrm>
            </p:grpSpPr>
            <p:pic>
              <p:nvPicPr>
                <p:cNvPr id="1033"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700742" y="4650517"/>
                  <a:ext cx="1176432" cy="854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テキスト ボックス 32"/>
                <p:cNvSpPr txBox="1"/>
                <p:nvPr/>
              </p:nvSpPr>
              <p:spPr>
                <a:xfrm>
                  <a:off x="943286" y="4869160"/>
                  <a:ext cx="762632" cy="24622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en-US" altLang="ja-JP" sz="1000" smtClean="0"/>
                    <a:t>TRIGNET</a:t>
                  </a:r>
                  <a:endParaRPr kumimoji="1" lang="ja-JP" altLang="en-US" sz="1000"/>
                </a:p>
              </p:txBody>
            </p:sp>
          </p:grpSp>
        </p:grpSp>
        <p:sp>
          <p:nvSpPr>
            <p:cNvPr id="46" name="右矢印 45"/>
            <p:cNvSpPr/>
            <p:nvPr/>
          </p:nvSpPr>
          <p:spPr>
            <a:xfrm>
              <a:off x="4438763" y="1954388"/>
              <a:ext cx="464182" cy="2759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9" name="右矢印 48"/>
            <p:cNvSpPr/>
            <p:nvPr/>
          </p:nvSpPr>
          <p:spPr>
            <a:xfrm>
              <a:off x="6083391" y="1975520"/>
              <a:ext cx="420406" cy="2547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35" name="屈折矢印 34"/>
            <p:cNvSpPr/>
            <p:nvPr/>
          </p:nvSpPr>
          <p:spPr>
            <a:xfrm rot="5400000">
              <a:off x="5669180" y="2423610"/>
              <a:ext cx="740869" cy="780205"/>
            </a:xfrm>
            <a:prstGeom prst="bentUpArrow">
              <a:avLst>
                <a:gd name="adj1" fmla="val 18435"/>
                <a:gd name="adj2" fmla="val 23030"/>
                <a:gd name="adj3" fmla="val 355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角丸四角形 50"/>
            <p:cNvSpPr/>
            <p:nvPr/>
          </p:nvSpPr>
          <p:spPr>
            <a:xfrm>
              <a:off x="4902945" y="5517232"/>
              <a:ext cx="1180446" cy="61206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100" smtClean="0"/>
                <a:t>DispatcherMlf</a:t>
              </a:r>
            </a:p>
            <a:p>
              <a:pPr algn="ctr"/>
              <a:r>
                <a:rPr lang="en-US" altLang="ja-JP" sz="1100" smtClean="0"/>
                <a:t>Component</a:t>
              </a:r>
              <a:endParaRPr kumimoji="1" lang="en-US" altLang="ja-JP" sz="1100" smtClean="0"/>
            </a:p>
          </p:txBody>
        </p:sp>
        <p:sp>
          <p:nvSpPr>
            <p:cNvPr id="52" name="右矢印 51"/>
            <p:cNvSpPr/>
            <p:nvPr/>
          </p:nvSpPr>
          <p:spPr>
            <a:xfrm>
              <a:off x="4399385" y="5742333"/>
              <a:ext cx="464182" cy="2759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3" name="屈折矢印 52"/>
            <p:cNvSpPr/>
            <p:nvPr/>
          </p:nvSpPr>
          <p:spPr>
            <a:xfrm rot="16200000" flipV="1">
              <a:off x="5629801" y="4754111"/>
              <a:ext cx="740869" cy="780205"/>
            </a:xfrm>
            <a:prstGeom prst="bentUpArrow">
              <a:avLst>
                <a:gd name="adj1" fmla="val 18435"/>
                <a:gd name="adj2" fmla="val 23030"/>
                <a:gd name="adj3" fmla="val 355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2" name="直線コネクタ 61"/>
            <p:cNvCxnSpPr/>
            <p:nvPr/>
          </p:nvCxnSpPr>
          <p:spPr>
            <a:xfrm>
              <a:off x="4139952" y="1283707"/>
              <a:ext cx="0" cy="4272541"/>
            </a:xfrm>
            <a:prstGeom prst="line">
              <a:avLst/>
            </a:prstGeom>
            <a:ln w="38100">
              <a:solidFill>
                <a:schemeClr val="accent6">
                  <a:lumMod val="75000"/>
                </a:schemeClr>
              </a:solidFill>
              <a:tailEnd type="oval" w="lg" len="lg"/>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3275858" y="1717621"/>
              <a:ext cx="1136704" cy="352186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050" smtClean="0"/>
                <a:t>Gatherer</a:t>
              </a:r>
              <a:r>
                <a:rPr lang="en-US" altLang="ja-JP" sz="1050" smtClean="0"/>
                <a:t>PSD</a:t>
              </a:r>
            </a:p>
            <a:p>
              <a:pPr algn="ctr"/>
              <a:r>
                <a:rPr kumimoji="1" lang="en-US" altLang="ja-JP" sz="1050" smtClean="0"/>
                <a:t>Component</a:t>
              </a:r>
            </a:p>
          </p:txBody>
        </p:sp>
        <p:cxnSp>
          <p:nvCxnSpPr>
            <p:cNvPr id="60" name="直線コネクタ 59"/>
            <p:cNvCxnSpPr>
              <a:endCxn id="5" idx="0"/>
            </p:cNvCxnSpPr>
            <p:nvPr/>
          </p:nvCxnSpPr>
          <p:spPr>
            <a:xfrm>
              <a:off x="3843043" y="1274600"/>
              <a:ext cx="1167" cy="443021"/>
            </a:xfrm>
            <a:prstGeom prst="line">
              <a:avLst/>
            </a:prstGeom>
            <a:ln w="38100">
              <a:solidFill>
                <a:schemeClr val="accent6">
                  <a:lumMod val="75000"/>
                </a:schemeClr>
              </a:solidFill>
              <a:tailEnd type="oval" w="lg" len="lg"/>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5387691" y="1274600"/>
              <a:ext cx="0" cy="4281648"/>
            </a:xfrm>
            <a:prstGeom prst="line">
              <a:avLst/>
            </a:prstGeom>
            <a:ln w="38100">
              <a:solidFill>
                <a:schemeClr val="accent6">
                  <a:lumMod val="75000"/>
                </a:schemeClr>
              </a:solidFill>
              <a:tailEnd type="oval" w="lg" len="lg"/>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4902945" y="1806851"/>
              <a:ext cx="1180446" cy="61206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100" smtClean="0"/>
                <a:t>DispatcherMlf</a:t>
              </a:r>
            </a:p>
            <a:p>
              <a:pPr algn="ctr"/>
              <a:r>
                <a:rPr lang="en-US" altLang="ja-JP" sz="1100" smtClean="0"/>
                <a:t>Component</a:t>
              </a:r>
              <a:endParaRPr kumimoji="1" lang="en-US" altLang="ja-JP" sz="1100" smtClean="0"/>
            </a:p>
          </p:txBody>
        </p:sp>
        <p:cxnSp>
          <p:nvCxnSpPr>
            <p:cNvPr id="65" name="直線コネクタ 64"/>
            <p:cNvCxnSpPr/>
            <p:nvPr/>
          </p:nvCxnSpPr>
          <p:spPr>
            <a:xfrm>
              <a:off x="5148064" y="1276232"/>
              <a:ext cx="0" cy="538091"/>
            </a:xfrm>
            <a:prstGeom prst="line">
              <a:avLst/>
            </a:prstGeom>
            <a:ln w="38100">
              <a:solidFill>
                <a:schemeClr val="accent6">
                  <a:lumMod val="75000"/>
                </a:schemeClr>
              </a:solidFill>
              <a:tailEnd type="oval" w="lg" len="lg"/>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7308304" y="1263456"/>
              <a:ext cx="0" cy="4292792"/>
            </a:xfrm>
            <a:prstGeom prst="line">
              <a:avLst/>
            </a:prstGeom>
            <a:ln w="38100">
              <a:solidFill>
                <a:schemeClr val="accent6">
                  <a:lumMod val="75000"/>
                </a:schemeClr>
              </a:solidFill>
              <a:tailEnd type="oval" w="lg" len="lg"/>
            </a:ln>
          </p:spPr>
          <p:style>
            <a:lnRef idx="1">
              <a:schemeClr val="accent1"/>
            </a:lnRef>
            <a:fillRef idx="0">
              <a:schemeClr val="accent1"/>
            </a:fillRef>
            <a:effectRef idx="0">
              <a:schemeClr val="accent1"/>
            </a:effectRef>
            <a:fontRef idx="minor">
              <a:schemeClr val="tx1"/>
            </a:fontRef>
          </p:style>
        </p:cxnSp>
        <p:sp>
          <p:nvSpPr>
            <p:cNvPr id="54" name="角丸四角形 53"/>
            <p:cNvSpPr/>
            <p:nvPr/>
          </p:nvSpPr>
          <p:spPr>
            <a:xfrm>
              <a:off x="6400480" y="4625979"/>
              <a:ext cx="1064748" cy="6135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100" smtClean="0"/>
                <a:t>Logger</a:t>
              </a:r>
              <a:r>
                <a:rPr kumimoji="1" lang="en-US" altLang="ja-JP" sz="1100" smtClean="0"/>
                <a:t>Mlf</a:t>
              </a:r>
            </a:p>
            <a:p>
              <a:pPr algn="ctr"/>
              <a:r>
                <a:rPr lang="en-US" altLang="ja-JP" sz="1100" smtClean="0"/>
                <a:t>Component</a:t>
              </a:r>
              <a:endParaRPr kumimoji="1" lang="en-US" altLang="ja-JP" sz="1100" smtClean="0"/>
            </a:p>
          </p:txBody>
        </p:sp>
        <p:cxnSp>
          <p:nvCxnSpPr>
            <p:cNvPr id="70" name="直線コネクタ 69"/>
            <p:cNvCxnSpPr/>
            <p:nvPr/>
          </p:nvCxnSpPr>
          <p:spPr>
            <a:xfrm>
              <a:off x="7092280" y="1283707"/>
              <a:ext cx="0" cy="3355619"/>
            </a:xfrm>
            <a:prstGeom prst="line">
              <a:avLst/>
            </a:prstGeom>
            <a:ln w="38100">
              <a:solidFill>
                <a:schemeClr val="accent6">
                  <a:lumMod val="75000"/>
                </a:schemeClr>
              </a:solidFill>
              <a:tailEnd type="oval" w="lg" len="lg"/>
            </a:ln>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6503797" y="2650620"/>
              <a:ext cx="1064748" cy="6135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050" smtClean="0"/>
                <a:t>Logger</a:t>
              </a:r>
              <a:r>
                <a:rPr kumimoji="1" lang="en-US" altLang="ja-JP" sz="1050" smtClean="0"/>
                <a:t>Mlf</a:t>
              </a:r>
            </a:p>
            <a:p>
              <a:pPr algn="ctr"/>
              <a:r>
                <a:rPr lang="en-US" altLang="ja-JP" sz="1050" smtClean="0"/>
                <a:t>Component</a:t>
              </a:r>
              <a:endParaRPr kumimoji="1" lang="en-US" altLang="ja-JP" sz="1050" smtClean="0"/>
            </a:p>
          </p:txBody>
        </p:sp>
        <p:cxnSp>
          <p:nvCxnSpPr>
            <p:cNvPr id="73" name="直線コネクタ 72"/>
            <p:cNvCxnSpPr/>
            <p:nvPr/>
          </p:nvCxnSpPr>
          <p:spPr>
            <a:xfrm>
              <a:off x="6876256" y="1263457"/>
              <a:ext cx="0" cy="1381861"/>
            </a:xfrm>
            <a:prstGeom prst="line">
              <a:avLst/>
            </a:prstGeom>
            <a:ln w="38100">
              <a:solidFill>
                <a:schemeClr val="accent6">
                  <a:lumMod val="75000"/>
                </a:schemeClr>
              </a:solidFill>
              <a:tailEnd type="oval" w="lg" len="lg"/>
            </a:ln>
          </p:spPr>
          <p:style>
            <a:lnRef idx="1">
              <a:schemeClr val="accent1"/>
            </a:lnRef>
            <a:fillRef idx="0">
              <a:schemeClr val="accent1"/>
            </a:fillRef>
            <a:effectRef idx="0">
              <a:schemeClr val="accent1"/>
            </a:effectRef>
            <a:fontRef idx="minor">
              <a:schemeClr val="tx1"/>
            </a:fontRef>
          </p:style>
        </p:cxnSp>
        <p:sp>
          <p:nvSpPr>
            <p:cNvPr id="8" name="角丸四角形 7"/>
            <p:cNvSpPr/>
            <p:nvPr/>
          </p:nvSpPr>
          <p:spPr>
            <a:xfrm>
              <a:off x="6503797" y="1783783"/>
              <a:ext cx="1291592" cy="6480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200" smtClean="0"/>
                <a:t>MonitorPSD</a:t>
              </a:r>
            </a:p>
            <a:p>
              <a:pPr algn="ctr"/>
              <a:r>
                <a:rPr lang="en-US" altLang="ja-JP" sz="1200" smtClean="0"/>
                <a:t>Component</a:t>
              </a:r>
              <a:endParaRPr kumimoji="1" lang="en-US" altLang="ja-JP" sz="1200" smtClean="0"/>
            </a:p>
          </p:txBody>
        </p:sp>
        <p:cxnSp>
          <p:nvCxnSpPr>
            <p:cNvPr id="71" name="直線コネクタ 70"/>
            <p:cNvCxnSpPr/>
            <p:nvPr/>
          </p:nvCxnSpPr>
          <p:spPr>
            <a:xfrm>
              <a:off x="6660232" y="1268759"/>
              <a:ext cx="0" cy="553039"/>
            </a:xfrm>
            <a:prstGeom prst="line">
              <a:avLst/>
            </a:prstGeom>
            <a:ln w="38100">
              <a:solidFill>
                <a:schemeClr val="accent6">
                  <a:lumMod val="75000"/>
                </a:schemeClr>
              </a:solidFill>
              <a:tailEnd type="oval" w="lg" len="lg"/>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72" idx="1"/>
            </p:cNvCxnSpPr>
            <p:nvPr/>
          </p:nvCxnSpPr>
          <p:spPr>
            <a:xfrm flipH="1" flipV="1">
              <a:off x="7677936" y="3533819"/>
              <a:ext cx="234906" cy="1"/>
            </a:xfrm>
            <a:prstGeom prst="line">
              <a:avLst/>
            </a:prstGeom>
            <a:ln w="38100">
              <a:solidFill>
                <a:schemeClr val="accent6">
                  <a:lumMod val="75000"/>
                </a:schemeClr>
              </a:solidFill>
              <a:tailEnd type="oval" w="lg" len="lg"/>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7912842" y="3395320"/>
              <a:ext cx="953146" cy="276999"/>
            </a:xfrm>
            <a:prstGeom prst="rect">
              <a:avLst/>
            </a:prstGeom>
            <a:noFill/>
          </p:spPr>
          <p:txBody>
            <a:bodyPr wrap="none" rtlCol="0">
              <a:spAutoFit/>
            </a:bodyPr>
            <a:lstStyle/>
            <a:p>
              <a:r>
                <a:rPr kumimoji="1" lang="en-US" altLang="ja-JP" sz="1200" smtClean="0"/>
                <a:t>DAQ Service</a:t>
              </a:r>
              <a:endParaRPr kumimoji="1" lang="ja-JP" altLang="en-US" sz="1200"/>
            </a:p>
          </p:txBody>
        </p:sp>
        <p:sp>
          <p:nvSpPr>
            <p:cNvPr id="81" name="円柱 80"/>
            <p:cNvSpPr/>
            <p:nvPr/>
          </p:nvSpPr>
          <p:spPr>
            <a:xfrm>
              <a:off x="6259493" y="3582942"/>
              <a:ext cx="776678" cy="613013"/>
            </a:xfrm>
            <a:prstGeom prst="can">
              <a:avLst/>
            </a:prstGeom>
            <a:gradFill flip="none" rotWithShape="1">
              <a:gsLst>
                <a:gs pos="0">
                  <a:schemeClr val="bg1">
                    <a:lumMod val="6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smtClean="0">
                  <a:solidFill>
                    <a:schemeClr val="tx1"/>
                  </a:solidFill>
                </a:rPr>
                <a:t>Storage</a:t>
              </a:r>
              <a:endParaRPr kumimoji="1" lang="ja-JP" altLang="en-US" sz="1400">
                <a:solidFill>
                  <a:schemeClr val="tx1"/>
                </a:solidFill>
              </a:endParaRPr>
            </a:p>
          </p:txBody>
        </p:sp>
        <p:sp>
          <p:nvSpPr>
            <p:cNvPr id="87" name="右矢印 86"/>
            <p:cNvSpPr/>
            <p:nvPr/>
          </p:nvSpPr>
          <p:spPr>
            <a:xfrm rot="5400000">
              <a:off x="6456719" y="3288045"/>
              <a:ext cx="420406" cy="326250"/>
            </a:xfrm>
            <a:prstGeom prst="rightArrow">
              <a:avLst>
                <a:gd name="adj1" fmla="val 50000"/>
                <a:gd name="adj2" fmla="val 589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88" name="右矢印 87"/>
            <p:cNvSpPr/>
            <p:nvPr/>
          </p:nvSpPr>
          <p:spPr>
            <a:xfrm rot="16200000">
              <a:off x="6456719" y="4241150"/>
              <a:ext cx="420406" cy="326250"/>
            </a:xfrm>
            <a:prstGeom prst="rightArrow">
              <a:avLst>
                <a:gd name="adj1" fmla="val 50000"/>
                <a:gd name="adj2" fmla="val 589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 name="角丸四角形 5"/>
            <p:cNvSpPr/>
            <p:nvPr/>
          </p:nvSpPr>
          <p:spPr>
            <a:xfrm>
              <a:off x="2065824" y="3808431"/>
              <a:ext cx="999370" cy="49462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050" smtClean="0"/>
                <a:t>Gatenet</a:t>
              </a:r>
            </a:p>
            <a:p>
              <a:pPr algn="ctr"/>
              <a:r>
                <a:rPr lang="en-US" altLang="ja-JP" sz="1050" smtClean="0"/>
                <a:t>Component</a:t>
              </a:r>
              <a:endParaRPr kumimoji="1" lang="en-US" altLang="ja-JP" sz="1050" smtClean="0"/>
            </a:p>
          </p:txBody>
        </p:sp>
        <p:cxnSp>
          <p:nvCxnSpPr>
            <p:cNvPr id="37" name="直線コネクタ 36"/>
            <p:cNvCxnSpPr/>
            <p:nvPr/>
          </p:nvCxnSpPr>
          <p:spPr>
            <a:xfrm flipH="1">
              <a:off x="2423876" y="1268760"/>
              <a:ext cx="24019" cy="2524724"/>
            </a:xfrm>
            <a:prstGeom prst="line">
              <a:avLst/>
            </a:prstGeom>
            <a:ln w="38100">
              <a:solidFill>
                <a:schemeClr val="accent6">
                  <a:lumMod val="75000"/>
                </a:schemeClr>
              </a:solidFill>
              <a:tailEnd type="oval" w="lg" len="lg"/>
            </a:ln>
          </p:spPr>
          <p:style>
            <a:lnRef idx="1">
              <a:schemeClr val="accent1"/>
            </a:lnRef>
            <a:fillRef idx="0">
              <a:schemeClr val="accent1"/>
            </a:fillRef>
            <a:effectRef idx="0">
              <a:schemeClr val="accent1"/>
            </a:effectRef>
            <a:fontRef idx="minor">
              <a:schemeClr val="tx1"/>
            </a:fontRef>
          </p:style>
        </p:cxnSp>
        <p:sp>
          <p:nvSpPr>
            <p:cNvPr id="41" name="右矢印 40"/>
            <p:cNvSpPr/>
            <p:nvPr/>
          </p:nvSpPr>
          <p:spPr>
            <a:xfrm>
              <a:off x="1453783" y="3429000"/>
              <a:ext cx="1822075" cy="2759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smtClean="0"/>
                <a:t>EVENTs</a:t>
              </a:r>
              <a:endParaRPr kumimoji="1" lang="ja-JP" altLang="en-US" sz="1400"/>
            </a:p>
          </p:txBody>
        </p:sp>
        <p:sp>
          <p:nvSpPr>
            <p:cNvPr id="40" name="右矢印 39"/>
            <p:cNvSpPr/>
            <p:nvPr/>
          </p:nvSpPr>
          <p:spPr>
            <a:xfrm>
              <a:off x="1816215" y="2804070"/>
              <a:ext cx="1459644" cy="2759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smtClean="0"/>
                <a:t>EVENTs</a:t>
              </a:r>
              <a:endParaRPr kumimoji="1" lang="ja-JP" altLang="en-US" sz="1400"/>
            </a:p>
          </p:txBody>
        </p:sp>
        <p:sp>
          <p:nvSpPr>
            <p:cNvPr id="32" name="右矢印 31"/>
            <p:cNvSpPr/>
            <p:nvPr/>
          </p:nvSpPr>
          <p:spPr>
            <a:xfrm>
              <a:off x="1816215" y="2161020"/>
              <a:ext cx="1459643" cy="2759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smtClean="0"/>
                <a:t>EVENTs</a:t>
              </a:r>
              <a:endParaRPr kumimoji="1" lang="ja-JP" altLang="en-US" sz="1100"/>
            </a:p>
          </p:txBody>
        </p:sp>
        <p:sp>
          <p:nvSpPr>
            <p:cNvPr id="4" name="角丸四角形 3"/>
            <p:cNvSpPr/>
            <p:nvPr/>
          </p:nvSpPr>
          <p:spPr>
            <a:xfrm>
              <a:off x="2115380" y="972712"/>
              <a:ext cx="5496373"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200" smtClean="0"/>
                <a:t>DAQ Operator</a:t>
              </a:r>
              <a:endParaRPr kumimoji="1" lang="ja-JP" altLang="en-US" sz="1200"/>
            </a:p>
          </p:txBody>
        </p:sp>
        <p:cxnSp>
          <p:nvCxnSpPr>
            <p:cNvPr id="83" name="直線コネクタ 82"/>
            <p:cNvCxnSpPr/>
            <p:nvPr/>
          </p:nvCxnSpPr>
          <p:spPr>
            <a:xfrm>
              <a:off x="2139416" y="1556792"/>
              <a:ext cx="5517150" cy="0"/>
            </a:xfrm>
            <a:prstGeom prst="line">
              <a:avLst/>
            </a:prstGeom>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7656566" y="1406651"/>
              <a:ext cx="986685" cy="246221"/>
            </a:xfrm>
            <a:prstGeom prst="rect">
              <a:avLst/>
            </a:prstGeom>
            <a:noFill/>
          </p:spPr>
          <p:txBody>
            <a:bodyPr wrap="square" rtlCol="0">
              <a:spAutoFit/>
            </a:bodyPr>
            <a:lstStyle/>
            <a:p>
              <a:r>
                <a:rPr kumimoji="1" lang="en-US" altLang="ja-JP" sz="1000" smtClean="0"/>
                <a:t>DAQ Service</a:t>
              </a:r>
              <a:endParaRPr kumimoji="1" lang="ja-JP" altLang="en-US"/>
            </a:p>
          </p:txBody>
        </p:sp>
        <p:cxnSp>
          <p:nvCxnSpPr>
            <p:cNvPr id="93" name="直線コネクタ 92"/>
            <p:cNvCxnSpPr/>
            <p:nvPr/>
          </p:nvCxnSpPr>
          <p:spPr>
            <a:xfrm>
              <a:off x="1821986" y="836712"/>
              <a:ext cx="44716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4809520" y="611396"/>
              <a:ext cx="0" cy="369332"/>
            </a:xfrm>
            <a:prstGeom prst="line">
              <a:avLst/>
            </a:prstGeom>
            <a:ln w="38100">
              <a:solidFill>
                <a:schemeClr val="tx2">
                  <a:lumMod val="60000"/>
                  <a:lumOff val="40000"/>
                </a:schemeClr>
              </a:solidFill>
              <a:tailEnd type="oval" w="lg" len="lg"/>
            </a:ln>
          </p:spPr>
          <p:style>
            <a:lnRef idx="1">
              <a:schemeClr val="accent1"/>
            </a:lnRef>
            <a:fillRef idx="0">
              <a:schemeClr val="accent1"/>
            </a:fillRef>
            <a:effectRef idx="0">
              <a:schemeClr val="accent1"/>
            </a:effectRef>
            <a:fontRef idx="minor">
              <a:schemeClr val="tx1"/>
            </a:fontRef>
          </p:style>
        </p:cxnSp>
        <p:sp>
          <p:nvSpPr>
            <p:cNvPr id="95" name="テキスト ボックス 94"/>
            <p:cNvSpPr txBox="1"/>
            <p:nvPr/>
          </p:nvSpPr>
          <p:spPr>
            <a:xfrm>
              <a:off x="6322161" y="611396"/>
              <a:ext cx="2391937" cy="369332"/>
            </a:xfrm>
            <a:prstGeom prst="rect">
              <a:avLst/>
            </a:prstGeom>
            <a:noFill/>
          </p:spPr>
          <p:txBody>
            <a:bodyPr wrap="none" rtlCol="0">
              <a:spAutoFit/>
            </a:bodyPr>
            <a:lstStyle/>
            <a:p>
              <a:r>
                <a:rPr kumimoji="1" lang="en-US" altLang="ja-JP" smtClean="0"/>
                <a:t>HTTP or Command Line</a:t>
              </a:r>
              <a:endParaRPr kumimoji="1" lang="ja-JP" altLang="en-US"/>
            </a:p>
          </p:txBody>
        </p:sp>
        <p:pic>
          <p:nvPicPr>
            <p:cNvPr id="1036" name="Picture 1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73407" y="718116"/>
              <a:ext cx="748654" cy="863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6" name="グループ化 15"/>
            <p:cNvGrpSpPr/>
            <p:nvPr/>
          </p:nvGrpSpPr>
          <p:grpSpPr>
            <a:xfrm>
              <a:off x="740168" y="5565325"/>
              <a:ext cx="1199156" cy="638995"/>
              <a:chOff x="726689" y="5742333"/>
              <a:chExt cx="1199156" cy="638995"/>
            </a:xfrm>
          </p:grpSpPr>
          <p:sp>
            <p:nvSpPr>
              <p:cNvPr id="2" name="直方体 1"/>
              <p:cNvSpPr/>
              <p:nvPr/>
            </p:nvSpPr>
            <p:spPr>
              <a:xfrm>
                <a:off x="726689" y="5742333"/>
                <a:ext cx="959213" cy="638995"/>
              </a:xfrm>
              <a:prstGeom prst="cube">
                <a:avLst>
                  <a:gd name="adj" fmla="val 29105"/>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直方体 63"/>
              <p:cNvSpPr/>
              <p:nvPr/>
            </p:nvSpPr>
            <p:spPr>
              <a:xfrm>
                <a:off x="1524953" y="6047848"/>
                <a:ext cx="400892" cy="184471"/>
              </a:xfrm>
              <a:prstGeom prst="cube">
                <a:avLst>
                  <a:gd name="adj" fmla="val 77574"/>
                </a:avLst>
              </a:prstGeom>
              <a:solidFill>
                <a:srgbClr val="00B050"/>
              </a:solidFill>
              <a:ln w="95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直方体 62"/>
              <p:cNvSpPr/>
              <p:nvPr/>
            </p:nvSpPr>
            <p:spPr>
              <a:xfrm>
                <a:off x="1524953" y="5955613"/>
                <a:ext cx="400892" cy="184471"/>
              </a:xfrm>
              <a:prstGeom prst="cube">
                <a:avLst>
                  <a:gd name="adj" fmla="val 77574"/>
                </a:avLst>
              </a:prstGeom>
              <a:solidFill>
                <a:srgbClr val="00B050"/>
              </a:solidFill>
              <a:ln w="95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直方体 2"/>
              <p:cNvSpPr/>
              <p:nvPr/>
            </p:nvSpPr>
            <p:spPr>
              <a:xfrm>
                <a:off x="1524953" y="5862504"/>
                <a:ext cx="400892" cy="184471"/>
              </a:xfrm>
              <a:prstGeom prst="cube">
                <a:avLst>
                  <a:gd name="adj" fmla="val 77574"/>
                </a:avLst>
              </a:prstGeom>
              <a:solidFill>
                <a:srgbClr val="00B050"/>
              </a:solidFill>
              <a:ln w="95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6" name="右矢印 65"/>
            <p:cNvSpPr/>
            <p:nvPr/>
          </p:nvSpPr>
          <p:spPr>
            <a:xfrm>
              <a:off x="2049312" y="5706765"/>
              <a:ext cx="1171561" cy="2759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smtClean="0"/>
                <a:t>EVENTs</a:t>
              </a:r>
              <a:endParaRPr kumimoji="1" lang="ja-JP" altLang="en-US" sz="1400"/>
            </a:p>
          </p:txBody>
        </p:sp>
        <p:sp>
          <p:nvSpPr>
            <p:cNvPr id="42" name="右矢印 41"/>
            <p:cNvSpPr/>
            <p:nvPr/>
          </p:nvSpPr>
          <p:spPr>
            <a:xfrm>
              <a:off x="1354161" y="4363425"/>
              <a:ext cx="1908520" cy="2759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smtClean="0"/>
                <a:t>EVENTs</a:t>
              </a:r>
              <a:endParaRPr kumimoji="1" lang="ja-JP" altLang="en-US" sz="1400"/>
            </a:p>
          </p:txBody>
        </p:sp>
        <p:sp>
          <p:nvSpPr>
            <p:cNvPr id="67" name="テキスト ボックス 66"/>
            <p:cNvSpPr txBox="1"/>
            <p:nvPr/>
          </p:nvSpPr>
          <p:spPr>
            <a:xfrm>
              <a:off x="633342" y="5852301"/>
              <a:ext cx="762632"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en-US" altLang="ja-JP" sz="1000" smtClean="0"/>
                <a:t>GEM Read Out</a:t>
              </a:r>
            </a:p>
          </p:txBody>
        </p:sp>
        <p:sp>
          <p:nvSpPr>
            <p:cNvPr id="69" name="右矢印 68"/>
            <p:cNvSpPr/>
            <p:nvPr/>
          </p:nvSpPr>
          <p:spPr>
            <a:xfrm>
              <a:off x="6083391" y="5742332"/>
              <a:ext cx="464182" cy="2759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76" name="テキスト ボックス 75"/>
            <p:cNvSpPr txBox="1"/>
            <p:nvPr/>
          </p:nvSpPr>
          <p:spPr>
            <a:xfrm>
              <a:off x="7568544" y="2265777"/>
              <a:ext cx="1035903" cy="2769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en-US" altLang="ja-JP" sz="1200" smtClean="0"/>
                <a:t>Manyo LIB</a:t>
              </a:r>
            </a:p>
          </p:txBody>
        </p:sp>
      </p:grpSp>
      <p:sp>
        <p:nvSpPr>
          <p:cNvPr id="77" name="タイトル 1"/>
          <p:cNvSpPr>
            <a:spLocks noGrp="1"/>
          </p:cNvSpPr>
          <p:nvPr>
            <p:ph type="title"/>
          </p:nvPr>
        </p:nvSpPr>
        <p:spPr>
          <a:xfrm>
            <a:off x="467544" y="152400"/>
            <a:ext cx="8064896" cy="458996"/>
          </a:xfrm>
        </p:spPr>
        <p:txBody>
          <a:bodyPr>
            <a:normAutofit fontScale="90000"/>
          </a:bodyPr>
          <a:lstStyle/>
          <a:p>
            <a:r>
              <a:rPr kumimoji="1" lang="en-US" altLang="ja-JP" dirty="0" smtClean="0"/>
              <a:t>DAQ M/W</a:t>
            </a:r>
            <a:r>
              <a:rPr kumimoji="1" lang="ja-JP" altLang="en-US" dirty="0" smtClean="0"/>
              <a:t>　</a:t>
            </a:r>
            <a:r>
              <a:rPr kumimoji="1" lang="en-US" altLang="ja-JP" dirty="0" smtClean="0"/>
              <a:t>MLF</a:t>
            </a:r>
            <a:r>
              <a:rPr kumimoji="1" lang="ja-JP" altLang="en-US" dirty="0" smtClean="0"/>
              <a:t>コンポーネント</a:t>
            </a:r>
            <a:r>
              <a:rPr kumimoji="1" lang="ja-JP" altLang="en-US" sz="3100" dirty="0" smtClean="0"/>
              <a:t>（昨年度まで）</a:t>
            </a:r>
            <a:endParaRPr kumimoji="1" lang="ja-JP" altLang="en-US" dirty="0"/>
          </a:p>
        </p:txBody>
      </p:sp>
    </p:spTree>
    <p:extLst>
      <p:ext uri="{BB962C8B-B14F-4D97-AF65-F5344CB8AC3E}">
        <p14:creationId xmlns:p14="http://schemas.microsoft.com/office/powerpoint/2010/main" val="319403562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MLF</a:t>
            </a:r>
            <a:r>
              <a:rPr lang="ja-JP" altLang="en-US" dirty="0" smtClean="0"/>
              <a:t>向け</a:t>
            </a:r>
            <a:r>
              <a:rPr kumimoji="1" lang="en-US" altLang="ja-JP" dirty="0" smtClean="0"/>
              <a:t>DAQ</a:t>
            </a:r>
            <a:r>
              <a:rPr kumimoji="1" lang="ja-JP" altLang="en-US" dirty="0" smtClean="0"/>
              <a:t>コンポーネントリスト</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707444088"/>
              </p:ext>
            </p:extLst>
          </p:nvPr>
        </p:nvGraphicFramePr>
        <p:xfrm>
          <a:off x="539552" y="1287334"/>
          <a:ext cx="8424935" cy="4805962"/>
        </p:xfrm>
        <a:graphic>
          <a:graphicData uri="http://schemas.openxmlformats.org/drawingml/2006/table">
            <a:tbl>
              <a:tblPr firstRow="1" bandRow="1">
                <a:tableStyleId>{5C22544A-7EE6-4342-B048-85BDC9FD1C3A}</a:tableStyleId>
              </a:tblPr>
              <a:tblGrid>
                <a:gridCol w="1973408"/>
                <a:gridCol w="5299400"/>
                <a:gridCol w="1152127"/>
              </a:tblGrid>
              <a:tr h="381204">
                <a:tc>
                  <a:txBody>
                    <a:bodyPr/>
                    <a:lstStyle/>
                    <a:p>
                      <a:r>
                        <a:rPr kumimoji="1" lang="ja-JP" altLang="en-US" dirty="0" smtClean="0"/>
                        <a:t>名称</a:t>
                      </a:r>
                      <a:endParaRPr kumimoji="1" lang="ja-JP" altLang="en-US" dirty="0"/>
                    </a:p>
                  </a:txBody>
                  <a:tcPr/>
                </a:tc>
                <a:tc>
                  <a:txBody>
                    <a:bodyPr/>
                    <a:lstStyle/>
                    <a:p>
                      <a:r>
                        <a:rPr kumimoji="1" lang="ja-JP" altLang="en-US" dirty="0" smtClean="0"/>
                        <a:t>機能</a:t>
                      </a:r>
                      <a:endParaRPr kumimoji="1" lang="ja-JP" altLang="en-US" dirty="0"/>
                    </a:p>
                  </a:txBody>
                  <a:tcPr/>
                </a:tc>
                <a:tc>
                  <a:txBody>
                    <a:bodyPr/>
                    <a:lstStyle/>
                    <a:p>
                      <a:r>
                        <a:rPr kumimoji="1" lang="ja-JP" altLang="en-US" dirty="0" smtClean="0"/>
                        <a:t>備考</a:t>
                      </a:r>
                      <a:endParaRPr kumimoji="1" lang="ja-JP" altLang="en-US" dirty="0"/>
                    </a:p>
                  </a:txBody>
                  <a:tcPr/>
                </a:tc>
              </a:tr>
              <a:tr h="300743">
                <a:tc>
                  <a:txBody>
                    <a:bodyPr/>
                    <a:lstStyle/>
                    <a:p>
                      <a:r>
                        <a:rPr kumimoji="1" lang="en-US" altLang="ja-JP" sz="1200" dirty="0" err="1" smtClean="0"/>
                        <a:t>GathererPsd</a:t>
                      </a:r>
                      <a:endParaRPr kumimoji="1" lang="ja-JP" altLang="en-US" sz="1200" dirty="0"/>
                    </a:p>
                  </a:txBody>
                  <a:tcPr/>
                </a:tc>
                <a:tc>
                  <a:txBody>
                    <a:bodyPr/>
                    <a:lstStyle/>
                    <a:p>
                      <a:r>
                        <a:rPr kumimoji="1" lang="en-US" altLang="ja-JP" sz="1200" dirty="0" err="1" smtClean="0"/>
                        <a:t>NeuNET</a:t>
                      </a:r>
                      <a:r>
                        <a:rPr kumimoji="1" lang="ja-JP" altLang="en-US" sz="1200" dirty="0" smtClean="0"/>
                        <a:t>（及び互換）用の読み出しモジュール</a:t>
                      </a:r>
                      <a:endParaRPr kumimoji="1" lang="ja-JP" altLang="en-US" sz="1200" dirty="0"/>
                    </a:p>
                  </a:txBody>
                  <a:tcPr/>
                </a:tc>
                <a:tc>
                  <a:txBody>
                    <a:bodyPr/>
                    <a:lstStyle/>
                    <a:p>
                      <a:endParaRPr kumimoji="1" lang="ja-JP" altLang="en-US" sz="1200"/>
                    </a:p>
                  </a:txBody>
                  <a:tcPr/>
                </a:tc>
              </a:tr>
              <a:tr h="300743">
                <a:tc>
                  <a:txBody>
                    <a:bodyPr/>
                    <a:lstStyle/>
                    <a:p>
                      <a:r>
                        <a:rPr kumimoji="1" lang="en-US" altLang="ja-JP" sz="1200" dirty="0" err="1" smtClean="0"/>
                        <a:t>DispatcherMlf</a:t>
                      </a:r>
                      <a:endParaRPr kumimoji="1" lang="ja-JP" altLang="en-US" sz="1200" dirty="0"/>
                    </a:p>
                  </a:txBody>
                  <a:tcPr/>
                </a:tc>
                <a:tc>
                  <a:txBody>
                    <a:bodyPr/>
                    <a:lstStyle/>
                    <a:p>
                      <a:r>
                        <a:rPr kumimoji="1" lang="ja-JP" altLang="en-US" sz="1200" dirty="0" smtClean="0"/>
                        <a:t>モニタなどへのトラフィック振り分け</a:t>
                      </a:r>
                      <a:endParaRPr kumimoji="1" lang="ja-JP" altLang="en-US" sz="1200" dirty="0"/>
                    </a:p>
                  </a:txBody>
                  <a:tcPr/>
                </a:tc>
                <a:tc>
                  <a:txBody>
                    <a:bodyPr/>
                    <a:lstStyle/>
                    <a:p>
                      <a:endParaRPr kumimoji="1" lang="ja-JP" altLang="en-US" sz="1200"/>
                    </a:p>
                  </a:txBody>
                  <a:tcPr/>
                </a:tc>
              </a:tr>
              <a:tr h="300743">
                <a:tc>
                  <a:txBody>
                    <a:bodyPr/>
                    <a:lstStyle/>
                    <a:p>
                      <a:r>
                        <a:rPr kumimoji="1" lang="en-US" altLang="ja-JP" sz="1200" dirty="0" err="1" smtClean="0"/>
                        <a:t>LoggerMlf</a:t>
                      </a:r>
                      <a:endParaRPr kumimoji="1" lang="ja-JP" altLang="en-US" sz="1200" dirty="0"/>
                    </a:p>
                  </a:txBody>
                  <a:tcPr/>
                </a:tc>
                <a:tc>
                  <a:txBody>
                    <a:bodyPr/>
                    <a:lstStyle/>
                    <a:p>
                      <a:r>
                        <a:rPr kumimoji="1" lang="ja-JP" altLang="en-US" sz="1200" dirty="0" smtClean="0"/>
                        <a:t>ディスクへのデータ書き込み</a:t>
                      </a:r>
                      <a:endParaRPr kumimoji="1" lang="ja-JP" altLang="en-US" sz="1200" dirty="0"/>
                    </a:p>
                  </a:txBody>
                  <a:tcPr/>
                </a:tc>
                <a:tc>
                  <a:txBody>
                    <a:bodyPr/>
                    <a:lstStyle/>
                    <a:p>
                      <a:endParaRPr kumimoji="1" lang="ja-JP" altLang="en-US" sz="1200"/>
                    </a:p>
                  </a:txBody>
                  <a:tcPr/>
                </a:tc>
              </a:tr>
              <a:tr h="300743">
                <a:tc>
                  <a:txBody>
                    <a:bodyPr/>
                    <a:lstStyle/>
                    <a:p>
                      <a:r>
                        <a:rPr kumimoji="1" lang="en-US" altLang="ja-JP" sz="1200" dirty="0" err="1" smtClean="0"/>
                        <a:t>MonitorPsd</a:t>
                      </a:r>
                      <a:endParaRPr kumimoji="1" lang="ja-JP" altLang="en-US" sz="1200" dirty="0"/>
                    </a:p>
                  </a:txBody>
                  <a:tcPr/>
                </a:tc>
                <a:tc>
                  <a:txBody>
                    <a:bodyPr/>
                    <a:lstStyle/>
                    <a:p>
                      <a:r>
                        <a:rPr kumimoji="1" lang="en-US" altLang="ja-JP" sz="1200" dirty="0" err="1" smtClean="0"/>
                        <a:t>NeuNET</a:t>
                      </a:r>
                      <a:r>
                        <a:rPr kumimoji="1" lang="ja-JP" altLang="en-US" sz="1200" dirty="0" smtClean="0"/>
                        <a:t>読み出しデータの解析</a:t>
                      </a:r>
                      <a:endParaRPr kumimoji="1" lang="ja-JP" altLang="en-US" sz="1200" dirty="0"/>
                    </a:p>
                  </a:txBody>
                  <a:tcPr/>
                </a:tc>
                <a:tc>
                  <a:txBody>
                    <a:bodyPr/>
                    <a:lstStyle/>
                    <a:p>
                      <a:endParaRPr kumimoji="1" lang="ja-JP" altLang="en-US" sz="1200"/>
                    </a:p>
                  </a:txBody>
                  <a:tcPr/>
                </a:tc>
              </a:tr>
              <a:tr h="300743">
                <a:tc>
                  <a:txBody>
                    <a:bodyPr/>
                    <a:lstStyle/>
                    <a:p>
                      <a:r>
                        <a:rPr kumimoji="1" lang="en-US" altLang="ja-JP" sz="1200" dirty="0" err="1" smtClean="0"/>
                        <a:t>GateNET</a:t>
                      </a:r>
                      <a:endParaRPr kumimoji="1" lang="ja-JP" altLang="en-US" sz="1200" dirty="0"/>
                    </a:p>
                  </a:txBody>
                  <a:tcPr/>
                </a:tc>
                <a:tc>
                  <a:txBody>
                    <a:bodyPr/>
                    <a:lstStyle/>
                    <a:p>
                      <a:r>
                        <a:rPr kumimoji="1" lang="en-US" altLang="ja-JP" sz="1200" dirty="0" err="1" smtClean="0"/>
                        <a:t>GateNET</a:t>
                      </a:r>
                      <a:r>
                        <a:rPr kumimoji="1" lang="ja-JP" altLang="en-US" sz="1200" dirty="0" smtClean="0"/>
                        <a:t>設定用</a:t>
                      </a:r>
                      <a:endParaRPr kumimoji="1" lang="ja-JP" altLang="en-US" sz="1200" dirty="0"/>
                    </a:p>
                  </a:txBody>
                  <a:tcPr/>
                </a:tc>
                <a:tc>
                  <a:txBody>
                    <a:bodyPr/>
                    <a:lstStyle/>
                    <a:p>
                      <a:endParaRPr kumimoji="1" lang="ja-JP" altLang="en-US" sz="1200" dirty="0"/>
                    </a:p>
                  </a:txBody>
                  <a:tcPr/>
                </a:tc>
              </a:tr>
              <a:tr h="300743">
                <a:tc>
                  <a:txBody>
                    <a:bodyPr/>
                    <a:lstStyle/>
                    <a:p>
                      <a:r>
                        <a:rPr kumimoji="1" lang="en-US" altLang="ja-JP" sz="1200" dirty="0" err="1" smtClean="0"/>
                        <a:t>TrigNET</a:t>
                      </a:r>
                      <a:endParaRPr kumimoji="1" lang="ja-JP" altLang="en-US" sz="1200" dirty="0"/>
                    </a:p>
                  </a:txBody>
                  <a:tcPr/>
                </a:tc>
                <a:tc>
                  <a:txBody>
                    <a:bodyPr/>
                    <a:lstStyle/>
                    <a:p>
                      <a:r>
                        <a:rPr kumimoji="1" lang="en-US" altLang="ja-JP" sz="1200" dirty="0" err="1" smtClean="0"/>
                        <a:t>TrgiNET</a:t>
                      </a:r>
                      <a:r>
                        <a:rPr kumimoji="1" lang="ja-JP" altLang="en-US" sz="1200" dirty="0" smtClean="0"/>
                        <a:t>設定用</a:t>
                      </a:r>
                      <a:endParaRPr kumimoji="1" lang="ja-JP" altLang="en-US" sz="1200" dirty="0"/>
                    </a:p>
                  </a:txBody>
                  <a:tcPr/>
                </a:tc>
                <a:tc>
                  <a:txBody>
                    <a:bodyPr/>
                    <a:lstStyle/>
                    <a:p>
                      <a:endParaRPr kumimoji="1" lang="ja-JP" altLang="en-US" sz="1200" dirty="0"/>
                    </a:p>
                  </a:txBody>
                  <a:tcPr/>
                </a:tc>
              </a:tr>
              <a:tr h="300743">
                <a:tc>
                  <a:txBody>
                    <a:bodyPr/>
                    <a:lstStyle/>
                    <a:p>
                      <a:r>
                        <a:rPr kumimoji="1" lang="en-US" altLang="ja-JP" sz="1200" dirty="0" err="1" smtClean="0"/>
                        <a:t>GathererGem</a:t>
                      </a:r>
                      <a:endParaRPr kumimoji="1" lang="ja-JP" altLang="en-US" sz="1200" dirty="0"/>
                    </a:p>
                  </a:txBody>
                  <a:tcPr/>
                </a:tc>
                <a:tc>
                  <a:txBody>
                    <a:bodyPr/>
                    <a:lstStyle/>
                    <a:p>
                      <a:r>
                        <a:rPr kumimoji="1" lang="en-US" altLang="ja-JP" sz="1200" dirty="0" smtClean="0"/>
                        <a:t>GEM</a:t>
                      </a:r>
                      <a:r>
                        <a:rPr kumimoji="1" lang="ja-JP" altLang="en-US" sz="1200" dirty="0" smtClean="0"/>
                        <a:t>ハードウェア用</a:t>
                      </a:r>
                      <a:endParaRPr kumimoji="1" lang="ja-JP" altLang="en-US" sz="1200" dirty="0"/>
                    </a:p>
                  </a:txBody>
                  <a:tcPr/>
                </a:tc>
                <a:tc>
                  <a:txBody>
                    <a:bodyPr/>
                    <a:lstStyle/>
                    <a:p>
                      <a:endParaRPr kumimoji="1" lang="ja-JP" altLang="en-US" sz="1200" dirty="0"/>
                    </a:p>
                  </a:txBody>
                  <a:tcPr/>
                </a:tc>
              </a:tr>
              <a:tr h="300743">
                <a:tc>
                  <a:txBody>
                    <a:bodyPr/>
                    <a:lstStyle/>
                    <a:p>
                      <a:r>
                        <a:rPr kumimoji="1" lang="en-US" altLang="ja-JP" sz="1200" dirty="0" err="1" smtClean="0"/>
                        <a:t>MonitorGem</a:t>
                      </a:r>
                      <a:endParaRPr kumimoji="1" lang="ja-JP" altLang="en-US" sz="1200" dirty="0"/>
                    </a:p>
                  </a:txBody>
                  <a:tcPr/>
                </a:tc>
                <a:tc>
                  <a:txBody>
                    <a:bodyPr/>
                    <a:lstStyle/>
                    <a:p>
                      <a:r>
                        <a:rPr kumimoji="1" lang="en-US" altLang="ja-JP" sz="1200" dirty="0" smtClean="0"/>
                        <a:t>GEM</a:t>
                      </a:r>
                      <a:r>
                        <a:rPr kumimoji="1" lang="ja-JP" altLang="en-US" sz="1200" dirty="0" smtClean="0"/>
                        <a:t>ハードウェア用モニタ</a:t>
                      </a:r>
                      <a:endParaRPr kumimoji="1" lang="ja-JP" altLang="en-US" sz="1200" dirty="0"/>
                    </a:p>
                  </a:txBody>
                  <a:tcPr/>
                </a:tc>
                <a:tc>
                  <a:txBody>
                    <a:bodyPr/>
                    <a:lstStyle/>
                    <a:p>
                      <a:endParaRPr kumimoji="1" lang="ja-JP" altLang="en-US" sz="1200" dirty="0"/>
                    </a:p>
                  </a:txBody>
                  <a:tcPr/>
                </a:tc>
              </a:tr>
              <a:tr h="300743">
                <a:tc>
                  <a:txBody>
                    <a:bodyPr/>
                    <a:lstStyle/>
                    <a:p>
                      <a:r>
                        <a:rPr kumimoji="1" lang="en-US" altLang="ja-JP" sz="1200" dirty="0" smtClean="0"/>
                        <a:t>T0EventLogger</a:t>
                      </a:r>
                      <a:endParaRPr kumimoji="1" lang="ja-JP" altLang="en-US" sz="1200" dirty="0"/>
                    </a:p>
                  </a:txBody>
                  <a:tcPr>
                    <a:solidFill>
                      <a:schemeClr val="accent4">
                        <a:lumMod val="60000"/>
                        <a:lumOff val="40000"/>
                      </a:schemeClr>
                    </a:solidFill>
                  </a:tcPr>
                </a:tc>
                <a:tc>
                  <a:txBody>
                    <a:bodyPr/>
                    <a:lstStyle/>
                    <a:p>
                      <a:r>
                        <a:rPr kumimoji="1" lang="en-US" altLang="ja-JP" sz="1200" dirty="0" smtClean="0"/>
                        <a:t>T0</a:t>
                      </a:r>
                      <a:r>
                        <a:rPr kumimoji="1" lang="ja-JP" altLang="en-US" sz="1200" dirty="0" smtClean="0"/>
                        <a:t>インデックスファイルを作成する</a:t>
                      </a:r>
                      <a:endParaRPr kumimoji="1" lang="ja-JP" altLang="en-US" sz="1200" dirty="0"/>
                    </a:p>
                  </a:txBody>
                  <a:tcPr>
                    <a:solidFill>
                      <a:schemeClr val="accent4">
                        <a:lumMod val="60000"/>
                        <a:lumOff val="40000"/>
                      </a:schemeClr>
                    </a:solidFill>
                  </a:tcPr>
                </a:tc>
                <a:tc>
                  <a:txBody>
                    <a:bodyPr/>
                    <a:lstStyle/>
                    <a:p>
                      <a:r>
                        <a:rPr lang="en-US" altLang="ja-JP" sz="1200" dirty="0" smtClean="0"/>
                        <a:t>JAEA</a:t>
                      </a:r>
                      <a:endParaRPr lang="ja-JP" altLang="en-US" sz="1200" dirty="0"/>
                    </a:p>
                  </a:txBody>
                  <a:tcPr>
                    <a:solidFill>
                      <a:schemeClr val="accent4">
                        <a:lumMod val="60000"/>
                        <a:lumOff val="40000"/>
                      </a:schemeClr>
                    </a:solidFill>
                  </a:tcPr>
                </a:tc>
              </a:tr>
              <a:tr h="300743">
                <a:tc>
                  <a:txBody>
                    <a:bodyPr/>
                    <a:lstStyle/>
                    <a:p>
                      <a:r>
                        <a:rPr kumimoji="1" lang="en-US" altLang="ja-JP" sz="1200" dirty="0" err="1" smtClean="0"/>
                        <a:t>ConverterMlf</a:t>
                      </a:r>
                      <a:endParaRPr kumimoji="1" lang="ja-JP" altLang="en-US" sz="1200" dirty="0"/>
                    </a:p>
                  </a:txBody>
                  <a:tcPr>
                    <a:solidFill>
                      <a:schemeClr val="accent4">
                        <a:lumMod val="60000"/>
                        <a:lumOff val="40000"/>
                      </a:schemeClr>
                    </a:solidFill>
                  </a:tcPr>
                </a:tc>
                <a:tc>
                  <a:txBody>
                    <a:bodyPr/>
                    <a:lstStyle/>
                    <a:p>
                      <a:r>
                        <a:rPr kumimoji="1" lang="ja-JP" altLang="en-US" sz="1200" dirty="0" smtClean="0"/>
                        <a:t>データを変換する（ハードウェア依存で特定用途向け）</a:t>
                      </a:r>
                      <a:endParaRPr kumimoji="1" lang="ja-JP" altLang="en-US" sz="1200" dirty="0"/>
                    </a:p>
                  </a:txBody>
                  <a:tcPr>
                    <a:solidFill>
                      <a:schemeClr val="accent4">
                        <a:lumMod val="60000"/>
                        <a:lumOff val="40000"/>
                      </a:schemeClr>
                    </a:solidFill>
                  </a:tcPr>
                </a:tc>
                <a:tc>
                  <a:txBody>
                    <a:bodyPr/>
                    <a:lstStyle/>
                    <a:p>
                      <a:r>
                        <a:rPr lang="en-US" altLang="ja-JP" sz="1200" dirty="0" smtClean="0"/>
                        <a:t>JAEA</a:t>
                      </a:r>
                      <a:endParaRPr lang="ja-JP" altLang="en-US" sz="1200" dirty="0"/>
                    </a:p>
                  </a:txBody>
                  <a:tcPr>
                    <a:solidFill>
                      <a:schemeClr val="accent4">
                        <a:lumMod val="60000"/>
                        <a:lumOff val="40000"/>
                      </a:schemeClr>
                    </a:solidFill>
                  </a:tcPr>
                </a:tc>
              </a:tr>
              <a:tr h="476505">
                <a:tc>
                  <a:txBody>
                    <a:bodyPr/>
                    <a:lstStyle/>
                    <a:p>
                      <a:r>
                        <a:rPr kumimoji="1" lang="en-US" altLang="ja-JP" sz="1200" dirty="0" err="1" smtClean="0"/>
                        <a:t>DataGen</a:t>
                      </a:r>
                      <a:endParaRPr kumimoji="1" lang="ja-JP" altLang="en-US" sz="1200" dirty="0"/>
                    </a:p>
                  </a:txBody>
                  <a:tcPr>
                    <a:solidFill>
                      <a:schemeClr val="accent4">
                        <a:lumMod val="60000"/>
                        <a:lumOff val="40000"/>
                      </a:schemeClr>
                    </a:solidFill>
                  </a:tcPr>
                </a:tc>
                <a:tc>
                  <a:txBody>
                    <a:bodyPr/>
                    <a:lstStyle/>
                    <a:p>
                      <a:r>
                        <a:rPr kumimoji="1" lang="ja-JP" altLang="en-US" sz="1200" dirty="0" smtClean="0"/>
                        <a:t>開発用ファイルを読み込んで送信する</a:t>
                      </a:r>
                      <a:endParaRPr kumimoji="1" lang="en-US" altLang="ja-JP" sz="1200" dirty="0" smtClean="0"/>
                    </a:p>
                    <a:p>
                      <a:r>
                        <a:rPr kumimoji="1" lang="ja-JP" altLang="en-US" sz="1200" dirty="0" smtClean="0"/>
                        <a:t>（</a:t>
                      </a:r>
                      <a:r>
                        <a:rPr kumimoji="1" lang="en-US" altLang="ja-JP" sz="1200" dirty="0" err="1" smtClean="0"/>
                        <a:t>ConverterMlf</a:t>
                      </a:r>
                      <a:r>
                        <a:rPr kumimoji="1" lang="ja-JP" altLang="en-US" sz="1200" dirty="0" smtClean="0"/>
                        <a:t>の開発用比較的汎用性が高いです）</a:t>
                      </a:r>
                      <a:endParaRPr kumimoji="1" lang="en-US" altLang="ja-JP" sz="1200" dirty="0" smtClean="0"/>
                    </a:p>
                  </a:txBody>
                  <a:tcPr>
                    <a:solidFill>
                      <a:schemeClr val="accent4">
                        <a:lumMod val="60000"/>
                        <a:lumOff val="40000"/>
                      </a:schemeClr>
                    </a:solidFill>
                  </a:tcPr>
                </a:tc>
                <a:tc>
                  <a:txBody>
                    <a:bodyPr/>
                    <a:lstStyle/>
                    <a:p>
                      <a:r>
                        <a:rPr lang="en-US" altLang="ja-JP" sz="1200" dirty="0" smtClean="0"/>
                        <a:t>JAEA</a:t>
                      </a:r>
                      <a:endParaRPr lang="ja-JP" altLang="en-US" sz="1200" dirty="0"/>
                    </a:p>
                  </a:txBody>
                  <a:tcPr>
                    <a:solidFill>
                      <a:schemeClr val="accent4">
                        <a:lumMod val="60000"/>
                        <a:lumOff val="40000"/>
                      </a:schemeClr>
                    </a:solidFill>
                  </a:tcPr>
                </a:tc>
              </a:tr>
              <a:tr h="300743">
                <a:tc>
                  <a:txBody>
                    <a:bodyPr/>
                    <a:lstStyle/>
                    <a:p>
                      <a:r>
                        <a:rPr kumimoji="1" lang="en-US" altLang="ja-JP" sz="1200" dirty="0" smtClean="0"/>
                        <a:t>Feedback</a:t>
                      </a:r>
                      <a:endParaRPr kumimoji="1" lang="ja-JP" altLang="en-US" sz="1200" dirty="0"/>
                    </a:p>
                  </a:txBody>
                  <a:tcPr>
                    <a:solidFill>
                      <a:schemeClr val="accent4">
                        <a:lumMod val="60000"/>
                        <a:lumOff val="40000"/>
                      </a:schemeClr>
                    </a:solidFill>
                  </a:tcPr>
                </a:tc>
                <a:tc>
                  <a:txBody>
                    <a:bodyPr/>
                    <a:lstStyle/>
                    <a:p>
                      <a:r>
                        <a:rPr kumimoji="1" lang="en-US" altLang="ja-JP" sz="1200" dirty="0" smtClean="0"/>
                        <a:t>JAEA</a:t>
                      </a:r>
                      <a:r>
                        <a:rPr kumimoji="1" lang="ja-JP" altLang="en-US" sz="1200" dirty="0" smtClean="0"/>
                        <a:t>様の開発でクロック制御を</a:t>
                      </a:r>
                      <a:r>
                        <a:rPr kumimoji="1" lang="en-US" altLang="ja-JP" sz="1200" dirty="0" smtClean="0"/>
                        <a:t>Feedback</a:t>
                      </a:r>
                      <a:r>
                        <a:rPr kumimoji="1" lang="ja-JP" altLang="en-US" sz="1200" dirty="0" smtClean="0"/>
                        <a:t>する</a:t>
                      </a:r>
                      <a:endParaRPr kumimoji="1" lang="ja-JP" altLang="en-US" sz="1200" dirty="0"/>
                    </a:p>
                  </a:txBody>
                  <a:tcPr>
                    <a:solidFill>
                      <a:schemeClr val="accent4">
                        <a:lumMod val="60000"/>
                        <a:lumOff val="40000"/>
                      </a:schemeClr>
                    </a:solidFill>
                  </a:tcPr>
                </a:tc>
                <a:tc>
                  <a:txBody>
                    <a:bodyPr/>
                    <a:lstStyle/>
                    <a:p>
                      <a:r>
                        <a:rPr lang="en-US" altLang="ja-JP" sz="1200" dirty="0" smtClean="0"/>
                        <a:t>JAEA</a:t>
                      </a:r>
                      <a:endParaRPr lang="ja-JP" altLang="en-US" sz="1200" dirty="0"/>
                    </a:p>
                  </a:txBody>
                  <a:tcPr>
                    <a:solidFill>
                      <a:schemeClr val="accent4">
                        <a:lumMod val="60000"/>
                        <a:lumOff val="40000"/>
                      </a:schemeClr>
                    </a:solidFill>
                  </a:tcPr>
                </a:tc>
              </a:tr>
              <a:tr h="298614">
                <a:tc>
                  <a:txBody>
                    <a:bodyPr/>
                    <a:lstStyle/>
                    <a:p>
                      <a:r>
                        <a:rPr kumimoji="1" lang="en-US" altLang="ja-JP" sz="1200" dirty="0" err="1" smtClean="0"/>
                        <a:t>RunNumber</a:t>
                      </a:r>
                      <a:endParaRPr kumimoji="1" lang="ja-JP" altLang="en-US" sz="1200" dirty="0"/>
                    </a:p>
                  </a:txBody>
                  <a:tcPr>
                    <a:solidFill>
                      <a:schemeClr val="accent4">
                        <a:lumMod val="60000"/>
                        <a:lumOff val="40000"/>
                      </a:schemeClr>
                    </a:solidFill>
                  </a:tcPr>
                </a:tc>
                <a:tc>
                  <a:txBody>
                    <a:bodyPr/>
                    <a:lstStyle/>
                    <a:p>
                      <a:r>
                        <a:rPr kumimoji="1" lang="en-US" altLang="ja-JP" sz="1200" dirty="0" smtClean="0"/>
                        <a:t>Run</a:t>
                      </a:r>
                      <a:r>
                        <a:rPr kumimoji="1" lang="ja-JP" altLang="en-US" sz="1200" dirty="0" smtClean="0"/>
                        <a:t>番号を返す</a:t>
                      </a:r>
                      <a:endParaRPr kumimoji="1" lang="ja-JP" altLang="en-US" sz="1200" dirty="0"/>
                    </a:p>
                  </a:txBody>
                  <a:tcPr>
                    <a:solidFill>
                      <a:schemeClr val="accent4">
                        <a:lumMod val="60000"/>
                        <a:lumOff val="40000"/>
                      </a:schemeClr>
                    </a:solidFill>
                  </a:tcPr>
                </a:tc>
                <a:tc>
                  <a:txBody>
                    <a:bodyPr/>
                    <a:lstStyle/>
                    <a:p>
                      <a:endParaRPr lang="en-US" altLang="ja-JP" dirty="0" smtClean="0"/>
                    </a:p>
                  </a:txBody>
                  <a:tcPr>
                    <a:solidFill>
                      <a:schemeClr val="accent4">
                        <a:lumMod val="60000"/>
                        <a:lumOff val="40000"/>
                      </a:schemeClr>
                    </a:solidFill>
                  </a:tcPr>
                </a:tc>
              </a:tr>
              <a:tr h="148878">
                <a:tc>
                  <a:txBody>
                    <a:bodyPr/>
                    <a:lstStyle/>
                    <a:p>
                      <a:r>
                        <a:rPr kumimoji="1" lang="en-US" altLang="ja-JP" sz="1200" dirty="0" err="1" smtClean="0"/>
                        <a:t>NgemMlf</a:t>
                      </a:r>
                      <a:endParaRPr kumimoji="1" lang="ja-JP" altLang="en-US" sz="1200" dirty="0"/>
                    </a:p>
                  </a:txBody>
                  <a:tcPr>
                    <a:solidFill>
                      <a:schemeClr val="accent4">
                        <a:lumMod val="60000"/>
                        <a:lumOff val="40000"/>
                      </a:schemeClr>
                    </a:solidFill>
                  </a:tcPr>
                </a:tc>
                <a:tc>
                  <a:txBody>
                    <a:bodyPr/>
                    <a:lstStyle/>
                    <a:p>
                      <a:r>
                        <a:rPr kumimoji="1" lang="en-US" altLang="ja-JP" sz="1200" dirty="0" err="1" smtClean="0"/>
                        <a:t>nGEM</a:t>
                      </a:r>
                      <a:r>
                        <a:rPr kumimoji="1" lang="ja-JP" altLang="en-US" sz="1200" dirty="0" smtClean="0"/>
                        <a:t>ハードウェア用（汎用ですが）</a:t>
                      </a:r>
                      <a:endParaRPr kumimoji="1" lang="ja-JP" altLang="en-US" sz="1200" dirty="0"/>
                    </a:p>
                  </a:txBody>
                  <a:tcPr>
                    <a:solidFill>
                      <a:schemeClr val="accent4">
                        <a:lumMod val="60000"/>
                        <a:lumOff val="40000"/>
                      </a:schemeClr>
                    </a:solidFill>
                  </a:tcPr>
                </a:tc>
                <a:tc>
                  <a:txBody>
                    <a:bodyPr/>
                    <a:lstStyle/>
                    <a:p>
                      <a:r>
                        <a:rPr lang="en-US" altLang="ja-JP" sz="1200" dirty="0" smtClean="0"/>
                        <a:t>KEK</a:t>
                      </a:r>
                    </a:p>
                  </a:txBody>
                  <a:tcPr>
                    <a:solidFill>
                      <a:schemeClr val="accent4">
                        <a:lumMod val="60000"/>
                        <a:lumOff val="40000"/>
                      </a:schemeClr>
                    </a:solidFill>
                  </a:tcPr>
                </a:tc>
              </a:tr>
            </a:tbl>
          </a:graphicData>
        </a:graphic>
      </p:graphicFrame>
      <p:sp>
        <p:nvSpPr>
          <p:cNvPr id="3" name="角丸四角形 2"/>
          <p:cNvSpPr/>
          <p:nvPr/>
        </p:nvSpPr>
        <p:spPr>
          <a:xfrm>
            <a:off x="1763688" y="4149080"/>
            <a:ext cx="720080" cy="21602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1200" dirty="0" smtClean="0"/>
              <a:t>NEW!</a:t>
            </a:r>
            <a:endParaRPr kumimoji="1" lang="ja-JP" altLang="en-US" sz="1200" dirty="0"/>
          </a:p>
        </p:txBody>
      </p:sp>
      <p:sp>
        <p:nvSpPr>
          <p:cNvPr id="5" name="下矢印 4"/>
          <p:cNvSpPr/>
          <p:nvPr/>
        </p:nvSpPr>
        <p:spPr>
          <a:xfrm>
            <a:off x="1907704" y="4365104"/>
            <a:ext cx="360040" cy="1656184"/>
          </a:xfrm>
          <a:prstGeom prst="downArrow">
            <a:avLst>
              <a:gd name="adj1" fmla="val 26484"/>
              <a:gd name="adj2" fmla="val 5235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404050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NgemMlf</a:t>
            </a:r>
            <a:r>
              <a:rPr kumimoji="1" lang="ja-JP" altLang="en-US" dirty="0" smtClean="0"/>
              <a:t>コンポーネント（</a:t>
            </a:r>
            <a:r>
              <a:rPr kumimoji="1" lang="en-US" altLang="ja-JP" dirty="0" smtClean="0"/>
              <a:t>1</a:t>
            </a:r>
            <a:r>
              <a:rPr kumimoji="1" lang="ja-JP" altLang="en-US" dirty="0" smtClean="0"/>
              <a:t>）</a:t>
            </a:r>
            <a:endParaRPr kumimoji="1" lang="ja-JP" altLang="en-US" dirty="0"/>
          </a:p>
        </p:txBody>
      </p:sp>
      <p:sp>
        <p:nvSpPr>
          <p:cNvPr id="3" name="コンテンツ プレースホルダー 2"/>
          <p:cNvSpPr>
            <a:spLocks noGrp="1"/>
          </p:cNvSpPr>
          <p:nvPr>
            <p:ph sz="quarter" idx="1"/>
          </p:nvPr>
        </p:nvSpPr>
        <p:spPr/>
        <p:txBody>
          <a:bodyPr/>
          <a:lstStyle/>
          <a:p>
            <a:r>
              <a:rPr kumimoji="1" lang="en-US" altLang="ja-JP" dirty="0" err="1" smtClean="0"/>
              <a:t>nGEM</a:t>
            </a:r>
            <a:r>
              <a:rPr kumimoji="1" lang="ja-JP" altLang="en-US" dirty="0" smtClean="0"/>
              <a:t>リードアウト用</a:t>
            </a:r>
            <a:r>
              <a:rPr lang="ja-JP" altLang="en-US" dirty="0" smtClean="0"/>
              <a:t>という位置づけ</a:t>
            </a:r>
            <a:r>
              <a:rPr kumimoji="1" lang="ja-JP" altLang="en-US" dirty="0" smtClean="0"/>
              <a:t>ですが、</a:t>
            </a:r>
            <a:endParaRPr kumimoji="1" lang="en-US" altLang="ja-JP" dirty="0" smtClean="0"/>
          </a:p>
          <a:p>
            <a:pPr lvl="1"/>
            <a:r>
              <a:rPr kumimoji="1" lang="ja-JP" altLang="en-US" dirty="0" smtClean="0"/>
              <a:t>実質的には</a:t>
            </a:r>
            <a:r>
              <a:rPr lang="ja-JP" altLang="en-US" dirty="0" smtClean="0"/>
              <a:t>単純な</a:t>
            </a:r>
            <a:r>
              <a:rPr kumimoji="1" lang="ja-JP" altLang="en-US" dirty="0" smtClean="0"/>
              <a:t>データ読み出し、ディスク保存コンポーネントです。</a:t>
            </a:r>
            <a:endParaRPr kumimoji="1" lang="en-US" altLang="ja-JP" dirty="0" smtClean="0"/>
          </a:p>
          <a:p>
            <a:r>
              <a:rPr lang="ja-JP" altLang="en-US" dirty="0"/>
              <a:t>基本機能は</a:t>
            </a:r>
            <a:r>
              <a:rPr lang="en-US" altLang="ja-JP" dirty="0"/>
              <a:t>Connect</a:t>
            </a:r>
            <a:r>
              <a:rPr lang="ja-JP" altLang="en-US" dirty="0"/>
              <a:t>して読みだして中身を見ずにディスクに書くだけです。＜つまり汎用</a:t>
            </a:r>
            <a:endParaRPr lang="en-US" altLang="ja-JP" dirty="0"/>
          </a:p>
          <a:p>
            <a:pPr lvl="1"/>
            <a:r>
              <a:rPr lang="ja-JP" altLang="en-US" dirty="0" smtClean="0"/>
              <a:t>最近の</a:t>
            </a:r>
            <a:r>
              <a:rPr lang="en-US" altLang="ja-JP" dirty="0" err="1" smtClean="0"/>
              <a:t>SiTCP</a:t>
            </a:r>
            <a:r>
              <a:rPr lang="ja-JP" altLang="en-US" dirty="0" smtClean="0"/>
              <a:t>デバイス（少なくとも弊社の知る限り）は</a:t>
            </a:r>
            <a:r>
              <a:rPr lang="en-US" altLang="ja-JP" dirty="0" smtClean="0"/>
              <a:t>TCP</a:t>
            </a:r>
            <a:r>
              <a:rPr lang="ja-JP" altLang="en-US" dirty="0" smtClean="0"/>
              <a:t>クライアントから</a:t>
            </a:r>
            <a:r>
              <a:rPr lang="en-US" altLang="ja-JP" dirty="0" smtClean="0"/>
              <a:t>Connect</a:t>
            </a:r>
            <a:r>
              <a:rPr lang="ja-JP" altLang="en-US" dirty="0" smtClean="0"/>
              <a:t>して読み出せばデータが読めて、</a:t>
            </a:r>
            <a:r>
              <a:rPr lang="en-US" altLang="ja-JP" dirty="0" smtClean="0"/>
              <a:t>Disconnect</a:t>
            </a:r>
            <a:r>
              <a:rPr lang="ja-JP" altLang="en-US" dirty="0" smtClean="0"/>
              <a:t>でリセットされます。</a:t>
            </a:r>
            <a:endParaRPr lang="en-US" altLang="ja-JP" dirty="0" smtClean="0"/>
          </a:p>
          <a:p>
            <a:r>
              <a:rPr lang="ja-JP" altLang="en-US" dirty="0" smtClean="0"/>
              <a:t>それだけではつまらない、、、</a:t>
            </a:r>
            <a:endParaRPr lang="en-US" altLang="ja-JP" dirty="0" smtClean="0"/>
          </a:p>
        </p:txBody>
      </p:sp>
    </p:spTree>
    <p:extLst>
      <p:ext uri="{BB962C8B-B14F-4D97-AF65-F5344CB8AC3E}">
        <p14:creationId xmlns:p14="http://schemas.microsoft.com/office/powerpoint/2010/main" val="42088666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NgemMlf</a:t>
            </a:r>
            <a:r>
              <a:rPr kumimoji="1" lang="ja-JP" altLang="en-US" dirty="0" smtClean="0"/>
              <a:t>コンポーネント（</a:t>
            </a:r>
            <a:r>
              <a:rPr kumimoji="1" lang="en-US" altLang="ja-JP" dirty="0" smtClean="0"/>
              <a:t>2</a:t>
            </a:r>
            <a:r>
              <a:rPr kumimoji="1" lang="ja-JP" altLang="en-US" dirty="0" smtClean="0"/>
              <a:t>）</a:t>
            </a:r>
            <a:endParaRPr kumimoji="1" lang="ja-JP" altLang="en-US" dirty="0"/>
          </a:p>
        </p:txBody>
      </p:sp>
      <p:sp>
        <p:nvSpPr>
          <p:cNvPr id="3" name="コンテンツ プレースホルダー 2"/>
          <p:cNvSpPr>
            <a:spLocks noGrp="1"/>
          </p:cNvSpPr>
          <p:nvPr>
            <p:ph sz="quarter" idx="1"/>
          </p:nvPr>
        </p:nvSpPr>
        <p:spPr/>
        <p:txBody>
          <a:bodyPr/>
          <a:lstStyle/>
          <a:p>
            <a:r>
              <a:rPr kumimoji="1" lang="en-US" altLang="ja-JP" dirty="0" smtClean="0"/>
              <a:t>DAQ </a:t>
            </a:r>
            <a:r>
              <a:rPr lang="en-US" altLang="ja-JP" dirty="0" smtClean="0"/>
              <a:t>Middleware</a:t>
            </a:r>
            <a:r>
              <a:rPr lang="ja-JP" altLang="en-US" dirty="0" smtClean="0"/>
              <a:t>のオペレーション</a:t>
            </a:r>
            <a:r>
              <a:rPr lang="ja-JP" altLang="en-US" sz="2400" dirty="0" smtClean="0"/>
              <a:t>（</a:t>
            </a:r>
            <a:r>
              <a:rPr lang="en-US" altLang="ja-JP" sz="2400" dirty="0"/>
              <a:t>Configure/</a:t>
            </a:r>
            <a:r>
              <a:rPr lang="en-US" altLang="ja-JP" sz="2400" dirty="0" err="1"/>
              <a:t>Unconfigure</a:t>
            </a:r>
            <a:r>
              <a:rPr lang="en-US" altLang="ja-JP" sz="2400" dirty="0"/>
              <a:t>/Begin/End</a:t>
            </a:r>
            <a:r>
              <a:rPr lang="ja-JP" altLang="en-US" sz="2400" dirty="0" smtClean="0"/>
              <a:t>）</a:t>
            </a:r>
            <a:r>
              <a:rPr lang="ja-JP" altLang="en-US" dirty="0" smtClean="0"/>
              <a:t>に対応して</a:t>
            </a:r>
            <a:r>
              <a:rPr kumimoji="1" lang="ja-JP" altLang="en-US" dirty="0" smtClean="0"/>
              <a:t>外部プロセスを操作する機能をつけてみました。</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818459559"/>
              </p:ext>
            </p:extLst>
          </p:nvPr>
        </p:nvGraphicFramePr>
        <p:xfrm>
          <a:off x="539552" y="3140968"/>
          <a:ext cx="8244916" cy="2397759"/>
        </p:xfrm>
        <a:graphic>
          <a:graphicData uri="http://schemas.openxmlformats.org/drawingml/2006/table">
            <a:tbl>
              <a:tblPr firstRow="1" bandRow="1">
                <a:tableStyleId>{5C22544A-7EE6-4342-B048-85BDC9FD1C3A}</a:tableStyleId>
              </a:tblPr>
              <a:tblGrid>
                <a:gridCol w="1296144"/>
                <a:gridCol w="2448272"/>
                <a:gridCol w="4500500"/>
              </a:tblGrid>
              <a:tr h="370840">
                <a:tc>
                  <a:txBody>
                    <a:bodyPr/>
                    <a:lstStyle/>
                    <a:p>
                      <a:r>
                        <a:rPr kumimoji="1" lang="ja-JP" altLang="en-US" dirty="0" smtClean="0"/>
                        <a:t>操作</a:t>
                      </a:r>
                      <a:endParaRPr kumimoji="1" lang="ja-JP" altLang="en-US" dirty="0"/>
                    </a:p>
                  </a:txBody>
                  <a:tcPr/>
                </a:tc>
                <a:tc>
                  <a:txBody>
                    <a:bodyPr/>
                    <a:lstStyle/>
                    <a:p>
                      <a:r>
                        <a:rPr kumimoji="1" lang="ja-JP" altLang="en-US" dirty="0" smtClean="0"/>
                        <a:t>動作</a:t>
                      </a:r>
                      <a:endParaRPr kumimoji="1" lang="ja-JP" altLang="en-US" dirty="0"/>
                    </a:p>
                  </a:txBody>
                  <a:tcPr/>
                </a:tc>
                <a:tc>
                  <a:txBody>
                    <a:bodyPr/>
                    <a:lstStyle/>
                    <a:p>
                      <a:r>
                        <a:rPr kumimoji="1" lang="en-US" altLang="ja-JP" dirty="0" err="1" smtClean="0"/>
                        <a:t>config.xml</a:t>
                      </a:r>
                      <a:r>
                        <a:rPr kumimoji="1" lang="ja-JP" altLang="en-US" dirty="0" smtClean="0"/>
                        <a:t>上のコマンド（例）</a:t>
                      </a:r>
                      <a:endParaRPr kumimoji="1" lang="ja-JP" altLang="en-US" dirty="0"/>
                    </a:p>
                  </a:txBody>
                  <a:tcPr/>
                </a:tc>
              </a:tr>
              <a:tr h="370840">
                <a:tc>
                  <a:txBody>
                    <a:bodyPr/>
                    <a:lstStyle/>
                    <a:p>
                      <a:r>
                        <a:rPr kumimoji="1" lang="en-US" altLang="ja-JP" dirty="0" smtClean="0"/>
                        <a:t>Configure</a:t>
                      </a:r>
                      <a:endParaRPr kumimoji="1" lang="ja-JP" altLang="en-US" dirty="0"/>
                    </a:p>
                  </a:txBody>
                  <a:tcPr/>
                </a:tc>
                <a:tc>
                  <a:txBody>
                    <a:bodyPr/>
                    <a:lstStyle/>
                    <a:p>
                      <a:r>
                        <a:rPr kumimoji="1" lang="en-US" altLang="ja-JP" dirty="0" err="1" smtClean="0"/>
                        <a:t>popen</a:t>
                      </a:r>
                      <a:r>
                        <a:rPr kumimoji="1" lang="ja-JP" altLang="en-US" dirty="0" smtClean="0"/>
                        <a:t>でプロセス起動</a:t>
                      </a:r>
                      <a:endParaRPr kumimoji="1" lang="ja-JP" altLang="en-US" dirty="0"/>
                    </a:p>
                  </a:txBody>
                  <a:tcPr/>
                </a:tc>
                <a:tc>
                  <a:txBody>
                    <a:bodyPr/>
                    <a:lstStyle/>
                    <a:p>
                      <a:r>
                        <a:rPr kumimoji="1" lang="ja-JP" altLang="en-US" dirty="0" smtClean="0"/>
                        <a:t>プロセス起動コマンド（</a:t>
                      </a:r>
                      <a:r>
                        <a:rPr kumimoji="1" lang="en-US" altLang="ja-JP" dirty="0" smtClean="0"/>
                        <a:t>/</a:t>
                      </a:r>
                      <a:r>
                        <a:rPr kumimoji="1" lang="en-US" altLang="ja-JP" dirty="0" err="1" smtClean="0"/>
                        <a:t>usr</a:t>
                      </a:r>
                      <a:r>
                        <a:rPr kumimoji="1" lang="en-US" altLang="ja-JP" dirty="0" smtClean="0"/>
                        <a:t>/local/</a:t>
                      </a:r>
                      <a:r>
                        <a:rPr kumimoji="1" lang="en-US" altLang="ja-JP" dirty="0" err="1" smtClean="0"/>
                        <a:t>ngem</a:t>
                      </a:r>
                      <a:r>
                        <a:rPr kumimoji="1" lang="ja-JP" altLang="en-US" dirty="0" smtClean="0"/>
                        <a:t>）</a:t>
                      </a:r>
                      <a:endParaRPr kumimoji="1" lang="ja-JP" altLang="en-US" dirty="0"/>
                    </a:p>
                  </a:txBody>
                  <a:tcPr/>
                </a:tc>
              </a:tr>
              <a:tr h="370840">
                <a:tc>
                  <a:txBody>
                    <a:bodyPr/>
                    <a:lstStyle/>
                    <a:p>
                      <a:r>
                        <a:rPr kumimoji="1" lang="en-US" altLang="ja-JP" dirty="0" smtClean="0"/>
                        <a:t>Begin</a:t>
                      </a:r>
                      <a:endParaRPr kumimoji="1" lang="ja-JP" altLang="en-US" dirty="0"/>
                    </a:p>
                  </a:txBody>
                  <a:tcPr/>
                </a:tc>
                <a:tc>
                  <a:txBody>
                    <a:bodyPr/>
                    <a:lstStyle/>
                    <a:p>
                      <a:r>
                        <a:rPr kumimoji="1" lang="ja-JP" altLang="en-US" dirty="0" smtClean="0"/>
                        <a:t>開始コマンド発行</a:t>
                      </a:r>
                      <a:endParaRPr kumimoji="1" lang="ja-JP" altLang="en-US" dirty="0"/>
                    </a:p>
                  </a:txBody>
                  <a:tcPr/>
                </a:tc>
                <a:tc>
                  <a:txBody>
                    <a:bodyPr/>
                    <a:lstStyle/>
                    <a:p>
                      <a:r>
                        <a:rPr kumimoji="1" lang="en-US" altLang="ja-JP" dirty="0" smtClean="0"/>
                        <a:t>Begin</a:t>
                      </a:r>
                      <a:r>
                        <a:rPr kumimoji="1" lang="ja-JP" altLang="en-US" dirty="0" smtClean="0"/>
                        <a:t>毎に変わる</a:t>
                      </a:r>
                      <a:r>
                        <a:rPr kumimoji="1" lang="en-US" altLang="ja-JP" dirty="0" err="1" smtClean="0"/>
                        <a:t>LogDirectory</a:t>
                      </a:r>
                      <a:r>
                        <a:rPr kumimoji="1" lang="ja-JP" altLang="en-US" dirty="0" smtClean="0"/>
                        <a:t>などをパラメータとして指定可能にする。</a:t>
                      </a:r>
                      <a:endParaRPr kumimoji="1" lang="en-US" altLang="ja-JP" dirty="0" smtClean="0"/>
                    </a:p>
                    <a:p>
                      <a:r>
                        <a:rPr kumimoji="1" lang="en-US" altLang="ja-JP" dirty="0" smtClean="0"/>
                        <a:t>(load $DIR 0 </a:t>
                      </a:r>
                      <a:r>
                        <a:rPr kumimoji="1" lang="en-US" altLang="ja-JP" dirty="0" err="1" smtClean="0"/>
                        <a:t>i</a:t>
                      </a:r>
                      <a:r>
                        <a:rPr kumimoji="1" lang="en-US" altLang="ja-JP" baseline="0" dirty="0" smtClean="0"/>
                        <a:t> )</a:t>
                      </a:r>
                      <a:endParaRPr kumimoji="1" lang="ja-JP" altLang="en-US" dirty="0"/>
                    </a:p>
                  </a:txBody>
                  <a:tcPr/>
                </a:tc>
              </a:tr>
              <a:tr h="370840">
                <a:tc>
                  <a:txBody>
                    <a:bodyPr/>
                    <a:lstStyle/>
                    <a:p>
                      <a:r>
                        <a:rPr kumimoji="1" lang="en-US" altLang="ja-JP" dirty="0" smtClean="0"/>
                        <a:t>End</a:t>
                      </a:r>
                      <a:endParaRPr kumimoji="1" lang="ja-JP" altLang="en-US" dirty="0"/>
                    </a:p>
                  </a:txBody>
                  <a:tcPr/>
                </a:tc>
                <a:tc>
                  <a:txBody>
                    <a:bodyPr/>
                    <a:lstStyle/>
                    <a:p>
                      <a:r>
                        <a:rPr kumimoji="1" lang="ja-JP" altLang="en-US" dirty="0" smtClean="0"/>
                        <a:t>終了コマンド発行</a:t>
                      </a:r>
                      <a:endParaRPr kumimoji="1" lang="ja-JP" altLang="en-US" dirty="0"/>
                    </a:p>
                  </a:txBody>
                  <a:tcPr/>
                </a:tc>
                <a:tc>
                  <a:txBody>
                    <a:bodyPr/>
                    <a:lstStyle/>
                    <a:p>
                      <a:r>
                        <a:rPr kumimoji="1" lang="ja-JP" altLang="en-US" dirty="0" smtClean="0"/>
                        <a:t>停止コマンド</a:t>
                      </a:r>
                      <a:r>
                        <a:rPr kumimoji="1" lang="en-US" altLang="ja-JP" dirty="0" smtClean="0"/>
                        <a:t>(stop)</a:t>
                      </a:r>
                      <a:endParaRPr kumimoji="1" lang="ja-JP" altLang="en-US" dirty="0"/>
                    </a:p>
                  </a:txBody>
                  <a:tcPr/>
                </a:tc>
              </a:tr>
              <a:tr h="370840">
                <a:tc>
                  <a:txBody>
                    <a:bodyPr/>
                    <a:lstStyle/>
                    <a:p>
                      <a:r>
                        <a:rPr kumimoji="1" lang="en-US" altLang="ja-JP" dirty="0" err="1" smtClean="0"/>
                        <a:t>Uncofigure</a:t>
                      </a:r>
                      <a:endParaRPr kumimoji="1" lang="ja-JP" altLang="en-US" dirty="0"/>
                    </a:p>
                  </a:txBody>
                  <a:tcPr/>
                </a:tc>
                <a:tc>
                  <a:txBody>
                    <a:bodyPr/>
                    <a:lstStyle/>
                    <a:p>
                      <a:r>
                        <a:rPr kumimoji="1" lang="ja-JP" altLang="en-US" dirty="0" smtClean="0"/>
                        <a:t>プロセス終了</a:t>
                      </a:r>
                      <a:endParaRPr kumimoji="1" lang="ja-JP" altLang="en-US" dirty="0"/>
                    </a:p>
                  </a:txBody>
                  <a:tcPr/>
                </a:tc>
                <a:tc>
                  <a:txBody>
                    <a:bodyPr/>
                    <a:lstStyle/>
                    <a:p>
                      <a:r>
                        <a:rPr kumimoji="1" lang="ja-JP" altLang="en-US" dirty="0" smtClean="0"/>
                        <a:t>終了コマンド</a:t>
                      </a:r>
                      <a:r>
                        <a:rPr kumimoji="1" lang="en-US" altLang="ja-JP" dirty="0" smtClean="0"/>
                        <a:t>(exit)</a:t>
                      </a:r>
                      <a:endParaRPr kumimoji="1" lang="ja-JP" altLang="en-US" dirty="0"/>
                    </a:p>
                  </a:txBody>
                  <a:tcPr/>
                </a:tc>
              </a:tr>
            </a:tbl>
          </a:graphicData>
        </a:graphic>
      </p:graphicFrame>
    </p:spTree>
    <p:extLst>
      <p:ext uri="{BB962C8B-B14F-4D97-AF65-F5344CB8AC3E}">
        <p14:creationId xmlns:p14="http://schemas.microsoft.com/office/powerpoint/2010/main" val="427247226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ユーザー定義 1">
      <a:majorFont>
        <a:latin typeface="Meiryo UI"/>
        <a:ea typeface="Meiryo UI"/>
        <a:cs typeface=""/>
      </a:majorFont>
      <a:minorFont>
        <a:latin typeface="Meiryo UI"/>
        <a:ea typeface="Meiryo UI"/>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866</TotalTime>
  <Words>1187</Words>
  <Application>Microsoft Macintosh PowerPoint</Application>
  <PresentationFormat>画面に合わせる (4:3)</PresentationFormat>
  <Paragraphs>207</Paragraphs>
  <Slides>14</Slides>
  <Notes>1</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アース</vt:lpstr>
      <vt:lpstr>DAQ M/Wに関わる 共同研究や業務について </vt:lpstr>
      <vt:lpstr>概要</vt:lpstr>
      <vt:lpstr>Bee Beans Techonologiesの概要</vt:lpstr>
      <vt:lpstr>DAQ Middlewareの共同研究</vt:lpstr>
      <vt:lpstr>DAQ Middlewareに関わる業務</vt:lpstr>
      <vt:lpstr>DAQ M/W　MLFコンポーネント（昨年度まで）</vt:lpstr>
      <vt:lpstr>MLF向けDAQコンポーネントリスト</vt:lpstr>
      <vt:lpstr>NgemMlfコンポーネント（1）</vt:lpstr>
      <vt:lpstr>NgemMlfコンポーネント（2）</vt:lpstr>
      <vt:lpstr>NgemMlfコンポーネント(３)</vt:lpstr>
      <vt:lpstr>NgemMlfコンポーネント（４）</vt:lpstr>
      <vt:lpstr>NgemMlfコンポーネント（まとめ）</vt:lpstr>
      <vt:lpstr>その他のコンポーネントの概要</vt:lpstr>
      <vt:lpstr>社内開発環境のお話（余談）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DAQ M/Wに関わる 共同研究や業務について</dc:title>
  <dc:creator>wada</dc:creator>
  <cp:lastModifiedBy>正樹 和田</cp:lastModifiedBy>
  <cp:revision>57</cp:revision>
  <cp:lastPrinted>2013-08-22T05:20:48Z</cp:lastPrinted>
  <dcterms:created xsi:type="dcterms:W3CDTF">2011-07-25T00:51:51Z</dcterms:created>
  <dcterms:modified xsi:type="dcterms:W3CDTF">2013-08-26T06:29:35Z</dcterms:modified>
</cp:coreProperties>
</file>