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56" r:id="rId2"/>
    <p:sldId id="337" r:id="rId3"/>
    <p:sldId id="338" r:id="rId4"/>
    <p:sldId id="339" r:id="rId5"/>
    <p:sldId id="258" r:id="rId6"/>
    <p:sldId id="316" r:id="rId7"/>
    <p:sldId id="358" r:id="rId8"/>
    <p:sldId id="340" r:id="rId9"/>
    <p:sldId id="341" r:id="rId10"/>
    <p:sldId id="259" r:id="rId11"/>
    <p:sldId id="261" r:id="rId12"/>
    <p:sldId id="320" r:id="rId13"/>
    <p:sldId id="342" r:id="rId14"/>
    <p:sldId id="343" r:id="rId15"/>
    <p:sldId id="344" r:id="rId16"/>
    <p:sldId id="321" r:id="rId17"/>
    <p:sldId id="360" r:id="rId18"/>
    <p:sldId id="348" r:id="rId19"/>
    <p:sldId id="336" r:id="rId20"/>
    <p:sldId id="294" r:id="rId21"/>
    <p:sldId id="359" r:id="rId22"/>
    <p:sldId id="349" r:id="rId23"/>
    <p:sldId id="266" r:id="rId24"/>
    <p:sldId id="326" r:id="rId25"/>
    <p:sldId id="317" r:id="rId26"/>
    <p:sldId id="327" r:id="rId27"/>
    <p:sldId id="357" r:id="rId28"/>
    <p:sldId id="350" r:id="rId29"/>
    <p:sldId id="322" r:id="rId30"/>
    <p:sldId id="268" r:id="rId31"/>
    <p:sldId id="269" r:id="rId32"/>
    <p:sldId id="303" r:id="rId33"/>
    <p:sldId id="305" r:id="rId34"/>
    <p:sldId id="328" r:id="rId35"/>
    <p:sldId id="351" r:id="rId36"/>
    <p:sldId id="352" r:id="rId37"/>
    <p:sldId id="353" r:id="rId38"/>
    <p:sldId id="354" r:id="rId39"/>
    <p:sldId id="355" r:id="rId40"/>
    <p:sldId id="318" r:id="rId41"/>
    <p:sldId id="307" r:id="rId42"/>
    <p:sldId id="323" r:id="rId43"/>
    <p:sldId id="309" r:id="rId44"/>
    <p:sldId id="310" r:id="rId45"/>
    <p:sldId id="319" r:id="rId46"/>
    <p:sldId id="356" r:id="rId47"/>
    <p:sldId id="289" r:id="rId48"/>
    <p:sldId id="299" r:id="rId49"/>
    <p:sldId id="300" r:id="rId50"/>
    <p:sldId id="329" r:id="rId51"/>
    <p:sldId id="308" r:id="rId5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7" autoAdjust="0"/>
    <p:restoredTop sz="94458" autoAdjust="0"/>
  </p:normalViewPr>
  <p:slideViewPr>
    <p:cSldViewPr>
      <p:cViewPr varScale="1">
        <p:scale>
          <a:sx n="92" d="100"/>
          <a:sy n="92" d="100"/>
        </p:scale>
        <p:origin x="-1136" y="-104"/>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2E268F-2692-114A-959F-619322299362}" type="datetimeFigureOut">
              <a:rPr kumimoji="1" lang="ja-JP" altLang="en-US" smtClean="0"/>
              <a:t>13/09/10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E48A67-78CF-CF4A-8865-9C5665FAAED0}" type="slidenum">
              <a:rPr kumimoji="1" lang="ja-JP" altLang="en-US" smtClean="0"/>
              <a:t>‹#›</a:t>
            </a:fld>
            <a:endParaRPr kumimoji="1" lang="ja-JP" altLang="en-US"/>
          </a:p>
        </p:txBody>
      </p:sp>
    </p:spTree>
    <p:extLst>
      <p:ext uri="{BB962C8B-B14F-4D97-AF65-F5344CB8AC3E}">
        <p14:creationId xmlns:p14="http://schemas.microsoft.com/office/powerpoint/2010/main" val="1056146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78B05-444E-4F01-B081-744B5F41DAEA}" type="datetimeFigureOut">
              <a:rPr kumimoji="1" lang="ja-JP" altLang="en-US" smtClean="0"/>
              <a:pPr/>
              <a:t>13/09/10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2B3746-6CA1-4C64-A540-9FD04BCE382D}" type="slidenum">
              <a:rPr kumimoji="1" lang="ja-JP" altLang="en-US" smtClean="0"/>
              <a:pPr/>
              <a:t>‹#›</a:t>
            </a:fld>
            <a:endParaRPr kumimoji="1" lang="ja-JP" altLang="en-US"/>
          </a:p>
        </p:txBody>
      </p:sp>
    </p:spTree>
    <p:extLst>
      <p:ext uri="{BB962C8B-B14F-4D97-AF65-F5344CB8AC3E}">
        <p14:creationId xmlns:p14="http://schemas.microsoft.com/office/powerpoint/2010/main" val="30622156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ea typeface="ＭＳ Ｐ明朝" charset="-128"/>
            </a:endParaRPr>
          </a:p>
        </p:txBody>
      </p:sp>
      <p:sp>
        <p:nvSpPr>
          <p:cNvPr id="583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E2621F-BBBF-4DBA-A59F-2FDB9031DAA8}" type="slidenum">
              <a:rPr lang="en-US" altLang="ja-JP"/>
              <a:pPr fontAlgn="base">
                <a:spcBef>
                  <a:spcPct val="0"/>
                </a:spcBef>
                <a:spcAft>
                  <a:spcPct val="0"/>
                </a:spcAft>
              </a:pPr>
              <a:t>8</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実験設備（</a:t>
            </a:r>
            <a:r>
              <a:rPr kumimoji="1" lang="en-US" altLang="ja-JP" dirty="0" smtClean="0"/>
              <a:t>MLF</a:t>
            </a:r>
            <a:r>
              <a:rPr kumimoji="1" lang="ja-JP" altLang="en-US" dirty="0" smtClean="0"/>
              <a:t>、ニュートリノ、ハドロン）</a:t>
            </a:r>
            <a:endParaRPr kumimoji="1" lang="ja-JP" altLang="en-US" dirty="0"/>
          </a:p>
        </p:txBody>
      </p:sp>
      <p:sp>
        <p:nvSpPr>
          <p:cNvPr id="4" name="スライド番号プレースホルダー 3"/>
          <p:cNvSpPr>
            <a:spLocks noGrp="1"/>
          </p:cNvSpPr>
          <p:nvPr>
            <p:ph type="sldNum" sz="quarter" idx="10"/>
          </p:nvPr>
        </p:nvSpPr>
        <p:spPr/>
        <p:txBody>
          <a:bodyPr/>
          <a:lstStyle/>
          <a:p>
            <a:fld id="{4FF17787-21C1-4605-8597-583333CE03D4}" type="slidenum">
              <a:rPr kumimoji="1" lang="ja-JP" altLang="en-US" smtClean="0"/>
              <a:pPr/>
              <a:t>28</a:t>
            </a:fld>
            <a:endParaRPr kumimoji="1" lang="ja-JP" altLang="en-US"/>
          </a:p>
        </p:txBody>
      </p:sp>
    </p:spTree>
    <p:extLst>
      <p:ext uri="{BB962C8B-B14F-4D97-AF65-F5344CB8AC3E}">
        <p14:creationId xmlns:p14="http://schemas.microsoft.com/office/powerpoint/2010/main" val="232770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B45174B-2A5F-4017-AC7E-18AFD3173B7F}" type="slidenum">
              <a:rPr lang="en-US" altLang="ja-JP" smtClean="0">
                <a:ea typeface="ＭＳ Ｐゴシック" charset="-128"/>
              </a:rPr>
              <a:pPr/>
              <a:t>30</a:t>
            </a:fld>
            <a:endParaRPr lang="en-US" altLang="ja-JP" smtClean="0">
              <a:ea typeface="ＭＳ Ｐゴシック" charset="-128"/>
            </a:endParaRPr>
          </a:p>
        </p:txBody>
      </p:sp>
      <p:sp>
        <p:nvSpPr>
          <p:cNvPr id="46083" name="スライド イメージ プレースホルダ 1"/>
          <p:cNvSpPr>
            <a:spLocks noGrp="1" noRot="1" noChangeAspect="1" noTextEdit="1"/>
          </p:cNvSpPr>
          <p:nvPr>
            <p:ph type="sldImg"/>
          </p:nvPr>
        </p:nvSpPr>
        <p:spPr>
          <a:xfrm>
            <a:off x="1141413" y="684213"/>
            <a:ext cx="4576762" cy="3432175"/>
          </a:xfrm>
          <a:ln/>
        </p:spPr>
      </p:sp>
      <p:sp>
        <p:nvSpPr>
          <p:cNvPr id="46084" name="ノート プレースホルダ 2"/>
          <p:cNvSpPr>
            <a:spLocks noGrp="1"/>
          </p:cNvSpPr>
          <p:nvPr>
            <p:ph type="body" idx="1"/>
          </p:nvPr>
        </p:nvSpPr>
        <p:spPr>
          <a:noFill/>
          <a:ln/>
        </p:spPr>
        <p:txBody>
          <a:bodyPr lIns="93169" tIns="46584" rIns="93169" bIns="46584"/>
          <a:lstStyle/>
          <a:p>
            <a:pPr eaLnBrk="1" hangingPunct="1"/>
            <a:endParaRPr lang="ja-JP" altLang="ja-JP" smtClean="0"/>
          </a:p>
        </p:txBody>
      </p:sp>
      <p:sp>
        <p:nvSpPr>
          <p:cNvPr id="46085" name="スライド番号プレースホルダ 3"/>
          <p:cNvSpPr txBox="1">
            <a:spLocks noGrp="1"/>
          </p:cNvSpPr>
          <p:nvPr/>
        </p:nvSpPr>
        <p:spPr bwMode="auto">
          <a:xfrm>
            <a:off x="3885721" y="8685413"/>
            <a:ext cx="2970679" cy="457126"/>
          </a:xfrm>
          <a:prstGeom prst="rect">
            <a:avLst/>
          </a:prstGeom>
          <a:noFill/>
          <a:ln w="9525">
            <a:noFill/>
            <a:miter lim="800000"/>
            <a:headEnd/>
            <a:tailEnd/>
          </a:ln>
        </p:spPr>
        <p:txBody>
          <a:bodyPr lIns="93169" tIns="46584" rIns="93169" bIns="46584" anchor="b"/>
          <a:lstStyle/>
          <a:p>
            <a:pPr algn="r" defTabSz="922338"/>
            <a:fld id="{68E8F7CC-D11B-49E2-87A2-2D9BAC39307E}" type="slidenum">
              <a:rPr lang="en-US" altLang="ja-JP" sz="1200"/>
              <a:pPr algn="r" defTabSz="922338"/>
              <a:t>30</a:t>
            </a:fld>
            <a:endParaRPr lang="en-US" altLang="ja-JP"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データ収集パスだけではなくて、ランコントーロルなども必要になる。</a:t>
            </a:r>
            <a:endParaRPr kumimoji="1" lang="ja-JP" altLang="en-US" dirty="0"/>
          </a:p>
        </p:txBody>
      </p:sp>
      <p:sp>
        <p:nvSpPr>
          <p:cNvPr id="4" name="スライド番号プレースホルダー 3"/>
          <p:cNvSpPr>
            <a:spLocks noGrp="1"/>
          </p:cNvSpPr>
          <p:nvPr>
            <p:ph type="sldNum" sz="quarter" idx="10"/>
          </p:nvPr>
        </p:nvSpPr>
        <p:spPr/>
        <p:txBody>
          <a:bodyPr/>
          <a:lstStyle/>
          <a:p>
            <a:fld id="{A6D2563F-5522-44DA-9D90-263BDB105C50}" type="slidenum">
              <a:rPr kumimoji="1" lang="ja-JP" altLang="en-US" smtClean="0"/>
              <a:pPr/>
              <a:t>9</a:t>
            </a:fld>
            <a:endParaRPr kumimoji="1" lang="ja-JP" altLang="en-US"/>
          </a:p>
        </p:txBody>
      </p:sp>
    </p:spTree>
    <p:extLst>
      <p:ext uri="{BB962C8B-B14F-4D97-AF65-F5344CB8AC3E}">
        <p14:creationId xmlns:p14="http://schemas.microsoft.com/office/powerpoint/2010/main" val="410155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pPr eaLnBrk="1" hangingPunct="1">
              <a:spcBef>
                <a:spcPct val="0"/>
              </a:spcBef>
            </a:pPr>
            <a:endParaRPr lang="ja-JP" altLang="en-US" smtClean="0">
              <a:ea typeface="ＭＳ Ｐ明朝" charset="-128"/>
            </a:endParaRPr>
          </a:p>
        </p:txBody>
      </p:sp>
      <p:sp>
        <p:nvSpPr>
          <p:cNvPr id="37892" name="スライド番号プレースホルダ 3"/>
          <p:cNvSpPr>
            <a:spLocks noGrp="1"/>
          </p:cNvSpPr>
          <p:nvPr>
            <p:ph type="sldNum" sz="quarter" idx="5"/>
          </p:nvPr>
        </p:nvSpPr>
        <p:spPr>
          <a:noFill/>
        </p:spPr>
        <p:txBody>
          <a:bodyPr/>
          <a:lstStyle/>
          <a:p>
            <a:fld id="{74AD7EB1-8F4F-483A-94E2-DBA8E34FA0F6}" type="slidenum">
              <a:rPr lang="en-US" altLang="ja-JP" smtClean="0">
                <a:ea typeface="ＭＳ Ｐゴシック" charset="-128"/>
              </a:rPr>
              <a:pPr/>
              <a:t>11</a:t>
            </a:fld>
            <a:endParaRPr lang="en-US"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p>
          <a:p>
            <a:pPr eaLnBrk="1" hangingPunct="1">
              <a:spcBef>
                <a:spcPct val="0"/>
              </a:spcBef>
            </a:pPr>
            <a:endParaRPr lang="ja-JP" altLang="en-US" smtClean="0"/>
          </a:p>
        </p:txBody>
      </p:sp>
      <p:sp>
        <p:nvSpPr>
          <p:cNvPr id="33795" name="スライド番号プレースホルダ 3"/>
          <p:cNvSpPr txBox="1">
            <a:spLocks noGrp="1"/>
          </p:cNvSpPr>
          <p:nvPr/>
        </p:nvSpPr>
        <p:spPr bwMode="auto">
          <a:xfrm>
            <a:off x="3884614" y="8685213"/>
            <a:ext cx="2971800" cy="457200"/>
          </a:xfrm>
          <a:prstGeom prst="rect">
            <a:avLst/>
          </a:prstGeom>
          <a:noFill/>
          <a:ln>
            <a:miter lim="800000"/>
            <a:headEnd/>
            <a:tailEnd/>
          </a:ln>
        </p:spPr>
        <p:txBody>
          <a:bodyPr anchor="b"/>
          <a:lstStyle/>
          <a:p>
            <a:pPr algn="r">
              <a:defRPr/>
            </a:pPr>
            <a:fld id="{25F15888-D750-4AAE-939A-0DE3BE94B622}" type="slidenum">
              <a:rPr lang="en-US" altLang="ja-JP" sz="1200">
                <a:latin typeface="+mn-lt"/>
                <a:ea typeface="+mn-ea"/>
              </a:rPr>
              <a:pPr algn="r">
                <a:defRPr/>
              </a:pPr>
              <a:t>12</a:t>
            </a:fld>
            <a:endParaRPr lang="en-US" altLang="ja-JP" sz="1200">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p>
          <a:p>
            <a:pPr eaLnBrk="1" hangingPunct="1">
              <a:spcBef>
                <a:spcPct val="0"/>
              </a:spcBef>
            </a:pPr>
            <a:r>
              <a:rPr lang="ja-JP" altLang="en-US" dirty="0" smtClean="0"/>
              <a:t>リードアウトモジュールの違いは</a:t>
            </a:r>
            <a:r>
              <a:rPr lang="en-US" altLang="ja-JP" dirty="0" smtClean="0"/>
              <a:t>DAQ</a:t>
            </a:r>
            <a:r>
              <a:rPr lang="ja-JP" altLang="en-US" dirty="0" smtClean="0"/>
              <a:t>コンポーネントで吸収する。</a:t>
            </a:r>
          </a:p>
        </p:txBody>
      </p:sp>
      <p:sp>
        <p:nvSpPr>
          <p:cNvPr id="33795" name="スライド番号プレースホルダ 3"/>
          <p:cNvSpPr txBox="1">
            <a:spLocks noGrp="1"/>
          </p:cNvSpPr>
          <p:nvPr/>
        </p:nvSpPr>
        <p:spPr bwMode="auto">
          <a:xfrm>
            <a:off x="3884614" y="8685213"/>
            <a:ext cx="2971800" cy="457200"/>
          </a:xfrm>
          <a:prstGeom prst="rect">
            <a:avLst/>
          </a:prstGeom>
          <a:noFill/>
          <a:ln>
            <a:miter lim="800000"/>
            <a:headEnd/>
            <a:tailEnd/>
          </a:ln>
        </p:spPr>
        <p:txBody>
          <a:bodyPr anchor="b"/>
          <a:lstStyle/>
          <a:p>
            <a:pPr algn="r">
              <a:defRPr/>
            </a:pPr>
            <a:fld id="{25F15888-D750-4AAE-939A-0DE3BE94B622}" type="slidenum">
              <a:rPr lang="en-US" altLang="ja-JP" sz="1200">
                <a:latin typeface="+mn-lt"/>
                <a:ea typeface="+mn-ea"/>
              </a:rPr>
              <a:pPr algn="r">
                <a:defRPr/>
              </a:pPr>
              <a:t>13</a:t>
            </a:fld>
            <a:endParaRPr lang="en-US" altLang="ja-JP"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p>
          <a:p>
            <a:pPr eaLnBrk="1" hangingPunct="1">
              <a:spcBef>
                <a:spcPct val="0"/>
              </a:spcBef>
            </a:pPr>
            <a:r>
              <a:rPr lang="ja-JP" altLang="en-US" dirty="0" smtClean="0"/>
              <a:t>リードアウトモジュールの違いは</a:t>
            </a:r>
            <a:r>
              <a:rPr lang="en-US" altLang="ja-JP" dirty="0" smtClean="0"/>
              <a:t>DAQ</a:t>
            </a:r>
            <a:r>
              <a:rPr lang="ja-JP" altLang="en-US" dirty="0" smtClean="0"/>
              <a:t>コンポーネントで吸収する。</a:t>
            </a:r>
          </a:p>
        </p:txBody>
      </p:sp>
      <p:sp>
        <p:nvSpPr>
          <p:cNvPr id="33795" name="スライド番号プレースホルダ 3"/>
          <p:cNvSpPr txBox="1">
            <a:spLocks noGrp="1"/>
          </p:cNvSpPr>
          <p:nvPr/>
        </p:nvSpPr>
        <p:spPr bwMode="auto">
          <a:xfrm>
            <a:off x="3884614" y="8685213"/>
            <a:ext cx="2971800" cy="457200"/>
          </a:xfrm>
          <a:prstGeom prst="rect">
            <a:avLst/>
          </a:prstGeom>
          <a:noFill/>
          <a:ln>
            <a:miter lim="800000"/>
            <a:headEnd/>
            <a:tailEnd/>
          </a:ln>
        </p:spPr>
        <p:txBody>
          <a:bodyPr anchor="b"/>
          <a:lstStyle/>
          <a:p>
            <a:pPr algn="r">
              <a:defRPr/>
            </a:pPr>
            <a:fld id="{25F15888-D750-4AAE-939A-0DE3BE94B622}" type="slidenum">
              <a:rPr lang="en-US" altLang="ja-JP" sz="1200">
                <a:latin typeface="+mn-lt"/>
                <a:ea typeface="+mn-ea"/>
              </a:rPr>
              <a:pPr algn="r">
                <a:defRPr/>
              </a:pPr>
              <a:t>14</a:t>
            </a:fld>
            <a:endParaRPr lang="en-US" altLang="ja-JP"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p>
          <a:p>
            <a:pPr eaLnBrk="1" hangingPunct="1">
              <a:spcBef>
                <a:spcPct val="0"/>
              </a:spcBef>
            </a:pPr>
            <a:r>
              <a:rPr lang="ja-JP" altLang="en-US" dirty="0" smtClean="0"/>
              <a:t>リードアウトモジュールの違いは</a:t>
            </a:r>
            <a:r>
              <a:rPr lang="en-US" altLang="ja-JP" dirty="0" smtClean="0"/>
              <a:t>DAQ</a:t>
            </a:r>
            <a:r>
              <a:rPr lang="ja-JP" altLang="en-US" dirty="0" smtClean="0"/>
              <a:t>コンポーネントで吸収する。</a:t>
            </a:r>
          </a:p>
        </p:txBody>
      </p:sp>
      <p:sp>
        <p:nvSpPr>
          <p:cNvPr id="33795" name="スライド番号プレースホルダ 3"/>
          <p:cNvSpPr txBox="1">
            <a:spLocks noGrp="1"/>
          </p:cNvSpPr>
          <p:nvPr/>
        </p:nvSpPr>
        <p:spPr bwMode="auto">
          <a:xfrm>
            <a:off x="3884614" y="8685213"/>
            <a:ext cx="2971800" cy="457200"/>
          </a:xfrm>
          <a:prstGeom prst="rect">
            <a:avLst/>
          </a:prstGeom>
          <a:noFill/>
          <a:ln>
            <a:miter lim="800000"/>
            <a:headEnd/>
            <a:tailEnd/>
          </a:ln>
        </p:spPr>
        <p:txBody>
          <a:bodyPr anchor="b"/>
          <a:lstStyle/>
          <a:p>
            <a:pPr algn="r">
              <a:defRPr/>
            </a:pPr>
            <a:fld id="{25F15888-D750-4AAE-939A-0DE3BE94B622}" type="slidenum">
              <a:rPr lang="en-US" altLang="ja-JP" sz="1200">
                <a:latin typeface="+mn-lt"/>
                <a:ea typeface="+mn-ea"/>
              </a:rPr>
              <a:pPr algn="r">
                <a:defRPr/>
              </a:pPr>
              <a:t>15</a:t>
            </a:fld>
            <a:endParaRPr lang="en-US" altLang="ja-JP" sz="1200">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ln/>
        </p:spPr>
      </p:sp>
      <p:sp>
        <p:nvSpPr>
          <p:cNvPr id="40963" name="ノート プレースホルダ 2"/>
          <p:cNvSpPr>
            <a:spLocks noGrp="1"/>
          </p:cNvSpPr>
          <p:nvPr>
            <p:ph type="body" idx="1"/>
          </p:nvPr>
        </p:nvSpPr>
        <p:spPr>
          <a:noFill/>
          <a:ln/>
        </p:spPr>
        <p:txBody>
          <a:bodyPr/>
          <a:lstStyle/>
          <a:p>
            <a:pPr eaLnBrk="1" hangingPunct="1">
              <a:spcBef>
                <a:spcPct val="0"/>
              </a:spcBef>
            </a:pPr>
            <a:endParaRPr lang="en-US" altLang="ja-JP" smtClean="0">
              <a:ea typeface="ＭＳ Ｐ明朝" charset="-128"/>
            </a:endParaRPr>
          </a:p>
          <a:p>
            <a:pPr eaLnBrk="1" hangingPunct="1">
              <a:spcBef>
                <a:spcPct val="0"/>
              </a:spcBef>
            </a:pPr>
            <a:endParaRPr lang="en-US" altLang="ja-JP" smtClean="0">
              <a:ea typeface="ＭＳ Ｐ明朝" charset="-128"/>
            </a:endParaRPr>
          </a:p>
          <a:p>
            <a:pPr eaLnBrk="1" hangingPunct="1">
              <a:spcBef>
                <a:spcPct val="0"/>
              </a:spcBef>
            </a:pPr>
            <a:endParaRPr lang="ja-JP" altLang="en-US" smtClean="0">
              <a:ea typeface="ＭＳ Ｐ明朝" charset="-128"/>
            </a:endParaRPr>
          </a:p>
        </p:txBody>
      </p:sp>
      <p:sp>
        <p:nvSpPr>
          <p:cNvPr id="40964" name="スライド番号プレースホルダ 3"/>
          <p:cNvSpPr>
            <a:spLocks noGrp="1"/>
          </p:cNvSpPr>
          <p:nvPr>
            <p:ph type="sldNum" sz="quarter" idx="5"/>
          </p:nvPr>
        </p:nvSpPr>
        <p:spPr>
          <a:noFill/>
        </p:spPr>
        <p:txBody>
          <a:bodyPr/>
          <a:lstStyle/>
          <a:p>
            <a:fld id="{562F63DF-6CD0-4964-8AD0-A958586CCAB1}" type="slidenum">
              <a:rPr lang="en-US" altLang="ja-JP" smtClean="0">
                <a:ea typeface="ＭＳ Ｐゴシック" charset="-128"/>
              </a:rPr>
              <a:pPr/>
              <a:t>23</a:t>
            </a:fld>
            <a:endParaRPr lang="en-US" altLang="ja-JP"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97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AA05CB-E317-4D20-B322-9988B0ECECC5}" type="slidenum">
              <a:rPr lang="ja-JP" altLang="en-US" smtClean="0"/>
              <a:pPr/>
              <a:t>26</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a:t>
            </a:fld>
            <a:endParaRPr kumimoji="1" lang="ja-JP" altLang="en-US"/>
          </a:p>
        </p:txBody>
      </p:sp>
      <p:pic>
        <p:nvPicPr>
          <p:cNvPr id="7" name="図 6" descr="OpenIt_logo2.gif"/>
          <p:cNvPicPr>
            <a:picLocks noChangeAspect="1"/>
          </p:cNvPicPr>
          <p:nvPr userDrawn="1"/>
        </p:nvPicPr>
        <p:blipFill>
          <a:blip r:embed="rId2" cstate="print"/>
          <a:stretch>
            <a:fillRect/>
          </a:stretch>
        </p:blipFill>
        <p:spPr>
          <a:xfrm>
            <a:off x="7811852" y="0"/>
            <a:ext cx="1332148" cy="88346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2013-09-10</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2013-09-10</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9" name="スライド番号プレースホルダ 8"/>
          <p:cNvSpPr>
            <a:spLocks noGrp="1"/>
          </p:cNvSpPr>
          <p:nvPr>
            <p:ph type="sldNum" sz="quarter" idx="12"/>
          </p:nvPr>
        </p:nvSpPr>
        <p:spPr/>
        <p:txBody>
          <a:bodyPr/>
          <a:lstStyle/>
          <a:p>
            <a:fld id="{41F0C43D-B15F-4CB8-8E2B-278CE20CAA8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2013-09-10</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5" name="スライド番号プレースホルダ 4"/>
          <p:cNvSpPr>
            <a:spLocks noGrp="1"/>
          </p:cNvSpPr>
          <p:nvPr>
            <p:ph type="sldNum" sz="quarter" idx="12"/>
          </p:nvPr>
        </p:nvSpPr>
        <p:spPr/>
        <p:txBody>
          <a:bodyPr/>
          <a:lstStyle/>
          <a:p>
            <a:fld id="{41F0C43D-B15F-4CB8-8E2B-278CE20CAA8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2013-09-10</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4" name="スライド番号プレースホルダ 3"/>
          <p:cNvSpPr>
            <a:spLocks noGrp="1"/>
          </p:cNvSpPr>
          <p:nvPr>
            <p:ph type="sldNum" sz="quarter" idx="12"/>
          </p:nvPr>
        </p:nvSpPr>
        <p:spPr/>
        <p:txBody>
          <a:bodyPr/>
          <a:lstStyle/>
          <a:p>
            <a:fld id="{41F0C43D-B15F-4CB8-8E2B-278CE20CAA8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2013-09-10</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2013-09-10</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2013-09-10</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0C43D-B15F-4CB8-8E2B-278CE20CAA8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wmf"/><Relationship Id="rId7" Type="http://schemas.openxmlformats.org/officeDocument/2006/relationships/image" Target="../media/image8.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6.png"/><Relationship Id="rId5" Type="http://schemas.openxmlformats.org/officeDocument/2006/relationships/image" Target="../media/image7.wmf"/><Relationship Id="rId6" Type="http://schemas.openxmlformats.org/officeDocument/2006/relationships/image" Target="../media/image1.gif"/><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6.png"/><Relationship Id="rId5" Type="http://schemas.openxmlformats.org/officeDocument/2006/relationships/image" Target="../media/image7.wmf"/><Relationship Id="rId6" Type="http://schemas.openxmlformats.org/officeDocument/2006/relationships/image" Target="../media/image1.gif"/><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gif"/><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gif"/><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oleObject" Target="../embeddings/oleObject1.bin"/><Relationship Id="rId7" Type="http://schemas.openxmlformats.org/officeDocument/2006/relationships/image" Target="../media/image18.png"/><Relationship Id="rId8" Type="http://schemas.openxmlformats.org/officeDocument/2006/relationships/image" Target="../media/image21.jpeg"/><Relationship Id="rId9" Type="http://schemas.openxmlformats.org/officeDocument/2006/relationships/image" Target="../media/image22.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space.cern.ch/rd51-wg5/srs/default.aspx" TargetMode="External"/><Relationship Id="rId3" Type="http://schemas.openxmlformats.org/officeDocument/2006/relationships/hyperlink" Target="https://account.cern.ch/account/External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hyperlink" Target="http://indico.cern.ch/getFile.py/access?contribId=1&amp;resId=0&amp;materialId=slides&amp;confId=236266"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hyperlink" Target="http://indico.cern.ch/getFile.py/access?contribId=1&amp;resId=0&amp;materialId=slides&amp;confId=236266"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wmf"/><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b.kek.jp/tiff/2010/1026/1026005.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qmw.kek.jp/docs/DAQ-Middleware-1.1.0-Tech.pdf" TargetMode="External"/><Relationship Id="rId3" Type="http://schemas.openxmlformats.org/officeDocument/2006/relationships/hyperlink" Target="http://daqmw.kek.jp/docs/DAQ-Middleware-1.2.2-DevManual.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qmw.kek.jp/"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sz="5400" smtClean="0"/>
              <a:t>DAQ-Middleware</a:t>
            </a:r>
            <a:r>
              <a:rPr kumimoji="1" lang="ja-JP" altLang="en-US" sz="5400" smtClean="0"/>
              <a:t>概論</a:t>
            </a:r>
            <a:endParaRPr kumimoji="1" lang="ja-JP" altLang="en-US" sz="5400"/>
          </a:p>
        </p:txBody>
      </p:sp>
      <p:sp>
        <p:nvSpPr>
          <p:cNvPr id="3" name="サブタイトル 2"/>
          <p:cNvSpPr>
            <a:spLocks noGrp="1"/>
          </p:cNvSpPr>
          <p:nvPr>
            <p:ph type="subTitle" idx="1"/>
          </p:nvPr>
        </p:nvSpPr>
        <p:spPr/>
        <p:txBody>
          <a:bodyPr>
            <a:normAutofit fontScale="85000" lnSpcReduction="20000"/>
          </a:bodyPr>
          <a:lstStyle/>
          <a:p>
            <a:endParaRPr lang="en-US" altLang="ja-JP" smtClean="0">
              <a:solidFill>
                <a:schemeClr val="tx1"/>
              </a:solidFill>
            </a:endParaRPr>
          </a:p>
          <a:p>
            <a:r>
              <a:rPr kumimoji="1" lang="ja-JP" altLang="en-US" smtClean="0">
                <a:solidFill>
                  <a:schemeClr val="tx1"/>
                </a:solidFill>
              </a:rPr>
              <a:t>千代浩司</a:t>
            </a:r>
            <a:endParaRPr kumimoji="1" lang="en-US" altLang="ja-JP" smtClean="0">
              <a:solidFill>
                <a:schemeClr val="tx1"/>
              </a:solidFill>
            </a:endParaRPr>
          </a:p>
          <a:p>
            <a:r>
              <a:rPr lang="ja-JP" altLang="en-US" smtClean="0">
                <a:solidFill>
                  <a:schemeClr val="tx1"/>
                </a:solidFill>
              </a:rPr>
              <a:t>高エネルギー加速器研究機構</a:t>
            </a:r>
            <a:endParaRPr lang="en-US" altLang="ja-JP" smtClean="0">
              <a:solidFill>
                <a:schemeClr val="tx1"/>
              </a:solidFill>
            </a:endParaRPr>
          </a:p>
          <a:p>
            <a:r>
              <a:rPr kumimoji="1" lang="ja-JP" altLang="en-US" smtClean="0">
                <a:solidFill>
                  <a:schemeClr val="tx1"/>
                </a:solidFill>
              </a:rPr>
              <a:t>素粒子原子核研究所</a:t>
            </a:r>
            <a:endParaRPr kumimoji="1" lang="ja-JP" altLang="en-US">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背景、</a:t>
            </a:r>
            <a:r>
              <a:rPr lang="ja-JP" altLang="en-US" smtClean="0"/>
              <a:t>構想</a:t>
            </a:r>
            <a:endParaRPr kumimoji="1" lang="ja-JP" altLang="en-US"/>
          </a:p>
        </p:txBody>
      </p:sp>
      <p:sp>
        <p:nvSpPr>
          <p:cNvPr id="3" name="コンテンツ プレースホルダ 2"/>
          <p:cNvSpPr>
            <a:spLocks noGrp="1"/>
          </p:cNvSpPr>
          <p:nvPr>
            <p:ph idx="1"/>
          </p:nvPr>
        </p:nvSpPr>
        <p:spPr/>
        <p:txBody>
          <a:bodyPr>
            <a:normAutofit/>
          </a:bodyPr>
          <a:lstStyle/>
          <a:p>
            <a:r>
              <a:rPr kumimoji="1" lang="ja-JP" altLang="en-US" sz="2000" smtClean="0"/>
              <a:t>背景</a:t>
            </a:r>
            <a:endParaRPr kumimoji="1" lang="en-US" altLang="ja-JP" sz="2000" smtClean="0"/>
          </a:p>
          <a:p>
            <a:pPr lvl="1"/>
            <a:r>
              <a:rPr kumimoji="1" lang="ja-JP" altLang="en-US" sz="2000" smtClean="0"/>
              <a:t>従来</a:t>
            </a:r>
            <a:r>
              <a:rPr kumimoji="1" lang="en-US" altLang="ja-JP" sz="2000" smtClean="0"/>
              <a:t>DAQ</a:t>
            </a:r>
            <a:r>
              <a:rPr kumimoji="1" lang="ja-JP" altLang="en-US" sz="2000" smtClean="0"/>
              <a:t>システムでのソフトウェアの再利用化はドライバ、ライブラリレベルでおこなわれてきた。</a:t>
            </a:r>
            <a:endParaRPr kumimoji="1" lang="en-US" altLang="ja-JP" sz="2000" smtClean="0"/>
          </a:p>
          <a:p>
            <a:pPr lvl="1"/>
            <a:r>
              <a:rPr lang="ja-JP" altLang="en-US" sz="2000" smtClean="0"/>
              <a:t>扱うデータの増大、使う計算機の数が増えてきて</a:t>
            </a:r>
            <a:r>
              <a:rPr lang="en-US" altLang="ja-JP" sz="2000" smtClean="0"/>
              <a:t>DAQ</a:t>
            </a:r>
            <a:r>
              <a:rPr lang="ja-JP" altLang="en-US" sz="2000" smtClean="0"/>
              <a:t>システムを構築するのがむずかしくなってきた。</a:t>
            </a:r>
            <a:endParaRPr lang="en-US" altLang="ja-JP" sz="2000" smtClean="0"/>
          </a:p>
          <a:p>
            <a:pPr lvl="1"/>
            <a:r>
              <a:rPr lang="ja-JP" altLang="en-US" sz="2000" smtClean="0"/>
              <a:t>どんな実験にも対応できるように、抽象化、汎用化してしまうとデータ収集効率が落ちてしまう。</a:t>
            </a:r>
            <a:endParaRPr lang="en-US" altLang="ja-JP" sz="2000" smtClean="0"/>
          </a:p>
          <a:p>
            <a:r>
              <a:rPr lang="ja-JP" altLang="en-US" sz="2000" smtClean="0"/>
              <a:t>解決案</a:t>
            </a:r>
            <a:endParaRPr lang="en-US" altLang="ja-JP" sz="2000" smtClean="0"/>
          </a:p>
          <a:p>
            <a:pPr lvl="1"/>
            <a:r>
              <a:rPr lang="ja-JP" altLang="en-US" sz="2000" smtClean="0"/>
              <a:t>ドライバ、ライブラリと</a:t>
            </a:r>
            <a:r>
              <a:rPr lang="en-US" altLang="ja-JP" sz="2000" smtClean="0"/>
              <a:t>DAQ</a:t>
            </a:r>
            <a:r>
              <a:rPr lang="ja-JP" altLang="en-US" sz="2000" smtClean="0"/>
              <a:t>システムの間にコンポーネントという中間層を作り、実験毎の違いを吸収、収集効率を確保し、</a:t>
            </a:r>
            <a:endParaRPr lang="en-US" altLang="ja-JP" sz="2000" smtClean="0"/>
          </a:p>
          <a:p>
            <a:pPr lvl="1"/>
            <a:r>
              <a:rPr lang="ja-JP" altLang="en-US" sz="2000" smtClean="0"/>
              <a:t>システムの枠組みは普遍である</a:t>
            </a:r>
            <a:r>
              <a:rPr lang="en-US" altLang="ja-JP" sz="2000" smtClean="0"/>
              <a:t>DAQ</a:t>
            </a:r>
            <a:r>
              <a:rPr lang="ja-JP" altLang="en-US" sz="2000" smtClean="0"/>
              <a:t>フレームワークを作ればよいのではないか？</a:t>
            </a:r>
            <a:endParaRPr lang="en-US" altLang="ja-JP" sz="2000" smtClean="0"/>
          </a:p>
          <a:p>
            <a:endParaRPr kumimoji="1" lang="ja-JP" altLang="en-US" sz="2000"/>
          </a:p>
        </p:txBody>
      </p:sp>
      <p:sp>
        <p:nvSpPr>
          <p:cNvPr id="5" name="スライド番号プレースホルダ 4"/>
          <p:cNvSpPr>
            <a:spLocks noGrp="1"/>
          </p:cNvSpPr>
          <p:nvPr>
            <p:ph type="sldNum" sz="quarter" idx="12"/>
          </p:nvPr>
        </p:nvSpPr>
        <p:spPr/>
        <p:txBody>
          <a:bodyPr/>
          <a:lstStyle/>
          <a:p>
            <a:fld id="{605D8FCC-A4DA-4822-884F-CBAE5082B61E}" type="slidenum">
              <a:rPr kumimoji="1" lang="ja-JP" altLang="en-US" smtClean="0"/>
              <a:pPr/>
              <a:t>10</a:t>
            </a:fld>
            <a:endParaRPr kumimoji="1" lang="ja-JP" altLang="en-US"/>
          </a:p>
        </p:txBody>
      </p:sp>
      <p:sp>
        <p:nvSpPr>
          <p:cNvPr id="6" name="日付プレースホルダ 5"/>
          <p:cNvSpPr>
            <a:spLocks noGrp="1"/>
          </p:cNvSpPr>
          <p:nvPr>
            <p:ph type="dt" sz="half" idx="10"/>
          </p:nvPr>
        </p:nvSpPr>
        <p:spPr/>
        <p:txBody>
          <a:bodyPr/>
          <a:lstStyle/>
          <a:p>
            <a:r>
              <a:rPr kumimoji="1" lang="en-US" altLang="ja-JP" smtClean="0"/>
              <a:t>2013-09-10</a:t>
            </a: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457200" y="-3222"/>
            <a:ext cx="8229600" cy="954087"/>
          </a:xfrm>
        </p:spPr>
        <p:txBody>
          <a:bodyPr/>
          <a:lstStyle/>
          <a:p>
            <a:pPr eaLnBrk="1" hangingPunct="1"/>
            <a:r>
              <a:rPr lang="en-US" altLang="ja-JP" sz="4800" smtClean="0"/>
              <a:t>DAQ-Middleware (2)</a:t>
            </a:r>
            <a:endParaRPr lang="ja-JP" altLang="en-US" sz="4800" smtClean="0"/>
          </a:p>
        </p:txBody>
      </p:sp>
      <p:sp>
        <p:nvSpPr>
          <p:cNvPr id="6147" name="コンテンツ プレースホルダ 19"/>
          <p:cNvSpPr>
            <a:spLocks noGrp="1"/>
          </p:cNvSpPr>
          <p:nvPr>
            <p:ph idx="1"/>
          </p:nvPr>
        </p:nvSpPr>
        <p:spPr>
          <a:xfrm>
            <a:off x="153927" y="1019142"/>
            <a:ext cx="5842080" cy="2628936"/>
          </a:xfrm>
        </p:spPr>
        <p:txBody>
          <a:bodyPr>
            <a:normAutofit fontScale="92500" lnSpcReduction="10000"/>
          </a:bodyPr>
          <a:lstStyle/>
          <a:p>
            <a:pPr marL="182563" indent="-168275" eaLnBrk="1" hangingPunct="1"/>
            <a:r>
              <a:rPr lang="en-US" altLang="ja-JP" sz="1600" smtClean="0"/>
              <a:t>RT(Robot Technology)-Middleware</a:t>
            </a:r>
            <a:r>
              <a:rPr lang="ja-JP" altLang="en-US" sz="1600" smtClean="0"/>
              <a:t>をデータ収集用に拡張</a:t>
            </a:r>
            <a:endParaRPr lang="en-US" altLang="ja-JP" sz="1600" smtClean="0"/>
          </a:p>
          <a:p>
            <a:pPr marL="184150" indent="-161925"/>
            <a:r>
              <a:rPr lang="en-US" altLang="ja-JP" sz="1600" smtClean="0"/>
              <a:t>RT-Middleware</a:t>
            </a:r>
          </a:p>
          <a:p>
            <a:pPr lvl="1"/>
            <a:r>
              <a:rPr lang="ja-JP" altLang="en-US" sz="1600" smtClean="0"/>
              <a:t>ネットワークロボットシステムの構築のためのソフトウェア共通プラットフォーム</a:t>
            </a:r>
            <a:endParaRPr lang="en-US" altLang="ja-JP" sz="1600" smtClean="0"/>
          </a:p>
          <a:p>
            <a:pPr lvl="1"/>
            <a:r>
              <a:rPr lang="ja-JP" altLang="en-US" sz="1600" smtClean="0"/>
              <a:t>産総研知能システム研究部門・タスクインテリジェンス研究グループが開発</a:t>
            </a:r>
            <a:endParaRPr lang="en-US" altLang="ja-JP" sz="1600" smtClean="0"/>
          </a:p>
          <a:p>
            <a:pPr lvl="1"/>
            <a:r>
              <a:rPr lang="ja-JP" altLang="en-US" sz="1600" smtClean="0"/>
              <a:t>複数のコンポーネントが通信してひとつの機能を実現する</a:t>
            </a:r>
            <a:endParaRPr lang="en-US" altLang="ja-JP" sz="1600" smtClean="0"/>
          </a:p>
          <a:p>
            <a:pPr lvl="1"/>
            <a:r>
              <a:rPr lang="ja-JP" altLang="en-US" sz="1600" smtClean="0"/>
              <a:t>そのソフトウェアコンポーネントの仕様は国際標準規格（</a:t>
            </a:r>
            <a:r>
              <a:rPr lang="en-US" altLang="ja-JP" sz="1600" smtClean="0"/>
              <a:t>OMG</a:t>
            </a:r>
            <a:r>
              <a:rPr lang="ja-JP" altLang="en-US" sz="1600" smtClean="0"/>
              <a:t>）</a:t>
            </a:r>
            <a:endParaRPr lang="en-US" altLang="ja-JP" sz="1600" smtClean="0"/>
          </a:p>
          <a:p>
            <a:pPr lvl="1"/>
            <a:r>
              <a:rPr lang="ja-JP" altLang="en-US" sz="1600" smtClean="0"/>
              <a:t>我々は</a:t>
            </a:r>
            <a:r>
              <a:rPr lang="en-US" altLang="ja-JP" sz="1600" smtClean="0"/>
              <a:t>2006</a:t>
            </a:r>
            <a:r>
              <a:rPr lang="ja-JP" altLang="en-US" sz="1600" smtClean="0"/>
              <a:t>年から産総研と共同研究を行っている</a:t>
            </a:r>
            <a:endParaRPr lang="en-US" altLang="ja-JP" sz="1600" smtClean="0"/>
          </a:p>
          <a:p>
            <a:pPr lvl="1"/>
            <a:endParaRPr lang="en-US" altLang="ja-JP" sz="1600" smtClean="0"/>
          </a:p>
          <a:p>
            <a:pPr lvl="1"/>
            <a:endParaRPr lang="ja-JP" altLang="en-US" sz="1800" smtClean="0"/>
          </a:p>
        </p:txBody>
      </p:sp>
      <p:sp>
        <p:nvSpPr>
          <p:cNvPr id="5" name="スライド番号プレースホルダ 4"/>
          <p:cNvSpPr>
            <a:spLocks noGrp="1"/>
          </p:cNvSpPr>
          <p:nvPr>
            <p:ph type="sldNum" sz="quarter" idx="12"/>
          </p:nvPr>
        </p:nvSpPr>
        <p:spPr/>
        <p:txBody>
          <a:bodyPr/>
          <a:lstStyle/>
          <a:p>
            <a:fld id="{605D8FCC-A4DA-4822-884F-CBAE5082B61E}" type="slidenum">
              <a:rPr kumimoji="1" lang="ja-JP" altLang="en-US" smtClean="0"/>
              <a:pPr/>
              <a:t>11</a:t>
            </a:fld>
            <a:endParaRPr kumimoji="1" lang="ja-JP" altLang="en-US"/>
          </a:p>
        </p:txBody>
      </p:sp>
      <p:grpSp>
        <p:nvGrpSpPr>
          <p:cNvPr id="2" name="グループ化 821"/>
          <p:cNvGrpSpPr>
            <a:grpSpLocks/>
          </p:cNvGrpSpPr>
          <p:nvPr/>
        </p:nvGrpSpPr>
        <p:grpSpPr bwMode="auto">
          <a:xfrm>
            <a:off x="5477320" y="3721104"/>
            <a:ext cx="3595274" cy="2695579"/>
            <a:chOff x="17016413" y="15187930"/>
            <a:chExt cx="3254375" cy="2439670"/>
          </a:xfrm>
        </p:grpSpPr>
        <p:sp>
          <p:nvSpPr>
            <p:cNvPr id="8" name="Oval 4"/>
            <p:cNvSpPr>
              <a:spLocks noChangeArrowheads="1"/>
            </p:cNvSpPr>
            <p:nvPr/>
          </p:nvSpPr>
          <p:spPr bwMode="auto">
            <a:xfrm>
              <a:off x="17102138" y="15611475"/>
              <a:ext cx="3168650" cy="2016125"/>
            </a:xfrm>
            <a:prstGeom prst="ellipse">
              <a:avLst/>
            </a:prstGeom>
            <a:gradFill rotWithShape="1">
              <a:gsLst>
                <a:gs pos="0">
                  <a:srgbClr val="00FFFF"/>
                </a:gs>
                <a:gs pos="100000">
                  <a:srgbClr val="008B8B"/>
                </a:gs>
              </a:gsLst>
              <a:lin ang="5400000" scaled="1"/>
            </a:gradFill>
            <a:ln w="28575">
              <a:noFill/>
              <a:prstDash val="sysDot"/>
              <a:round/>
              <a:headEnd/>
              <a:tailEnd/>
            </a:ln>
          </p:spPr>
          <p:txBody>
            <a:bodyPr wrap="none" anchor="ctr"/>
            <a:lstStyle/>
            <a:p>
              <a:endParaRPr lang="ja-JP" altLang="ja-JP"/>
            </a:p>
          </p:txBody>
        </p:sp>
        <p:sp>
          <p:nvSpPr>
            <p:cNvPr id="9" name="Rectangle 5"/>
            <p:cNvSpPr>
              <a:spLocks noChangeArrowheads="1"/>
            </p:cNvSpPr>
            <p:nvPr/>
          </p:nvSpPr>
          <p:spPr bwMode="auto">
            <a:xfrm>
              <a:off x="17878425" y="16183163"/>
              <a:ext cx="722313"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a:latin typeface="Arial Unicode MS" pitchFamily="50" charset="-128"/>
                  <a:ea typeface="Arial Unicode MS" pitchFamily="50" charset="-128"/>
                  <a:cs typeface="Arial Unicode MS" pitchFamily="50" charset="-128"/>
                </a:rPr>
                <a:t>DAQ-</a:t>
              </a:r>
            </a:p>
            <a:p>
              <a:pPr algn="ctr">
                <a:defRPr/>
              </a:pPr>
              <a:r>
                <a:rPr lang="en-US" altLang="ja-JP" sz="900">
                  <a:latin typeface="Arial Unicode MS" pitchFamily="50" charset="-128"/>
                  <a:ea typeface="Arial Unicode MS" pitchFamily="50" charset="-128"/>
                  <a:cs typeface="Arial Unicode MS" pitchFamily="50" charset="-128"/>
                </a:rPr>
                <a:t>Component</a:t>
              </a:r>
            </a:p>
          </p:txBody>
        </p:sp>
        <p:sp>
          <p:nvSpPr>
            <p:cNvPr id="10" name="Rectangle 6"/>
            <p:cNvSpPr>
              <a:spLocks noChangeArrowheads="1"/>
            </p:cNvSpPr>
            <p:nvPr/>
          </p:nvSpPr>
          <p:spPr bwMode="auto">
            <a:xfrm>
              <a:off x="18757900" y="16183163"/>
              <a:ext cx="722313" cy="576187"/>
            </a:xfrm>
            <a:prstGeom prst="rect">
              <a:avLst/>
            </a:prstGeom>
            <a:solidFill>
              <a:srgbClr val="CCFF66"/>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Operator</a:t>
              </a:r>
            </a:p>
          </p:txBody>
        </p:sp>
        <p:sp>
          <p:nvSpPr>
            <p:cNvPr id="11" name="Rectangle 8"/>
            <p:cNvSpPr>
              <a:spLocks noChangeArrowheads="1"/>
            </p:cNvSpPr>
            <p:nvPr/>
          </p:nvSpPr>
          <p:spPr bwMode="auto">
            <a:xfrm>
              <a:off x="17405350" y="15187930"/>
              <a:ext cx="2659702" cy="461605"/>
            </a:xfrm>
            <a:prstGeom prst="rect">
              <a:avLst/>
            </a:prstGeom>
            <a:noFill/>
            <a:ln w="9525">
              <a:noFill/>
              <a:miter lim="800000"/>
              <a:headEnd/>
              <a:tailEnd/>
            </a:ln>
          </p:spPr>
          <p:txBody>
            <a:bodyPr wrap="none">
              <a:spAutoFit/>
            </a:bodyPr>
            <a:lstStyle/>
            <a:p>
              <a:r>
                <a:rPr lang="en-US" altLang="ja-JP" sz="2400">
                  <a:solidFill>
                    <a:srgbClr val="3333CC"/>
                  </a:solidFill>
                  <a:latin typeface="Arial Unicode MS" pitchFamily="50" charset="-128"/>
                  <a:ea typeface="Arial Unicode MS" pitchFamily="50" charset="-128"/>
                  <a:cs typeface="Arial Unicode MS" pitchFamily="50" charset="-128"/>
                </a:rPr>
                <a:t>DAQ-Middleware </a:t>
              </a:r>
            </a:p>
          </p:txBody>
        </p:sp>
        <p:sp>
          <p:nvSpPr>
            <p:cNvPr id="12" name="Rectangle 10"/>
            <p:cNvSpPr>
              <a:spLocks noChangeArrowheads="1"/>
            </p:cNvSpPr>
            <p:nvPr/>
          </p:nvSpPr>
          <p:spPr bwMode="auto">
            <a:xfrm>
              <a:off x="17662525" y="16183163"/>
              <a:ext cx="722313"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Component</a:t>
              </a:r>
            </a:p>
          </p:txBody>
        </p:sp>
        <p:sp>
          <p:nvSpPr>
            <p:cNvPr id="13" name="Rectangle 11"/>
            <p:cNvSpPr>
              <a:spLocks noChangeArrowheads="1"/>
            </p:cNvSpPr>
            <p:nvPr/>
          </p:nvSpPr>
          <p:spPr bwMode="auto">
            <a:xfrm>
              <a:off x="17448213" y="16183163"/>
              <a:ext cx="722312"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Component</a:t>
              </a:r>
            </a:p>
          </p:txBody>
        </p:sp>
        <p:sp>
          <p:nvSpPr>
            <p:cNvPr id="14" name="Rectangle 12"/>
            <p:cNvSpPr>
              <a:spLocks noChangeArrowheads="1"/>
            </p:cNvSpPr>
            <p:nvPr/>
          </p:nvSpPr>
          <p:spPr bwMode="auto">
            <a:xfrm>
              <a:off x="17394238" y="16759350"/>
              <a:ext cx="2520950" cy="431744"/>
            </a:xfrm>
            <a:prstGeom prst="rect">
              <a:avLst/>
            </a:prstGeom>
            <a:solidFill>
              <a:srgbClr val="FFCC99"/>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2000" dirty="0">
                  <a:latin typeface="Arial Unicode MS" pitchFamily="50" charset="-128"/>
                  <a:ea typeface="Arial Unicode MS" pitchFamily="50" charset="-128"/>
                  <a:cs typeface="Arial Unicode MS" pitchFamily="50" charset="-128"/>
                </a:rPr>
                <a:t>RT-Middleware</a:t>
              </a:r>
            </a:p>
          </p:txBody>
        </p:sp>
        <p:sp>
          <p:nvSpPr>
            <p:cNvPr id="15" name="AutoShape 14"/>
            <p:cNvSpPr>
              <a:spLocks noChangeArrowheads="1"/>
            </p:cNvSpPr>
            <p:nvPr/>
          </p:nvSpPr>
          <p:spPr bwMode="auto">
            <a:xfrm>
              <a:off x="18053050" y="15895638"/>
              <a:ext cx="863600"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chemeClr val="accent2"/>
                  </a:solidFill>
                  <a:latin typeface="Lucida Console" pitchFamily="49" charset="0"/>
                </a:rPr>
                <a:t>Run Control</a:t>
              </a:r>
            </a:p>
            <a:p>
              <a:pPr algn="ctr"/>
              <a:r>
                <a:rPr lang="en-US" altLang="ja-JP" sz="800">
                  <a:solidFill>
                    <a:schemeClr val="accent2"/>
                  </a:solidFill>
                  <a:latin typeface="Lucida Console" pitchFamily="49" charset="0"/>
                </a:rPr>
                <a:t>Function</a:t>
              </a:r>
            </a:p>
          </p:txBody>
        </p:sp>
        <p:sp>
          <p:nvSpPr>
            <p:cNvPr id="16" name="AutoShape 15"/>
            <p:cNvSpPr>
              <a:spLocks noChangeArrowheads="1"/>
            </p:cNvSpPr>
            <p:nvPr/>
          </p:nvSpPr>
          <p:spPr bwMode="auto">
            <a:xfrm>
              <a:off x="19088100" y="15895638"/>
              <a:ext cx="936625"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rgbClr val="008000"/>
                  </a:solidFill>
                  <a:latin typeface="Lucida Console" pitchFamily="49" charset="0"/>
                </a:rPr>
                <a:t>System</a:t>
              </a:r>
            </a:p>
            <a:p>
              <a:pPr algn="ctr"/>
              <a:r>
                <a:rPr lang="en-US" altLang="ja-JP" sz="800">
                  <a:solidFill>
                    <a:srgbClr val="008000"/>
                  </a:solidFill>
                  <a:latin typeface="Lucida Console" pitchFamily="49" charset="0"/>
                </a:rPr>
                <a:t>Configuration</a:t>
              </a:r>
            </a:p>
            <a:p>
              <a:pPr algn="ctr"/>
              <a:r>
                <a:rPr lang="en-US" altLang="ja-JP" sz="800">
                  <a:solidFill>
                    <a:srgbClr val="008000"/>
                  </a:solidFill>
                  <a:latin typeface="Lucida Console" pitchFamily="49" charset="0"/>
                </a:rPr>
                <a:t>function</a:t>
              </a:r>
              <a:endParaRPr lang="en-US" altLang="ja-JP" sz="1400">
                <a:latin typeface="Lucida Console" pitchFamily="49" charset="0"/>
              </a:endParaRPr>
            </a:p>
          </p:txBody>
        </p:sp>
        <p:sp>
          <p:nvSpPr>
            <p:cNvPr id="17" name="AutoShape 16"/>
            <p:cNvSpPr>
              <a:spLocks noChangeArrowheads="1"/>
            </p:cNvSpPr>
            <p:nvPr/>
          </p:nvSpPr>
          <p:spPr bwMode="auto">
            <a:xfrm>
              <a:off x="17016413" y="15895638"/>
              <a:ext cx="863600"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chemeClr val="accent2"/>
                  </a:solidFill>
                  <a:latin typeface="Lucida Console" pitchFamily="49" charset="0"/>
                </a:rPr>
                <a:t>Data Transfer</a:t>
              </a:r>
            </a:p>
            <a:p>
              <a:pPr algn="ctr"/>
              <a:r>
                <a:rPr lang="en-US" altLang="ja-JP" sz="800">
                  <a:solidFill>
                    <a:schemeClr val="accent2"/>
                  </a:solidFill>
                  <a:latin typeface="Lucida Console" pitchFamily="49" charset="0"/>
                </a:rPr>
                <a:t>Function</a:t>
              </a:r>
            </a:p>
          </p:txBody>
        </p:sp>
        <p:sp>
          <p:nvSpPr>
            <p:cNvPr id="18" name="AutoShape 17"/>
            <p:cNvSpPr>
              <a:spLocks noChangeArrowheads="1"/>
            </p:cNvSpPr>
            <p:nvPr/>
          </p:nvSpPr>
          <p:spPr bwMode="auto">
            <a:xfrm>
              <a:off x="19319875" y="16327438"/>
              <a:ext cx="936625"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rgbClr val="008000"/>
                  </a:solidFill>
                  <a:latin typeface="Lucida Console" pitchFamily="49" charset="0"/>
                </a:rPr>
                <a:t>Web</a:t>
              </a:r>
            </a:p>
            <a:p>
              <a:pPr algn="ctr"/>
              <a:r>
                <a:rPr lang="en-US" altLang="ja-JP" sz="800">
                  <a:solidFill>
                    <a:srgbClr val="008000"/>
                  </a:solidFill>
                  <a:latin typeface="Lucida Console" pitchFamily="49" charset="0"/>
                </a:rPr>
                <a:t>Interface</a:t>
              </a:r>
              <a:endParaRPr lang="en-US" altLang="ja-JP" sz="1400">
                <a:latin typeface="Lucida Console" pitchFamily="49" charset="0"/>
              </a:endParaRPr>
            </a:p>
          </p:txBody>
        </p:sp>
      </p:grpSp>
      <p:pic>
        <p:nvPicPr>
          <p:cNvPr id="20" name="Picture 2"/>
          <p:cNvPicPr>
            <a:picLocks noChangeAspect="1" noChangeArrowheads="1"/>
          </p:cNvPicPr>
          <p:nvPr/>
        </p:nvPicPr>
        <p:blipFill>
          <a:blip r:embed="rId3" cstate="print"/>
          <a:srcRect/>
          <a:stretch>
            <a:fillRect/>
          </a:stretch>
        </p:blipFill>
        <p:spPr bwMode="auto">
          <a:xfrm>
            <a:off x="6361137" y="1092168"/>
            <a:ext cx="2526006" cy="2181222"/>
          </a:xfrm>
          <a:prstGeom prst="rect">
            <a:avLst/>
          </a:prstGeom>
          <a:noFill/>
          <a:ln w="9525">
            <a:solidFill>
              <a:schemeClr val="tx1"/>
            </a:solidFill>
            <a:miter lim="800000"/>
            <a:headEnd/>
            <a:tailEnd/>
          </a:ln>
          <a:effectLst>
            <a:outerShdw sx="1000" sy="1000" algn="ctr" rotWithShape="0">
              <a:prstClr val="black"/>
            </a:outerShdw>
          </a:effectLst>
        </p:spPr>
      </p:pic>
      <p:pic>
        <p:nvPicPr>
          <p:cNvPr id="15362" name="Picture 2"/>
          <p:cNvPicPr>
            <a:picLocks noChangeAspect="1" noChangeArrowheads="1"/>
          </p:cNvPicPr>
          <p:nvPr/>
        </p:nvPicPr>
        <p:blipFill>
          <a:blip r:embed="rId4" cstate="print"/>
          <a:srcRect/>
          <a:stretch>
            <a:fillRect/>
          </a:stretch>
        </p:blipFill>
        <p:spPr bwMode="auto">
          <a:xfrm>
            <a:off x="409518" y="3611565"/>
            <a:ext cx="4762500" cy="2762250"/>
          </a:xfrm>
          <a:prstGeom prst="rect">
            <a:avLst/>
          </a:prstGeom>
          <a:noFill/>
          <a:ln w="9525">
            <a:noFill/>
            <a:miter lim="800000"/>
            <a:headEnd/>
            <a:tailEnd/>
          </a:ln>
        </p:spPr>
      </p:pic>
      <p:sp>
        <p:nvSpPr>
          <p:cNvPr id="21" name="右矢印 20"/>
          <p:cNvSpPr/>
          <p:nvPr/>
        </p:nvSpPr>
        <p:spPr>
          <a:xfrm>
            <a:off x="285720" y="5500702"/>
            <a:ext cx="5143536" cy="500066"/>
          </a:xfrm>
          <a:prstGeom prst="rightArrow">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t>Data Path</a:t>
            </a:r>
            <a:endParaRPr kumimoji="1" lang="ja-JP" altLang="en-US"/>
          </a:p>
        </p:txBody>
      </p:sp>
      <p:sp>
        <p:nvSpPr>
          <p:cNvPr id="22" name="右矢印 21"/>
          <p:cNvSpPr/>
          <p:nvPr/>
        </p:nvSpPr>
        <p:spPr>
          <a:xfrm>
            <a:off x="285720" y="4572008"/>
            <a:ext cx="5143536" cy="500066"/>
          </a:xfrm>
          <a:prstGeom prst="rightArrow">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t>Command</a:t>
            </a:r>
            <a:r>
              <a:rPr kumimoji="1" lang="en-US" altLang="ja-JP" smtClean="0"/>
              <a:t> Path</a:t>
            </a:r>
            <a:endParaRPr kumimoji="1" lang="ja-JP" altLang="en-US"/>
          </a:p>
        </p:txBody>
      </p:sp>
      <p:sp>
        <p:nvSpPr>
          <p:cNvPr id="23" name="日付プレースホルダ 22"/>
          <p:cNvSpPr>
            <a:spLocks noGrp="1"/>
          </p:cNvSpPr>
          <p:nvPr>
            <p:ph type="dt" sz="half" idx="10"/>
          </p:nvPr>
        </p:nvSpPr>
        <p:spPr/>
        <p:txBody>
          <a:bodyPr/>
          <a:lstStyle/>
          <a:p>
            <a:r>
              <a:rPr kumimoji="1" lang="en-US" altLang="ja-JP" smtClean="0"/>
              <a:t>2013-09-10</a:t>
            </a:r>
            <a:endParaRPr kumimoji="1" lang="ja-JP" altLang="en-US"/>
          </a:p>
        </p:txBody>
      </p:sp>
    </p:spTree>
  </p:cSld>
  <p:clrMapOvr>
    <a:masterClrMapping/>
  </p:clrMapOvr>
  <p:transition xmlns:p14="http://schemas.microsoft.com/office/powerpoint/2010/main" advTm="80062"/>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角丸四角形 126"/>
          <p:cNvSpPr/>
          <p:nvPr/>
        </p:nvSpPr>
        <p:spPr>
          <a:xfrm>
            <a:off x="3160713" y="4464050"/>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126" name="角丸四角形 125"/>
          <p:cNvSpPr/>
          <p:nvPr/>
        </p:nvSpPr>
        <p:spPr>
          <a:xfrm>
            <a:off x="3008313" y="4311650"/>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109" name="角丸四角形 108"/>
          <p:cNvSpPr/>
          <p:nvPr/>
        </p:nvSpPr>
        <p:spPr>
          <a:xfrm>
            <a:off x="6588224" y="3672792"/>
            <a:ext cx="2376264" cy="3041650"/>
          </a:xfrm>
          <a:prstGeom prst="roundRect">
            <a:avLst/>
          </a:prstGeom>
          <a:solidFill>
            <a:srgbClr val="CC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6" name="角丸四角形 105"/>
          <p:cNvSpPr/>
          <p:nvPr/>
        </p:nvSpPr>
        <p:spPr>
          <a:xfrm>
            <a:off x="6624228" y="1457324"/>
            <a:ext cx="2340259" cy="2223703"/>
          </a:xfrm>
          <a:prstGeom prst="roundRect">
            <a:avLst/>
          </a:prstGeom>
          <a:solidFill>
            <a:srgbClr val="DFDF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47" name="タイトル 1"/>
          <p:cNvSpPr>
            <a:spLocks noGrp="1"/>
          </p:cNvSpPr>
          <p:nvPr>
            <p:ph type="title" idx="4294967295"/>
          </p:nvPr>
        </p:nvSpPr>
        <p:spPr>
          <a:xfrm>
            <a:off x="498475" y="158750"/>
            <a:ext cx="8229600" cy="984250"/>
          </a:xfrm>
        </p:spPr>
        <p:txBody>
          <a:bodyPr/>
          <a:lstStyle/>
          <a:p>
            <a:pPr eaLnBrk="1" hangingPunct="1"/>
            <a:r>
              <a:rPr lang="en-US" altLang="ja-JP" sz="4800" smtClean="0">
                <a:latin typeface="ＭＳ Ｐゴシック" charset="-128"/>
              </a:rPr>
              <a:t>DAQ-Middleware</a:t>
            </a:r>
            <a:r>
              <a:rPr lang="ja-JP" altLang="en-US" sz="4800" smtClean="0">
                <a:latin typeface="ＭＳ Ｐゴシック" charset="-128"/>
              </a:rPr>
              <a:t>構成図</a:t>
            </a:r>
            <a:endParaRPr lang="ja-JP" altLang="en-US" sz="4800" smtClean="0"/>
          </a:p>
        </p:txBody>
      </p:sp>
      <p:sp>
        <p:nvSpPr>
          <p:cNvPr id="45" name="角丸四角形 44"/>
          <p:cNvSpPr/>
          <p:nvPr/>
        </p:nvSpPr>
        <p:spPr>
          <a:xfrm>
            <a:off x="3841750" y="1822450"/>
            <a:ext cx="2287588" cy="1449388"/>
          </a:xfrm>
          <a:prstGeom prst="roundRect">
            <a:avLst/>
          </a:prstGeom>
          <a:solidFill>
            <a:schemeClr val="accent1">
              <a:lumMod val="40000"/>
              <a:lumOff val="60000"/>
            </a:schemeClr>
          </a:solidFill>
          <a:ln w="12700"/>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6" name="角丸四角形 45"/>
          <p:cNvSpPr/>
          <p:nvPr/>
        </p:nvSpPr>
        <p:spPr>
          <a:xfrm>
            <a:off x="2855913" y="4159250"/>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7" name="Text Box 18"/>
          <p:cNvSpPr txBox="1">
            <a:spLocks noChangeArrowheads="1"/>
          </p:cNvSpPr>
          <p:nvPr/>
        </p:nvSpPr>
        <p:spPr bwMode="auto">
          <a:xfrm>
            <a:off x="3659188" y="5218113"/>
            <a:ext cx="9683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Dispatcher</a:t>
            </a:r>
          </a:p>
        </p:txBody>
      </p:sp>
      <p:sp>
        <p:nvSpPr>
          <p:cNvPr id="48" name="Text Box 19"/>
          <p:cNvSpPr txBox="1">
            <a:spLocks noChangeArrowheads="1"/>
          </p:cNvSpPr>
          <p:nvPr/>
        </p:nvSpPr>
        <p:spPr bwMode="auto">
          <a:xfrm>
            <a:off x="5302250" y="4268788"/>
            <a:ext cx="6762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Logger</a:t>
            </a:r>
          </a:p>
        </p:txBody>
      </p:sp>
      <p:sp>
        <p:nvSpPr>
          <p:cNvPr id="49" name="Text Box 20"/>
          <p:cNvSpPr txBox="1">
            <a:spLocks noChangeArrowheads="1"/>
          </p:cNvSpPr>
          <p:nvPr/>
        </p:nvSpPr>
        <p:spPr bwMode="auto">
          <a:xfrm>
            <a:off x="5302250" y="5473700"/>
            <a:ext cx="785813"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Monitor</a:t>
            </a:r>
          </a:p>
        </p:txBody>
      </p:sp>
      <p:sp>
        <p:nvSpPr>
          <p:cNvPr id="50" name="Text Box 27"/>
          <p:cNvSpPr txBox="1">
            <a:spLocks noChangeArrowheads="1"/>
          </p:cNvSpPr>
          <p:nvPr/>
        </p:nvSpPr>
        <p:spPr bwMode="auto">
          <a:xfrm>
            <a:off x="2819400" y="5218113"/>
            <a:ext cx="8413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Gatherer</a:t>
            </a:r>
          </a:p>
        </p:txBody>
      </p:sp>
      <p:sp>
        <p:nvSpPr>
          <p:cNvPr id="51" name="Text Box 51"/>
          <p:cNvSpPr txBox="1">
            <a:spLocks noChangeArrowheads="1"/>
          </p:cNvSpPr>
          <p:nvPr/>
        </p:nvSpPr>
        <p:spPr bwMode="auto">
          <a:xfrm>
            <a:off x="2162175" y="4849813"/>
            <a:ext cx="325438" cy="3587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p:txBody>
      </p:sp>
      <p:grpSp>
        <p:nvGrpSpPr>
          <p:cNvPr id="2" name="グループ化 123"/>
          <p:cNvGrpSpPr/>
          <p:nvPr/>
        </p:nvGrpSpPr>
        <p:grpSpPr>
          <a:xfrm>
            <a:off x="4791078" y="5035572"/>
            <a:ext cx="565964" cy="524059"/>
            <a:chOff x="4885890" y="5115888"/>
            <a:chExt cx="346886" cy="407230"/>
          </a:xfrm>
          <a:effectLst>
            <a:outerShdw blurRad="50800" dist="38100" dir="5400000" algn="t" rotWithShape="0">
              <a:prstClr val="black">
                <a:alpha val="40000"/>
              </a:prstClr>
            </a:outerShdw>
          </a:effectLst>
        </p:grpSpPr>
        <p:sp>
          <p:nvSpPr>
            <p:cNvPr id="102" name="Rectangle 9"/>
            <p:cNvSpPr>
              <a:spLocks noChangeArrowheads="1"/>
            </p:cNvSpPr>
            <p:nvPr/>
          </p:nvSpPr>
          <p:spPr bwMode="auto">
            <a:xfrm>
              <a:off x="4885890" y="5295704"/>
              <a:ext cx="71890" cy="8839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3" name="Oval 10"/>
            <p:cNvSpPr>
              <a:spLocks noChangeArrowheads="1"/>
            </p:cNvSpPr>
            <p:nvPr/>
          </p:nvSpPr>
          <p:spPr bwMode="auto">
            <a:xfrm>
              <a:off x="5031066" y="5115888"/>
              <a:ext cx="100506" cy="77064"/>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4" name="Rectangle 11"/>
            <p:cNvSpPr>
              <a:spLocks noChangeArrowheads="1"/>
            </p:cNvSpPr>
            <p:nvPr/>
          </p:nvSpPr>
          <p:spPr bwMode="auto">
            <a:xfrm>
              <a:off x="4922184" y="5150642"/>
              <a:ext cx="310592" cy="372476"/>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nvGrpSpPr>
          <p:cNvPr id="3" name="グループ化 134"/>
          <p:cNvGrpSpPr/>
          <p:nvPr/>
        </p:nvGrpSpPr>
        <p:grpSpPr>
          <a:xfrm>
            <a:off x="3805227" y="4597416"/>
            <a:ext cx="620721" cy="615714"/>
            <a:chOff x="3805227" y="4597416"/>
            <a:chExt cx="620721" cy="615714"/>
          </a:xfrm>
          <a:effectLst>
            <a:outerShdw blurRad="50800" dist="38100" dir="2700000" algn="tl" rotWithShape="0">
              <a:prstClr val="black">
                <a:alpha val="40000"/>
              </a:prstClr>
            </a:outerShdw>
          </a:effectLst>
        </p:grpSpPr>
        <p:sp>
          <p:nvSpPr>
            <p:cNvPr id="100" name="Oval 16"/>
            <p:cNvSpPr>
              <a:spLocks noChangeArrowheads="1"/>
            </p:cNvSpPr>
            <p:nvPr/>
          </p:nvSpPr>
          <p:spPr bwMode="auto">
            <a:xfrm>
              <a:off x="4024305" y="4597416"/>
              <a:ext cx="156098" cy="1125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nvGrpSpPr>
            <p:cNvPr id="4" name="グループ化 132"/>
            <p:cNvGrpSpPr/>
            <p:nvPr/>
          </p:nvGrpSpPr>
          <p:grpSpPr>
            <a:xfrm>
              <a:off x="3805227" y="4670442"/>
              <a:ext cx="620721" cy="542688"/>
              <a:chOff x="3987792" y="5984910"/>
              <a:chExt cx="620721" cy="542688"/>
            </a:xfrm>
          </p:grpSpPr>
          <p:sp>
            <p:nvSpPr>
              <p:cNvPr id="97" name="Rectangle 13"/>
              <p:cNvSpPr>
                <a:spLocks noChangeArrowheads="1"/>
              </p:cNvSpPr>
              <p:nvPr/>
            </p:nvSpPr>
            <p:spPr bwMode="auto">
              <a:xfrm>
                <a:off x="4496860" y="6109157"/>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8" name="Rectangle 14"/>
              <p:cNvSpPr>
                <a:spLocks noChangeArrowheads="1"/>
              </p:cNvSpPr>
              <p:nvPr/>
            </p:nvSpPr>
            <p:spPr bwMode="auto">
              <a:xfrm>
                <a:off x="4499027" y="6313527"/>
                <a:ext cx="109486" cy="13015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9" name="Rectangle 15"/>
              <p:cNvSpPr>
                <a:spLocks noChangeArrowheads="1"/>
              </p:cNvSpPr>
              <p:nvPr/>
            </p:nvSpPr>
            <p:spPr bwMode="auto">
              <a:xfrm>
                <a:off x="3987792" y="6203988"/>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1" name="Rectangle 17"/>
              <p:cNvSpPr>
                <a:spLocks noChangeArrowheads="1"/>
              </p:cNvSpPr>
              <p:nvPr/>
            </p:nvSpPr>
            <p:spPr bwMode="auto">
              <a:xfrm>
                <a:off x="4056085" y="5984910"/>
                <a:ext cx="483470" cy="54268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grpSp>
        <p:nvGrpSpPr>
          <p:cNvPr id="5" name="グループ化 118"/>
          <p:cNvGrpSpPr/>
          <p:nvPr/>
        </p:nvGrpSpPr>
        <p:grpSpPr>
          <a:xfrm>
            <a:off x="3001941" y="4633929"/>
            <a:ext cx="554238" cy="594057"/>
            <a:chOff x="3318614" y="4733619"/>
            <a:chExt cx="384591" cy="412222"/>
          </a:xfrm>
          <a:effectLst>
            <a:outerShdw blurRad="50800" dist="38100" dir="5400000" algn="t" rotWithShape="0">
              <a:prstClr val="black">
                <a:alpha val="40000"/>
              </a:prstClr>
            </a:outerShdw>
          </a:effectLst>
        </p:grpSpPr>
        <p:sp>
          <p:nvSpPr>
            <p:cNvPr id="93" name="Rectangle 23"/>
            <p:cNvSpPr>
              <a:spLocks noChangeArrowheads="1"/>
            </p:cNvSpPr>
            <p:nvPr/>
          </p:nvSpPr>
          <p:spPr bwMode="auto">
            <a:xfrm>
              <a:off x="3318614" y="4912551"/>
              <a:ext cx="71762" cy="88333"/>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4" name="Rectangle 24"/>
            <p:cNvSpPr>
              <a:spLocks noChangeArrowheads="1"/>
            </p:cNvSpPr>
            <p:nvPr/>
          </p:nvSpPr>
          <p:spPr bwMode="auto">
            <a:xfrm>
              <a:off x="3631443" y="4913306"/>
              <a:ext cx="71762" cy="88333"/>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5" name="Oval 25"/>
            <p:cNvSpPr>
              <a:spLocks noChangeArrowheads="1"/>
            </p:cNvSpPr>
            <p:nvPr/>
          </p:nvSpPr>
          <p:spPr bwMode="auto">
            <a:xfrm>
              <a:off x="3467016" y="4733619"/>
              <a:ext cx="100328" cy="770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6" name="Rectangle 26"/>
            <p:cNvSpPr>
              <a:spLocks noChangeArrowheads="1"/>
            </p:cNvSpPr>
            <p:nvPr/>
          </p:nvSpPr>
          <p:spPr bwMode="auto">
            <a:xfrm>
              <a:off x="3318614" y="4775143"/>
              <a:ext cx="346968" cy="37069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55" name="AutoShape 34"/>
          <p:cNvCxnSpPr>
            <a:cxnSpLocks noChangeShapeType="1"/>
            <a:stCxn id="64" idx="4"/>
            <a:endCxn id="95" idx="0"/>
          </p:cNvCxnSpPr>
          <p:nvPr/>
        </p:nvCxnSpPr>
        <p:spPr bwMode="auto">
          <a:xfrm rot="5400000">
            <a:off x="3143251" y="3241675"/>
            <a:ext cx="1536700" cy="1247775"/>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6" name="AutoShape 35"/>
          <p:cNvCxnSpPr>
            <a:cxnSpLocks noChangeShapeType="1"/>
            <a:stCxn id="64" idx="4"/>
          </p:cNvCxnSpPr>
          <p:nvPr/>
        </p:nvCxnSpPr>
        <p:spPr bwMode="auto">
          <a:xfrm rot="5400000">
            <a:off x="3562350" y="3632201"/>
            <a:ext cx="1508125" cy="438150"/>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8" name="AutoShape 37"/>
          <p:cNvCxnSpPr>
            <a:cxnSpLocks noChangeShapeType="1"/>
            <a:stCxn id="64" idx="4"/>
            <a:endCxn id="87" idx="0"/>
          </p:cNvCxnSpPr>
          <p:nvPr/>
        </p:nvCxnSpPr>
        <p:spPr bwMode="auto">
          <a:xfrm rot="16200000" flipH="1">
            <a:off x="4254501" y="3378200"/>
            <a:ext cx="1135062" cy="573087"/>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9" name="AutoShape 38"/>
          <p:cNvCxnSpPr>
            <a:cxnSpLocks noChangeShapeType="1"/>
            <a:stCxn id="94" idx="3"/>
          </p:cNvCxnSpPr>
          <p:nvPr/>
        </p:nvCxnSpPr>
        <p:spPr bwMode="auto">
          <a:xfrm flipV="1">
            <a:off x="3556000" y="4956175"/>
            <a:ext cx="257175" cy="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0" name="AutoShape 39"/>
          <p:cNvCxnSpPr>
            <a:cxnSpLocks noChangeShapeType="1"/>
            <a:stCxn id="97" idx="3"/>
          </p:cNvCxnSpPr>
          <p:nvPr/>
        </p:nvCxnSpPr>
        <p:spPr bwMode="auto">
          <a:xfrm flipV="1">
            <a:off x="4425950" y="4548188"/>
            <a:ext cx="376238" cy="3111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1" name="AutoShape 40"/>
          <p:cNvCxnSpPr>
            <a:cxnSpLocks noChangeShapeType="1"/>
            <a:stCxn id="98" idx="3"/>
            <a:endCxn id="102" idx="1"/>
          </p:cNvCxnSpPr>
          <p:nvPr/>
        </p:nvCxnSpPr>
        <p:spPr bwMode="auto">
          <a:xfrm>
            <a:off x="4425950" y="5064125"/>
            <a:ext cx="365125" cy="2603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62" name="AutoShape 41"/>
          <p:cNvSpPr>
            <a:spLocks noChangeArrowheads="1"/>
          </p:cNvSpPr>
          <p:nvPr/>
        </p:nvSpPr>
        <p:spPr bwMode="auto">
          <a:xfrm>
            <a:off x="5594350" y="4748213"/>
            <a:ext cx="212725" cy="201612"/>
          </a:xfrm>
          <a:prstGeom prst="can">
            <a:avLst>
              <a:gd name="adj" fmla="val 25000"/>
            </a:avLst>
          </a:prstGeom>
          <a:solidFill>
            <a:srgbClr val="80808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3" name="AutoShape 42"/>
          <p:cNvCxnSpPr>
            <a:cxnSpLocks noChangeShapeType="1"/>
          </p:cNvCxnSpPr>
          <p:nvPr/>
        </p:nvCxnSpPr>
        <p:spPr bwMode="auto">
          <a:xfrm>
            <a:off x="5375275" y="4546600"/>
            <a:ext cx="312738" cy="201613"/>
          </a:xfrm>
          <a:prstGeom prst="bentConnector2">
            <a:avLst/>
          </a:prstGeom>
          <a:noFill/>
          <a:ln w="9525">
            <a:solidFill>
              <a:schemeClr val="tx1"/>
            </a:solidFill>
            <a:miter lim="800000"/>
            <a:headEnd/>
            <a:tailEnd/>
          </a:ln>
          <a:effectLst>
            <a:outerShdw blurRad="50800" dist="50800" dir="5400000" algn="ctr" rotWithShape="0">
              <a:schemeClr val="bg1">
                <a:lumMod val="75000"/>
              </a:schemeClr>
            </a:outerShdw>
          </a:effectLst>
        </p:spPr>
      </p:cxnSp>
      <p:sp>
        <p:nvSpPr>
          <p:cNvPr id="69" name="Rectangle 59"/>
          <p:cNvSpPr>
            <a:spLocks noChangeArrowheads="1"/>
          </p:cNvSpPr>
          <p:nvPr/>
        </p:nvSpPr>
        <p:spPr bwMode="auto">
          <a:xfrm>
            <a:off x="4937125" y="2041525"/>
            <a:ext cx="857250" cy="673100"/>
          </a:xfrm>
          <a:prstGeom prst="rect">
            <a:avLst/>
          </a:prstGeom>
          <a:solidFill>
            <a:srgbClr val="FF99CC"/>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pPr algn="ctr" fontAlgn="auto">
              <a:spcBef>
                <a:spcPts val="0"/>
              </a:spcBef>
              <a:spcAft>
                <a:spcPts val="0"/>
              </a:spcAft>
              <a:defRPr/>
            </a:pPr>
            <a:r>
              <a:rPr lang="en-US" altLang="ja-JP" sz="1400" dirty="0">
                <a:latin typeface="+mn-lt"/>
                <a:ea typeface="+mn-ea"/>
              </a:rPr>
              <a:t>HTTP</a:t>
            </a:r>
          </a:p>
          <a:p>
            <a:pPr algn="ctr" fontAlgn="auto">
              <a:spcBef>
                <a:spcPts val="0"/>
              </a:spcBef>
              <a:spcAft>
                <a:spcPts val="0"/>
              </a:spcAft>
              <a:defRPr/>
            </a:pPr>
            <a:r>
              <a:rPr lang="en-US" altLang="ja-JP" sz="1400" dirty="0">
                <a:latin typeface="+mn-lt"/>
                <a:ea typeface="+mn-ea"/>
              </a:rPr>
              <a:t>Server</a:t>
            </a:r>
          </a:p>
        </p:txBody>
      </p:sp>
      <p:sp>
        <p:nvSpPr>
          <p:cNvPr id="92" name="Rectangle 50"/>
          <p:cNvSpPr>
            <a:spLocks noChangeArrowheads="1"/>
          </p:cNvSpPr>
          <p:nvPr/>
        </p:nvSpPr>
        <p:spPr bwMode="auto">
          <a:xfrm>
            <a:off x="2089116" y="4306888"/>
            <a:ext cx="441325" cy="409575"/>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7" name="AutoShape 53"/>
          <p:cNvCxnSpPr>
            <a:cxnSpLocks noChangeShapeType="1"/>
            <a:stCxn id="92" idx="3"/>
            <a:endCxn id="96" idx="1"/>
          </p:cNvCxnSpPr>
          <p:nvPr/>
        </p:nvCxnSpPr>
        <p:spPr bwMode="auto">
          <a:xfrm>
            <a:off x="2530441" y="4511676"/>
            <a:ext cx="471500" cy="449202"/>
          </a:xfrm>
          <a:prstGeom prst="straightConnector1">
            <a:avLst/>
          </a:prstGeom>
          <a:noFill/>
          <a:ln w="19050">
            <a:solidFill>
              <a:srgbClr val="0000FF"/>
            </a:solidFill>
            <a:round/>
            <a:headEnd/>
            <a:tailEnd/>
          </a:ln>
          <a:effectLst>
            <a:outerShdw blurRad="50800" dist="50800" dir="5400000" algn="ctr" rotWithShape="0">
              <a:schemeClr val="bg1">
                <a:lumMod val="75000"/>
              </a:schemeClr>
            </a:outerShdw>
          </a:effectLst>
        </p:spPr>
      </p:cxnSp>
      <p:pic>
        <p:nvPicPr>
          <p:cNvPr id="68" name="Picture 56" descr="oprationPanel"/>
          <p:cNvPicPr>
            <a:picLocks noChangeAspect="1" noChangeArrowheads="1"/>
          </p:cNvPicPr>
          <p:nvPr/>
        </p:nvPicPr>
        <p:blipFill>
          <a:blip r:embed="rId4" cstate="print"/>
          <a:srcRect/>
          <a:stretch>
            <a:fillRect/>
          </a:stretch>
        </p:blipFill>
        <p:spPr bwMode="auto">
          <a:xfrm>
            <a:off x="6804248" y="1916832"/>
            <a:ext cx="971550" cy="1063625"/>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1770" name="Text Box 61"/>
          <p:cNvSpPr txBox="1">
            <a:spLocks noChangeArrowheads="1"/>
          </p:cNvSpPr>
          <p:nvPr/>
        </p:nvSpPr>
        <p:spPr bwMode="auto">
          <a:xfrm>
            <a:off x="6768244" y="2924944"/>
            <a:ext cx="2304256" cy="830997"/>
          </a:xfrm>
          <a:prstGeom prst="rect">
            <a:avLst/>
          </a:prstGeom>
          <a:noFill/>
          <a:ln w="9525">
            <a:noFill/>
            <a:miter lim="800000"/>
            <a:headEnd/>
            <a:tailEnd/>
          </a:ln>
        </p:spPr>
        <p:txBody>
          <a:bodyPr wrap="square">
            <a:spAutoFit/>
          </a:bodyPr>
          <a:lstStyle/>
          <a:p>
            <a:pPr>
              <a:buFont typeface="Arial" pitchFamily="34" charset="0"/>
              <a:buChar char="•"/>
            </a:pPr>
            <a:r>
              <a:rPr lang="en-US" altLang="ja-JP" sz="1200">
                <a:latin typeface="Calibri" pitchFamily="34" charset="0"/>
              </a:rPr>
              <a:t>Control </a:t>
            </a:r>
            <a:r>
              <a:rPr lang="en-US" altLang="ja-JP" sz="1200" smtClean="0">
                <a:latin typeface="Calibri" pitchFamily="34" charset="0"/>
              </a:rPr>
              <a:t>Panel</a:t>
            </a:r>
            <a:r>
              <a:rPr lang="ja-JP" altLang="en-US" sz="1200" smtClean="0">
                <a:latin typeface="Calibri" pitchFamily="34" charset="0"/>
              </a:rPr>
              <a:t> </a:t>
            </a:r>
            <a:r>
              <a:rPr lang="en-US" altLang="ja-JP" sz="1200" smtClean="0">
                <a:latin typeface="Calibri" pitchFamily="34" charset="0"/>
              </a:rPr>
              <a:t>on Web browser</a:t>
            </a:r>
          </a:p>
          <a:p>
            <a:r>
              <a:rPr lang="en-US" altLang="ja-JP" sz="1200" smtClean="0">
                <a:latin typeface="Calibri" pitchFamily="34" charset="0"/>
              </a:rPr>
              <a:t>  (javascript, ajax)</a:t>
            </a:r>
          </a:p>
          <a:p>
            <a:pPr>
              <a:buFont typeface="Arial" pitchFamily="34" charset="0"/>
              <a:buChar char="•"/>
            </a:pPr>
            <a:r>
              <a:rPr lang="en-US" altLang="ja-JP" sz="1200" smtClean="0">
                <a:latin typeface="Calibri" pitchFamily="34" charset="0"/>
              </a:rPr>
              <a:t>Python GUI</a:t>
            </a:r>
          </a:p>
          <a:p>
            <a:pPr>
              <a:buFont typeface="Arial" pitchFamily="34" charset="0"/>
              <a:buChar char="•"/>
            </a:pPr>
            <a:r>
              <a:rPr lang="en-US" altLang="ja-JP" sz="1200" smtClean="0">
                <a:latin typeface="Calibri" pitchFamily="34" charset="0"/>
              </a:rPr>
              <a:t>Command line program</a:t>
            </a:r>
            <a:endParaRPr lang="en-US" altLang="ja-JP" sz="1200">
              <a:latin typeface="Calibri" pitchFamily="34" charset="0"/>
            </a:endParaRPr>
          </a:p>
        </p:txBody>
      </p:sp>
      <p:pic>
        <p:nvPicPr>
          <p:cNvPr id="75" name="Picture 67" descr="Screenshot-5"/>
          <p:cNvPicPr>
            <a:picLocks noChangeAspect="1" noChangeArrowheads="1"/>
          </p:cNvPicPr>
          <p:nvPr/>
        </p:nvPicPr>
        <p:blipFill>
          <a:blip r:embed="rId5" cstate="print"/>
          <a:srcRect/>
          <a:stretch>
            <a:fillRect/>
          </a:stretch>
        </p:blipFill>
        <p:spPr bwMode="auto">
          <a:xfrm>
            <a:off x="7070725" y="3767980"/>
            <a:ext cx="998538" cy="107315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1773" name="Text Box 68"/>
          <p:cNvSpPr txBox="1">
            <a:spLocks noChangeArrowheads="1"/>
          </p:cNvSpPr>
          <p:nvPr/>
        </p:nvSpPr>
        <p:spPr bwMode="auto">
          <a:xfrm>
            <a:off x="6907213" y="4864943"/>
            <a:ext cx="1350962" cy="461962"/>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on Web browser</a:t>
            </a:r>
          </a:p>
        </p:txBody>
      </p:sp>
      <p:sp>
        <p:nvSpPr>
          <p:cNvPr id="31774" name="Text Box 51"/>
          <p:cNvSpPr txBox="1">
            <a:spLocks noChangeArrowheads="1"/>
          </p:cNvSpPr>
          <p:nvPr/>
        </p:nvSpPr>
        <p:spPr bwMode="auto">
          <a:xfrm>
            <a:off x="1797050" y="5681663"/>
            <a:ext cx="962025" cy="523875"/>
          </a:xfrm>
          <a:prstGeom prst="rect">
            <a:avLst/>
          </a:prstGeom>
          <a:noFill/>
          <a:ln w="9525">
            <a:noFill/>
            <a:miter lim="800000"/>
            <a:headEnd/>
            <a:tailEnd/>
          </a:ln>
        </p:spPr>
        <p:txBody>
          <a:bodyPr>
            <a:spAutoFit/>
          </a:bodyPr>
          <a:lstStyle/>
          <a:p>
            <a:pPr algn="ctr"/>
            <a:r>
              <a:rPr lang="en-US" altLang="ja-JP" sz="1400">
                <a:latin typeface="Calibri" pitchFamily="34" charset="0"/>
              </a:rPr>
              <a:t>Read-out</a:t>
            </a:r>
          </a:p>
          <a:p>
            <a:pPr algn="ctr"/>
            <a:r>
              <a:rPr lang="en-US" altLang="ja-JP" sz="1400">
                <a:latin typeface="Calibri" pitchFamily="34" charset="0"/>
              </a:rPr>
              <a:t>modules</a:t>
            </a:r>
          </a:p>
        </p:txBody>
      </p:sp>
      <p:sp>
        <p:nvSpPr>
          <p:cNvPr id="90" name="Rectangle 50"/>
          <p:cNvSpPr>
            <a:spLocks noChangeArrowheads="1"/>
          </p:cNvSpPr>
          <p:nvPr/>
        </p:nvSpPr>
        <p:spPr bwMode="auto">
          <a:xfrm>
            <a:off x="2084360" y="5256213"/>
            <a:ext cx="439737" cy="411162"/>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79" name="AutoShape 53"/>
          <p:cNvCxnSpPr>
            <a:cxnSpLocks noChangeShapeType="1"/>
            <a:stCxn id="90" idx="3"/>
          </p:cNvCxnSpPr>
          <p:nvPr/>
        </p:nvCxnSpPr>
        <p:spPr bwMode="auto">
          <a:xfrm flipV="1">
            <a:off x="2524097" y="4962525"/>
            <a:ext cx="477866" cy="499269"/>
          </a:xfrm>
          <a:prstGeom prst="straightConnector1">
            <a:avLst/>
          </a:prstGeom>
          <a:noFill/>
          <a:ln w="19050">
            <a:solidFill>
              <a:srgbClr val="0000FF"/>
            </a:solidFill>
            <a:round/>
            <a:headEnd/>
            <a:tailEnd/>
          </a:ln>
          <a:effectLst>
            <a:outerShdw blurRad="50800" dist="50800" dir="5400000" algn="ctr" rotWithShape="0">
              <a:schemeClr val="bg1">
                <a:lumMod val="75000"/>
              </a:schemeClr>
            </a:outerShdw>
          </a:effectLst>
        </p:spPr>
      </p:cxnSp>
      <p:sp>
        <p:nvSpPr>
          <p:cNvPr id="80" name="テキスト ボックス 95"/>
          <p:cNvSpPr txBox="1">
            <a:spLocks noChangeArrowheads="1"/>
          </p:cNvSpPr>
          <p:nvPr/>
        </p:nvSpPr>
        <p:spPr bwMode="auto">
          <a:xfrm>
            <a:off x="3987800" y="1895475"/>
            <a:ext cx="346075" cy="27622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a:t>
            </a:r>
            <a:endParaRPr lang="ja-JP" altLang="en-US" sz="1200" dirty="0">
              <a:latin typeface="+mn-lt"/>
              <a:ea typeface="+mn-ea"/>
            </a:endParaRPr>
          </a:p>
        </p:txBody>
      </p:sp>
      <p:sp>
        <p:nvSpPr>
          <p:cNvPr id="81" name="テキスト ボックス 96"/>
          <p:cNvSpPr txBox="1">
            <a:spLocks noChangeArrowheads="1"/>
          </p:cNvSpPr>
          <p:nvPr/>
        </p:nvSpPr>
        <p:spPr bwMode="auto">
          <a:xfrm>
            <a:off x="3659188" y="4176713"/>
            <a:ext cx="382587" cy="27622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 </a:t>
            </a:r>
            <a:endParaRPr lang="ja-JP" altLang="en-US" sz="1200" dirty="0">
              <a:latin typeface="+mn-lt"/>
              <a:ea typeface="+mn-ea"/>
            </a:endParaRPr>
          </a:p>
        </p:txBody>
      </p:sp>
      <p:grpSp>
        <p:nvGrpSpPr>
          <p:cNvPr id="8" name="グループ化 122"/>
          <p:cNvGrpSpPr/>
          <p:nvPr/>
        </p:nvGrpSpPr>
        <p:grpSpPr>
          <a:xfrm>
            <a:off x="4791078" y="4232286"/>
            <a:ext cx="565966" cy="573558"/>
            <a:chOff x="4883384" y="4315963"/>
            <a:chExt cx="346888" cy="416430"/>
          </a:xfrm>
          <a:effectLst>
            <a:outerShdw blurRad="50800" dist="38100" dir="5400000" algn="t" rotWithShape="0">
              <a:prstClr val="black">
                <a:alpha val="40000"/>
              </a:prstClr>
            </a:outerShdw>
          </a:effectLst>
        </p:grpSpPr>
        <p:sp>
          <p:nvSpPr>
            <p:cNvPr id="86" name="Rectangle 5"/>
            <p:cNvSpPr>
              <a:spLocks noChangeArrowheads="1"/>
            </p:cNvSpPr>
            <p:nvPr/>
          </p:nvSpPr>
          <p:spPr bwMode="auto">
            <a:xfrm>
              <a:off x="4883384" y="4504704"/>
              <a:ext cx="71890" cy="88504"/>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7" name="Oval 6"/>
            <p:cNvSpPr>
              <a:spLocks noChangeArrowheads="1"/>
            </p:cNvSpPr>
            <p:nvPr/>
          </p:nvSpPr>
          <p:spPr bwMode="auto">
            <a:xfrm>
              <a:off x="5027863" y="4315963"/>
              <a:ext cx="100507" cy="7715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8" name="Rectangle 7"/>
            <p:cNvSpPr>
              <a:spLocks noChangeArrowheads="1"/>
            </p:cNvSpPr>
            <p:nvPr/>
          </p:nvSpPr>
          <p:spPr bwMode="auto">
            <a:xfrm>
              <a:off x="4919678" y="4360223"/>
              <a:ext cx="310594" cy="372170"/>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sp>
        <p:nvSpPr>
          <p:cNvPr id="31780" name="テキスト ボックス 104"/>
          <p:cNvSpPr txBox="1">
            <a:spLocks noChangeArrowheads="1"/>
          </p:cNvSpPr>
          <p:nvPr/>
        </p:nvSpPr>
        <p:spPr bwMode="auto">
          <a:xfrm>
            <a:off x="5738205" y="2420888"/>
            <a:ext cx="1462087" cy="307975"/>
          </a:xfrm>
          <a:prstGeom prst="rect">
            <a:avLst/>
          </a:prstGeom>
          <a:noFill/>
          <a:ln w="9525">
            <a:noFill/>
            <a:miter lim="800000"/>
            <a:headEnd/>
            <a:tailEnd/>
          </a:ln>
        </p:spPr>
        <p:txBody>
          <a:bodyPr wrap="none">
            <a:spAutoFit/>
          </a:bodyPr>
          <a:lstStyle/>
          <a:p>
            <a:r>
              <a:rPr lang="en-US" altLang="ja-JP" sz="1400">
                <a:latin typeface="Calibri" pitchFamily="34" charset="0"/>
              </a:rPr>
              <a:t>Command/Status</a:t>
            </a:r>
            <a:endParaRPr lang="ja-JP" altLang="en-US" sz="1400">
              <a:latin typeface="Calibri" pitchFamily="34" charset="0"/>
            </a:endParaRPr>
          </a:p>
        </p:txBody>
      </p:sp>
      <p:sp>
        <p:nvSpPr>
          <p:cNvPr id="31781" name="テキスト ボックス 95"/>
          <p:cNvSpPr txBox="1">
            <a:spLocks noChangeArrowheads="1"/>
          </p:cNvSpPr>
          <p:nvPr/>
        </p:nvSpPr>
        <p:spPr bwMode="auto">
          <a:xfrm>
            <a:off x="6732240" y="1608857"/>
            <a:ext cx="1295400" cy="307975"/>
          </a:xfrm>
          <a:prstGeom prst="rect">
            <a:avLst/>
          </a:prstGeom>
          <a:noFill/>
          <a:ln w="9525">
            <a:noFill/>
            <a:miter lim="800000"/>
            <a:headEnd/>
            <a:tailEnd/>
          </a:ln>
        </p:spPr>
        <p:txBody>
          <a:bodyPr>
            <a:spAutoFit/>
          </a:bodyPr>
          <a:lstStyle/>
          <a:p>
            <a:r>
              <a:rPr lang="en-US" altLang="ja-JP" sz="1400">
                <a:latin typeface="Calibri" pitchFamily="34" charset="0"/>
              </a:rPr>
              <a:t>User Interface</a:t>
            </a:r>
            <a:endParaRPr lang="ja-JP" altLang="en-US" sz="1400">
              <a:latin typeface="Calibri" pitchFamily="34" charset="0"/>
            </a:endParaRPr>
          </a:p>
        </p:txBody>
      </p:sp>
      <p:sp>
        <p:nvSpPr>
          <p:cNvPr id="105" name="メモ 104"/>
          <p:cNvSpPr/>
          <p:nvPr/>
        </p:nvSpPr>
        <p:spPr>
          <a:xfrm>
            <a:off x="2709863" y="2135188"/>
            <a:ext cx="879475" cy="47625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XML</a:t>
            </a:r>
            <a:endParaRPr lang="ja-JP" altLang="en-US" dirty="0"/>
          </a:p>
        </p:txBody>
      </p:sp>
      <p:cxnSp>
        <p:nvCxnSpPr>
          <p:cNvPr id="107" name="直線矢印コネクタ 106"/>
          <p:cNvCxnSpPr>
            <a:stCxn id="105" idx="3"/>
            <a:endCxn id="65" idx="1"/>
          </p:cNvCxnSpPr>
          <p:nvPr/>
        </p:nvCxnSpPr>
        <p:spPr>
          <a:xfrm>
            <a:off x="3589338" y="2373313"/>
            <a:ext cx="471487" cy="288925"/>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84" name="テキスト ボックス 95"/>
          <p:cNvSpPr txBox="1">
            <a:spLocks noChangeArrowheads="1"/>
          </p:cNvSpPr>
          <p:nvPr/>
        </p:nvSpPr>
        <p:spPr bwMode="auto">
          <a:xfrm>
            <a:off x="2198688" y="2589213"/>
            <a:ext cx="1752600" cy="307975"/>
          </a:xfrm>
          <a:prstGeom prst="rect">
            <a:avLst/>
          </a:prstGeom>
          <a:noFill/>
          <a:ln w="9525">
            <a:noFill/>
            <a:miter lim="800000"/>
            <a:headEnd/>
            <a:tailEnd/>
          </a:ln>
        </p:spPr>
        <p:txBody>
          <a:bodyPr>
            <a:spAutoFit/>
          </a:bodyPr>
          <a:lstStyle/>
          <a:p>
            <a:r>
              <a:rPr lang="en-US" altLang="ja-JP" sz="1400">
                <a:latin typeface="Calibri" pitchFamily="34" charset="0"/>
              </a:rPr>
              <a:t>System Configuration</a:t>
            </a:r>
            <a:endParaRPr lang="ja-JP" altLang="en-US" sz="1400">
              <a:latin typeface="Calibri" pitchFamily="34" charset="0"/>
            </a:endParaRPr>
          </a:p>
        </p:txBody>
      </p:sp>
      <p:pic>
        <p:nvPicPr>
          <p:cNvPr id="8238" name="Picture 3"/>
          <p:cNvPicPr>
            <a:picLocks noChangeAspect="1" noChangeArrowheads="1"/>
          </p:cNvPicPr>
          <p:nvPr/>
        </p:nvPicPr>
        <p:blipFill>
          <a:blip r:embed="rId6" cstate="print"/>
          <a:srcRect/>
          <a:stretch>
            <a:fillRect/>
          </a:stretch>
        </p:blipFill>
        <p:spPr bwMode="auto">
          <a:xfrm>
            <a:off x="6975475" y="5422155"/>
            <a:ext cx="1243013" cy="8921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31786" name="Text Box 68"/>
          <p:cNvSpPr txBox="1">
            <a:spLocks noChangeArrowheads="1"/>
          </p:cNvSpPr>
          <p:nvPr/>
        </p:nvSpPr>
        <p:spPr bwMode="auto">
          <a:xfrm>
            <a:off x="6938963" y="6279405"/>
            <a:ext cx="1350962" cy="461963"/>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using ROOT</a:t>
            </a:r>
          </a:p>
        </p:txBody>
      </p:sp>
      <p:sp>
        <p:nvSpPr>
          <p:cNvPr id="70" name="メモ 69"/>
          <p:cNvSpPr/>
          <p:nvPr/>
        </p:nvSpPr>
        <p:spPr>
          <a:xfrm>
            <a:off x="2320925" y="3203575"/>
            <a:ext cx="1063625" cy="49530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dirty="0"/>
              <a:t>XML/JSON</a:t>
            </a:r>
            <a:endParaRPr lang="ja-JP" altLang="en-US" sz="1400" dirty="0"/>
          </a:p>
        </p:txBody>
      </p:sp>
      <p:sp>
        <p:nvSpPr>
          <p:cNvPr id="31788" name="テキスト ボックス 95"/>
          <p:cNvSpPr txBox="1">
            <a:spLocks noChangeArrowheads="1"/>
          </p:cNvSpPr>
          <p:nvPr/>
        </p:nvSpPr>
        <p:spPr bwMode="auto">
          <a:xfrm>
            <a:off x="1906588" y="3684588"/>
            <a:ext cx="1679575" cy="523875"/>
          </a:xfrm>
          <a:prstGeom prst="rect">
            <a:avLst/>
          </a:prstGeom>
          <a:noFill/>
          <a:ln w="9525">
            <a:noFill/>
            <a:miter lim="800000"/>
            <a:headEnd/>
            <a:tailEnd/>
          </a:ln>
        </p:spPr>
        <p:txBody>
          <a:bodyPr>
            <a:spAutoFit/>
          </a:bodyPr>
          <a:lstStyle/>
          <a:p>
            <a:r>
              <a:rPr lang="en-US" altLang="ja-JP" sz="1400">
                <a:latin typeface="Calibri" pitchFamily="34" charset="0"/>
              </a:rPr>
              <a:t>Device Condition/</a:t>
            </a:r>
          </a:p>
          <a:p>
            <a:r>
              <a:rPr lang="en-US" altLang="ja-JP" sz="1400">
                <a:latin typeface="Calibri" pitchFamily="34" charset="0"/>
              </a:rPr>
              <a:t>Online analysis</a:t>
            </a:r>
            <a:endParaRPr lang="ja-JP" altLang="en-US" sz="1400">
              <a:latin typeface="Calibri" pitchFamily="34" charset="0"/>
            </a:endParaRPr>
          </a:p>
        </p:txBody>
      </p:sp>
      <p:cxnSp>
        <p:nvCxnSpPr>
          <p:cNvPr id="76" name="AutoShape 63"/>
          <p:cNvCxnSpPr>
            <a:cxnSpLocks noChangeShapeType="1"/>
            <a:stCxn id="104" idx="3"/>
            <a:endCxn id="75" idx="1"/>
          </p:cNvCxnSpPr>
          <p:nvPr/>
        </p:nvCxnSpPr>
        <p:spPr bwMode="auto">
          <a:xfrm flipV="1">
            <a:off x="5357042" y="4304555"/>
            <a:ext cx="1713683" cy="1015409"/>
          </a:xfrm>
          <a:prstGeom prst="straightConnector1">
            <a:avLst/>
          </a:prstGeom>
          <a:noFill/>
          <a:ln w="25400">
            <a:solidFill>
              <a:schemeClr val="tx1">
                <a:lumMod val="50000"/>
                <a:lumOff val="50000"/>
              </a:schemeClr>
            </a:solidFill>
            <a:prstDash val="sysDash"/>
            <a:round/>
            <a:headEnd type="none" w="med" len="med"/>
            <a:tailEnd type="arrow" w="med" len="med"/>
          </a:ln>
        </p:spPr>
      </p:cxnSp>
      <p:cxnSp>
        <p:nvCxnSpPr>
          <p:cNvPr id="108" name="AutoShape 63"/>
          <p:cNvCxnSpPr>
            <a:cxnSpLocks noChangeShapeType="1"/>
            <a:stCxn id="104" idx="3"/>
          </p:cNvCxnSpPr>
          <p:nvPr/>
        </p:nvCxnSpPr>
        <p:spPr bwMode="auto">
          <a:xfrm>
            <a:off x="5357813" y="5319713"/>
            <a:ext cx="1617662" cy="412750"/>
          </a:xfrm>
          <a:prstGeom prst="straightConnector1">
            <a:avLst/>
          </a:prstGeom>
          <a:noFill/>
          <a:ln w="25400">
            <a:solidFill>
              <a:schemeClr val="tx1">
                <a:lumMod val="50000"/>
                <a:lumOff val="50000"/>
              </a:schemeClr>
            </a:solidFill>
            <a:prstDash val="sysDash"/>
            <a:round/>
            <a:headEnd type="none" w="med" len="med"/>
            <a:tailEnd type="arrow" w="med" len="med"/>
          </a:ln>
        </p:spPr>
      </p:cxnSp>
      <p:sp>
        <p:nvSpPr>
          <p:cNvPr id="74" name="角丸四角形吹き出し 73"/>
          <p:cNvSpPr/>
          <p:nvPr/>
        </p:nvSpPr>
        <p:spPr>
          <a:xfrm>
            <a:off x="251520" y="1340768"/>
            <a:ext cx="2410718" cy="883320"/>
          </a:xfrm>
          <a:prstGeom prst="wedgeRoundRectCallout">
            <a:avLst>
              <a:gd name="adj1" fmla="val 61764"/>
              <a:gd name="adj2" fmla="val 38449"/>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smtClean="0">
                <a:solidFill>
                  <a:schemeClr val="tx1"/>
                </a:solidFill>
              </a:rPr>
              <a:t>使用</a:t>
            </a:r>
            <a:r>
              <a:rPr lang="ja-JP" altLang="en-US" sz="1200" dirty="0">
                <a:solidFill>
                  <a:schemeClr val="tx1"/>
                </a:solidFill>
              </a:rPr>
              <a:t>するコンポーネントを指定</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コンポーネント間</a:t>
            </a:r>
            <a:r>
              <a:rPr lang="ja-JP" altLang="en-US" sz="1200" dirty="0">
                <a:solidFill>
                  <a:schemeClr val="tx1"/>
                </a:solidFill>
              </a:rPr>
              <a:t>接続情報</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パラメータ</a:t>
            </a:r>
            <a:endParaRPr lang="ja-JP" altLang="en-US" sz="1200" dirty="0">
              <a:solidFill>
                <a:schemeClr val="tx1"/>
              </a:solidFill>
            </a:endParaRPr>
          </a:p>
        </p:txBody>
      </p:sp>
      <p:sp>
        <p:nvSpPr>
          <p:cNvPr id="77" name="角丸四角形吹き出し 76"/>
          <p:cNvSpPr/>
          <p:nvPr/>
        </p:nvSpPr>
        <p:spPr>
          <a:xfrm>
            <a:off x="323528" y="2471738"/>
            <a:ext cx="1944216" cy="858837"/>
          </a:xfrm>
          <a:prstGeom prst="wedgeRoundRectCallout">
            <a:avLst>
              <a:gd name="adj1" fmla="val 57921"/>
              <a:gd name="adj2" fmla="val 32656"/>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dirty="0">
                <a:solidFill>
                  <a:schemeClr val="tx1"/>
                </a:solidFill>
              </a:rPr>
              <a:t>　装置パラメータ</a:t>
            </a:r>
            <a:endParaRPr lang="en-US" altLang="ja-JP" sz="1200" dirty="0">
              <a:solidFill>
                <a:schemeClr val="tx1"/>
              </a:solidFill>
            </a:endParaRPr>
          </a:p>
          <a:p>
            <a:pPr marL="90488" indent="-90488"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オンラインモニタパラメータ</a:t>
            </a:r>
            <a:endParaRPr lang="ja-JP" altLang="en-US" sz="1200" dirty="0">
              <a:solidFill>
                <a:schemeClr val="tx1"/>
              </a:solidFill>
            </a:endParaRPr>
          </a:p>
        </p:txBody>
      </p:sp>
      <p:grpSp>
        <p:nvGrpSpPr>
          <p:cNvPr id="9" name="グループ化 108"/>
          <p:cNvGrpSpPr/>
          <p:nvPr/>
        </p:nvGrpSpPr>
        <p:grpSpPr>
          <a:xfrm>
            <a:off x="299979" y="4394200"/>
            <a:ext cx="1173163" cy="1217613"/>
            <a:chOff x="409575" y="4394200"/>
            <a:chExt cx="1173163" cy="1217613"/>
          </a:xfrm>
          <a:effectLst>
            <a:outerShdw blurRad="50800" dist="38100" dir="5400000" algn="t" rotWithShape="0">
              <a:prstClr val="black">
                <a:alpha val="40000"/>
              </a:prstClr>
            </a:outerShdw>
          </a:effectLst>
        </p:grpSpPr>
        <p:sp>
          <p:nvSpPr>
            <p:cNvPr id="111" name="正方形/長方形 110"/>
            <p:cNvSpPr/>
            <p:nvPr/>
          </p:nvSpPr>
          <p:spPr>
            <a:xfrm>
              <a:off x="409575" y="43942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正方形/長方形 111"/>
            <p:cNvSpPr/>
            <p:nvPr/>
          </p:nvSpPr>
          <p:spPr>
            <a:xfrm>
              <a:off x="409575" y="4546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正方形/長方形 112"/>
            <p:cNvSpPr/>
            <p:nvPr/>
          </p:nvSpPr>
          <p:spPr>
            <a:xfrm>
              <a:off x="409575" y="4699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4" name="正方形/長方形 113"/>
            <p:cNvSpPr/>
            <p:nvPr/>
          </p:nvSpPr>
          <p:spPr>
            <a:xfrm>
              <a:off x="409575" y="48514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正方形/長方形 114"/>
            <p:cNvSpPr/>
            <p:nvPr/>
          </p:nvSpPr>
          <p:spPr>
            <a:xfrm>
              <a:off x="409575" y="49911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正方形/長方形 115"/>
            <p:cNvSpPr/>
            <p:nvPr/>
          </p:nvSpPr>
          <p:spPr>
            <a:xfrm>
              <a:off x="409575" y="51435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正方形/長方形 116"/>
            <p:cNvSpPr/>
            <p:nvPr/>
          </p:nvSpPr>
          <p:spPr>
            <a:xfrm>
              <a:off x="409575" y="5308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正方形/長方形 117"/>
            <p:cNvSpPr/>
            <p:nvPr/>
          </p:nvSpPr>
          <p:spPr>
            <a:xfrm>
              <a:off x="409575" y="5461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794" name="Text Box 51"/>
          <p:cNvSpPr txBox="1">
            <a:spLocks noChangeArrowheads="1"/>
          </p:cNvSpPr>
          <p:nvPr/>
        </p:nvSpPr>
        <p:spPr bwMode="auto">
          <a:xfrm>
            <a:off x="774700" y="5729288"/>
            <a:ext cx="962025" cy="307975"/>
          </a:xfrm>
          <a:prstGeom prst="rect">
            <a:avLst/>
          </a:prstGeom>
          <a:noFill/>
          <a:ln w="9525">
            <a:noFill/>
            <a:miter lim="800000"/>
            <a:headEnd/>
            <a:tailEnd/>
          </a:ln>
        </p:spPr>
        <p:txBody>
          <a:bodyPr>
            <a:spAutoFit/>
          </a:bodyPr>
          <a:lstStyle/>
          <a:p>
            <a:pPr algn="ctr"/>
            <a:r>
              <a:rPr lang="en-US" altLang="ja-JP" sz="1400">
                <a:latin typeface="Calibri" pitchFamily="34" charset="0"/>
              </a:rPr>
              <a:t>Detectors</a:t>
            </a:r>
          </a:p>
        </p:txBody>
      </p:sp>
      <p:cxnSp>
        <p:nvCxnSpPr>
          <p:cNvPr id="121" name="直線コネクタ 120"/>
          <p:cNvCxnSpPr>
            <a:stCxn id="111" idx="3"/>
          </p:cNvCxnSpPr>
          <p:nvPr/>
        </p:nvCxnSpPr>
        <p:spPr>
          <a:xfrm>
            <a:off x="1473200" y="4470400"/>
            <a:ext cx="611188" cy="4127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18" idx="3"/>
            <a:endCxn id="90" idx="1"/>
          </p:cNvCxnSpPr>
          <p:nvPr/>
        </p:nvCxnSpPr>
        <p:spPr>
          <a:xfrm flipV="1">
            <a:off x="1473200" y="5462588"/>
            <a:ext cx="611188" cy="74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グループ化 109"/>
          <p:cNvGrpSpPr/>
          <p:nvPr/>
        </p:nvGrpSpPr>
        <p:grpSpPr>
          <a:xfrm>
            <a:off x="4060818" y="2297099"/>
            <a:ext cx="942561" cy="799839"/>
            <a:chOff x="4056063" y="2682875"/>
            <a:chExt cx="633412" cy="432419"/>
          </a:xfrm>
          <a:effectLst>
            <a:outerShdw blurRad="50800" dist="38100" dir="5400000" algn="t" rotWithShape="0">
              <a:prstClr val="black">
                <a:alpha val="40000"/>
              </a:prstClr>
            </a:outerShdw>
          </a:effectLst>
        </p:grpSpPr>
        <p:sp>
          <p:nvSpPr>
            <p:cNvPr id="64" name="Oval 47"/>
            <p:cNvSpPr>
              <a:spLocks noChangeArrowheads="1"/>
            </p:cNvSpPr>
            <p:nvPr/>
          </p:nvSpPr>
          <p:spPr bwMode="auto">
            <a:xfrm>
              <a:off x="4316413" y="3018457"/>
              <a:ext cx="117475" cy="9683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65" name="Rectangle 49"/>
            <p:cNvSpPr>
              <a:spLocks noChangeArrowheads="1"/>
            </p:cNvSpPr>
            <p:nvPr/>
          </p:nvSpPr>
          <p:spPr bwMode="auto">
            <a:xfrm>
              <a:off x="4056063" y="2682875"/>
              <a:ext cx="633412" cy="395288"/>
            </a:xfrm>
            <a:prstGeom prst="rect">
              <a:avLst/>
            </a:prstGeom>
            <a:solidFill>
              <a:srgbClr val="00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tLang="ja-JP" sz="1400" dirty="0" err="1">
                  <a:latin typeface="+mn-lt"/>
                  <a:ea typeface="+mn-ea"/>
                </a:rPr>
                <a:t>Daq</a:t>
              </a:r>
              <a:endParaRPr lang="en-US" altLang="ja-JP" sz="1400" dirty="0">
                <a:latin typeface="+mn-lt"/>
                <a:ea typeface="+mn-ea"/>
              </a:endParaRPr>
            </a:p>
            <a:p>
              <a:pPr algn="ctr" fontAlgn="auto">
                <a:spcBef>
                  <a:spcPts val="0"/>
                </a:spcBef>
                <a:spcAft>
                  <a:spcPts val="0"/>
                </a:spcAft>
                <a:defRPr/>
              </a:pPr>
              <a:r>
                <a:rPr lang="en-US" altLang="ja-JP" sz="1400" dirty="0">
                  <a:latin typeface="+mn-lt"/>
                  <a:ea typeface="+mn-ea"/>
                </a:rPr>
                <a:t>Operator</a:t>
              </a:r>
              <a:endParaRPr lang="ja-JP" altLang="en-US" sz="1400" dirty="0">
                <a:latin typeface="+mn-lt"/>
                <a:ea typeface="+mn-ea"/>
              </a:endParaRPr>
            </a:p>
          </p:txBody>
        </p:sp>
      </p:grpSp>
      <p:cxnSp>
        <p:nvCxnSpPr>
          <p:cNvPr id="57" name="AutoShape 36"/>
          <p:cNvCxnSpPr>
            <a:cxnSpLocks noChangeShapeType="1"/>
            <a:stCxn id="64" idx="4"/>
            <a:endCxn id="103" idx="0"/>
          </p:cNvCxnSpPr>
          <p:nvPr/>
        </p:nvCxnSpPr>
        <p:spPr bwMode="auto">
          <a:xfrm rot="16200000" flipH="1">
            <a:off x="3853657" y="3779044"/>
            <a:ext cx="1938337" cy="574675"/>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sp>
        <p:nvSpPr>
          <p:cNvPr id="123" name="日付プレースホルダ 122"/>
          <p:cNvSpPr>
            <a:spLocks noGrp="1"/>
          </p:cNvSpPr>
          <p:nvPr>
            <p:ph type="dt" sz="half" idx="10"/>
          </p:nvPr>
        </p:nvSpPr>
        <p:spPr/>
        <p:txBody>
          <a:bodyPr/>
          <a:lstStyle/>
          <a:p>
            <a:r>
              <a:rPr kumimoji="1" lang="en-US" altLang="ja-JP" smtClean="0"/>
              <a:t>2013-09-10</a:t>
            </a:r>
            <a:endParaRPr kumimoji="1" lang="ja-JP" altLang="en-US"/>
          </a:p>
        </p:txBody>
      </p:sp>
      <p:sp>
        <p:nvSpPr>
          <p:cNvPr id="124" name="スライド番号プレースホルダ 123"/>
          <p:cNvSpPr>
            <a:spLocks noGrp="1"/>
          </p:cNvSpPr>
          <p:nvPr>
            <p:ph type="sldNum" sz="quarter" idx="12"/>
          </p:nvPr>
        </p:nvSpPr>
        <p:spPr/>
        <p:txBody>
          <a:bodyPr/>
          <a:lstStyle/>
          <a:p>
            <a:fld id="{08470B2B-695B-45E3-9C20-99F8EF8DD10C}" type="slidenum">
              <a:rPr kumimoji="1" lang="ja-JP" altLang="en-US" smtClean="0"/>
              <a:pPr/>
              <a:t>12</a:t>
            </a:fld>
            <a:endParaRPr kumimoji="1" lang="ja-JP" altLang="en-US"/>
          </a:p>
        </p:txBody>
      </p:sp>
      <p:pic>
        <p:nvPicPr>
          <p:cNvPr id="120" name="Picture 2"/>
          <p:cNvPicPr>
            <a:picLocks noChangeAspect="1" noChangeArrowheads="1"/>
          </p:cNvPicPr>
          <p:nvPr/>
        </p:nvPicPr>
        <p:blipFill>
          <a:blip r:embed="rId7" cstate="print"/>
          <a:srcRect/>
          <a:stretch>
            <a:fillRect/>
          </a:stretch>
        </p:blipFill>
        <p:spPr bwMode="auto">
          <a:xfrm>
            <a:off x="7812360" y="1916832"/>
            <a:ext cx="952756" cy="1044116"/>
          </a:xfrm>
          <a:prstGeom prst="rect">
            <a:avLst/>
          </a:prstGeom>
          <a:noFill/>
          <a:ln w="9525">
            <a:noFill/>
            <a:miter lim="800000"/>
            <a:headEnd/>
            <a:tailEnd/>
          </a:ln>
        </p:spPr>
      </p:pic>
      <p:cxnSp>
        <p:nvCxnSpPr>
          <p:cNvPr id="128" name="直線矢印コネクタ 127"/>
          <p:cNvCxnSpPr/>
          <p:nvPr/>
        </p:nvCxnSpPr>
        <p:spPr>
          <a:xfrm>
            <a:off x="5760132" y="2384884"/>
            <a:ext cx="108012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5112060" y="2780928"/>
            <a:ext cx="1396536" cy="646331"/>
          </a:xfrm>
          <a:prstGeom prst="rect">
            <a:avLst/>
          </a:prstGeom>
          <a:noFill/>
        </p:spPr>
        <p:txBody>
          <a:bodyPr wrap="none" rtlCol="0">
            <a:spAutoFit/>
          </a:bodyPr>
          <a:lstStyle/>
          <a:p>
            <a:r>
              <a:rPr kumimoji="1" lang="en-US" altLang="ja-JP" smtClean="0"/>
              <a:t>mod_python</a:t>
            </a:r>
          </a:p>
          <a:p>
            <a:r>
              <a:rPr lang="en-US" altLang="ja-JP" smtClean="0"/>
              <a:t>mod_wsgi</a:t>
            </a:r>
            <a:endParaRPr kumimoji="1" lang="ja-JP" altLang="en-US"/>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角丸四角形 108"/>
          <p:cNvSpPr/>
          <p:nvPr/>
        </p:nvSpPr>
        <p:spPr>
          <a:xfrm>
            <a:off x="6588224" y="2060848"/>
            <a:ext cx="2376264" cy="3041650"/>
          </a:xfrm>
          <a:prstGeom prst="roundRect">
            <a:avLst/>
          </a:prstGeom>
          <a:solidFill>
            <a:srgbClr val="CC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47" name="タイトル 1"/>
          <p:cNvSpPr>
            <a:spLocks noGrp="1"/>
          </p:cNvSpPr>
          <p:nvPr>
            <p:ph type="title" idx="4294967295"/>
          </p:nvPr>
        </p:nvSpPr>
        <p:spPr>
          <a:xfrm>
            <a:off x="498475" y="158750"/>
            <a:ext cx="8229600" cy="984250"/>
          </a:xfrm>
        </p:spPr>
        <p:txBody>
          <a:bodyPr/>
          <a:lstStyle/>
          <a:p>
            <a:pPr eaLnBrk="1" hangingPunct="1"/>
            <a:r>
              <a:rPr lang="ja-JP" altLang="en-US" sz="4800" dirty="0" smtClean="0">
                <a:latin typeface="ＭＳ Ｐゴシック" charset="-128"/>
              </a:rPr>
              <a:t>データ収集パス</a:t>
            </a:r>
            <a:endParaRPr lang="ja-JP" altLang="en-US" sz="4800" dirty="0" smtClean="0"/>
          </a:p>
        </p:txBody>
      </p:sp>
      <p:sp>
        <p:nvSpPr>
          <p:cNvPr id="46" name="角丸四角形 45"/>
          <p:cNvSpPr/>
          <p:nvPr/>
        </p:nvSpPr>
        <p:spPr>
          <a:xfrm>
            <a:off x="2855913" y="2547306"/>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7" name="Text Box 18"/>
          <p:cNvSpPr txBox="1">
            <a:spLocks noChangeArrowheads="1"/>
          </p:cNvSpPr>
          <p:nvPr/>
        </p:nvSpPr>
        <p:spPr bwMode="auto">
          <a:xfrm>
            <a:off x="3659188" y="3606169"/>
            <a:ext cx="9683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Dispatcher</a:t>
            </a:r>
          </a:p>
        </p:txBody>
      </p:sp>
      <p:sp>
        <p:nvSpPr>
          <p:cNvPr id="48" name="Text Box 19"/>
          <p:cNvSpPr txBox="1">
            <a:spLocks noChangeArrowheads="1"/>
          </p:cNvSpPr>
          <p:nvPr/>
        </p:nvSpPr>
        <p:spPr bwMode="auto">
          <a:xfrm>
            <a:off x="5302250" y="2656844"/>
            <a:ext cx="6762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Logger</a:t>
            </a:r>
          </a:p>
        </p:txBody>
      </p:sp>
      <p:sp>
        <p:nvSpPr>
          <p:cNvPr id="49" name="Text Box 20"/>
          <p:cNvSpPr txBox="1">
            <a:spLocks noChangeArrowheads="1"/>
          </p:cNvSpPr>
          <p:nvPr/>
        </p:nvSpPr>
        <p:spPr bwMode="auto">
          <a:xfrm>
            <a:off x="5302250" y="3861756"/>
            <a:ext cx="785813"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Monitor</a:t>
            </a:r>
          </a:p>
        </p:txBody>
      </p:sp>
      <p:sp>
        <p:nvSpPr>
          <p:cNvPr id="50" name="Text Box 27"/>
          <p:cNvSpPr txBox="1">
            <a:spLocks noChangeArrowheads="1"/>
          </p:cNvSpPr>
          <p:nvPr/>
        </p:nvSpPr>
        <p:spPr bwMode="auto">
          <a:xfrm>
            <a:off x="2819400" y="3606169"/>
            <a:ext cx="8413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Gatherer</a:t>
            </a:r>
          </a:p>
        </p:txBody>
      </p:sp>
      <p:sp>
        <p:nvSpPr>
          <p:cNvPr id="51" name="Text Box 51"/>
          <p:cNvSpPr txBox="1">
            <a:spLocks noChangeArrowheads="1"/>
          </p:cNvSpPr>
          <p:nvPr/>
        </p:nvSpPr>
        <p:spPr bwMode="auto">
          <a:xfrm>
            <a:off x="2162175" y="3237869"/>
            <a:ext cx="325438" cy="3587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p:txBody>
      </p:sp>
      <p:grpSp>
        <p:nvGrpSpPr>
          <p:cNvPr id="2" name="グループ化 123"/>
          <p:cNvGrpSpPr/>
          <p:nvPr/>
        </p:nvGrpSpPr>
        <p:grpSpPr>
          <a:xfrm>
            <a:off x="4791078" y="3423628"/>
            <a:ext cx="565964" cy="524059"/>
            <a:chOff x="4885890" y="5115888"/>
            <a:chExt cx="346886" cy="407230"/>
          </a:xfrm>
          <a:effectLst>
            <a:outerShdw blurRad="50800" dist="38100" dir="5400000" algn="t" rotWithShape="0">
              <a:prstClr val="black">
                <a:alpha val="40000"/>
              </a:prstClr>
            </a:outerShdw>
          </a:effectLst>
        </p:grpSpPr>
        <p:sp>
          <p:nvSpPr>
            <p:cNvPr id="102" name="Rectangle 9"/>
            <p:cNvSpPr>
              <a:spLocks noChangeArrowheads="1"/>
            </p:cNvSpPr>
            <p:nvPr/>
          </p:nvSpPr>
          <p:spPr bwMode="auto">
            <a:xfrm>
              <a:off x="4885890" y="5295704"/>
              <a:ext cx="71890" cy="8839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3" name="Oval 10"/>
            <p:cNvSpPr>
              <a:spLocks noChangeArrowheads="1"/>
            </p:cNvSpPr>
            <p:nvPr/>
          </p:nvSpPr>
          <p:spPr bwMode="auto">
            <a:xfrm>
              <a:off x="5031066" y="5115888"/>
              <a:ext cx="100506" cy="77064"/>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4" name="Rectangle 11"/>
            <p:cNvSpPr>
              <a:spLocks noChangeArrowheads="1"/>
            </p:cNvSpPr>
            <p:nvPr/>
          </p:nvSpPr>
          <p:spPr bwMode="auto">
            <a:xfrm>
              <a:off x="4922184" y="5150642"/>
              <a:ext cx="310592" cy="372476"/>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nvGrpSpPr>
          <p:cNvPr id="3" name="グループ化 134"/>
          <p:cNvGrpSpPr/>
          <p:nvPr/>
        </p:nvGrpSpPr>
        <p:grpSpPr>
          <a:xfrm>
            <a:off x="3805227" y="2985472"/>
            <a:ext cx="620721" cy="615714"/>
            <a:chOff x="3805227" y="4597416"/>
            <a:chExt cx="620721" cy="615714"/>
          </a:xfrm>
          <a:effectLst>
            <a:outerShdw blurRad="50800" dist="38100" dir="2700000" algn="tl" rotWithShape="0">
              <a:prstClr val="black">
                <a:alpha val="40000"/>
              </a:prstClr>
            </a:outerShdw>
          </a:effectLst>
        </p:grpSpPr>
        <p:sp>
          <p:nvSpPr>
            <p:cNvPr id="100" name="Oval 16"/>
            <p:cNvSpPr>
              <a:spLocks noChangeArrowheads="1"/>
            </p:cNvSpPr>
            <p:nvPr/>
          </p:nvSpPr>
          <p:spPr bwMode="auto">
            <a:xfrm>
              <a:off x="4024305" y="4597416"/>
              <a:ext cx="156098" cy="1125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nvGrpSpPr>
            <p:cNvPr id="4" name="グループ化 132"/>
            <p:cNvGrpSpPr/>
            <p:nvPr/>
          </p:nvGrpSpPr>
          <p:grpSpPr>
            <a:xfrm>
              <a:off x="3805227" y="4670442"/>
              <a:ext cx="620721" cy="542688"/>
              <a:chOff x="3987792" y="5984910"/>
              <a:chExt cx="620721" cy="542688"/>
            </a:xfrm>
          </p:grpSpPr>
          <p:sp>
            <p:nvSpPr>
              <p:cNvPr id="97" name="Rectangle 13"/>
              <p:cNvSpPr>
                <a:spLocks noChangeArrowheads="1"/>
              </p:cNvSpPr>
              <p:nvPr/>
            </p:nvSpPr>
            <p:spPr bwMode="auto">
              <a:xfrm>
                <a:off x="4496860" y="6109157"/>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8" name="Rectangle 14"/>
              <p:cNvSpPr>
                <a:spLocks noChangeArrowheads="1"/>
              </p:cNvSpPr>
              <p:nvPr/>
            </p:nvSpPr>
            <p:spPr bwMode="auto">
              <a:xfrm>
                <a:off x="4499027" y="6313527"/>
                <a:ext cx="109486" cy="13015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9" name="Rectangle 15"/>
              <p:cNvSpPr>
                <a:spLocks noChangeArrowheads="1"/>
              </p:cNvSpPr>
              <p:nvPr/>
            </p:nvSpPr>
            <p:spPr bwMode="auto">
              <a:xfrm>
                <a:off x="3987792" y="6203988"/>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1" name="Rectangle 17"/>
              <p:cNvSpPr>
                <a:spLocks noChangeArrowheads="1"/>
              </p:cNvSpPr>
              <p:nvPr/>
            </p:nvSpPr>
            <p:spPr bwMode="auto">
              <a:xfrm>
                <a:off x="4056085" y="5984910"/>
                <a:ext cx="483470" cy="54268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grpSp>
        <p:nvGrpSpPr>
          <p:cNvPr id="5" name="グループ化 118"/>
          <p:cNvGrpSpPr/>
          <p:nvPr/>
        </p:nvGrpSpPr>
        <p:grpSpPr>
          <a:xfrm>
            <a:off x="3001941" y="3021985"/>
            <a:ext cx="554238" cy="594057"/>
            <a:chOff x="3318614" y="4733619"/>
            <a:chExt cx="384591" cy="412222"/>
          </a:xfrm>
          <a:effectLst>
            <a:outerShdw blurRad="50800" dist="38100" dir="5400000" algn="t" rotWithShape="0">
              <a:prstClr val="black">
                <a:alpha val="40000"/>
              </a:prstClr>
            </a:outerShdw>
          </a:effectLst>
        </p:grpSpPr>
        <p:sp>
          <p:nvSpPr>
            <p:cNvPr id="93" name="Rectangle 23"/>
            <p:cNvSpPr>
              <a:spLocks noChangeArrowheads="1"/>
            </p:cNvSpPr>
            <p:nvPr/>
          </p:nvSpPr>
          <p:spPr bwMode="auto">
            <a:xfrm>
              <a:off x="3318614" y="4912551"/>
              <a:ext cx="71762" cy="88333"/>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4" name="Rectangle 24"/>
            <p:cNvSpPr>
              <a:spLocks noChangeArrowheads="1"/>
            </p:cNvSpPr>
            <p:nvPr/>
          </p:nvSpPr>
          <p:spPr bwMode="auto">
            <a:xfrm>
              <a:off x="3631443" y="4913306"/>
              <a:ext cx="71762" cy="88333"/>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5" name="Oval 25"/>
            <p:cNvSpPr>
              <a:spLocks noChangeArrowheads="1"/>
            </p:cNvSpPr>
            <p:nvPr/>
          </p:nvSpPr>
          <p:spPr bwMode="auto">
            <a:xfrm>
              <a:off x="3467016" y="4733619"/>
              <a:ext cx="100328" cy="770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6" name="Rectangle 26"/>
            <p:cNvSpPr>
              <a:spLocks noChangeArrowheads="1"/>
            </p:cNvSpPr>
            <p:nvPr/>
          </p:nvSpPr>
          <p:spPr bwMode="auto">
            <a:xfrm>
              <a:off x="3318614" y="4775143"/>
              <a:ext cx="346968" cy="37069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59" name="AutoShape 38"/>
          <p:cNvCxnSpPr>
            <a:cxnSpLocks noChangeShapeType="1"/>
            <a:stCxn id="94" idx="3"/>
          </p:cNvCxnSpPr>
          <p:nvPr/>
        </p:nvCxnSpPr>
        <p:spPr bwMode="auto">
          <a:xfrm flipV="1">
            <a:off x="3556000" y="3344231"/>
            <a:ext cx="257175" cy="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0" name="AutoShape 39"/>
          <p:cNvCxnSpPr>
            <a:cxnSpLocks noChangeShapeType="1"/>
            <a:stCxn id="97" idx="3"/>
          </p:cNvCxnSpPr>
          <p:nvPr/>
        </p:nvCxnSpPr>
        <p:spPr bwMode="auto">
          <a:xfrm flipV="1">
            <a:off x="4425950" y="2936244"/>
            <a:ext cx="376238" cy="3111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1" name="AutoShape 40"/>
          <p:cNvCxnSpPr>
            <a:cxnSpLocks noChangeShapeType="1"/>
            <a:stCxn id="98" idx="3"/>
            <a:endCxn id="102" idx="1"/>
          </p:cNvCxnSpPr>
          <p:nvPr/>
        </p:nvCxnSpPr>
        <p:spPr bwMode="auto">
          <a:xfrm>
            <a:off x="4425950" y="3452181"/>
            <a:ext cx="365125" cy="2603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62" name="AutoShape 41"/>
          <p:cNvSpPr>
            <a:spLocks noChangeArrowheads="1"/>
          </p:cNvSpPr>
          <p:nvPr/>
        </p:nvSpPr>
        <p:spPr bwMode="auto">
          <a:xfrm>
            <a:off x="5594350" y="3136269"/>
            <a:ext cx="212725" cy="201612"/>
          </a:xfrm>
          <a:prstGeom prst="can">
            <a:avLst>
              <a:gd name="adj" fmla="val 25000"/>
            </a:avLst>
          </a:prstGeom>
          <a:solidFill>
            <a:srgbClr val="80808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3" name="AutoShape 42"/>
          <p:cNvCxnSpPr>
            <a:cxnSpLocks noChangeShapeType="1"/>
          </p:cNvCxnSpPr>
          <p:nvPr/>
        </p:nvCxnSpPr>
        <p:spPr bwMode="auto">
          <a:xfrm>
            <a:off x="5375275" y="2934656"/>
            <a:ext cx="312738" cy="201613"/>
          </a:xfrm>
          <a:prstGeom prst="bentConnector2">
            <a:avLst/>
          </a:prstGeom>
          <a:noFill/>
          <a:ln w="9525">
            <a:solidFill>
              <a:schemeClr val="tx1"/>
            </a:solidFill>
            <a:miter lim="800000"/>
            <a:headEnd/>
            <a:tailEnd/>
          </a:ln>
          <a:effectLst>
            <a:outerShdw blurRad="50800" dist="50800" dir="5400000" algn="ctr" rotWithShape="0">
              <a:schemeClr val="bg1">
                <a:lumMod val="75000"/>
              </a:schemeClr>
            </a:outerShdw>
          </a:effectLst>
        </p:spPr>
      </p:cxnSp>
      <p:sp>
        <p:nvSpPr>
          <p:cNvPr id="92" name="Rectangle 50"/>
          <p:cNvSpPr>
            <a:spLocks noChangeArrowheads="1"/>
          </p:cNvSpPr>
          <p:nvPr/>
        </p:nvSpPr>
        <p:spPr bwMode="auto">
          <a:xfrm>
            <a:off x="2089116" y="2694944"/>
            <a:ext cx="441325" cy="409575"/>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7" name="AutoShape 53"/>
          <p:cNvCxnSpPr>
            <a:cxnSpLocks noChangeShapeType="1"/>
            <a:stCxn id="92" idx="3"/>
            <a:endCxn id="96" idx="1"/>
          </p:cNvCxnSpPr>
          <p:nvPr/>
        </p:nvCxnSpPr>
        <p:spPr bwMode="auto">
          <a:xfrm>
            <a:off x="2530441" y="2899732"/>
            <a:ext cx="471500" cy="449202"/>
          </a:xfrm>
          <a:prstGeom prst="straightConnector1">
            <a:avLst/>
          </a:prstGeom>
          <a:noFill/>
          <a:ln w="19050">
            <a:solidFill>
              <a:srgbClr val="0000FF"/>
            </a:solidFill>
            <a:round/>
            <a:headEnd/>
            <a:tailEnd/>
          </a:ln>
          <a:effectLst>
            <a:outerShdw blurRad="50800" dist="50800" dir="5400000" algn="ctr" rotWithShape="0">
              <a:schemeClr val="bg1">
                <a:lumMod val="75000"/>
              </a:schemeClr>
            </a:outerShdw>
          </a:effectLst>
        </p:spPr>
      </p:cxnSp>
      <p:pic>
        <p:nvPicPr>
          <p:cNvPr id="75" name="Picture 67" descr="Screenshot-5"/>
          <p:cNvPicPr>
            <a:picLocks noChangeAspect="1" noChangeArrowheads="1"/>
          </p:cNvPicPr>
          <p:nvPr/>
        </p:nvPicPr>
        <p:blipFill>
          <a:blip r:embed="rId4" cstate="print"/>
          <a:srcRect/>
          <a:stretch>
            <a:fillRect/>
          </a:stretch>
        </p:blipFill>
        <p:spPr bwMode="auto">
          <a:xfrm>
            <a:off x="7070725" y="2156036"/>
            <a:ext cx="998538" cy="107315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1773" name="Text Box 68"/>
          <p:cNvSpPr txBox="1">
            <a:spLocks noChangeArrowheads="1"/>
          </p:cNvSpPr>
          <p:nvPr/>
        </p:nvSpPr>
        <p:spPr bwMode="auto">
          <a:xfrm>
            <a:off x="6907213" y="3252999"/>
            <a:ext cx="1350962" cy="461962"/>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on Web browser</a:t>
            </a:r>
          </a:p>
        </p:txBody>
      </p:sp>
      <p:sp>
        <p:nvSpPr>
          <p:cNvPr id="31774" name="Text Box 51"/>
          <p:cNvSpPr txBox="1">
            <a:spLocks noChangeArrowheads="1"/>
          </p:cNvSpPr>
          <p:nvPr/>
        </p:nvSpPr>
        <p:spPr bwMode="auto">
          <a:xfrm>
            <a:off x="1797050" y="4069719"/>
            <a:ext cx="962025" cy="523875"/>
          </a:xfrm>
          <a:prstGeom prst="rect">
            <a:avLst/>
          </a:prstGeom>
          <a:noFill/>
          <a:ln w="9525">
            <a:noFill/>
            <a:miter lim="800000"/>
            <a:headEnd/>
            <a:tailEnd/>
          </a:ln>
        </p:spPr>
        <p:txBody>
          <a:bodyPr>
            <a:spAutoFit/>
          </a:bodyPr>
          <a:lstStyle/>
          <a:p>
            <a:pPr algn="ctr"/>
            <a:r>
              <a:rPr lang="en-US" altLang="ja-JP" sz="1400">
                <a:latin typeface="Calibri" pitchFamily="34" charset="0"/>
              </a:rPr>
              <a:t>Read-out</a:t>
            </a:r>
          </a:p>
          <a:p>
            <a:pPr algn="ctr"/>
            <a:r>
              <a:rPr lang="en-US" altLang="ja-JP" sz="1400">
                <a:latin typeface="Calibri" pitchFamily="34" charset="0"/>
              </a:rPr>
              <a:t>modules</a:t>
            </a:r>
          </a:p>
        </p:txBody>
      </p:sp>
      <p:sp>
        <p:nvSpPr>
          <p:cNvPr id="90" name="Rectangle 50"/>
          <p:cNvSpPr>
            <a:spLocks noChangeArrowheads="1"/>
          </p:cNvSpPr>
          <p:nvPr/>
        </p:nvSpPr>
        <p:spPr bwMode="auto">
          <a:xfrm>
            <a:off x="2084360" y="3644269"/>
            <a:ext cx="439737" cy="411162"/>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79" name="AutoShape 53"/>
          <p:cNvCxnSpPr>
            <a:cxnSpLocks noChangeShapeType="1"/>
            <a:stCxn id="90" idx="3"/>
          </p:cNvCxnSpPr>
          <p:nvPr/>
        </p:nvCxnSpPr>
        <p:spPr bwMode="auto">
          <a:xfrm flipV="1">
            <a:off x="2524097" y="3350581"/>
            <a:ext cx="477866" cy="499269"/>
          </a:xfrm>
          <a:prstGeom prst="straightConnector1">
            <a:avLst/>
          </a:prstGeom>
          <a:noFill/>
          <a:ln w="19050">
            <a:solidFill>
              <a:srgbClr val="0000FF"/>
            </a:solidFill>
            <a:round/>
            <a:headEnd/>
            <a:tailEnd/>
          </a:ln>
          <a:effectLst>
            <a:outerShdw blurRad="50800" dist="50800" dir="5400000" algn="ctr" rotWithShape="0">
              <a:schemeClr val="bg1">
                <a:lumMod val="75000"/>
              </a:schemeClr>
            </a:outerShdw>
          </a:effectLst>
        </p:spPr>
      </p:cxnSp>
      <p:sp>
        <p:nvSpPr>
          <p:cNvPr id="81" name="テキスト ボックス 96"/>
          <p:cNvSpPr txBox="1">
            <a:spLocks noChangeArrowheads="1"/>
          </p:cNvSpPr>
          <p:nvPr/>
        </p:nvSpPr>
        <p:spPr bwMode="auto">
          <a:xfrm>
            <a:off x="3659188" y="2564769"/>
            <a:ext cx="382587" cy="27622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 </a:t>
            </a:r>
            <a:endParaRPr lang="ja-JP" altLang="en-US" sz="1200" dirty="0">
              <a:latin typeface="+mn-lt"/>
              <a:ea typeface="+mn-ea"/>
            </a:endParaRPr>
          </a:p>
        </p:txBody>
      </p:sp>
      <p:grpSp>
        <p:nvGrpSpPr>
          <p:cNvPr id="8" name="グループ化 122"/>
          <p:cNvGrpSpPr/>
          <p:nvPr/>
        </p:nvGrpSpPr>
        <p:grpSpPr>
          <a:xfrm>
            <a:off x="4791078" y="2620342"/>
            <a:ext cx="565966" cy="573558"/>
            <a:chOff x="4883384" y="4315963"/>
            <a:chExt cx="346888" cy="416430"/>
          </a:xfrm>
          <a:effectLst>
            <a:outerShdw blurRad="50800" dist="38100" dir="5400000" algn="t" rotWithShape="0">
              <a:prstClr val="black">
                <a:alpha val="40000"/>
              </a:prstClr>
            </a:outerShdw>
          </a:effectLst>
        </p:grpSpPr>
        <p:sp>
          <p:nvSpPr>
            <p:cNvPr id="86" name="Rectangle 5"/>
            <p:cNvSpPr>
              <a:spLocks noChangeArrowheads="1"/>
            </p:cNvSpPr>
            <p:nvPr/>
          </p:nvSpPr>
          <p:spPr bwMode="auto">
            <a:xfrm>
              <a:off x="4883384" y="4504704"/>
              <a:ext cx="71890" cy="88504"/>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7" name="Oval 6"/>
            <p:cNvSpPr>
              <a:spLocks noChangeArrowheads="1"/>
            </p:cNvSpPr>
            <p:nvPr/>
          </p:nvSpPr>
          <p:spPr bwMode="auto">
            <a:xfrm>
              <a:off x="5027863" y="4315963"/>
              <a:ext cx="100507" cy="7715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8" name="Rectangle 7"/>
            <p:cNvSpPr>
              <a:spLocks noChangeArrowheads="1"/>
            </p:cNvSpPr>
            <p:nvPr/>
          </p:nvSpPr>
          <p:spPr bwMode="auto">
            <a:xfrm>
              <a:off x="4919678" y="4360223"/>
              <a:ext cx="310594" cy="372170"/>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pic>
        <p:nvPicPr>
          <p:cNvPr id="8238" name="Picture 3"/>
          <p:cNvPicPr>
            <a:picLocks noChangeAspect="1" noChangeArrowheads="1"/>
          </p:cNvPicPr>
          <p:nvPr/>
        </p:nvPicPr>
        <p:blipFill>
          <a:blip r:embed="rId5" cstate="print"/>
          <a:srcRect/>
          <a:stretch>
            <a:fillRect/>
          </a:stretch>
        </p:blipFill>
        <p:spPr bwMode="auto">
          <a:xfrm>
            <a:off x="6975475" y="3810211"/>
            <a:ext cx="1243013" cy="8921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31786" name="Text Box 68"/>
          <p:cNvSpPr txBox="1">
            <a:spLocks noChangeArrowheads="1"/>
          </p:cNvSpPr>
          <p:nvPr/>
        </p:nvSpPr>
        <p:spPr bwMode="auto">
          <a:xfrm>
            <a:off x="6938963" y="4667461"/>
            <a:ext cx="1350962" cy="461963"/>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using ROOT</a:t>
            </a:r>
          </a:p>
        </p:txBody>
      </p:sp>
      <p:cxnSp>
        <p:nvCxnSpPr>
          <p:cNvPr id="76" name="AutoShape 63"/>
          <p:cNvCxnSpPr>
            <a:cxnSpLocks noChangeShapeType="1"/>
            <a:stCxn id="104" idx="3"/>
            <a:endCxn id="75" idx="1"/>
          </p:cNvCxnSpPr>
          <p:nvPr/>
        </p:nvCxnSpPr>
        <p:spPr bwMode="auto">
          <a:xfrm flipV="1">
            <a:off x="5357042" y="2692611"/>
            <a:ext cx="1713683" cy="1015409"/>
          </a:xfrm>
          <a:prstGeom prst="straightConnector1">
            <a:avLst/>
          </a:prstGeom>
          <a:noFill/>
          <a:ln w="25400">
            <a:solidFill>
              <a:schemeClr val="tx1">
                <a:lumMod val="50000"/>
                <a:lumOff val="50000"/>
              </a:schemeClr>
            </a:solidFill>
            <a:prstDash val="sysDash"/>
            <a:round/>
            <a:headEnd type="none" w="med" len="med"/>
            <a:tailEnd type="arrow" w="med" len="med"/>
          </a:ln>
        </p:spPr>
      </p:cxnSp>
      <p:cxnSp>
        <p:nvCxnSpPr>
          <p:cNvPr id="108" name="AutoShape 63"/>
          <p:cNvCxnSpPr>
            <a:cxnSpLocks noChangeShapeType="1"/>
            <a:stCxn id="104" idx="3"/>
          </p:cNvCxnSpPr>
          <p:nvPr/>
        </p:nvCxnSpPr>
        <p:spPr bwMode="auto">
          <a:xfrm>
            <a:off x="5357813" y="3707769"/>
            <a:ext cx="1617662" cy="412750"/>
          </a:xfrm>
          <a:prstGeom prst="straightConnector1">
            <a:avLst/>
          </a:prstGeom>
          <a:noFill/>
          <a:ln w="25400">
            <a:solidFill>
              <a:schemeClr val="tx1">
                <a:lumMod val="50000"/>
                <a:lumOff val="50000"/>
              </a:schemeClr>
            </a:solidFill>
            <a:prstDash val="sysDash"/>
            <a:round/>
            <a:headEnd type="none" w="med" len="med"/>
            <a:tailEnd type="arrow" w="med" len="med"/>
          </a:ln>
        </p:spPr>
      </p:cxnSp>
      <p:grpSp>
        <p:nvGrpSpPr>
          <p:cNvPr id="9" name="グループ化 108"/>
          <p:cNvGrpSpPr/>
          <p:nvPr/>
        </p:nvGrpSpPr>
        <p:grpSpPr>
          <a:xfrm>
            <a:off x="299979" y="2782256"/>
            <a:ext cx="1173163" cy="1217613"/>
            <a:chOff x="409575" y="4394200"/>
            <a:chExt cx="1173163" cy="1217613"/>
          </a:xfrm>
          <a:effectLst>
            <a:outerShdw blurRad="50800" dist="38100" dir="5400000" algn="t" rotWithShape="0">
              <a:prstClr val="black">
                <a:alpha val="40000"/>
              </a:prstClr>
            </a:outerShdw>
          </a:effectLst>
        </p:grpSpPr>
        <p:sp>
          <p:nvSpPr>
            <p:cNvPr id="111" name="正方形/長方形 110"/>
            <p:cNvSpPr/>
            <p:nvPr/>
          </p:nvSpPr>
          <p:spPr>
            <a:xfrm>
              <a:off x="409575" y="43942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正方形/長方形 111"/>
            <p:cNvSpPr/>
            <p:nvPr/>
          </p:nvSpPr>
          <p:spPr>
            <a:xfrm>
              <a:off x="409575" y="4546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正方形/長方形 112"/>
            <p:cNvSpPr/>
            <p:nvPr/>
          </p:nvSpPr>
          <p:spPr>
            <a:xfrm>
              <a:off x="409575" y="4699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4" name="正方形/長方形 113"/>
            <p:cNvSpPr/>
            <p:nvPr/>
          </p:nvSpPr>
          <p:spPr>
            <a:xfrm>
              <a:off x="409575" y="48514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正方形/長方形 114"/>
            <p:cNvSpPr/>
            <p:nvPr/>
          </p:nvSpPr>
          <p:spPr>
            <a:xfrm>
              <a:off x="409575" y="49911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正方形/長方形 115"/>
            <p:cNvSpPr/>
            <p:nvPr/>
          </p:nvSpPr>
          <p:spPr>
            <a:xfrm>
              <a:off x="409575" y="51435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正方形/長方形 116"/>
            <p:cNvSpPr/>
            <p:nvPr/>
          </p:nvSpPr>
          <p:spPr>
            <a:xfrm>
              <a:off x="409575" y="5308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正方形/長方形 117"/>
            <p:cNvSpPr/>
            <p:nvPr/>
          </p:nvSpPr>
          <p:spPr>
            <a:xfrm>
              <a:off x="409575" y="5461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794" name="Text Box 51"/>
          <p:cNvSpPr txBox="1">
            <a:spLocks noChangeArrowheads="1"/>
          </p:cNvSpPr>
          <p:nvPr/>
        </p:nvSpPr>
        <p:spPr bwMode="auto">
          <a:xfrm>
            <a:off x="251520" y="4113076"/>
            <a:ext cx="962025" cy="307975"/>
          </a:xfrm>
          <a:prstGeom prst="rect">
            <a:avLst/>
          </a:prstGeom>
          <a:noFill/>
          <a:ln w="9525">
            <a:noFill/>
            <a:miter lim="800000"/>
            <a:headEnd/>
            <a:tailEnd/>
          </a:ln>
        </p:spPr>
        <p:txBody>
          <a:bodyPr>
            <a:spAutoFit/>
          </a:bodyPr>
          <a:lstStyle/>
          <a:p>
            <a:pPr algn="ctr"/>
            <a:r>
              <a:rPr lang="en-US" altLang="ja-JP" sz="1400">
                <a:latin typeface="Calibri" pitchFamily="34" charset="0"/>
              </a:rPr>
              <a:t>Detectors</a:t>
            </a:r>
          </a:p>
        </p:txBody>
      </p:sp>
      <p:cxnSp>
        <p:nvCxnSpPr>
          <p:cNvPr id="121" name="直線コネクタ 120"/>
          <p:cNvCxnSpPr>
            <a:stCxn id="111" idx="3"/>
          </p:cNvCxnSpPr>
          <p:nvPr/>
        </p:nvCxnSpPr>
        <p:spPr>
          <a:xfrm>
            <a:off x="1473200" y="2858456"/>
            <a:ext cx="611188" cy="4127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18" idx="3"/>
            <a:endCxn id="90" idx="1"/>
          </p:cNvCxnSpPr>
          <p:nvPr/>
        </p:nvCxnSpPr>
        <p:spPr>
          <a:xfrm flipV="1">
            <a:off x="1473200" y="3850644"/>
            <a:ext cx="611188" cy="74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3" name="日付プレースホルダ 122"/>
          <p:cNvSpPr>
            <a:spLocks noGrp="1"/>
          </p:cNvSpPr>
          <p:nvPr>
            <p:ph type="dt" sz="half" idx="10"/>
          </p:nvPr>
        </p:nvSpPr>
        <p:spPr>
          <a:xfrm>
            <a:off x="457200" y="6160219"/>
            <a:ext cx="2133600" cy="365125"/>
          </a:xfrm>
        </p:spPr>
        <p:txBody>
          <a:bodyPr/>
          <a:lstStyle/>
          <a:p>
            <a:r>
              <a:rPr kumimoji="1" lang="en-US" altLang="ja-JP" smtClean="0"/>
              <a:t>2013-09-10</a:t>
            </a:r>
            <a:endParaRPr kumimoji="1" lang="ja-JP" altLang="en-US" dirty="0"/>
          </a:p>
        </p:txBody>
      </p:sp>
      <p:sp>
        <p:nvSpPr>
          <p:cNvPr id="124" name="スライド番号プレースホルダ 123"/>
          <p:cNvSpPr>
            <a:spLocks noGrp="1"/>
          </p:cNvSpPr>
          <p:nvPr>
            <p:ph type="sldNum" sz="quarter" idx="12"/>
          </p:nvPr>
        </p:nvSpPr>
        <p:spPr>
          <a:xfrm>
            <a:off x="6553200" y="6196223"/>
            <a:ext cx="2133600" cy="365125"/>
          </a:xfrm>
        </p:spPr>
        <p:txBody>
          <a:bodyPr/>
          <a:lstStyle/>
          <a:p>
            <a:fld id="{08470B2B-695B-45E3-9C20-99F8EF8DD10C}" type="slidenum">
              <a:rPr kumimoji="1" lang="ja-JP" altLang="en-US" smtClean="0"/>
              <a:pPr/>
              <a:t>13</a:t>
            </a:fld>
            <a:endParaRPr kumimoji="1" lang="ja-JP" altLang="en-US" dirty="0"/>
          </a:p>
        </p:txBody>
      </p:sp>
      <p:pic>
        <p:nvPicPr>
          <p:cNvPr id="110" name="図 109" descr="OpenIt_logo2.gif"/>
          <p:cNvPicPr>
            <a:picLocks noChangeAspect="1"/>
          </p:cNvPicPr>
          <p:nvPr/>
        </p:nvPicPr>
        <p:blipFill>
          <a:blip r:embed="rId6" cstate="print"/>
          <a:stretch>
            <a:fillRect/>
          </a:stretch>
        </p:blipFill>
        <p:spPr>
          <a:xfrm>
            <a:off x="7811852" y="0"/>
            <a:ext cx="1332148" cy="883467"/>
          </a:xfrm>
          <a:prstGeom prst="rect">
            <a:avLst/>
          </a:prstGeom>
        </p:spPr>
      </p:pic>
      <p:grpSp>
        <p:nvGrpSpPr>
          <p:cNvPr id="80" name="グループ化 79"/>
          <p:cNvGrpSpPr/>
          <p:nvPr/>
        </p:nvGrpSpPr>
        <p:grpSpPr>
          <a:xfrm>
            <a:off x="827584" y="5157192"/>
            <a:ext cx="6803657" cy="1200329"/>
            <a:chOff x="935596" y="5301208"/>
            <a:chExt cx="6803657" cy="1200329"/>
          </a:xfrm>
        </p:grpSpPr>
        <p:sp>
          <p:nvSpPr>
            <p:cNvPr id="10" name="テキスト ボックス 9"/>
            <p:cNvSpPr txBox="1"/>
            <p:nvPr/>
          </p:nvSpPr>
          <p:spPr>
            <a:xfrm>
              <a:off x="935596" y="5301208"/>
              <a:ext cx="6803657" cy="1200329"/>
            </a:xfrm>
            <a:prstGeom prst="rect">
              <a:avLst/>
            </a:prstGeom>
            <a:noFill/>
          </p:spPr>
          <p:txBody>
            <a:bodyPr wrap="none" rtlCol="0">
              <a:spAutoFit/>
            </a:bodyPr>
            <a:lstStyle/>
            <a:p>
              <a:r>
                <a:rPr kumimoji="1" lang="ja-JP" altLang="en-US" dirty="0" smtClean="0"/>
                <a:t>複数の</a:t>
              </a:r>
              <a:r>
                <a:rPr kumimoji="1" lang="en-US" altLang="ja-JP" dirty="0" smtClean="0"/>
                <a:t>DAQ</a:t>
              </a:r>
              <a:r>
                <a:rPr kumimoji="1" lang="ja-JP" altLang="en-US" dirty="0" smtClean="0"/>
                <a:t>コンポーネントを組み合わせてデータ収集パスを</a:t>
              </a:r>
              <a:r>
                <a:rPr kumimoji="1" lang="ja-JP" altLang="en-US" smtClean="0"/>
                <a:t>作る。</a:t>
              </a:r>
              <a:endParaRPr kumimoji="1" lang="en-US" altLang="ja-JP" smtClean="0"/>
            </a:p>
            <a:p>
              <a:r>
                <a:rPr lang="ja-JP" altLang="en-US" smtClean="0"/>
                <a:t>　　　　　　　</a:t>
              </a:r>
              <a:r>
                <a:rPr lang="en-US" altLang="ja-JP" smtClean="0"/>
                <a:t>DAQ-Middleware</a:t>
              </a:r>
              <a:r>
                <a:rPr lang="ja-JP" altLang="en-US" smtClean="0"/>
                <a:t>で提供するパス（ネットワーク接続）</a:t>
              </a:r>
              <a:endParaRPr lang="en-US" altLang="ja-JP" smtClean="0"/>
            </a:p>
            <a:p>
              <a:r>
                <a:rPr lang="ja-JP" altLang="en-US" smtClean="0"/>
                <a:t>　　　　　　　リードアウトモジュール </a:t>
              </a:r>
              <a:r>
                <a:rPr lang="en-US" altLang="ja-JP" smtClean="0"/>
                <a:t>- gatherer</a:t>
              </a:r>
              <a:r>
                <a:rPr lang="ja-JP" altLang="en-US" smtClean="0"/>
                <a:t>間はネットワークだったり</a:t>
              </a:r>
              <a:endParaRPr lang="en-US" altLang="ja-JP" smtClean="0"/>
            </a:p>
            <a:p>
              <a:r>
                <a:rPr kumimoji="1" lang="ja-JP" altLang="en-US" smtClean="0"/>
                <a:t>　　　　　　　その他だったりする（リードアウトモジュールによる）</a:t>
              </a:r>
              <a:endParaRPr kumimoji="1" lang="en-US" altLang="ja-JP" smtClean="0"/>
            </a:p>
          </p:txBody>
        </p:sp>
        <p:cxnSp>
          <p:nvCxnSpPr>
            <p:cNvPr id="70" name="AutoShape 38"/>
            <p:cNvCxnSpPr>
              <a:cxnSpLocks noChangeShapeType="1"/>
            </p:cNvCxnSpPr>
            <p:nvPr/>
          </p:nvCxnSpPr>
          <p:spPr bwMode="auto">
            <a:xfrm>
              <a:off x="1043608" y="5769260"/>
              <a:ext cx="864096" cy="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72" name="AutoShape 53"/>
            <p:cNvCxnSpPr>
              <a:cxnSpLocks noChangeShapeType="1"/>
            </p:cNvCxnSpPr>
            <p:nvPr/>
          </p:nvCxnSpPr>
          <p:spPr bwMode="auto">
            <a:xfrm>
              <a:off x="1043608" y="6021288"/>
              <a:ext cx="864096" cy="0"/>
            </a:xfrm>
            <a:prstGeom prst="straightConnector1">
              <a:avLst/>
            </a:prstGeom>
            <a:noFill/>
            <a:ln w="19050">
              <a:solidFill>
                <a:srgbClr val="0000FF"/>
              </a:solidFill>
              <a:round/>
              <a:headEnd/>
              <a:tailEnd/>
            </a:ln>
            <a:effectLst>
              <a:outerShdw blurRad="50800" dist="50800" dir="5400000" algn="ctr" rotWithShape="0">
                <a:schemeClr val="bg1">
                  <a:lumMod val="75000"/>
                </a:schemeClr>
              </a:outerShdw>
            </a:effectLst>
          </p:spPr>
        </p:cxnSp>
      </p:grpSp>
    </p:spTree>
    <p:custDataLst>
      <p:tags r:id="rId1"/>
    </p:custDataLst>
    <p:extLst>
      <p:ext uri="{BB962C8B-B14F-4D97-AF65-F5344CB8AC3E}">
        <p14:creationId xmlns:p14="http://schemas.microsoft.com/office/powerpoint/2010/main" val="28142638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角丸四角形 68"/>
          <p:cNvSpPr/>
          <p:nvPr/>
        </p:nvSpPr>
        <p:spPr>
          <a:xfrm>
            <a:off x="3157066" y="2852849"/>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68" name="角丸四角形 67"/>
          <p:cNvSpPr/>
          <p:nvPr/>
        </p:nvSpPr>
        <p:spPr>
          <a:xfrm>
            <a:off x="3008313" y="2699706"/>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109" name="角丸四角形 108"/>
          <p:cNvSpPr/>
          <p:nvPr/>
        </p:nvSpPr>
        <p:spPr>
          <a:xfrm>
            <a:off x="6588224" y="2060848"/>
            <a:ext cx="2376264" cy="3041650"/>
          </a:xfrm>
          <a:prstGeom prst="roundRect">
            <a:avLst/>
          </a:prstGeom>
          <a:solidFill>
            <a:srgbClr val="CC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47" name="タイトル 1"/>
          <p:cNvSpPr>
            <a:spLocks noGrp="1"/>
          </p:cNvSpPr>
          <p:nvPr>
            <p:ph type="title" idx="4294967295"/>
          </p:nvPr>
        </p:nvSpPr>
        <p:spPr>
          <a:xfrm>
            <a:off x="498475" y="158750"/>
            <a:ext cx="8229600" cy="984250"/>
          </a:xfrm>
        </p:spPr>
        <p:txBody>
          <a:bodyPr/>
          <a:lstStyle/>
          <a:p>
            <a:pPr eaLnBrk="1" hangingPunct="1"/>
            <a:r>
              <a:rPr lang="ja-JP" altLang="en-US" sz="4800" dirty="0" smtClean="0">
                <a:latin typeface="ＭＳ Ｐゴシック" charset="-128"/>
              </a:rPr>
              <a:t>データ収集パス</a:t>
            </a:r>
            <a:endParaRPr lang="ja-JP" altLang="en-US" sz="4800" dirty="0" smtClean="0"/>
          </a:p>
        </p:txBody>
      </p:sp>
      <p:sp>
        <p:nvSpPr>
          <p:cNvPr id="46" name="角丸四角形 45"/>
          <p:cNvSpPr/>
          <p:nvPr/>
        </p:nvSpPr>
        <p:spPr>
          <a:xfrm>
            <a:off x="2855913" y="2547306"/>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7" name="Text Box 18"/>
          <p:cNvSpPr txBox="1">
            <a:spLocks noChangeArrowheads="1"/>
          </p:cNvSpPr>
          <p:nvPr/>
        </p:nvSpPr>
        <p:spPr bwMode="auto">
          <a:xfrm>
            <a:off x="3659188" y="3606169"/>
            <a:ext cx="9683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Dispatcher</a:t>
            </a:r>
          </a:p>
        </p:txBody>
      </p:sp>
      <p:sp>
        <p:nvSpPr>
          <p:cNvPr id="48" name="Text Box 19"/>
          <p:cNvSpPr txBox="1">
            <a:spLocks noChangeArrowheads="1"/>
          </p:cNvSpPr>
          <p:nvPr/>
        </p:nvSpPr>
        <p:spPr bwMode="auto">
          <a:xfrm>
            <a:off x="5302250" y="2656844"/>
            <a:ext cx="6762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Logger</a:t>
            </a:r>
          </a:p>
        </p:txBody>
      </p:sp>
      <p:sp>
        <p:nvSpPr>
          <p:cNvPr id="49" name="Text Box 20"/>
          <p:cNvSpPr txBox="1">
            <a:spLocks noChangeArrowheads="1"/>
          </p:cNvSpPr>
          <p:nvPr/>
        </p:nvSpPr>
        <p:spPr bwMode="auto">
          <a:xfrm>
            <a:off x="5302250" y="3861756"/>
            <a:ext cx="785813"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Monitor</a:t>
            </a:r>
          </a:p>
        </p:txBody>
      </p:sp>
      <p:sp>
        <p:nvSpPr>
          <p:cNvPr id="50" name="Text Box 27"/>
          <p:cNvSpPr txBox="1">
            <a:spLocks noChangeArrowheads="1"/>
          </p:cNvSpPr>
          <p:nvPr/>
        </p:nvSpPr>
        <p:spPr bwMode="auto">
          <a:xfrm>
            <a:off x="2819400" y="3606169"/>
            <a:ext cx="8413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Gatherer</a:t>
            </a:r>
          </a:p>
        </p:txBody>
      </p:sp>
      <p:sp>
        <p:nvSpPr>
          <p:cNvPr id="51" name="Text Box 51"/>
          <p:cNvSpPr txBox="1">
            <a:spLocks noChangeArrowheads="1"/>
          </p:cNvSpPr>
          <p:nvPr/>
        </p:nvSpPr>
        <p:spPr bwMode="auto">
          <a:xfrm>
            <a:off x="2162175" y="3237869"/>
            <a:ext cx="325438" cy="3587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p:txBody>
      </p:sp>
      <p:grpSp>
        <p:nvGrpSpPr>
          <p:cNvPr id="2" name="グループ化 123"/>
          <p:cNvGrpSpPr/>
          <p:nvPr/>
        </p:nvGrpSpPr>
        <p:grpSpPr>
          <a:xfrm>
            <a:off x="4791078" y="3423628"/>
            <a:ext cx="565964" cy="524059"/>
            <a:chOff x="4885890" y="5115888"/>
            <a:chExt cx="346886" cy="407230"/>
          </a:xfrm>
          <a:effectLst>
            <a:outerShdw blurRad="50800" dist="38100" dir="5400000" algn="t" rotWithShape="0">
              <a:prstClr val="black">
                <a:alpha val="40000"/>
              </a:prstClr>
            </a:outerShdw>
          </a:effectLst>
        </p:grpSpPr>
        <p:sp>
          <p:nvSpPr>
            <p:cNvPr id="102" name="Rectangle 9"/>
            <p:cNvSpPr>
              <a:spLocks noChangeArrowheads="1"/>
            </p:cNvSpPr>
            <p:nvPr/>
          </p:nvSpPr>
          <p:spPr bwMode="auto">
            <a:xfrm>
              <a:off x="4885890" y="5295704"/>
              <a:ext cx="71890" cy="8839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3" name="Oval 10"/>
            <p:cNvSpPr>
              <a:spLocks noChangeArrowheads="1"/>
            </p:cNvSpPr>
            <p:nvPr/>
          </p:nvSpPr>
          <p:spPr bwMode="auto">
            <a:xfrm>
              <a:off x="5031066" y="5115888"/>
              <a:ext cx="100506" cy="77064"/>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4" name="Rectangle 11"/>
            <p:cNvSpPr>
              <a:spLocks noChangeArrowheads="1"/>
            </p:cNvSpPr>
            <p:nvPr/>
          </p:nvSpPr>
          <p:spPr bwMode="auto">
            <a:xfrm>
              <a:off x="4922184" y="5150642"/>
              <a:ext cx="310592" cy="372476"/>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nvGrpSpPr>
          <p:cNvPr id="3" name="グループ化 134"/>
          <p:cNvGrpSpPr/>
          <p:nvPr/>
        </p:nvGrpSpPr>
        <p:grpSpPr>
          <a:xfrm>
            <a:off x="3805227" y="2985472"/>
            <a:ext cx="620721" cy="615714"/>
            <a:chOff x="3805227" y="4597416"/>
            <a:chExt cx="620721" cy="615714"/>
          </a:xfrm>
          <a:effectLst>
            <a:outerShdw blurRad="50800" dist="38100" dir="2700000" algn="tl" rotWithShape="0">
              <a:prstClr val="black">
                <a:alpha val="40000"/>
              </a:prstClr>
            </a:outerShdw>
          </a:effectLst>
        </p:grpSpPr>
        <p:sp>
          <p:nvSpPr>
            <p:cNvPr id="100" name="Oval 16"/>
            <p:cNvSpPr>
              <a:spLocks noChangeArrowheads="1"/>
            </p:cNvSpPr>
            <p:nvPr/>
          </p:nvSpPr>
          <p:spPr bwMode="auto">
            <a:xfrm>
              <a:off x="4024305" y="4597416"/>
              <a:ext cx="156098" cy="1125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nvGrpSpPr>
            <p:cNvPr id="4" name="グループ化 132"/>
            <p:cNvGrpSpPr/>
            <p:nvPr/>
          </p:nvGrpSpPr>
          <p:grpSpPr>
            <a:xfrm>
              <a:off x="3805227" y="4670442"/>
              <a:ext cx="620721" cy="542688"/>
              <a:chOff x="3987792" y="5984910"/>
              <a:chExt cx="620721" cy="542688"/>
            </a:xfrm>
          </p:grpSpPr>
          <p:sp>
            <p:nvSpPr>
              <p:cNvPr id="97" name="Rectangle 13"/>
              <p:cNvSpPr>
                <a:spLocks noChangeArrowheads="1"/>
              </p:cNvSpPr>
              <p:nvPr/>
            </p:nvSpPr>
            <p:spPr bwMode="auto">
              <a:xfrm>
                <a:off x="4496860" y="6109157"/>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8" name="Rectangle 14"/>
              <p:cNvSpPr>
                <a:spLocks noChangeArrowheads="1"/>
              </p:cNvSpPr>
              <p:nvPr/>
            </p:nvSpPr>
            <p:spPr bwMode="auto">
              <a:xfrm>
                <a:off x="4499027" y="6313527"/>
                <a:ext cx="109486" cy="13015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9" name="Rectangle 15"/>
              <p:cNvSpPr>
                <a:spLocks noChangeArrowheads="1"/>
              </p:cNvSpPr>
              <p:nvPr/>
            </p:nvSpPr>
            <p:spPr bwMode="auto">
              <a:xfrm>
                <a:off x="3987792" y="6203988"/>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1" name="Rectangle 17"/>
              <p:cNvSpPr>
                <a:spLocks noChangeArrowheads="1"/>
              </p:cNvSpPr>
              <p:nvPr/>
            </p:nvSpPr>
            <p:spPr bwMode="auto">
              <a:xfrm>
                <a:off x="4056085" y="5984910"/>
                <a:ext cx="483470" cy="54268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grpSp>
        <p:nvGrpSpPr>
          <p:cNvPr id="5" name="グループ化 118"/>
          <p:cNvGrpSpPr/>
          <p:nvPr/>
        </p:nvGrpSpPr>
        <p:grpSpPr>
          <a:xfrm>
            <a:off x="3001941" y="3021985"/>
            <a:ext cx="554238" cy="594057"/>
            <a:chOff x="3318614" y="4733619"/>
            <a:chExt cx="384591" cy="412222"/>
          </a:xfrm>
          <a:effectLst>
            <a:outerShdw blurRad="50800" dist="38100" dir="5400000" algn="t" rotWithShape="0">
              <a:prstClr val="black">
                <a:alpha val="40000"/>
              </a:prstClr>
            </a:outerShdw>
          </a:effectLst>
        </p:grpSpPr>
        <p:sp>
          <p:nvSpPr>
            <p:cNvPr id="93" name="Rectangle 23"/>
            <p:cNvSpPr>
              <a:spLocks noChangeArrowheads="1"/>
            </p:cNvSpPr>
            <p:nvPr/>
          </p:nvSpPr>
          <p:spPr bwMode="auto">
            <a:xfrm>
              <a:off x="3318614" y="4912551"/>
              <a:ext cx="71762" cy="88333"/>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4" name="Rectangle 24"/>
            <p:cNvSpPr>
              <a:spLocks noChangeArrowheads="1"/>
            </p:cNvSpPr>
            <p:nvPr/>
          </p:nvSpPr>
          <p:spPr bwMode="auto">
            <a:xfrm>
              <a:off x="3631443" y="4913306"/>
              <a:ext cx="71762" cy="88333"/>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5" name="Oval 25"/>
            <p:cNvSpPr>
              <a:spLocks noChangeArrowheads="1"/>
            </p:cNvSpPr>
            <p:nvPr/>
          </p:nvSpPr>
          <p:spPr bwMode="auto">
            <a:xfrm>
              <a:off x="3467016" y="4733619"/>
              <a:ext cx="100328" cy="770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6" name="Rectangle 26"/>
            <p:cNvSpPr>
              <a:spLocks noChangeArrowheads="1"/>
            </p:cNvSpPr>
            <p:nvPr/>
          </p:nvSpPr>
          <p:spPr bwMode="auto">
            <a:xfrm>
              <a:off x="3318614" y="4775143"/>
              <a:ext cx="346968" cy="37069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59" name="AutoShape 38"/>
          <p:cNvCxnSpPr>
            <a:cxnSpLocks noChangeShapeType="1"/>
            <a:stCxn id="94" idx="3"/>
          </p:cNvCxnSpPr>
          <p:nvPr/>
        </p:nvCxnSpPr>
        <p:spPr bwMode="auto">
          <a:xfrm flipV="1">
            <a:off x="3556000" y="3344231"/>
            <a:ext cx="257175" cy="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0" name="AutoShape 39"/>
          <p:cNvCxnSpPr>
            <a:cxnSpLocks noChangeShapeType="1"/>
            <a:stCxn id="97" idx="3"/>
          </p:cNvCxnSpPr>
          <p:nvPr/>
        </p:nvCxnSpPr>
        <p:spPr bwMode="auto">
          <a:xfrm flipV="1">
            <a:off x="4425950" y="2936244"/>
            <a:ext cx="376238" cy="3111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1" name="AutoShape 40"/>
          <p:cNvCxnSpPr>
            <a:cxnSpLocks noChangeShapeType="1"/>
            <a:stCxn id="98" idx="3"/>
            <a:endCxn id="102" idx="1"/>
          </p:cNvCxnSpPr>
          <p:nvPr/>
        </p:nvCxnSpPr>
        <p:spPr bwMode="auto">
          <a:xfrm>
            <a:off x="4425950" y="3452181"/>
            <a:ext cx="365125" cy="2603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62" name="AutoShape 41"/>
          <p:cNvSpPr>
            <a:spLocks noChangeArrowheads="1"/>
          </p:cNvSpPr>
          <p:nvPr/>
        </p:nvSpPr>
        <p:spPr bwMode="auto">
          <a:xfrm>
            <a:off x="5594350" y="3136269"/>
            <a:ext cx="212725" cy="201612"/>
          </a:xfrm>
          <a:prstGeom prst="can">
            <a:avLst>
              <a:gd name="adj" fmla="val 25000"/>
            </a:avLst>
          </a:prstGeom>
          <a:solidFill>
            <a:srgbClr val="80808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3" name="AutoShape 42"/>
          <p:cNvCxnSpPr>
            <a:cxnSpLocks noChangeShapeType="1"/>
          </p:cNvCxnSpPr>
          <p:nvPr/>
        </p:nvCxnSpPr>
        <p:spPr bwMode="auto">
          <a:xfrm>
            <a:off x="5375275" y="2934656"/>
            <a:ext cx="312738" cy="201613"/>
          </a:xfrm>
          <a:prstGeom prst="bentConnector2">
            <a:avLst/>
          </a:prstGeom>
          <a:noFill/>
          <a:ln w="9525">
            <a:solidFill>
              <a:schemeClr val="tx1"/>
            </a:solidFill>
            <a:miter lim="800000"/>
            <a:headEnd/>
            <a:tailEnd/>
          </a:ln>
          <a:effectLst>
            <a:outerShdw blurRad="50800" dist="50800" dir="5400000" algn="ctr" rotWithShape="0">
              <a:schemeClr val="bg1">
                <a:lumMod val="75000"/>
              </a:schemeClr>
            </a:outerShdw>
          </a:effectLst>
        </p:spPr>
      </p:cxnSp>
      <p:sp>
        <p:nvSpPr>
          <p:cNvPr id="92" name="Rectangle 50"/>
          <p:cNvSpPr>
            <a:spLocks noChangeArrowheads="1"/>
          </p:cNvSpPr>
          <p:nvPr/>
        </p:nvSpPr>
        <p:spPr bwMode="auto">
          <a:xfrm>
            <a:off x="2089116" y="2694944"/>
            <a:ext cx="441325" cy="409575"/>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7" name="AutoShape 53"/>
          <p:cNvCxnSpPr>
            <a:cxnSpLocks noChangeShapeType="1"/>
            <a:stCxn id="92" idx="3"/>
            <a:endCxn id="96" idx="1"/>
          </p:cNvCxnSpPr>
          <p:nvPr/>
        </p:nvCxnSpPr>
        <p:spPr bwMode="auto">
          <a:xfrm>
            <a:off x="2530441" y="2899732"/>
            <a:ext cx="471500" cy="449202"/>
          </a:xfrm>
          <a:prstGeom prst="straightConnector1">
            <a:avLst/>
          </a:prstGeom>
          <a:noFill/>
          <a:ln w="19050">
            <a:solidFill>
              <a:srgbClr val="0000FF"/>
            </a:solidFill>
            <a:round/>
            <a:headEnd/>
            <a:tailEnd/>
          </a:ln>
          <a:effectLst>
            <a:outerShdw blurRad="50800" dist="50800" dir="5400000" algn="ctr" rotWithShape="0">
              <a:schemeClr val="bg1">
                <a:lumMod val="75000"/>
              </a:schemeClr>
            </a:outerShdw>
          </a:effectLst>
        </p:spPr>
      </p:cxnSp>
      <p:pic>
        <p:nvPicPr>
          <p:cNvPr id="75" name="Picture 67" descr="Screenshot-5"/>
          <p:cNvPicPr>
            <a:picLocks noChangeAspect="1" noChangeArrowheads="1"/>
          </p:cNvPicPr>
          <p:nvPr/>
        </p:nvPicPr>
        <p:blipFill>
          <a:blip r:embed="rId4" cstate="print"/>
          <a:srcRect/>
          <a:stretch>
            <a:fillRect/>
          </a:stretch>
        </p:blipFill>
        <p:spPr bwMode="auto">
          <a:xfrm>
            <a:off x="7070725" y="2156036"/>
            <a:ext cx="998538" cy="107315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1773" name="Text Box 68"/>
          <p:cNvSpPr txBox="1">
            <a:spLocks noChangeArrowheads="1"/>
          </p:cNvSpPr>
          <p:nvPr/>
        </p:nvSpPr>
        <p:spPr bwMode="auto">
          <a:xfrm>
            <a:off x="6907213" y="3252999"/>
            <a:ext cx="1350962" cy="461962"/>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on Web browser</a:t>
            </a:r>
          </a:p>
        </p:txBody>
      </p:sp>
      <p:sp>
        <p:nvSpPr>
          <p:cNvPr id="31774" name="Text Box 51"/>
          <p:cNvSpPr txBox="1">
            <a:spLocks noChangeArrowheads="1"/>
          </p:cNvSpPr>
          <p:nvPr/>
        </p:nvSpPr>
        <p:spPr bwMode="auto">
          <a:xfrm>
            <a:off x="1797050" y="4069719"/>
            <a:ext cx="962025" cy="523875"/>
          </a:xfrm>
          <a:prstGeom prst="rect">
            <a:avLst/>
          </a:prstGeom>
          <a:noFill/>
          <a:ln w="9525">
            <a:noFill/>
            <a:miter lim="800000"/>
            <a:headEnd/>
            <a:tailEnd/>
          </a:ln>
        </p:spPr>
        <p:txBody>
          <a:bodyPr>
            <a:spAutoFit/>
          </a:bodyPr>
          <a:lstStyle/>
          <a:p>
            <a:pPr algn="ctr"/>
            <a:r>
              <a:rPr lang="en-US" altLang="ja-JP" sz="1400">
                <a:latin typeface="Calibri" pitchFamily="34" charset="0"/>
              </a:rPr>
              <a:t>Read-out</a:t>
            </a:r>
          </a:p>
          <a:p>
            <a:pPr algn="ctr"/>
            <a:r>
              <a:rPr lang="en-US" altLang="ja-JP" sz="1400">
                <a:latin typeface="Calibri" pitchFamily="34" charset="0"/>
              </a:rPr>
              <a:t>modules</a:t>
            </a:r>
          </a:p>
        </p:txBody>
      </p:sp>
      <p:sp>
        <p:nvSpPr>
          <p:cNvPr id="90" name="Rectangle 50"/>
          <p:cNvSpPr>
            <a:spLocks noChangeArrowheads="1"/>
          </p:cNvSpPr>
          <p:nvPr/>
        </p:nvSpPr>
        <p:spPr bwMode="auto">
          <a:xfrm>
            <a:off x="2084360" y="3644269"/>
            <a:ext cx="439737" cy="411162"/>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79" name="AutoShape 53"/>
          <p:cNvCxnSpPr>
            <a:cxnSpLocks noChangeShapeType="1"/>
            <a:stCxn id="90" idx="3"/>
          </p:cNvCxnSpPr>
          <p:nvPr/>
        </p:nvCxnSpPr>
        <p:spPr bwMode="auto">
          <a:xfrm flipV="1">
            <a:off x="2524097" y="3350581"/>
            <a:ext cx="477866" cy="499269"/>
          </a:xfrm>
          <a:prstGeom prst="straightConnector1">
            <a:avLst/>
          </a:prstGeom>
          <a:noFill/>
          <a:ln w="19050">
            <a:solidFill>
              <a:srgbClr val="0000FF"/>
            </a:solidFill>
            <a:round/>
            <a:headEnd/>
            <a:tailEnd/>
          </a:ln>
          <a:effectLst>
            <a:outerShdw blurRad="50800" dist="50800" dir="5400000" algn="ctr" rotWithShape="0">
              <a:schemeClr val="bg1">
                <a:lumMod val="75000"/>
              </a:schemeClr>
            </a:outerShdw>
          </a:effectLst>
        </p:spPr>
      </p:cxnSp>
      <p:sp>
        <p:nvSpPr>
          <p:cNvPr id="81" name="テキスト ボックス 96"/>
          <p:cNvSpPr txBox="1">
            <a:spLocks noChangeArrowheads="1"/>
          </p:cNvSpPr>
          <p:nvPr/>
        </p:nvSpPr>
        <p:spPr bwMode="auto">
          <a:xfrm>
            <a:off x="3659188" y="2564769"/>
            <a:ext cx="382587" cy="27622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 </a:t>
            </a:r>
            <a:endParaRPr lang="ja-JP" altLang="en-US" sz="1200" dirty="0">
              <a:latin typeface="+mn-lt"/>
              <a:ea typeface="+mn-ea"/>
            </a:endParaRPr>
          </a:p>
        </p:txBody>
      </p:sp>
      <p:grpSp>
        <p:nvGrpSpPr>
          <p:cNvPr id="8" name="グループ化 122"/>
          <p:cNvGrpSpPr/>
          <p:nvPr/>
        </p:nvGrpSpPr>
        <p:grpSpPr>
          <a:xfrm>
            <a:off x="4791078" y="2620342"/>
            <a:ext cx="565966" cy="573558"/>
            <a:chOff x="4883384" y="4315963"/>
            <a:chExt cx="346888" cy="416430"/>
          </a:xfrm>
          <a:effectLst>
            <a:outerShdw blurRad="50800" dist="38100" dir="5400000" algn="t" rotWithShape="0">
              <a:prstClr val="black">
                <a:alpha val="40000"/>
              </a:prstClr>
            </a:outerShdw>
          </a:effectLst>
        </p:grpSpPr>
        <p:sp>
          <p:nvSpPr>
            <p:cNvPr id="86" name="Rectangle 5"/>
            <p:cNvSpPr>
              <a:spLocks noChangeArrowheads="1"/>
            </p:cNvSpPr>
            <p:nvPr/>
          </p:nvSpPr>
          <p:spPr bwMode="auto">
            <a:xfrm>
              <a:off x="4883384" y="4504704"/>
              <a:ext cx="71890" cy="88504"/>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7" name="Oval 6"/>
            <p:cNvSpPr>
              <a:spLocks noChangeArrowheads="1"/>
            </p:cNvSpPr>
            <p:nvPr/>
          </p:nvSpPr>
          <p:spPr bwMode="auto">
            <a:xfrm>
              <a:off x="5027863" y="4315963"/>
              <a:ext cx="100507" cy="7715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8" name="Rectangle 7"/>
            <p:cNvSpPr>
              <a:spLocks noChangeArrowheads="1"/>
            </p:cNvSpPr>
            <p:nvPr/>
          </p:nvSpPr>
          <p:spPr bwMode="auto">
            <a:xfrm>
              <a:off x="4919678" y="4360223"/>
              <a:ext cx="310594" cy="372170"/>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pic>
        <p:nvPicPr>
          <p:cNvPr id="8238" name="Picture 3"/>
          <p:cNvPicPr>
            <a:picLocks noChangeAspect="1" noChangeArrowheads="1"/>
          </p:cNvPicPr>
          <p:nvPr/>
        </p:nvPicPr>
        <p:blipFill>
          <a:blip r:embed="rId5" cstate="print"/>
          <a:srcRect/>
          <a:stretch>
            <a:fillRect/>
          </a:stretch>
        </p:blipFill>
        <p:spPr bwMode="auto">
          <a:xfrm>
            <a:off x="6975475" y="3810211"/>
            <a:ext cx="1243013" cy="8921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31786" name="Text Box 68"/>
          <p:cNvSpPr txBox="1">
            <a:spLocks noChangeArrowheads="1"/>
          </p:cNvSpPr>
          <p:nvPr/>
        </p:nvSpPr>
        <p:spPr bwMode="auto">
          <a:xfrm>
            <a:off x="6938963" y="4667461"/>
            <a:ext cx="1350962" cy="461963"/>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using ROOT</a:t>
            </a:r>
          </a:p>
        </p:txBody>
      </p:sp>
      <p:cxnSp>
        <p:nvCxnSpPr>
          <p:cNvPr id="76" name="AutoShape 63"/>
          <p:cNvCxnSpPr>
            <a:cxnSpLocks noChangeShapeType="1"/>
            <a:stCxn id="104" idx="3"/>
            <a:endCxn id="75" idx="1"/>
          </p:cNvCxnSpPr>
          <p:nvPr/>
        </p:nvCxnSpPr>
        <p:spPr bwMode="auto">
          <a:xfrm flipV="1">
            <a:off x="5357042" y="2692611"/>
            <a:ext cx="1713683" cy="1015409"/>
          </a:xfrm>
          <a:prstGeom prst="straightConnector1">
            <a:avLst/>
          </a:prstGeom>
          <a:noFill/>
          <a:ln w="25400">
            <a:solidFill>
              <a:schemeClr val="tx1">
                <a:lumMod val="50000"/>
                <a:lumOff val="50000"/>
              </a:schemeClr>
            </a:solidFill>
            <a:prstDash val="sysDash"/>
            <a:round/>
            <a:headEnd type="none" w="med" len="med"/>
            <a:tailEnd type="arrow" w="med" len="med"/>
          </a:ln>
        </p:spPr>
      </p:cxnSp>
      <p:cxnSp>
        <p:nvCxnSpPr>
          <p:cNvPr id="108" name="AutoShape 63"/>
          <p:cNvCxnSpPr>
            <a:cxnSpLocks noChangeShapeType="1"/>
            <a:stCxn id="104" idx="3"/>
          </p:cNvCxnSpPr>
          <p:nvPr/>
        </p:nvCxnSpPr>
        <p:spPr bwMode="auto">
          <a:xfrm>
            <a:off x="5357813" y="3707769"/>
            <a:ext cx="1617662" cy="412750"/>
          </a:xfrm>
          <a:prstGeom prst="straightConnector1">
            <a:avLst/>
          </a:prstGeom>
          <a:noFill/>
          <a:ln w="25400">
            <a:solidFill>
              <a:schemeClr val="tx1">
                <a:lumMod val="50000"/>
                <a:lumOff val="50000"/>
              </a:schemeClr>
            </a:solidFill>
            <a:prstDash val="sysDash"/>
            <a:round/>
            <a:headEnd type="none" w="med" len="med"/>
            <a:tailEnd type="arrow" w="med" len="med"/>
          </a:ln>
        </p:spPr>
      </p:cxnSp>
      <p:grpSp>
        <p:nvGrpSpPr>
          <p:cNvPr id="9" name="グループ化 108"/>
          <p:cNvGrpSpPr/>
          <p:nvPr/>
        </p:nvGrpSpPr>
        <p:grpSpPr>
          <a:xfrm>
            <a:off x="299979" y="2782256"/>
            <a:ext cx="1173163" cy="1217613"/>
            <a:chOff x="409575" y="4394200"/>
            <a:chExt cx="1173163" cy="1217613"/>
          </a:xfrm>
          <a:effectLst>
            <a:outerShdw blurRad="50800" dist="38100" dir="5400000" algn="t" rotWithShape="0">
              <a:prstClr val="black">
                <a:alpha val="40000"/>
              </a:prstClr>
            </a:outerShdw>
          </a:effectLst>
        </p:grpSpPr>
        <p:sp>
          <p:nvSpPr>
            <p:cNvPr id="111" name="正方形/長方形 110"/>
            <p:cNvSpPr/>
            <p:nvPr/>
          </p:nvSpPr>
          <p:spPr>
            <a:xfrm>
              <a:off x="409575" y="43942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正方形/長方形 111"/>
            <p:cNvSpPr/>
            <p:nvPr/>
          </p:nvSpPr>
          <p:spPr>
            <a:xfrm>
              <a:off x="409575" y="4546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正方形/長方形 112"/>
            <p:cNvSpPr/>
            <p:nvPr/>
          </p:nvSpPr>
          <p:spPr>
            <a:xfrm>
              <a:off x="409575" y="4699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4" name="正方形/長方形 113"/>
            <p:cNvSpPr/>
            <p:nvPr/>
          </p:nvSpPr>
          <p:spPr>
            <a:xfrm>
              <a:off x="409575" y="48514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正方形/長方形 114"/>
            <p:cNvSpPr/>
            <p:nvPr/>
          </p:nvSpPr>
          <p:spPr>
            <a:xfrm>
              <a:off x="409575" y="49911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正方形/長方形 115"/>
            <p:cNvSpPr/>
            <p:nvPr/>
          </p:nvSpPr>
          <p:spPr>
            <a:xfrm>
              <a:off x="409575" y="51435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正方形/長方形 116"/>
            <p:cNvSpPr/>
            <p:nvPr/>
          </p:nvSpPr>
          <p:spPr>
            <a:xfrm>
              <a:off x="409575" y="5308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正方形/長方形 117"/>
            <p:cNvSpPr/>
            <p:nvPr/>
          </p:nvSpPr>
          <p:spPr>
            <a:xfrm>
              <a:off x="409575" y="5461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794" name="Text Box 51"/>
          <p:cNvSpPr txBox="1">
            <a:spLocks noChangeArrowheads="1"/>
          </p:cNvSpPr>
          <p:nvPr/>
        </p:nvSpPr>
        <p:spPr bwMode="auto">
          <a:xfrm>
            <a:off x="261603" y="4113076"/>
            <a:ext cx="962025" cy="307975"/>
          </a:xfrm>
          <a:prstGeom prst="rect">
            <a:avLst/>
          </a:prstGeom>
          <a:noFill/>
          <a:ln w="9525">
            <a:noFill/>
            <a:miter lim="800000"/>
            <a:headEnd/>
            <a:tailEnd/>
          </a:ln>
        </p:spPr>
        <p:txBody>
          <a:bodyPr>
            <a:spAutoFit/>
          </a:bodyPr>
          <a:lstStyle/>
          <a:p>
            <a:pPr algn="ctr"/>
            <a:r>
              <a:rPr lang="en-US" altLang="ja-JP" sz="1400">
                <a:latin typeface="Calibri" pitchFamily="34" charset="0"/>
              </a:rPr>
              <a:t>Detectors</a:t>
            </a:r>
          </a:p>
        </p:txBody>
      </p:sp>
      <p:cxnSp>
        <p:nvCxnSpPr>
          <p:cNvPr id="121" name="直線コネクタ 120"/>
          <p:cNvCxnSpPr>
            <a:stCxn id="111" idx="3"/>
          </p:cNvCxnSpPr>
          <p:nvPr/>
        </p:nvCxnSpPr>
        <p:spPr>
          <a:xfrm>
            <a:off x="1473200" y="2858456"/>
            <a:ext cx="611188" cy="4127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18" idx="3"/>
            <a:endCxn id="90" idx="1"/>
          </p:cNvCxnSpPr>
          <p:nvPr/>
        </p:nvCxnSpPr>
        <p:spPr>
          <a:xfrm flipV="1">
            <a:off x="1473200" y="3850644"/>
            <a:ext cx="611188" cy="74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3" name="日付プレースホルダ 122"/>
          <p:cNvSpPr>
            <a:spLocks noGrp="1"/>
          </p:cNvSpPr>
          <p:nvPr>
            <p:ph type="dt" sz="half" idx="10"/>
          </p:nvPr>
        </p:nvSpPr>
        <p:spPr>
          <a:xfrm>
            <a:off x="457200" y="6160219"/>
            <a:ext cx="2133600" cy="365125"/>
          </a:xfrm>
        </p:spPr>
        <p:txBody>
          <a:bodyPr/>
          <a:lstStyle/>
          <a:p>
            <a:r>
              <a:rPr kumimoji="1" lang="en-US" altLang="ja-JP" smtClean="0"/>
              <a:t>2013-09-10</a:t>
            </a:r>
            <a:endParaRPr kumimoji="1" lang="ja-JP" altLang="en-US" dirty="0"/>
          </a:p>
        </p:txBody>
      </p:sp>
      <p:sp>
        <p:nvSpPr>
          <p:cNvPr id="124" name="スライド番号プレースホルダ 123"/>
          <p:cNvSpPr>
            <a:spLocks noGrp="1"/>
          </p:cNvSpPr>
          <p:nvPr>
            <p:ph type="sldNum" sz="quarter" idx="12"/>
          </p:nvPr>
        </p:nvSpPr>
        <p:spPr>
          <a:xfrm>
            <a:off x="6553200" y="6196223"/>
            <a:ext cx="2133600" cy="365125"/>
          </a:xfrm>
        </p:spPr>
        <p:txBody>
          <a:bodyPr/>
          <a:lstStyle/>
          <a:p>
            <a:fld id="{08470B2B-695B-45E3-9C20-99F8EF8DD10C}" type="slidenum">
              <a:rPr kumimoji="1" lang="ja-JP" altLang="en-US" smtClean="0"/>
              <a:pPr/>
              <a:t>14</a:t>
            </a:fld>
            <a:endParaRPr kumimoji="1" lang="ja-JP" altLang="en-US" dirty="0"/>
          </a:p>
        </p:txBody>
      </p:sp>
      <p:pic>
        <p:nvPicPr>
          <p:cNvPr id="110" name="図 109" descr="OpenIt_logo2.gif"/>
          <p:cNvPicPr>
            <a:picLocks noChangeAspect="1"/>
          </p:cNvPicPr>
          <p:nvPr/>
        </p:nvPicPr>
        <p:blipFill>
          <a:blip r:embed="rId6" cstate="print"/>
          <a:stretch>
            <a:fillRect/>
          </a:stretch>
        </p:blipFill>
        <p:spPr>
          <a:xfrm>
            <a:off x="7811852" y="0"/>
            <a:ext cx="1332148" cy="883467"/>
          </a:xfrm>
          <a:prstGeom prst="rect">
            <a:avLst/>
          </a:prstGeom>
        </p:spPr>
      </p:pic>
      <p:sp>
        <p:nvSpPr>
          <p:cNvPr id="11" name="テキスト ボックス 10"/>
          <p:cNvSpPr txBox="1"/>
          <p:nvPr/>
        </p:nvSpPr>
        <p:spPr>
          <a:xfrm>
            <a:off x="791580" y="5373216"/>
            <a:ext cx="7069964" cy="369332"/>
          </a:xfrm>
          <a:prstGeom prst="rect">
            <a:avLst/>
          </a:prstGeom>
          <a:noFill/>
        </p:spPr>
        <p:txBody>
          <a:bodyPr wrap="none" rtlCol="0">
            <a:spAutoFit/>
          </a:bodyPr>
          <a:lstStyle/>
          <a:p>
            <a:r>
              <a:rPr kumimoji="1" lang="ja-JP" altLang="en-US" dirty="0" smtClean="0"/>
              <a:t>リードアウトモジュールが多い場合は複数セット用意</a:t>
            </a:r>
            <a:r>
              <a:rPr lang="ja-JP" altLang="en-US" dirty="0" smtClean="0"/>
              <a:t>することで対応する</a:t>
            </a:r>
            <a:endParaRPr kumimoji="1" lang="ja-JP" altLang="en-US" dirty="0"/>
          </a:p>
        </p:txBody>
      </p:sp>
    </p:spTree>
    <p:custDataLst>
      <p:tags r:id="rId1"/>
    </p:custDataLst>
    <p:extLst>
      <p:ext uri="{BB962C8B-B14F-4D97-AF65-F5344CB8AC3E}">
        <p14:creationId xmlns:p14="http://schemas.microsoft.com/office/powerpoint/2010/main" val="29117071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角丸四角形 105"/>
          <p:cNvSpPr/>
          <p:nvPr/>
        </p:nvSpPr>
        <p:spPr>
          <a:xfrm>
            <a:off x="6624228" y="1457324"/>
            <a:ext cx="2340259" cy="2223703"/>
          </a:xfrm>
          <a:prstGeom prst="roundRect">
            <a:avLst/>
          </a:prstGeom>
          <a:solidFill>
            <a:srgbClr val="DFDF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47" name="タイトル 1"/>
          <p:cNvSpPr>
            <a:spLocks noGrp="1"/>
          </p:cNvSpPr>
          <p:nvPr>
            <p:ph type="title" idx="4294967295"/>
          </p:nvPr>
        </p:nvSpPr>
        <p:spPr>
          <a:xfrm>
            <a:off x="498475" y="158750"/>
            <a:ext cx="8229600" cy="984250"/>
          </a:xfrm>
        </p:spPr>
        <p:txBody>
          <a:bodyPr/>
          <a:lstStyle/>
          <a:p>
            <a:pPr eaLnBrk="1" hangingPunct="1"/>
            <a:r>
              <a:rPr lang="ja-JP" altLang="en-US" sz="4800" dirty="0" smtClean="0">
                <a:latin typeface="ＭＳ Ｐゴシック" charset="-128"/>
              </a:rPr>
              <a:t>ランコントロール</a:t>
            </a:r>
            <a:endParaRPr lang="ja-JP" altLang="en-US" sz="4800" dirty="0" smtClean="0"/>
          </a:p>
        </p:txBody>
      </p:sp>
      <p:sp>
        <p:nvSpPr>
          <p:cNvPr id="45" name="角丸四角形 44"/>
          <p:cNvSpPr/>
          <p:nvPr/>
        </p:nvSpPr>
        <p:spPr>
          <a:xfrm>
            <a:off x="3841750" y="1822450"/>
            <a:ext cx="2287588" cy="1449388"/>
          </a:xfrm>
          <a:prstGeom prst="roundRect">
            <a:avLst/>
          </a:prstGeom>
          <a:solidFill>
            <a:schemeClr val="accent1">
              <a:lumMod val="40000"/>
              <a:lumOff val="60000"/>
            </a:schemeClr>
          </a:solidFill>
          <a:ln w="12700"/>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69" name="Rectangle 59"/>
          <p:cNvSpPr>
            <a:spLocks noChangeArrowheads="1"/>
          </p:cNvSpPr>
          <p:nvPr/>
        </p:nvSpPr>
        <p:spPr bwMode="auto">
          <a:xfrm>
            <a:off x="4937125" y="2041525"/>
            <a:ext cx="857250" cy="673100"/>
          </a:xfrm>
          <a:prstGeom prst="rect">
            <a:avLst/>
          </a:prstGeom>
          <a:solidFill>
            <a:srgbClr val="FF99CC"/>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pPr algn="ctr" fontAlgn="auto">
              <a:spcBef>
                <a:spcPts val="0"/>
              </a:spcBef>
              <a:spcAft>
                <a:spcPts val="0"/>
              </a:spcAft>
              <a:defRPr/>
            </a:pPr>
            <a:r>
              <a:rPr lang="en-US" altLang="ja-JP" sz="1400" dirty="0">
                <a:latin typeface="+mn-lt"/>
                <a:ea typeface="+mn-ea"/>
              </a:rPr>
              <a:t>HTTP</a:t>
            </a:r>
          </a:p>
          <a:p>
            <a:pPr algn="ctr" fontAlgn="auto">
              <a:spcBef>
                <a:spcPts val="0"/>
              </a:spcBef>
              <a:spcAft>
                <a:spcPts val="0"/>
              </a:spcAft>
              <a:defRPr/>
            </a:pPr>
            <a:r>
              <a:rPr lang="en-US" altLang="ja-JP" sz="1400" dirty="0">
                <a:latin typeface="+mn-lt"/>
                <a:ea typeface="+mn-ea"/>
              </a:rPr>
              <a:t>Server</a:t>
            </a:r>
          </a:p>
        </p:txBody>
      </p:sp>
      <p:pic>
        <p:nvPicPr>
          <p:cNvPr id="68" name="Picture 56" descr="oprationPanel"/>
          <p:cNvPicPr>
            <a:picLocks noChangeAspect="1" noChangeArrowheads="1"/>
          </p:cNvPicPr>
          <p:nvPr/>
        </p:nvPicPr>
        <p:blipFill>
          <a:blip r:embed="rId4" cstate="print"/>
          <a:srcRect/>
          <a:stretch>
            <a:fillRect/>
          </a:stretch>
        </p:blipFill>
        <p:spPr bwMode="auto">
          <a:xfrm>
            <a:off x="6804248" y="1916832"/>
            <a:ext cx="971550" cy="1063625"/>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1770" name="Text Box 61"/>
          <p:cNvSpPr txBox="1">
            <a:spLocks noChangeArrowheads="1"/>
          </p:cNvSpPr>
          <p:nvPr/>
        </p:nvSpPr>
        <p:spPr bwMode="auto">
          <a:xfrm>
            <a:off x="6768244" y="2924944"/>
            <a:ext cx="2304256" cy="830997"/>
          </a:xfrm>
          <a:prstGeom prst="rect">
            <a:avLst/>
          </a:prstGeom>
          <a:noFill/>
          <a:ln w="9525">
            <a:noFill/>
            <a:miter lim="800000"/>
            <a:headEnd/>
            <a:tailEnd/>
          </a:ln>
        </p:spPr>
        <p:txBody>
          <a:bodyPr wrap="square">
            <a:spAutoFit/>
          </a:bodyPr>
          <a:lstStyle/>
          <a:p>
            <a:pPr>
              <a:buFont typeface="Arial" pitchFamily="34" charset="0"/>
              <a:buChar char="•"/>
            </a:pPr>
            <a:r>
              <a:rPr lang="en-US" altLang="ja-JP" sz="1200">
                <a:latin typeface="Calibri" pitchFamily="34" charset="0"/>
              </a:rPr>
              <a:t>Control </a:t>
            </a:r>
            <a:r>
              <a:rPr lang="en-US" altLang="ja-JP" sz="1200" smtClean="0">
                <a:latin typeface="Calibri" pitchFamily="34" charset="0"/>
              </a:rPr>
              <a:t>Panel</a:t>
            </a:r>
            <a:r>
              <a:rPr lang="ja-JP" altLang="en-US" sz="1200" smtClean="0">
                <a:latin typeface="Calibri" pitchFamily="34" charset="0"/>
              </a:rPr>
              <a:t> </a:t>
            </a:r>
            <a:r>
              <a:rPr lang="en-US" altLang="ja-JP" sz="1200" smtClean="0">
                <a:latin typeface="Calibri" pitchFamily="34" charset="0"/>
              </a:rPr>
              <a:t>on Web browser</a:t>
            </a:r>
          </a:p>
          <a:p>
            <a:r>
              <a:rPr lang="en-US" altLang="ja-JP" sz="1200" smtClean="0">
                <a:latin typeface="Calibri" pitchFamily="34" charset="0"/>
              </a:rPr>
              <a:t>  (javascript, ajax)</a:t>
            </a:r>
          </a:p>
          <a:p>
            <a:pPr>
              <a:buFont typeface="Arial" pitchFamily="34" charset="0"/>
              <a:buChar char="•"/>
            </a:pPr>
            <a:r>
              <a:rPr lang="en-US" altLang="ja-JP" sz="1200" smtClean="0">
                <a:latin typeface="Calibri" pitchFamily="34" charset="0"/>
              </a:rPr>
              <a:t>Python GUI</a:t>
            </a:r>
          </a:p>
          <a:p>
            <a:pPr>
              <a:buFont typeface="Arial" pitchFamily="34" charset="0"/>
              <a:buChar char="•"/>
            </a:pPr>
            <a:r>
              <a:rPr lang="en-US" altLang="ja-JP" sz="1200" smtClean="0">
                <a:latin typeface="Calibri" pitchFamily="34" charset="0"/>
              </a:rPr>
              <a:t>Command line program</a:t>
            </a:r>
            <a:endParaRPr lang="en-US" altLang="ja-JP" sz="1200">
              <a:latin typeface="Calibri" pitchFamily="34" charset="0"/>
            </a:endParaRPr>
          </a:p>
        </p:txBody>
      </p:sp>
      <p:sp>
        <p:nvSpPr>
          <p:cNvPr id="80" name="テキスト ボックス 95"/>
          <p:cNvSpPr txBox="1">
            <a:spLocks noChangeArrowheads="1"/>
          </p:cNvSpPr>
          <p:nvPr/>
        </p:nvSpPr>
        <p:spPr bwMode="auto">
          <a:xfrm>
            <a:off x="3987800" y="1895475"/>
            <a:ext cx="346075" cy="27622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a:t>
            </a:r>
            <a:endParaRPr lang="ja-JP" altLang="en-US" sz="1200" dirty="0">
              <a:latin typeface="+mn-lt"/>
              <a:ea typeface="+mn-ea"/>
            </a:endParaRPr>
          </a:p>
        </p:txBody>
      </p:sp>
      <p:sp>
        <p:nvSpPr>
          <p:cNvPr id="31780" name="テキスト ボックス 104"/>
          <p:cNvSpPr txBox="1">
            <a:spLocks noChangeArrowheads="1"/>
          </p:cNvSpPr>
          <p:nvPr/>
        </p:nvSpPr>
        <p:spPr bwMode="auto">
          <a:xfrm>
            <a:off x="5738205" y="2420888"/>
            <a:ext cx="1462087" cy="307975"/>
          </a:xfrm>
          <a:prstGeom prst="rect">
            <a:avLst/>
          </a:prstGeom>
          <a:noFill/>
          <a:ln w="9525">
            <a:noFill/>
            <a:miter lim="800000"/>
            <a:headEnd/>
            <a:tailEnd/>
          </a:ln>
        </p:spPr>
        <p:txBody>
          <a:bodyPr wrap="none">
            <a:spAutoFit/>
          </a:bodyPr>
          <a:lstStyle/>
          <a:p>
            <a:r>
              <a:rPr lang="en-US" altLang="ja-JP" sz="1400">
                <a:latin typeface="Calibri" pitchFamily="34" charset="0"/>
              </a:rPr>
              <a:t>Command/Status</a:t>
            </a:r>
            <a:endParaRPr lang="ja-JP" altLang="en-US" sz="1400">
              <a:latin typeface="Calibri" pitchFamily="34" charset="0"/>
            </a:endParaRPr>
          </a:p>
        </p:txBody>
      </p:sp>
      <p:sp>
        <p:nvSpPr>
          <p:cNvPr id="31781" name="テキスト ボックス 95"/>
          <p:cNvSpPr txBox="1">
            <a:spLocks noChangeArrowheads="1"/>
          </p:cNvSpPr>
          <p:nvPr/>
        </p:nvSpPr>
        <p:spPr bwMode="auto">
          <a:xfrm>
            <a:off x="6732240" y="1608857"/>
            <a:ext cx="1295400" cy="307975"/>
          </a:xfrm>
          <a:prstGeom prst="rect">
            <a:avLst/>
          </a:prstGeom>
          <a:noFill/>
          <a:ln w="9525">
            <a:noFill/>
            <a:miter lim="800000"/>
            <a:headEnd/>
            <a:tailEnd/>
          </a:ln>
        </p:spPr>
        <p:txBody>
          <a:bodyPr>
            <a:spAutoFit/>
          </a:bodyPr>
          <a:lstStyle/>
          <a:p>
            <a:r>
              <a:rPr lang="en-US" altLang="ja-JP" sz="1400">
                <a:latin typeface="Calibri" pitchFamily="34" charset="0"/>
              </a:rPr>
              <a:t>User Interface</a:t>
            </a:r>
            <a:endParaRPr lang="ja-JP" altLang="en-US" sz="1400">
              <a:latin typeface="Calibri" pitchFamily="34" charset="0"/>
            </a:endParaRPr>
          </a:p>
        </p:txBody>
      </p:sp>
      <p:sp>
        <p:nvSpPr>
          <p:cNvPr id="105" name="メモ 104"/>
          <p:cNvSpPr/>
          <p:nvPr/>
        </p:nvSpPr>
        <p:spPr>
          <a:xfrm>
            <a:off x="2709863" y="2135188"/>
            <a:ext cx="879475" cy="47625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XML</a:t>
            </a:r>
            <a:endParaRPr lang="ja-JP" altLang="en-US" dirty="0"/>
          </a:p>
        </p:txBody>
      </p:sp>
      <p:cxnSp>
        <p:nvCxnSpPr>
          <p:cNvPr id="107" name="直線矢印コネクタ 106"/>
          <p:cNvCxnSpPr>
            <a:stCxn id="105" idx="3"/>
            <a:endCxn id="65" idx="1"/>
          </p:cNvCxnSpPr>
          <p:nvPr/>
        </p:nvCxnSpPr>
        <p:spPr>
          <a:xfrm>
            <a:off x="3589338" y="2373313"/>
            <a:ext cx="471487" cy="288925"/>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84" name="テキスト ボックス 95"/>
          <p:cNvSpPr txBox="1">
            <a:spLocks noChangeArrowheads="1"/>
          </p:cNvSpPr>
          <p:nvPr/>
        </p:nvSpPr>
        <p:spPr bwMode="auto">
          <a:xfrm>
            <a:off x="2198688" y="2589213"/>
            <a:ext cx="1752600" cy="307975"/>
          </a:xfrm>
          <a:prstGeom prst="rect">
            <a:avLst/>
          </a:prstGeom>
          <a:noFill/>
          <a:ln w="9525">
            <a:noFill/>
            <a:miter lim="800000"/>
            <a:headEnd/>
            <a:tailEnd/>
          </a:ln>
        </p:spPr>
        <p:txBody>
          <a:bodyPr>
            <a:spAutoFit/>
          </a:bodyPr>
          <a:lstStyle/>
          <a:p>
            <a:r>
              <a:rPr lang="en-US" altLang="ja-JP" sz="1400">
                <a:latin typeface="Calibri" pitchFamily="34" charset="0"/>
              </a:rPr>
              <a:t>System Configuration</a:t>
            </a:r>
            <a:endParaRPr lang="ja-JP" altLang="en-US" sz="1400">
              <a:latin typeface="Calibri" pitchFamily="34" charset="0"/>
            </a:endParaRPr>
          </a:p>
        </p:txBody>
      </p:sp>
      <p:sp>
        <p:nvSpPr>
          <p:cNvPr id="70" name="メモ 69"/>
          <p:cNvSpPr/>
          <p:nvPr/>
        </p:nvSpPr>
        <p:spPr>
          <a:xfrm>
            <a:off x="2320925" y="3203575"/>
            <a:ext cx="1063625" cy="49530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dirty="0"/>
              <a:t>XML/JSON</a:t>
            </a:r>
            <a:endParaRPr lang="ja-JP" altLang="en-US" sz="1400" dirty="0"/>
          </a:p>
        </p:txBody>
      </p:sp>
      <p:sp>
        <p:nvSpPr>
          <p:cNvPr id="31788" name="テキスト ボックス 95"/>
          <p:cNvSpPr txBox="1">
            <a:spLocks noChangeArrowheads="1"/>
          </p:cNvSpPr>
          <p:nvPr/>
        </p:nvSpPr>
        <p:spPr bwMode="auto">
          <a:xfrm>
            <a:off x="1906588" y="3684588"/>
            <a:ext cx="1679575" cy="523875"/>
          </a:xfrm>
          <a:prstGeom prst="rect">
            <a:avLst/>
          </a:prstGeom>
          <a:noFill/>
          <a:ln w="9525">
            <a:noFill/>
            <a:miter lim="800000"/>
            <a:headEnd/>
            <a:tailEnd/>
          </a:ln>
        </p:spPr>
        <p:txBody>
          <a:bodyPr>
            <a:spAutoFit/>
          </a:bodyPr>
          <a:lstStyle/>
          <a:p>
            <a:r>
              <a:rPr lang="en-US" altLang="ja-JP" sz="1400">
                <a:latin typeface="Calibri" pitchFamily="34" charset="0"/>
              </a:rPr>
              <a:t>Device Condition/</a:t>
            </a:r>
          </a:p>
          <a:p>
            <a:r>
              <a:rPr lang="en-US" altLang="ja-JP" sz="1400">
                <a:latin typeface="Calibri" pitchFamily="34" charset="0"/>
              </a:rPr>
              <a:t>Online analysis</a:t>
            </a:r>
            <a:endParaRPr lang="ja-JP" altLang="en-US" sz="1400">
              <a:latin typeface="Calibri" pitchFamily="34" charset="0"/>
            </a:endParaRPr>
          </a:p>
        </p:txBody>
      </p:sp>
      <p:sp>
        <p:nvSpPr>
          <p:cNvPr id="74" name="角丸四角形吹き出し 73"/>
          <p:cNvSpPr/>
          <p:nvPr/>
        </p:nvSpPr>
        <p:spPr>
          <a:xfrm>
            <a:off x="251520" y="1340768"/>
            <a:ext cx="2410718" cy="883320"/>
          </a:xfrm>
          <a:prstGeom prst="wedgeRoundRectCallout">
            <a:avLst>
              <a:gd name="adj1" fmla="val 61764"/>
              <a:gd name="adj2" fmla="val 38449"/>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smtClean="0">
                <a:solidFill>
                  <a:schemeClr val="tx1"/>
                </a:solidFill>
              </a:rPr>
              <a:t>使用</a:t>
            </a:r>
            <a:r>
              <a:rPr lang="ja-JP" altLang="en-US" sz="1200" dirty="0">
                <a:solidFill>
                  <a:schemeClr val="tx1"/>
                </a:solidFill>
              </a:rPr>
              <a:t>するコンポーネントを指定</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コンポーネント間</a:t>
            </a:r>
            <a:r>
              <a:rPr lang="ja-JP" altLang="en-US" sz="1200" dirty="0">
                <a:solidFill>
                  <a:schemeClr val="tx1"/>
                </a:solidFill>
              </a:rPr>
              <a:t>接続情報</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パラメータ</a:t>
            </a:r>
            <a:endParaRPr lang="ja-JP" altLang="en-US" sz="1200" dirty="0">
              <a:solidFill>
                <a:schemeClr val="tx1"/>
              </a:solidFill>
            </a:endParaRPr>
          </a:p>
        </p:txBody>
      </p:sp>
      <p:sp>
        <p:nvSpPr>
          <p:cNvPr id="77" name="角丸四角形吹き出し 76"/>
          <p:cNvSpPr/>
          <p:nvPr/>
        </p:nvSpPr>
        <p:spPr>
          <a:xfrm>
            <a:off x="323528" y="2471738"/>
            <a:ext cx="1944216" cy="858837"/>
          </a:xfrm>
          <a:prstGeom prst="wedgeRoundRectCallout">
            <a:avLst>
              <a:gd name="adj1" fmla="val 57921"/>
              <a:gd name="adj2" fmla="val 32656"/>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dirty="0">
                <a:solidFill>
                  <a:schemeClr val="tx1"/>
                </a:solidFill>
              </a:rPr>
              <a:t>　装置パラメータ</a:t>
            </a:r>
            <a:endParaRPr lang="en-US" altLang="ja-JP" sz="1200" dirty="0">
              <a:solidFill>
                <a:schemeClr val="tx1"/>
              </a:solidFill>
            </a:endParaRPr>
          </a:p>
          <a:p>
            <a:pPr marL="90488" indent="-90488"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オンラインモニタパラメータ</a:t>
            </a:r>
            <a:endParaRPr lang="ja-JP" altLang="en-US" sz="1200" dirty="0">
              <a:solidFill>
                <a:schemeClr val="tx1"/>
              </a:solidFill>
            </a:endParaRPr>
          </a:p>
        </p:txBody>
      </p:sp>
      <p:grpSp>
        <p:nvGrpSpPr>
          <p:cNvPr id="10" name="グループ化 109"/>
          <p:cNvGrpSpPr/>
          <p:nvPr/>
        </p:nvGrpSpPr>
        <p:grpSpPr>
          <a:xfrm>
            <a:off x="4060818" y="2297099"/>
            <a:ext cx="942561" cy="799839"/>
            <a:chOff x="4056063" y="2682875"/>
            <a:chExt cx="633412" cy="432419"/>
          </a:xfrm>
          <a:effectLst>
            <a:outerShdw blurRad="50800" dist="38100" dir="5400000" algn="t" rotWithShape="0">
              <a:prstClr val="black">
                <a:alpha val="40000"/>
              </a:prstClr>
            </a:outerShdw>
          </a:effectLst>
        </p:grpSpPr>
        <p:sp>
          <p:nvSpPr>
            <p:cNvPr id="64" name="Oval 47"/>
            <p:cNvSpPr>
              <a:spLocks noChangeArrowheads="1"/>
            </p:cNvSpPr>
            <p:nvPr/>
          </p:nvSpPr>
          <p:spPr bwMode="auto">
            <a:xfrm>
              <a:off x="4316413" y="3018457"/>
              <a:ext cx="117475" cy="9683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65" name="Rectangle 49"/>
            <p:cNvSpPr>
              <a:spLocks noChangeArrowheads="1"/>
            </p:cNvSpPr>
            <p:nvPr/>
          </p:nvSpPr>
          <p:spPr bwMode="auto">
            <a:xfrm>
              <a:off x="4056063" y="2682875"/>
              <a:ext cx="633412" cy="395288"/>
            </a:xfrm>
            <a:prstGeom prst="rect">
              <a:avLst/>
            </a:prstGeom>
            <a:solidFill>
              <a:srgbClr val="00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tLang="ja-JP" sz="1400" dirty="0" err="1">
                  <a:latin typeface="+mn-lt"/>
                  <a:ea typeface="+mn-ea"/>
                </a:rPr>
                <a:t>Daq</a:t>
              </a:r>
              <a:endParaRPr lang="en-US" altLang="ja-JP" sz="1400" dirty="0">
                <a:latin typeface="+mn-lt"/>
                <a:ea typeface="+mn-ea"/>
              </a:endParaRPr>
            </a:p>
            <a:p>
              <a:pPr algn="ctr" fontAlgn="auto">
                <a:spcBef>
                  <a:spcPts val="0"/>
                </a:spcBef>
                <a:spcAft>
                  <a:spcPts val="0"/>
                </a:spcAft>
                <a:defRPr/>
              </a:pPr>
              <a:r>
                <a:rPr lang="en-US" altLang="ja-JP" sz="1400" dirty="0">
                  <a:latin typeface="+mn-lt"/>
                  <a:ea typeface="+mn-ea"/>
                </a:rPr>
                <a:t>Operator</a:t>
              </a:r>
              <a:endParaRPr lang="ja-JP" altLang="en-US" sz="1400" dirty="0">
                <a:latin typeface="+mn-lt"/>
                <a:ea typeface="+mn-ea"/>
              </a:endParaRPr>
            </a:p>
          </p:txBody>
        </p:sp>
      </p:grpSp>
      <p:sp>
        <p:nvSpPr>
          <p:cNvPr id="123" name="日付プレースホルダ 122"/>
          <p:cNvSpPr>
            <a:spLocks noGrp="1"/>
          </p:cNvSpPr>
          <p:nvPr>
            <p:ph type="dt" sz="half" idx="10"/>
          </p:nvPr>
        </p:nvSpPr>
        <p:spPr/>
        <p:txBody>
          <a:bodyPr/>
          <a:lstStyle/>
          <a:p>
            <a:r>
              <a:rPr kumimoji="1" lang="en-US" altLang="ja-JP" smtClean="0"/>
              <a:t>2013-09-10</a:t>
            </a:r>
            <a:endParaRPr kumimoji="1" lang="ja-JP" altLang="en-US"/>
          </a:p>
        </p:txBody>
      </p:sp>
      <p:pic>
        <p:nvPicPr>
          <p:cNvPr id="120" name="Picture 2"/>
          <p:cNvPicPr>
            <a:picLocks noChangeAspect="1" noChangeArrowheads="1"/>
          </p:cNvPicPr>
          <p:nvPr/>
        </p:nvPicPr>
        <p:blipFill>
          <a:blip r:embed="rId5" cstate="print"/>
          <a:srcRect/>
          <a:stretch>
            <a:fillRect/>
          </a:stretch>
        </p:blipFill>
        <p:spPr bwMode="auto">
          <a:xfrm>
            <a:off x="7812360" y="1916832"/>
            <a:ext cx="952756" cy="1044116"/>
          </a:xfrm>
          <a:prstGeom prst="rect">
            <a:avLst/>
          </a:prstGeom>
          <a:noFill/>
          <a:ln w="9525">
            <a:noFill/>
            <a:miter lim="800000"/>
            <a:headEnd/>
            <a:tailEnd/>
          </a:ln>
        </p:spPr>
      </p:pic>
      <p:cxnSp>
        <p:nvCxnSpPr>
          <p:cNvPr id="128" name="直線矢印コネクタ 127"/>
          <p:cNvCxnSpPr/>
          <p:nvPr/>
        </p:nvCxnSpPr>
        <p:spPr>
          <a:xfrm>
            <a:off x="5760132" y="2384884"/>
            <a:ext cx="108012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5112060" y="2780928"/>
            <a:ext cx="1396536" cy="646331"/>
          </a:xfrm>
          <a:prstGeom prst="rect">
            <a:avLst/>
          </a:prstGeom>
          <a:noFill/>
        </p:spPr>
        <p:txBody>
          <a:bodyPr wrap="none" rtlCol="0">
            <a:spAutoFit/>
          </a:bodyPr>
          <a:lstStyle/>
          <a:p>
            <a:r>
              <a:rPr kumimoji="1" lang="en-US" altLang="ja-JP" smtClean="0"/>
              <a:t>mod_python</a:t>
            </a:r>
          </a:p>
          <a:p>
            <a:r>
              <a:rPr lang="en-US" altLang="ja-JP" smtClean="0"/>
              <a:t>mod_wsgi</a:t>
            </a:r>
            <a:endParaRPr kumimoji="1" lang="ja-JP" altLang="en-US"/>
          </a:p>
        </p:txBody>
      </p:sp>
      <p:pic>
        <p:nvPicPr>
          <p:cNvPr id="110" name="図 109" descr="OpenIt_logo2.gif"/>
          <p:cNvPicPr>
            <a:picLocks noChangeAspect="1"/>
          </p:cNvPicPr>
          <p:nvPr/>
        </p:nvPicPr>
        <p:blipFill>
          <a:blip r:embed="rId6" cstate="print"/>
          <a:stretch>
            <a:fillRect/>
          </a:stretch>
        </p:blipFill>
        <p:spPr>
          <a:xfrm>
            <a:off x="7811852" y="0"/>
            <a:ext cx="1332148" cy="883467"/>
          </a:xfrm>
          <a:prstGeom prst="rect">
            <a:avLst/>
          </a:prstGeom>
        </p:spPr>
      </p:pic>
      <p:sp>
        <p:nvSpPr>
          <p:cNvPr id="129" name="コンテンツ プレースホルダ 2"/>
          <p:cNvSpPr txBox="1">
            <a:spLocks/>
          </p:cNvSpPr>
          <p:nvPr/>
        </p:nvSpPr>
        <p:spPr>
          <a:xfrm>
            <a:off x="457200" y="4329100"/>
            <a:ext cx="8229600" cy="2124235"/>
          </a:xfrm>
          <a:prstGeom prst="rect">
            <a:avLst/>
          </a:prstGeom>
        </p:spPr>
        <p:txBody>
          <a:bodyPr/>
          <a:lstStyle/>
          <a:p>
            <a:pPr>
              <a:buFont typeface="Arial" pitchFamily="34" charset="0"/>
              <a:buChar char="•"/>
            </a:pPr>
            <a:r>
              <a:rPr lang="ja-JP" altLang="en-US" sz="3200" smtClean="0"/>
              <a:t> </a:t>
            </a:r>
            <a:r>
              <a:rPr lang="en-US" altLang="ja-JP" sz="3200" smtClean="0"/>
              <a:t>DaqOperator: DAQ</a:t>
            </a:r>
            <a:r>
              <a:rPr lang="ja-JP" altLang="en-US" sz="3200" smtClean="0"/>
              <a:t>コンポーネントを統括する</a:t>
            </a:r>
            <a:endParaRPr lang="en-US" altLang="ja-JP" sz="3200" smtClean="0"/>
          </a:p>
          <a:p>
            <a:pPr>
              <a:buFont typeface="Arial" pitchFamily="34" charset="0"/>
              <a:buChar char="•"/>
            </a:pPr>
            <a:r>
              <a:rPr lang="en-US" altLang="ja-JP" sz="3200" smtClean="0"/>
              <a:t> DaqOperator</a:t>
            </a:r>
            <a:r>
              <a:rPr lang="ja-JP" altLang="en-US" sz="3200" smtClean="0"/>
              <a:t>に対する指示は</a:t>
            </a:r>
            <a:r>
              <a:rPr lang="en-US" altLang="ja-JP" sz="3200" smtClean="0"/>
              <a:t>http</a:t>
            </a:r>
            <a:r>
              <a:rPr lang="ja-JP" altLang="en-US" sz="3200" smtClean="0"/>
              <a:t>で行う</a:t>
            </a:r>
            <a:endParaRPr lang="en-US" altLang="ja-JP" sz="3200" smtClean="0"/>
          </a:p>
          <a:p>
            <a:pPr lvl="1">
              <a:buFont typeface="Arial" pitchFamily="34" charset="0"/>
              <a:buChar char="•"/>
            </a:pPr>
            <a:r>
              <a:rPr lang="ja-JP" altLang="en-US" sz="3200" smtClean="0"/>
              <a:t>既存のものがあるときはそれが</a:t>
            </a:r>
            <a:r>
              <a:rPr lang="en-US" altLang="ja-JP" sz="3200" smtClean="0"/>
              <a:t>http</a:t>
            </a:r>
            <a:r>
              <a:rPr lang="ja-JP" altLang="en-US" sz="3200" smtClean="0"/>
              <a:t>で通信するようにすれば使える</a:t>
            </a:r>
            <a:endParaRPr lang="en-US" altLang="ja-JP" sz="3200" smtClean="0"/>
          </a:p>
        </p:txBody>
      </p:sp>
      <p:sp>
        <p:nvSpPr>
          <p:cNvPr id="27" name="スライド番号プレースホルダ 26"/>
          <p:cNvSpPr>
            <a:spLocks noGrp="1"/>
          </p:cNvSpPr>
          <p:nvPr>
            <p:ph type="sldNum" sz="quarter" idx="12"/>
          </p:nvPr>
        </p:nvSpPr>
        <p:spPr/>
        <p:txBody>
          <a:bodyPr/>
          <a:lstStyle/>
          <a:p>
            <a:fld id="{41F0C43D-B15F-4CB8-8E2B-278CE20CAA84}" type="slidenum">
              <a:rPr kumimoji="1" lang="ja-JP" altLang="en-US" smtClean="0"/>
              <a:pPr/>
              <a:t>15</a:t>
            </a:fld>
            <a:endParaRPr kumimoji="1" lang="ja-JP" altLang="en-US"/>
          </a:p>
        </p:txBody>
      </p:sp>
    </p:spTree>
    <p:custDataLst>
      <p:tags r:id="rId1"/>
    </p:custDataLst>
    <p:extLst>
      <p:ext uri="{BB962C8B-B14F-4D97-AF65-F5344CB8AC3E}">
        <p14:creationId xmlns:p14="http://schemas.microsoft.com/office/powerpoint/2010/main" val="20777709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2013-09-10</a:t>
            </a:r>
            <a:endParaRPr kumimoji="1" lang="ja-JP" altLang="en-US"/>
          </a:p>
        </p:txBody>
      </p:sp>
      <p:sp>
        <p:nvSpPr>
          <p:cNvPr id="4" name="スライド番号プレースホルダ 3"/>
          <p:cNvSpPr>
            <a:spLocks noGrp="1"/>
          </p:cNvSpPr>
          <p:nvPr>
            <p:ph type="sldNum" sz="quarter" idx="12"/>
          </p:nvPr>
        </p:nvSpPr>
        <p:spPr/>
        <p:txBody>
          <a:bodyPr/>
          <a:lstStyle/>
          <a:p>
            <a:fld id="{84FDD5A5-3A1F-4358-A458-A59B14593A54}" type="slidenum">
              <a:rPr kumimoji="1" lang="ja-JP" altLang="en-US" smtClean="0"/>
              <a:pPr/>
              <a:t>16</a:t>
            </a:fld>
            <a:endParaRPr kumimoji="1" lang="ja-JP" altLang="en-US"/>
          </a:p>
        </p:txBody>
      </p:sp>
      <p:pic>
        <p:nvPicPr>
          <p:cNvPr id="1027" name="Picture 3"/>
          <p:cNvPicPr>
            <a:picLocks noChangeAspect="1" noChangeArrowheads="1"/>
          </p:cNvPicPr>
          <p:nvPr/>
        </p:nvPicPr>
        <p:blipFill>
          <a:blip r:embed="rId2" cstate="print"/>
          <a:srcRect/>
          <a:stretch>
            <a:fillRect/>
          </a:stretch>
        </p:blipFill>
        <p:spPr bwMode="auto">
          <a:xfrm>
            <a:off x="4968044" y="296652"/>
            <a:ext cx="3744416" cy="410347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359532" y="3789040"/>
            <a:ext cx="4539824" cy="2672916"/>
          </a:xfrm>
          <a:prstGeom prst="rect">
            <a:avLst/>
          </a:prstGeom>
          <a:noFill/>
          <a:ln w="9525">
            <a:noFill/>
            <a:miter lim="800000"/>
            <a:headEnd/>
            <a:tailEnd/>
          </a:ln>
        </p:spPr>
      </p:pic>
      <p:sp>
        <p:nvSpPr>
          <p:cNvPr id="11" name="テキスト ボックス 10"/>
          <p:cNvSpPr txBox="1"/>
          <p:nvPr/>
        </p:nvSpPr>
        <p:spPr>
          <a:xfrm>
            <a:off x="5148064" y="4712947"/>
            <a:ext cx="3296095" cy="1200329"/>
          </a:xfrm>
          <a:prstGeom prst="rect">
            <a:avLst/>
          </a:prstGeom>
          <a:noFill/>
        </p:spPr>
        <p:txBody>
          <a:bodyPr wrap="none" rtlCol="0">
            <a:spAutoFit/>
          </a:bodyPr>
          <a:lstStyle/>
          <a:p>
            <a:r>
              <a:rPr lang="ja-JP" altLang="en-US" smtClean="0"/>
              <a:t>ランコントロールインターフェイス</a:t>
            </a:r>
            <a:endParaRPr lang="en-US" altLang="ja-JP" smtClean="0"/>
          </a:p>
          <a:p>
            <a:pPr>
              <a:buFont typeface="Arial" pitchFamily="34" charset="0"/>
              <a:buChar char="•"/>
            </a:pPr>
            <a:r>
              <a:rPr lang="en-US" altLang="ja-JP" smtClean="0"/>
              <a:t> Web browser UI</a:t>
            </a:r>
          </a:p>
          <a:p>
            <a:pPr>
              <a:buFont typeface="Arial" pitchFamily="34" charset="0"/>
              <a:buChar char="•"/>
            </a:pPr>
            <a:r>
              <a:rPr kumimoji="1" lang="en-US" altLang="ja-JP" smtClean="0"/>
              <a:t> python TK UI</a:t>
            </a:r>
          </a:p>
          <a:p>
            <a:pPr>
              <a:buFont typeface="Arial" pitchFamily="34" charset="0"/>
              <a:buChar char="•"/>
            </a:pPr>
            <a:r>
              <a:rPr lang="en-US" altLang="ja-JP" smtClean="0"/>
              <a:t> Linux command line</a:t>
            </a:r>
            <a:endParaRPr kumimoji="1" lang="ja-JP" altLang="en-US"/>
          </a:p>
        </p:txBody>
      </p:sp>
      <p:pic>
        <p:nvPicPr>
          <p:cNvPr id="12" name="図 11" descr="WebUI.png"/>
          <p:cNvPicPr>
            <a:picLocks noChangeAspect="1"/>
          </p:cNvPicPr>
          <p:nvPr/>
        </p:nvPicPr>
        <p:blipFill>
          <a:blip r:embed="rId4" cstate="print"/>
          <a:stretch>
            <a:fillRect/>
          </a:stretch>
        </p:blipFill>
        <p:spPr>
          <a:xfrm>
            <a:off x="395535" y="296652"/>
            <a:ext cx="4436341" cy="3384376"/>
          </a:xfrm>
          <a:prstGeom prst="rect">
            <a:avLst/>
          </a:prstGeom>
        </p:spPr>
      </p:pic>
      <p:pic>
        <p:nvPicPr>
          <p:cNvPr id="9" name="図 8" descr="OpenIt_logo2.gif"/>
          <p:cNvPicPr>
            <a:picLocks noChangeAspect="1"/>
          </p:cNvPicPr>
          <p:nvPr/>
        </p:nvPicPr>
        <p:blipFill>
          <a:blip r:embed="rId5" cstate="print"/>
          <a:stretch>
            <a:fillRect/>
          </a:stretch>
        </p:blipFill>
        <p:spPr>
          <a:xfrm>
            <a:off x="7811852" y="0"/>
            <a:ext cx="1332148" cy="8834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システムコンフィギュレーション</a:t>
            </a:r>
            <a:endParaRPr kumimoji="1" lang="ja-JP" altLang="en-US"/>
          </a:p>
        </p:txBody>
      </p:sp>
      <p:sp>
        <p:nvSpPr>
          <p:cNvPr id="3" name="コンテンツ プレースホルダ 2"/>
          <p:cNvSpPr>
            <a:spLocks noGrp="1"/>
          </p:cNvSpPr>
          <p:nvPr>
            <p:ph idx="1"/>
          </p:nvPr>
        </p:nvSpPr>
        <p:spPr>
          <a:xfrm>
            <a:off x="457200" y="1232757"/>
            <a:ext cx="8229600" cy="1980219"/>
          </a:xfrm>
        </p:spPr>
        <p:txBody>
          <a:bodyPr>
            <a:normAutofit fontScale="55000" lnSpcReduction="20000"/>
          </a:bodyPr>
          <a:lstStyle/>
          <a:p>
            <a:r>
              <a:rPr kumimoji="1" lang="en-US" altLang="ja-JP" dirty="0" smtClean="0"/>
              <a:t>XML</a:t>
            </a:r>
            <a:r>
              <a:rPr kumimoji="1" lang="ja-JP" altLang="en-US" dirty="0" smtClean="0"/>
              <a:t>ファイルに</a:t>
            </a:r>
            <a:r>
              <a:rPr kumimoji="1" lang="ja-JP" altLang="en-US" dirty="0" smtClean="0"/>
              <a:t>記述</a:t>
            </a:r>
            <a:endParaRPr kumimoji="1" lang="en-US" altLang="ja-JP" dirty="0" smtClean="0"/>
          </a:p>
          <a:p>
            <a:pPr lvl="1"/>
            <a:r>
              <a:rPr lang="ja-JP" altLang="en-US" dirty="0" smtClean="0"/>
              <a:t>使用する</a:t>
            </a:r>
            <a:r>
              <a:rPr lang="en-US" altLang="ja-JP" dirty="0" smtClean="0"/>
              <a:t>DAQ</a:t>
            </a:r>
            <a:r>
              <a:rPr lang="ja-JP" altLang="en-US" dirty="0" smtClean="0"/>
              <a:t>コンポーネントの指定</a:t>
            </a:r>
            <a:endParaRPr kumimoji="1" lang="en-US" altLang="ja-JP" dirty="0" smtClean="0"/>
          </a:p>
          <a:p>
            <a:pPr lvl="1"/>
            <a:r>
              <a:rPr lang="ja-JP" altLang="en-US" dirty="0" smtClean="0"/>
              <a:t>読むリードアウトモジュールの</a:t>
            </a:r>
            <a:r>
              <a:rPr lang="ja-JP" altLang="en-US" dirty="0" smtClean="0"/>
              <a:t>指定</a:t>
            </a:r>
            <a:endParaRPr lang="en-US" altLang="ja-JP" dirty="0" smtClean="0"/>
          </a:p>
          <a:p>
            <a:pPr lvl="1"/>
            <a:r>
              <a:rPr kumimoji="1" lang="ja-JP" altLang="en-US" dirty="0" smtClean="0"/>
              <a:t>データを保存するディレクトリの</a:t>
            </a:r>
            <a:r>
              <a:rPr kumimoji="1" lang="ja-JP" altLang="en-US" dirty="0" smtClean="0"/>
              <a:t>指定</a:t>
            </a:r>
            <a:endParaRPr kumimoji="1" lang="en-US" altLang="ja-JP" dirty="0" smtClean="0"/>
          </a:p>
          <a:p>
            <a:pPr marL="457200" lvl="1" indent="0">
              <a:buNone/>
            </a:pPr>
            <a:endParaRPr kumimoji="1" lang="en-US" altLang="ja-JP" dirty="0" smtClean="0"/>
          </a:p>
          <a:p>
            <a:r>
              <a:rPr lang="ja-JP" altLang="en-US" dirty="0" smtClean="0"/>
              <a:t>システムコンフィギュレーションファイルの変更で構成を変更することができる</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2013-09-09</a:t>
            </a:r>
            <a:endParaRPr kumimoji="1" lang="ja-JP" altLang="en-US"/>
          </a:p>
        </p:txBody>
      </p:sp>
      <p:sp>
        <p:nvSpPr>
          <p:cNvPr id="5" name="スライド番号プレースホルダ 4"/>
          <p:cNvSpPr>
            <a:spLocks noGrp="1"/>
          </p:cNvSpPr>
          <p:nvPr>
            <p:ph type="sldNum" sz="quarter" idx="12"/>
          </p:nvPr>
        </p:nvSpPr>
        <p:spPr/>
        <p:txBody>
          <a:bodyPr/>
          <a:lstStyle/>
          <a:p>
            <a:fld id="{AE06B99D-3F93-4242-987A-D20D9FE48C1C}" type="slidenum">
              <a:rPr kumimoji="1" lang="ja-JP" altLang="en-US" smtClean="0"/>
              <a:pPr/>
              <a:t>17</a:t>
            </a:fld>
            <a:endParaRPr kumimoji="1" lang="ja-JP" altLang="en-US"/>
          </a:p>
        </p:txBody>
      </p:sp>
      <p:sp>
        <p:nvSpPr>
          <p:cNvPr id="6" name="テキスト ボックス 5"/>
          <p:cNvSpPr txBox="1"/>
          <p:nvPr/>
        </p:nvSpPr>
        <p:spPr>
          <a:xfrm>
            <a:off x="359532" y="3032956"/>
            <a:ext cx="5187639" cy="3331681"/>
          </a:xfrm>
          <a:prstGeom prst="rect">
            <a:avLst/>
          </a:prstGeom>
          <a:noFill/>
        </p:spPr>
        <p:txBody>
          <a:bodyPr wrap="none" rtlCol="0">
            <a:spAutoFit/>
          </a:bodyPr>
          <a:lstStyle/>
          <a:p>
            <a:r>
              <a:rPr lang="en-US" altLang="ja-JP" sz="1050" dirty="0" smtClean="0"/>
              <a:t>&lt;</a:t>
            </a:r>
            <a:r>
              <a:rPr lang="en-US" altLang="ja-JP" sz="1050" dirty="0" err="1" smtClean="0"/>
              <a:t>configInfo</a:t>
            </a:r>
            <a:r>
              <a:rPr lang="en-US" altLang="ja-JP" sz="1050" dirty="0" smtClean="0"/>
              <a:t>&gt;</a:t>
            </a:r>
          </a:p>
          <a:p>
            <a:r>
              <a:rPr lang="en-US" altLang="ja-JP" sz="1050" dirty="0" smtClean="0"/>
              <a:t>    &lt;</a:t>
            </a:r>
            <a:r>
              <a:rPr lang="en-US" altLang="ja-JP" sz="1050" dirty="0" err="1" smtClean="0"/>
              <a:t>daqOperator</a:t>
            </a:r>
            <a:r>
              <a:rPr lang="en-US" altLang="ja-JP" sz="1050" dirty="0" smtClean="0"/>
              <a:t>&gt;</a:t>
            </a:r>
          </a:p>
          <a:p>
            <a:r>
              <a:rPr lang="en-US" altLang="ja-JP" sz="1050" dirty="0" smtClean="0"/>
              <a:t>        &lt;</a:t>
            </a:r>
            <a:r>
              <a:rPr lang="en-US" altLang="ja-JP" sz="1050" dirty="0" err="1" smtClean="0"/>
              <a:t>hostAddr</a:t>
            </a:r>
            <a:r>
              <a:rPr lang="en-US" altLang="ja-JP" sz="1050" dirty="0" smtClean="0"/>
              <a:t>&gt;127.0.0.1&lt;/</a:t>
            </a:r>
            <a:r>
              <a:rPr lang="en-US" altLang="ja-JP" sz="1050" dirty="0" err="1" smtClean="0"/>
              <a:t>hostAddr</a:t>
            </a:r>
            <a:r>
              <a:rPr lang="en-US" altLang="ja-JP" sz="1050" dirty="0" smtClean="0"/>
              <a:t>&gt;</a:t>
            </a:r>
          </a:p>
          <a:p>
            <a:r>
              <a:rPr lang="en-US" altLang="ja-JP" sz="1050" dirty="0" smtClean="0"/>
              <a:t>    &lt;/</a:t>
            </a:r>
            <a:r>
              <a:rPr lang="en-US" altLang="ja-JP" sz="1050" dirty="0" err="1" smtClean="0"/>
              <a:t>daqOperator</a:t>
            </a:r>
            <a:r>
              <a:rPr lang="en-US" altLang="ja-JP" sz="1050" dirty="0" smtClean="0"/>
              <a:t>&gt;</a:t>
            </a:r>
          </a:p>
          <a:p>
            <a:r>
              <a:rPr lang="en-US" altLang="ja-JP" sz="1050" dirty="0" smtClean="0"/>
              <a:t>    &lt;</a:t>
            </a:r>
            <a:r>
              <a:rPr lang="en-US" altLang="ja-JP" sz="1050" dirty="0" err="1" smtClean="0"/>
              <a:t>daqGroups</a:t>
            </a:r>
            <a:r>
              <a:rPr lang="en-US" altLang="ja-JP" sz="1050" dirty="0" smtClean="0"/>
              <a:t>&gt;</a:t>
            </a:r>
          </a:p>
          <a:p>
            <a:r>
              <a:rPr lang="en-US" altLang="ja-JP" sz="1050" dirty="0" smtClean="0"/>
              <a:t>        &lt;</a:t>
            </a:r>
            <a:r>
              <a:rPr lang="en-US" altLang="ja-JP" sz="1050" dirty="0" err="1" smtClean="0"/>
              <a:t>daqGroup</a:t>
            </a:r>
            <a:r>
              <a:rPr lang="en-US" altLang="ja-JP" sz="1050" dirty="0" smtClean="0"/>
              <a:t> </a:t>
            </a:r>
            <a:r>
              <a:rPr lang="en-US" altLang="ja-JP" sz="1050" dirty="0" err="1" smtClean="0"/>
              <a:t>gid</a:t>
            </a:r>
            <a:r>
              <a:rPr lang="en-US" altLang="ja-JP" sz="1050" dirty="0" smtClean="0"/>
              <a:t>="group0"&gt;</a:t>
            </a:r>
          </a:p>
          <a:p>
            <a:r>
              <a:rPr lang="en-US" altLang="ja-JP" sz="1050" dirty="0" smtClean="0"/>
              <a:t>            &lt;components&gt;</a:t>
            </a:r>
          </a:p>
          <a:p>
            <a:r>
              <a:rPr lang="en-US" altLang="ja-JP" sz="1050" dirty="0" smtClean="0"/>
              <a:t>                &lt;component cid="SampleReader0"&gt;</a:t>
            </a:r>
          </a:p>
          <a:p>
            <a:r>
              <a:rPr lang="en-US" altLang="ja-JP" sz="1050" dirty="0" smtClean="0"/>
              <a:t>                    &lt;</a:t>
            </a:r>
            <a:r>
              <a:rPr lang="en-US" altLang="ja-JP" sz="1050" dirty="0" err="1" smtClean="0"/>
              <a:t>hostAddr</a:t>
            </a:r>
            <a:r>
              <a:rPr lang="en-US" altLang="ja-JP" sz="1050" dirty="0" smtClean="0"/>
              <a:t>&gt;127.0.0.1&lt;/</a:t>
            </a:r>
            <a:r>
              <a:rPr lang="en-US" altLang="ja-JP" sz="1050" dirty="0" err="1" smtClean="0"/>
              <a:t>hostAddr</a:t>
            </a:r>
            <a:r>
              <a:rPr lang="en-US" altLang="ja-JP" sz="1050" dirty="0" smtClean="0"/>
              <a:t>&gt;</a:t>
            </a:r>
          </a:p>
          <a:p>
            <a:r>
              <a:rPr lang="en-US" altLang="ja-JP" sz="1050" dirty="0" smtClean="0"/>
              <a:t>                    &lt;</a:t>
            </a:r>
            <a:r>
              <a:rPr lang="en-US" altLang="ja-JP" sz="1050" dirty="0" err="1" smtClean="0"/>
              <a:t>hostPort</a:t>
            </a:r>
            <a:r>
              <a:rPr lang="en-US" altLang="ja-JP" sz="1050" dirty="0" smtClean="0"/>
              <a:t>&gt;50000&lt;/</a:t>
            </a:r>
            <a:r>
              <a:rPr lang="en-US" altLang="ja-JP" sz="1050" dirty="0" err="1" smtClean="0"/>
              <a:t>hostPort</a:t>
            </a:r>
            <a:r>
              <a:rPr lang="en-US" altLang="ja-JP" sz="1050" dirty="0" smtClean="0"/>
              <a:t>&gt;</a:t>
            </a:r>
          </a:p>
          <a:p>
            <a:r>
              <a:rPr lang="en-US" altLang="ja-JP" sz="1050" dirty="0" smtClean="0"/>
              <a:t>                    &lt;</a:t>
            </a:r>
            <a:r>
              <a:rPr lang="en-US" altLang="ja-JP" sz="1050" dirty="0" err="1" smtClean="0"/>
              <a:t>instName</a:t>
            </a:r>
            <a:r>
              <a:rPr lang="en-US" altLang="ja-JP" sz="1050" dirty="0" smtClean="0"/>
              <a:t>&gt;SampleReader0.rtc&lt;/</a:t>
            </a:r>
            <a:r>
              <a:rPr lang="en-US" altLang="ja-JP" sz="1050" dirty="0" err="1" smtClean="0"/>
              <a:t>instName</a:t>
            </a:r>
            <a:r>
              <a:rPr lang="en-US" altLang="ja-JP" sz="1050" dirty="0" smtClean="0"/>
              <a:t>&gt;</a:t>
            </a:r>
          </a:p>
          <a:p>
            <a:r>
              <a:rPr lang="en-US" altLang="ja-JP" sz="1050" dirty="0" smtClean="0"/>
              <a:t>                    &lt;</a:t>
            </a:r>
            <a:r>
              <a:rPr lang="en-US" altLang="ja-JP" sz="1050" dirty="0" err="1" smtClean="0"/>
              <a:t>execPath</a:t>
            </a:r>
            <a:r>
              <a:rPr lang="en-US" altLang="ja-JP" sz="1050" dirty="0" smtClean="0"/>
              <a:t>&gt;/home/</a:t>
            </a:r>
            <a:r>
              <a:rPr lang="en-US" altLang="ja-JP" sz="1050" dirty="0" err="1" smtClean="0"/>
              <a:t>daq</a:t>
            </a:r>
            <a:r>
              <a:rPr lang="en-US" altLang="ja-JP" sz="1050" dirty="0" smtClean="0"/>
              <a:t>/</a:t>
            </a:r>
            <a:r>
              <a:rPr lang="en-US" altLang="ja-JP" sz="1050" dirty="0" err="1" smtClean="0"/>
              <a:t>MyDaq</a:t>
            </a:r>
            <a:r>
              <a:rPr lang="en-US" altLang="ja-JP" sz="1050" dirty="0" smtClean="0"/>
              <a:t>/</a:t>
            </a:r>
            <a:r>
              <a:rPr lang="en-US" altLang="ja-JP" sz="1050" dirty="0" err="1" smtClean="0"/>
              <a:t>SampleReader</a:t>
            </a:r>
            <a:r>
              <a:rPr lang="en-US" altLang="ja-JP" sz="1050" dirty="0" smtClean="0"/>
              <a:t>/</a:t>
            </a:r>
            <a:r>
              <a:rPr lang="en-US" altLang="ja-JP" sz="1050" dirty="0" err="1" smtClean="0"/>
              <a:t>SampleReaderComp</a:t>
            </a:r>
            <a:r>
              <a:rPr lang="en-US" altLang="ja-JP" sz="1050" dirty="0" smtClean="0"/>
              <a:t>&lt;/</a:t>
            </a:r>
            <a:r>
              <a:rPr lang="en-US" altLang="ja-JP" sz="1050" dirty="0" err="1" smtClean="0"/>
              <a:t>execPath</a:t>
            </a:r>
            <a:r>
              <a:rPr lang="en-US" altLang="ja-JP" sz="1050" dirty="0" smtClean="0"/>
              <a:t>&gt;</a:t>
            </a:r>
          </a:p>
          <a:p>
            <a:r>
              <a:rPr lang="en-US" altLang="ja-JP" sz="1050" dirty="0" smtClean="0"/>
              <a:t>                    &lt;</a:t>
            </a:r>
            <a:r>
              <a:rPr lang="en-US" altLang="ja-JP" sz="1050" dirty="0" err="1" smtClean="0"/>
              <a:t>confFile</a:t>
            </a:r>
            <a:r>
              <a:rPr lang="en-US" altLang="ja-JP" sz="1050" dirty="0" smtClean="0"/>
              <a:t>&gt;/</a:t>
            </a:r>
            <a:r>
              <a:rPr lang="en-US" altLang="ja-JP" sz="1050" dirty="0" err="1" smtClean="0"/>
              <a:t>tmp</a:t>
            </a:r>
            <a:r>
              <a:rPr lang="en-US" altLang="ja-JP" sz="1050" dirty="0" smtClean="0"/>
              <a:t>/</a:t>
            </a:r>
            <a:r>
              <a:rPr lang="en-US" altLang="ja-JP" sz="1050" dirty="0" err="1" smtClean="0"/>
              <a:t>daqmw</a:t>
            </a:r>
            <a:r>
              <a:rPr lang="en-US" altLang="ja-JP" sz="1050" dirty="0" smtClean="0"/>
              <a:t>/</a:t>
            </a:r>
            <a:r>
              <a:rPr lang="en-US" altLang="ja-JP" sz="1050" dirty="0" err="1" smtClean="0"/>
              <a:t>rtc.conf</a:t>
            </a:r>
            <a:r>
              <a:rPr lang="en-US" altLang="ja-JP" sz="1050" dirty="0" smtClean="0"/>
              <a:t>&lt;/</a:t>
            </a:r>
            <a:r>
              <a:rPr lang="en-US" altLang="ja-JP" sz="1050" dirty="0" err="1" smtClean="0"/>
              <a:t>confFile</a:t>
            </a:r>
            <a:r>
              <a:rPr lang="en-US" altLang="ja-JP" sz="1050" dirty="0" smtClean="0"/>
              <a:t>&gt;</a:t>
            </a:r>
          </a:p>
          <a:p>
            <a:r>
              <a:rPr lang="en-US" altLang="ja-JP" sz="1050" dirty="0" smtClean="0"/>
              <a:t>                    &lt;</a:t>
            </a:r>
            <a:r>
              <a:rPr lang="en-US" altLang="ja-JP" sz="1050" dirty="0" err="1" smtClean="0"/>
              <a:t>startOrd</a:t>
            </a:r>
            <a:r>
              <a:rPr lang="en-US" altLang="ja-JP" sz="1050" dirty="0" smtClean="0"/>
              <a:t>&gt;2&lt;/</a:t>
            </a:r>
            <a:r>
              <a:rPr lang="en-US" altLang="ja-JP" sz="1050" dirty="0" err="1" smtClean="0"/>
              <a:t>startOrd</a:t>
            </a:r>
            <a:r>
              <a:rPr lang="en-US" altLang="ja-JP" sz="1050" dirty="0" smtClean="0"/>
              <a:t>&gt;</a:t>
            </a:r>
          </a:p>
          <a:p>
            <a:r>
              <a:rPr lang="en-US" altLang="ja-JP" sz="1050" dirty="0" smtClean="0"/>
              <a:t>                    &lt;</a:t>
            </a:r>
            <a:r>
              <a:rPr lang="en-US" altLang="ja-JP" sz="1050" dirty="0" err="1" smtClean="0"/>
              <a:t>inPorts</a:t>
            </a:r>
            <a:r>
              <a:rPr lang="en-US" altLang="ja-JP" sz="1050" dirty="0" smtClean="0"/>
              <a:t>&gt;</a:t>
            </a:r>
          </a:p>
          <a:p>
            <a:r>
              <a:rPr lang="en-US" altLang="ja-JP" sz="1050" dirty="0" smtClean="0"/>
              <a:t>                    &lt;/</a:t>
            </a:r>
            <a:r>
              <a:rPr lang="en-US" altLang="ja-JP" sz="1050" dirty="0" err="1" smtClean="0"/>
              <a:t>inPorts</a:t>
            </a:r>
            <a:r>
              <a:rPr lang="en-US" altLang="ja-JP" sz="1050" dirty="0" smtClean="0"/>
              <a:t>&gt;</a:t>
            </a:r>
          </a:p>
          <a:p>
            <a:r>
              <a:rPr lang="en-US" altLang="ja-JP" sz="1050" dirty="0" smtClean="0"/>
              <a:t>                    &lt;</a:t>
            </a:r>
            <a:r>
              <a:rPr lang="en-US" altLang="ja-JP" sz="1050" dirty="0" err="1" smtClean="0"/>
              <a:t>outPorts</a:t>
            </a:r>
            <a:r>
              <a:rPr lang="en-US" altLang="ja-JP" sz="1050" dirty="0" smtClean="0"/>
              <a:t>&gt;</a:t>
            </a:r>
          </a:p>
          <a:p>
            <a:r>
              <a:rPr lang="en-US" altLang="ja-JP" sz="1050" dirty="0" smtClean="0"/>
              <a:t>                        &lt;</a:t>
            </a:r>
            <a:r>
              <a:rPr lang="en-US" altLang="ja-JP" sz="1050" dirty="0" err="1" smtClean="0"/>
              <a:t>outPort</a:t>
            </a:r>
            <a:r>
              <a:rPr lang="en-US" altLang="ja-JP" sz="1050" dirty="0" smtClean="0"/>
              <a:t>&gt;</a:t>
            </a:r>
            <a:r>
              <a:rPr lang="en-US" altLang="ja-JP" sz="1050" dirty="0" err="1" smtClean="0"/>
              <a:t>samplereader_out</a:t>
            </a:r>
            <a:r>
              <a:rPr lang="en-US" altLang="ja-JP" sz="1050" dirty="0" smtClean="0"/>
              <a:t>&lt;/</a:t>
            </a:r>
            <a:r>
              <a:rPr lang="en-US" altLang="ja-JP" sz="1050" dirty="0" err="1" smtClean="0"/>
              <a:t>outPort</a:t>
            </a:r>
            <a:r>
              <a:rPr lang="en-US" altLang="ja-JP" sz="1050" dirty="0" smtClean="0"/>
              <a:t>&gt;</a:t>
            </a:r>
          </a:p>
          <a:p>
            <a:r>
              <a:rPr lang="en-US" altLang="ja-JP" sz="1050" dirty="0" smtClean="0"/>
              <a:t>                    &lt;/</a:t>
            </a:r>
            <a:r>
              <a:rPr lang="en-US" altLang="ja-JP" sz="1050" dirty="0" err="1" smtClean="0"/>
              <a:t>outPorts</a:t>
            </a:r>
            <a:r>
              <a:rPr lang="en-US" altLang="ja-JP" sz="1050" dirty="0" smtClean="0"/>
              <a:t>&gt;</a:t>
            </a:r>
          </a:p>
          <a:p>
            <a:r>
              <a:rPr lang="en-US" altLang="ja-JP" sz="1100" dirty="0" smtClean="0"/>
              <a:t>                    </a:t>
            </a:r>
            <a:endParaRPr kumimoji="1" lang="ja-JP" altLang="en-US" dirty="0"/>
          </a:p>
        </p:txBody>
      </p:sp>
      <p:grpSp>
        <p:nvGrpSpPr>
          <p:cNvPr id="7" name="グループ化 507"/>
          <p:cNvGrpSpPr>
            <a:grpSpLocks/>
          </p:cNvGrpSpPr>
          <p:nvPr/>
        </p:nvGrpSpPr>
        <p:grpSpPr bwMode="auto">
          <a:xfrm>
            <a:off x="5813442" y="4624388"/>
            <a:ext cx="3019425" cy="788987"/>
            <a:chOff x="451262" y="3851608"/>
            <a:chExt cx="3020437" cy="788987"/>
          </a:xfrm>
        </p:grpSpPr>
        <p:cxnSp>
          <p:nvCxnSpPr>
            <p:cNvPr id="8" name="AutoShape 1293"/>
            <p:cNvCxnSpPr>
              <a:cxnSpLocks noChangeShapeType="1"/>
              <a:stCxn id="10" idx="3"/>
              <a:endCxn id="21" idx="1"/>
            </p:cNvCxnSpPr>
            <p:nvPr/>
          </p:nvCxnSpPr>
          <p:spPr bwMode="auto">
            <a:xfrm>
              <a:off x="1057111" y="4011986"/>
              <a:ext cx="404362" cy="139659"/>
            </a:xfrm>
            <a:prstGeom prst="straightConnector1">
              <a:avLst/>
            </a:prstGeom>
            <a:noFill/>
            <a:ln w="19050">
              <a:solidFill>
                <a:srgbClr val="FFCC00"/>
              </a:solidFill>
              <a:round/>
              <a:headEnd/>
              <a:tailEnd/>
            </a:ln>
          </p:spPr>
        </p:cxnSp>
        <p:cxnSp>
          <p:nvCxnSpPr>
            <p:cNvPr id="9" name="AutoShape 1294"/>
            <p:cNvCxnSpPr>
              <a:cxnSpLocks noChangeShapeType="1"/>
              <a:stCxn id="11" idx="3"/>
              <a:endCxn id="22" idx="1"/>
            </p:cNvCxnSpPr>
            <p:nvPr/>
          </p:nvCxnSpPr>
          <p:spPr bwMode="auto">
            <a:xfrm flipV="1">
              <a:off x="1057111" y="4311983"/>
              <a:ext cx="404362" cy="177841"/>
            </a:xfrm>
            <a:prstGeom prst="straightConnector1">
              <a:avLst/>
            </a:prstGeom>
            <a:noFill/>
            <a:ln w="19050">
              <a:solidFill>
                <a:srgbClr val="FFCC00"/>
              </a:solidFill>
              <a:round/>
              <a:headEnd/>
              <a:tailEnd/>
            </a:ln>
          </p:spPr>
        </p:cxnSp>
        <p:sp>
          <p:nvSpPr>
            <p:cNvPr id="10" name="Rectangle 1328"/>
            <p:cNvSpPr>
              <a:spLocks noChangeArrowheads="1"/>
            </p:cNvSpPr>
            <p:nvPr/>
          </p:nvSpPr>
          <p:spPr bwMode="auto">
            <a:xfrm>
              <a:off x="451262" y="3880183"/>
              <a:ext cx="606628" cy="26352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sp>
          <p:nvSpPr>
            <p:cNvPr id="11" name="Rectangle 1330"/>
            <p:cNvSpPr>
              <a:spLocks noChangeArrowheads="1"/>
            </p:cNvSpPr>
            <p:nvPr/>
          </p:nvSpPr>
          <p:spPr bwMode="auto">
            <a:xfrm>
              <a:off x="451262" y="4358020"/>
              <a:ext cx="606628" cy="26352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grpSp>
          <p:nvGrpSpPr>
            <p:cNvPr id="12" name="Group 1302"/>
            <p:cNvGrpSpPr>
              <a:grpSpLocks/>
            </p:cNvGrpSpPr>
            <p:nvPr/>
          </p:nvGrpSpPr>
          <p:grpSpPr bwMode="auto">
            <a:xfrm>
              <a:off x="2843067" y="3851617"/>
              <a:ext cx="358777" cy="350839"/>
              <a:chOff x="4386" y="2477"/>
              <a:chExt cx="503" cy="540"/>
            </a:xfrm>
          </p:grpSpPr>
          <p:sp>
            <p:nvSpPr>
              <p:cNvPr id="34" name="Rectangle 1303"/>
              <p:cNvSpPr>
                <a:spLocks noChangeArrowheads="1"/>
              </p:cNvSpPr>
              <p:nvPr/>
            </p:nvSpPr>
            <p:spPr bwMode="auto">
              <a:xfrm>
                <a:off x="4386" y="2716"/>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35" name="Oval 1304"/>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36" name="Rectangle 1305"/>
              <p:cNvSpPr>
                <a:spLocks noChangeArrowheads="1"/>
              </p:cNvSpPr>
              <p:nvPr/>
            </p:nvSpPr>
            <p:spPr bwMode="auto">
              <a:xfrm>
                <a:off x="4444" y="2526"/>
                <a:ext cx="445" cy="491"/>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grpSp>
          <p:nvGrpSpPr>
            <p:cNvPr id="13" name="Group 1306"/>
            <p:cNvGrpSpPr>
              <a:grpSpLocks/>
            </p:cNvGrpSpPr>
            <p:nvPr/>
          </p:nvGrpSpPr>
          <p:grpSpPr bwMode="auto">
            <a:xfrm>
              <a:off x="2837832" y="4288151"/>
              <a:ext cx="356062" cy="352422"/>
              <a:chOff x="4335" y="3335"/>
              <a:chExt cx="497" cy="539"/>
            </a:xfrm>
          </p:grpSpPr>
          <p:sp>
            <p:nvSpPr>
              <p:cNvPr id="31" name="Rectangle 1307"/>
              <p:cNvSpPr>
                <a:spLocks noChangeArrowheads="1"/>
              </p:cNvSpPr>
              <p:nvPr/>
            </p:nvSpPr>
            <p:spPr bwMode="auto">
              <a:xfrm>
                <a:off x="4335" y="357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32" name="Oval 1308"/>
              <p:cNvSpPr>
                <a:spLocks noChangeArrowheads="1"/>
              </p:cNvSpPr>
              <p:nvPr/>
            </p:nvSpPr>
            <p:spPr bwMode="auto">
              <a:xfrm>
                <a:off x="4539" y="3335"/>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33" name="Rectangle 1309"/>
              <p:cNvSpPr>
                <a:spLocks noChangeArrowheads="1"/>
              </p:cNvSpPr>
              <p:nvPr/>
            </p:nvSpPr>
            <p:spPr bwMode="auto">
              <a:xfrm>
                <a:off x="4386" y="3381"/>
                <a:ext cx="446" cy="493"/>
              </a:xfrm>
              <a:prstGeom prst="rect">
                <a:avLst/>
              </a:prstGeom>
              <a:solidFill>
                <a:srgbClr val="CC99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grpSp>
          <p:nvGrpSpPr>
            <p:cNvPr id="14" name="Group 1315"/>
            <p:cNvGrpSpPr>
              <a:grpSpLocks/>
            </p:cNvGrpSpPr>
            <p:nvPr/>
          </p:nvGrpSpPr>
          <p:grpSpPr bwMode="auto">
            <a:xfrm>
              <a:off x="2127989" y="4043700"/>
              <a:ext cx="392809" cy="358776"/>
              <a:chOff x="2748" y="2568"/>
              <a:chExt cx="566" cy="552"/>
            </a:xfrm>
          </p:grpSpPr>
          <p:sp>
            <p:nvSpPr>
              <p:cNvPr id="26" name="Rectangle 1316"/>
              <p:cNvSpPr>
                <a:spLocks noChangeArrowheads="1"/>
              </p:cNvSpPr>
              <p:nvPr/>
            </p:nvSpPr>
            <p:spPr bwMode="auto">
              <a:xfrm>
                <a:off x="3211" y="2663"/>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27" name="Rectangle 1317"/>
              <p:cNvSpPr>
                <a:spLocks noChangeArrowheads="1"/>
              </p:cNvSpPr>
              <p:nvPr/>
            </p:nvSpPr>
            <p:spPr bwMode="auto">
              <a:xfrm>
                <a:off x="3211" y="2964"/>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28" name="Rectangle 1318"/>
              <p:cNvSpPr>
                <a:spLocks noChangeArrowheads="1"/>
              </p:cNvSpPr>
              <p:nvPr/>
            </p:nvSpPr>
            <p:spPr bwMode="auto">
              <a:xfrm>
                <a:off x="2748" y="2812"/>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29" name="Oval 1319"/>
              <p:cNvSpPr>
                <a:spLocks noChangeArrowheads="1"/>
              </p:cNvSpPr>
              <p:nvPr/>
            </p:nvSpPr>
            <p:spPr bwMode="auto">
              <a:xfrm>
                <a:off x="2974" y="2568"/>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30" name="Rectangle 1320"/>
              <p:cNvSpPr>
                <a:spLocks noChangeArrowheads="1"/>
              </p:cNvSpPr>
              <p:nvPr/>
            </p:nvSpPr>
            <p:spPr bwMode="auto">
              <a:xfrm>
                <a:off x="2812" y="2629"/>
                <a:ext cx="446" cy="491"/>
              </a:xfrm>
              <a:prstGeom prst="rect">
                <a:avLst/>
              </a:prstGeom>
              <a:solidFill>
                <a:srgbClr val="99CC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sp>
          <p:nvSpPr>
            <p:cNvPr id="15" name="AutoShape 1323"/>
            <p:cNvSpPr>
              <a:spLocks noChangeArrowheads="1"/>
            </p:cNvSpPr>
            <p:nvPr/>
          </p:nvSpPr>
          <p:spPr bwMode="auto">
            <a:xfrm>
              <a:off x="3254211" y="4089733"/>
              <a:ext cx="217488" cy="19843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sz="2400">
                <a:latin typeface="Calibri" pitchFamily="34" charset="0"/>
              </a:endParaRPr>
            </a:p>
          </p:txBody>
        </p:sp>
        <p:cxnSp>
          <p:nvCxnSpPr>
            <p:cNvPr id="16" name="AutoShape 1324"/>
            <p:cNvCxnSpPr>
              <a:cxnSpLocks noChangeShapeType="1"/>
              <a:stCxn id="36" idx="3"/>
              <a:endCxn id="15" idx="1"/>
            </p:cNvCxnSpPr>
            <p:nvPr/>
          </p:nvCxnSpPr>
          <p:spPr bwMode="auto">
            <a:xfrm>
              <a:off x="3204998" y="4032583"/>
              <a:ext cx="158750" cy="57150"/>
            </a:xfrm>
            <a:prstGeom prst="bentConnector2">
              <a:avLst/>
            </a:prstGeom>
            <a:noFill/>
            <a:ln w="9525">
              <a:solidFill>
                <a:schemeClr val="tx1"/>
              </a:solidFill>
              <a:miter lim="800000"/>
              <a:headEnd/>
              <a:tailEnd/>
            </a:ln>
          </p:spPr>
        </p:cxnSp>
        <p:grpSp>
          <p:nvGrpSpPr>
            <p:cNvPr id="17" name="グループ化 471"/>
            <p:cNvGrpSpPr>
              <a:grpSpLocks/>
            </p:cNvGrpSpPr>
            <p:nvPr/>
          </p:nvGrpSpPr>
          <p:grpSpPr bwMode="auto">
            <a:xfrm>
              <a:off x="1461250" y="4042108"/>
              <a:ext cx="393831" cy="352425"/>
              <a:chOff x="1591875" y="4042108"/>
              <a:chExt cx="393831" cy="352425"/>
            </a:xfrm>
          </p:grpSpPr>
          <p:sp>
            <p:nvSpPr>
              <p:cNvPr id="21" name="Rectangle 1298"/>
              <p:cNvSpPr>
                <a:spLocks noChangeArrowheads="1"/>
              </p:cNvSpPr>
              <p:nvPr/>
            </p:nvSpPr>
            <p:spPr bwMode="auto">
              <a:xfrm>
                <a:off x="1591875" y="4113545"/>
                <a:ext cx="73049" cy="76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22" name="Rectangle 1299"/>
              <p:cNvSpPr>
                <a:spLocks noChangeArrowheads="1"/>
              </p:cNvSpPr>
              <p:nvPr/>
            </p:nvSpPr>
            <p:spPr bwMode="auto">
              <a:xfrm>
                <a:off x="1591875" y="4273883"/>
                <a:ext cx="73049" cy="76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23" name="Rectangle 1300"/>
              <p:cNvSpPr>
                <a:spLocks noChangeArrowheads="1"/>
              </p:cNvSpPr>
              <p:nvPr/>
            </p:nvSpPr>
            <p:spPr bwMode="auto">
              <a:xfrm>
                <a:off x="1912657" y="4197683"/>
                <a:ext cx="73049" cy="7302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24" name="Oval 1301"/>
              <p:cNvSpPr>
                <a:spLocks noChangeArrowheads="1"/>
              </p:cNvSpPr>
              <p:nvPr/>
            </p:nvSpPr>
            <p:spPr bwMode="auto">
              <a:xfrm>
                <a:off x="1742911" y="4042108"/>
                <a:ext cx="103188" cy="66675"/>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25" name="Rectangle 1326"/>
              <p:cNvSpPr>
                <a:spLocks noChangeArrowheads="1"/>
              </p:cNvSpPr>
              <p:nvPr/>
            </p:nvSpPr>
            <p:spPr bwMode="auto">
              <a:xfrm>
                <a:off x="1628399" y="4077033"/>
                <a:ext cx="319195" cy="317500"/>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cxnSp>
          <p:nvCxnSpPr>
            <p:cNvPr id="18" name="AutoShape 1295"/>
            <p:cNvCxnSpPr>
              <a:cxnSpLocks noChangeShapeType="1"/>
              <a:stCxn id="23" idx="3"/>
              <a:endCxn id="28" idx="1"/>
            </p:cNvCxnSpPr>
            <p:nvPr/>
          </p:nvCxnSpPr>
          <p:spPr bwMode="auto">
            <a:xfrm>
              <a:off x="1855173" y="4234196"/>
              <a:ext cx="273500" cy="6761"/>
            </a:xfrm>
            <a:prstGeom prst="straightConnector1">
              <a:avLst/>
            </a:prstGeom>
            <a:noFill/>
            <a:ln w="19050">
              <a:solidFill>
                <a:srgbClr val="FF0000"/>
              </a:solidFill>
              <a:round/>
              <a:headEnd/>
              <a:tailEnd/>
            </a:ln>
          </p:spPr>
        </p:cxnSp>
        <p:cxnSp>
          <p:nvCxnSpPr>
            <p:cNvPr id="19" name="AutoShape 1296"/>
            <p:cNvCxnSpPr>
              <a:cxnSpLocks noChangeShapeType="1"/>
              <a:stCxn id="26" idx="3"/>
              <a:endCxn id="34" idx="1"/>
            </p:cNvCxnSpPr>
            <p:nvPr/>
          </p:nvCxnSpPr>
          <p:spPr bwMode="auto">
            <a:xfrm flipV="1">
              <a:off x="2520786" y="4044894"/>
              <a:ext cx="322262" cy="99220"/>
            </a:xfrm>
            <a:prstGeom prst="straightConnector1">
              <a:avLst/>
            </a:prstGeom>
            <a:noFill/>
            <a:ln w="19050">
              <a:solidFill>
                <a:srgbClr val="FF0000"/>
              </a:solidFill>
              <a:round/>
              <a:headEnd/>
              <a:tailEnd/>
            </a:ln>
          </p:spPr>
        </p:cxnSp>
        <p:cxnSp>
          <p:nvCxnSpPr>
            <p:cNvPr id="20" name="AutoShape 1297"/>
            <p:cNvCxnSpPr>
              <a:cxnSpLocks noChangeShapeType="1"/>
              <a:stCxn id="27" idx="3"/>
              <a:endCxn id="31" idx="1"/>
            </p:cNvCxnSpPr>
            <p:nvPr/>
          </p:nvCxnSpPr>
          <p:spPr bwMode="auto">
            <a:xfrm>
              <a:off x="2520786" y="4339100"/>
              <a:ext cx="317267" cy="142936"/>
            </a:xfrm>
            <a:prstGeom prst="straightConnector1">
              <a:avLst/>
            </a:prstGeom>
            <a:noFill/>
            <a:ln w="19050">
              <a:solidFill>
                <a:srgbClr val="FF0000"/>
              </a:solidFill>
              <a:round/>
              <a:headEnd/>
              <a:tailEnd/>
            </a:ln>
          </p:spPr>
        </p:cxnSp>
      </p:grpSp>
      <p:sp>
        <p:nvSpPr>
          <p:cNvPr id="37" name="AutoShape 1722"/>
          <p:cNvSpPr>
            <a:spLocks noChangeArrowheads="1"/>
          </p:cNvSpPr>
          <p:nvPr/>
        </p:nvSpPr>
        <p:spPr bwMode="auto">
          <a:xfrm>
            <a:off x="7231079" y="4105275"/>
            <a:ext cx="363538" cy="455613"/>
          </a:xfrm>
          <a:prstGeom prst="downArrow">
            <a:avLst>
              <a:gd name="adj1" fmla="val 33139"/>
              <a:gd name="adj2" fmla="val 57958"/>
            </a:avLst>
          </a:prstGeom>
          <a:solidFill>
            <a:srgbClr val="FFCCFF"/>
          </a:solidFill>
          <a:ln w="9525">
            <a:solidFill>
              <a:srgbClr val="FF0000"/>
            </a:solidFill>
            <a:miter lim="800000"/>
            <a:headEnd/>
            <a:tailEnd/>
          </a:ln>
        </p:spPr>
        <p:txBody>
          <a:bodyPr vert="eaVert" wrap="none" anchor="ctr"/>
          <a:lstStyle/>
          <a:p>
            <a:endParaRPr lang="ja-JP" altLang="en-US">
              <a:latin typeface="Calibri" pitchFamily="34" charset="0"/>
            </a:endParaRPr>
          </a:p>
        </p:txBody>
      </p:sp>
      <p:grpSp>
        <p:nvGrpSpPr>
          <p:cNvPr id="38" name="グループ化 508"/>
          <p:cNvGrpSpPr>
            <a:grpSpLocks/>
          </p:cNvGrpSpPr>
          <p:nvPr/>
        </p:nvGrpSpPr>
        <p:grpSpPr bwMode="auto">
          <a:xfrm>
            <a:off x="5810267" y="3429000"/>
            <a:ext cx="2689225" cy="742950"/>
            <a:chOff x="449287" y="5088758"/>
            <a:chExt cx="2687937" cy="742844"/>
          </a:xfrm>
        </p:grpSpPr>
        <p:cxnSp>
          <p:nvCxnSpPr>
            <p:cNvPr id="39" name="AutoShape 1293"/>
            <p:cNvCxnSpPr>
              <a:cxnSpLocks noChangeShapeType="1"/>
              <a:stCxn id="41" idx="3"/>
            </p:cNvCxnSpPr>
            <p:nvPr/>
          </p:nvCxnSpPr>
          <p:spPr bwMode="auto">
            <a:xfrm>
              <a:off x="1055136" y="5221261"/>
              <a:ext cx="404362" cy="139659"/>
            </a:xfrm>
            <a:prstGeom prst="straightConnector1">
              <a:avLst/>
            </a:prstGeom>
            <a:noFill/>
            <a:ln w="19050">
              <a:solidFill>
                <a:srgbClr val="FFCC00"/>
              </a:solidFill>
              <a:round/>
              <a:headEnd/>
              <a:tailEnd/>
            </a:ln>
          </p:spPr>
        </p:cxnSp>
        <p:cxnSp>
          <p:nvCxnSpPr>
            <p:cNvPr id="40" name="AutoShape 1294"/>
            <p:cNvCxnSpPr>
              <a:cxnSpLocks noChangeShapeType="1"/>
              <a:stCxn id="42" idx="3"/>
            </p:cNvCxnSpPr>
            <p:nvPr/>
          </p:nvCxnSpPr>
          <p:spPr bwMode="auto">
            <a:xfrm flipV="1">
              <a:off x="1055136" y="5521258"/>
              <a:ext cx="404362" cy="177841"/>
            </a:xfrm>
            <a:prstGeom prst="straightConnector1">
              <a:avLst/>
            </a:prstGeom>
            <a:noFill/>
            <a:ln w="19050">
              <a:solidFill>
                <a:srgbClr val="FFCC00"/>
              </a:solidFill>
              <a:round/>
              <a:headEnd/>
              <a:tailEnd/>
            </a:ln>
          </p:spPr>
        </p:cxnSp>
        <p:sp>
          <p:nvSpPr>
            <p:cNvPr id="41" name="Rectangle 1328"/>
            <p:cNvSpPr>
              <a:spLocks noChangeArrowheads="1"/>
            </p:cNvSpPr>
            <p:nvPr/>
          </p:nvSpPr>
          <p:spPr bwMode="auto">
            <a:xfrm>
              <a:off x="449287" y="5088758"/>
              <a:ext cx="606135" cy="26507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sp>
          <p:nvSpPr>
            <p:cNvPr id="42" name="Rectangle 1330"/>
            <p:cNvSpPr>
              <a:spLocks noChangeArrowheads="1"/>
            </p:cNvSpPr>
            <p:nvPr/>
          </p:nvSpPr>
          <p:spPr bwMode="auto">
            <a:xfrm>
              <a:off x="449287" y="5566528"/>
              <a:ext cx="606135" cy="265074"/>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grpSp>
          <p:nvGrpSpPr>
            <p:cNvPr id="43" name="グループ化 503"/>
            <p:cNvGrpSpPr>
              <a:grpSpLocks/>
            </p:cNvGrpSpPr>
            <p:nvPr/>
          </p:nvGrpSpPr>
          <p:grpSpPr bwMode="auto">
            <a:xfrm>
              <a:off x="2508592" y="5250892"/>
              <a:ext cx="628632" cy="436553"/>
              <a:chOff x="2841092" y="5060892"/>
              <a:chExt cx="628632" cy="436553"/>
            </a:xfrm>
          </p:grpSpPr>
          <p:grpSp>
            <p:nvGrpSpPr>
              <p:cNvPr id="44" name="Group 1302"/>
              <p:cNvGrpSpPr>
                <a:grpSpLocks/>
              </p:cNvGrpSpPr>
              <p:nvPr/>
            </p:nvGrpSpPr>
            <p:grpSpPr bwMode="auto">
              <a:xfrm>
                <a:off x="2841092" y="5060892"/>
                <a:ext cx="358777" cy="350839"/>
                <a:chOff x="4386" y="2477"/>
                <a:chExt cx="503" cy="540"/>
              </a:xfrm>
            </p:grpSpPr>
            <p:sp>
              <p:nvSpPr>
                <p:cNvPr id="54" name="Rectangle 1303"/>
                <p:cNvSpPr>
                  <a:spLocks noChangeArrowheads="1"/>
                </p:cNvSpPr>
                <p:nvPr/>
              </p:nvSpPr>
              <p:spPr bwMode="auto">
                <a:xfrm>
                  <a:off x="4386" y="2716"/>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55" name="Oval 1304"/>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56" name="Rectangle 1305"/>
                <p:cNvSpPr>
                  <a:spLocks noChangeArrowheads="1"/>
                </p:cNvSpPr>
                <p:nvPr/>
              </p:nvSpPr>
              <p:spPr bwMode="auto">
                <a:xfrm>
                  <a:off x="4444" y="2526"/>
                  <a:ext cx="445" cy="491"/>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sp>
            <p:nvSpPr>
              <p:cNvPr id="52" name="AutoShape 1323"/>
              <p:cNvSpPr>
                <a:spLocks noChangeArrowheads="1"/>
              </p:cNvSpPr>
              <p:nvPr/>
            </p:nvSpPr>
            <p:spPr bwMode="auto">
              <a:xfrm>
                <a:off x="3252236" y="5299008"/>
                <a:ext cx="217488" cy="19843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sz="2400">
                  <a:latin typeface="Calibri" pitchFamily="34" charset="0"/>
                </a:endParaRPr>
              </a:p>
            </p:txBody>
          </p:sp>
          <p:cxnSp>
            <p:nvCxnSpPr>
              <p:cNvPr id="53" name="AutoShape 1324"/>
              <p:cNvCxnSpPr>
                <a:cxnSpLocks noChangeShapeType="1"/>
                <a:endCxn id="52" idx="1"/>
              </p:cNvCxnSpPr>
              <p:nvPr/>
            </p:nvCxnSpPr>
            <p:spPr bwMode="auto">
              <a:xfrm>
                <a:off x="3203023" y="5241858"/>
                <a:ext cx="158750" cy="57150"/>
              </a:xfrm>
              <a:prstGeom prst="bentConnector2">
                <a:avLst/>
              </a:prstGeom>
              <a:noFill/>
              <a:ln w="9525">
                <a:solidFill>
                  <a:schemeClr val="tx1"/>
                </a:solidFill>
                <a:miter lim="800000"/>
                <a:headEnd/>
                <a:tailEnd/>
              </a:ln>
            </p:spPr>
          </p:cxnSp>
        </p:grpSp>
        <p:grpSp>
          <p:nvGrpSpPr>
            <p:cNvPr id="51" name="グループ化 497"/>
            <p:cNvGrpSpPr>
              <a:grpSpLocks/>
            </p:cNvGrpSpPr>
            <p:nvPr/>
          </p:nvGrpSpPr>
          <p:grpSpPr bwMode="auto">
            <a:xfrm>
              <a:off x="1460040" y="5251383"/>
              <a:ext cx="393511" cy="351652"/>
              <a:chOff x="1592640" y="4042108"/>
              <a:chExt cx="393511" cy="351652"/>
            </a:xfrm>
          </p:grpSpPr>
          <p:sp>
            <p:nvSpPr>
              <p:cNvPr id="46" name="Rectangle 1298"/>
              <p:cNvSpPr>
                <a:spLocks noChangeArrowheads="1"/>
              </p:cNvSpPr>
              <p:nvPr/>
            </p:nvSpPr>
            <p:spPr bwMode="auto">
              <a:xfrm>
                <a:off x="1592640" y="4112813"/>
                <a:ext cx="72990" cy="7618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7" name="Rectangle 1299"/>
              <p:cNvSpPr>
                <a:spLocks noChangeArrowheads="1"/>
              </p:cNvSpPr>
              <p:nvPr/>
            </p:nvSpPr>
            <p:spPr bwMode="auto">
              <a:xfrm>
                <a:off x="1592640" y="4273127"/>
                <a:ext cx="72990" cy="7618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8" name="Rectangle 1300"/>
              <p:cNvSpPr>
                <a:spLocks noChangeArrowheads="1"/>
              </p:cNvSpPr>
              <p:nvPr/>
            </p:nvSpPr>
            <p:spPr bwMode="auto">
              <a:xfrm>
                <a:off x="1913161" y="4196938"/>
                <a:ext cx="72990" cy="730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9" name="Oval 1301"/>
              <p:cNvSpPr>
                <a:spLocks noChangeArrowheads="1"/>
              </p:cNvSpPr>
              <p:nvPr/>
            </p:nvSpPr>
            <p:spPr bwMode="auto">
              <a:xfrm>
                <a:off x="1742911" y="4042108"/>
                <a:ext cx="103188" cy="66675"/>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50" name="Rectangle 1326"/>
              <p:cNvSpPr>
                <a:spLocks noChangeArrowheads="1"/>
              </p:cNvSpPr>
              <p:nvPr/>
            </p:nvSpPr>
            <p:spPr bwMode="auto">
              <a:xfrm>
                <a:off x="1629135" y="4076305"/>
                <a:ext cx="318934" cy="317455"/>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cxnSp>
          <p:nvCxnSpPr>
            <p:cNvPr id="45" name="AutoShape 1295"/>
            <p:cNvCxnSpPr>
              <a:cxnSpLocks noChangeShapeType="1"/>
              <a:stCxn id="48" idx="3"/>
            </p:cNvCxnSpPr>
            <p:nvPr/>
          </p:nvCxnSpPr>
          <p:spPr bwMode="auto">
            <a:xfrm>
              <a:off x="1853551" y="5442720"/>
              <a:ext cx="655299" cy="1449"/>
            </a:xfrm>
            <a:prstGeom prst="straightConnector1">
              <a:avLst/>
            </a:prstGeom>
            <a:noFill/>
            <a:ln w="19050">
              <a:solidFill>
                <a:srgbClr val="FF0000"/>
              </a:solidFill>
              <a:round/>
              <a:headEnd/>
              <a:tailEnd/>
            </a:ln>
          </p:spPr>
        </p:cxnSp>
      </p:grpSp>
      <p:sp>
        <p:nvSpPr>
          <p:cNvPr id="57" name="フッター プレースホルダ 56"/>
          <p:cNvSpPr>
            <a:spLocks noGrp="1"/>
          </p:cNvSpPr>
          <p:nvPr>
            <p:ph type="ftr" sz="quarter" idx="11"/>
          </p:nvPr>
        </p:nvSpPr>
        <p:spPr/>
        <p:txBody>
          <a:bodyPr/>
          <a:lstStyle/>
          <a:p>
            <a:r>
              <a:rPr kumimoji="1" lang="ja-JP" altLang="en-US" smtClean="0"/>
              <a:t>データ収集技術講演会</a:t>
            </a:r>
            <a:r>
              <a:rPr kumimoji="1" lang="en-US" altLang="ja-JP" smtClean="0"/>
              <a:t>@</a:t>
            </a:r>
            <a:r>
              <a:rPr kumimoji="1" lang="ja-JP" altLang="en-US" smtClean="0"/>
              <a:t>広島工業大学</a:t>
            </a:r>
            <a:endParaRPr kumimoji="1" lang="ja-JP" altLang="en-US"/>
          </a:p>
        </p:txBody>
      </p:sp>
    </p:spTree>
    <p:extLst>
      <p:ext uri="{BB962C8B-B14F-4D97-AF65-F5344CB8AC3E}">
        <p14:creationId xmlns:p14="http://schemas.microsoft.com/office/powerpoint/2010/main" val="5782679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 3"/>
          <p:cNvSpPr>
            <a:spLocks noGrp="1"/>
          </p:cNvSpPr>
          <p:nvPr>
            <p:ph type="sldNum" sz="quarter" idx="12"/>
          </p:nvPr>
        </p:nvSpPr>
        <p:spPr>
          <a:xfrm>
            <a:off x="6572264" y="6357958"/>
            <a:ext cx="2133600" cy="365125"/>
          </a:xfrm>
        </p:spPr>
        <p:txBody>
          <a:bodyPr/>
          <a:lstStyle/>
          <a:p>
            <a:fld id="{CF954564-7A06-41B3-A4E7-AA9D4BFD0F29}" type="slidenum">
              <a:rPr lang="en-US" altLang="ja-JP"/>
              <a:pPr/>
              <a:t>18</a:t>
            </a:fld>
            <a:endParaRPr lang="en-US" altLang="ja-JP"/>
          </a:p>
        </p:txBody>
      </p:sp>
      <p:sp>
        <p:nvSpPr>
          <p:cNvPr id="21506" name="タイトル 1"/>
          <p:cNvSpPr>
            <a:spLocks noGrp="1"/>
          </p:cNvSpPr>
          <p:nvPr>
            <p:ph type="title" idx="4294967295"/>
          </p:nvPr>
        </p:nvSpPr>
        <p:spPr>
          <a:xfrm>
            <a:off x="468313" y="0"/>
            <a:ext cx="8229600" cy="984250"/>
          </a:xfrm>
        </p:spPr>
        <p:txBody>
          <a:bodyPr>
            <a:normAutofit/>
          </a:bodyPr>
          <a:lstStyle/>
          <a:p>
            <a:r>
              <a:rPr lang="en-US" altLang="ja-JP" smtClean="0"/>
              <a:t>DAQ</a:t>
            </a:r>
            <a:r>
              <a:rPr lang="ja-JP" altLang="en-US" smtClean="0"/>
              <a:t>コンポーネント</a:t>
            </a:r>
            <a:endParaRPr lang="en-US" altLang="ja-JP"/>
          </a:p>
        </p:txBody>
      </p:sp>
      <p:sp>
        <p:nvSpPr>
          <p:cNvPr id="42" name="正方形/長方形 41"/>
          <p:cNvSpPr/>
          <p:nvPr/>
        </p:nvSpPr>
        <p:spPr>
          <a:xfrm>
            <a:off x="296587" y="3537012"/>
            <a:ext cx="8559889"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363538" indent="-269875">
              <a:buFont typeface="Wingdings" pitchFamily="2" charset="2"/>
              <a:buChar char="n"/>
              <a:defRPr/>
            </a:pPr>
            <a:r>
              <a:rPr lang="en-US" altLang="ja-JP" sz="2000" dirty="0" smtClean="0">
                <a:solidFill>
                  <a:schemeClr val="tx1"/>
                </a:solidFill>
              </a:rPr>
              <a:t>DAQ</a:t>
            </a:r>
            <a:r>
              <a:rPr lang="ja-JP" altLang="en-US" sz="2000" dirty="0">
                <a:solidFill>
                  <a:schemeClr val="tx1"/>
                </a:solidFill>
              </a:rPr>
              <a:t>コンポーネントを組み合わせて</a:t>
            </a:r>
            <a:r>
              <a:rPr lang="en-US" altLang="ja-JP" sz="2000" dirty="0">
                <a:solidFill>
                  <a:schemeClr val="tx1"/>
                </a:solidFill>
              </a:rPr>
              <a:t>DAQ</a:t>
            </a:r>
            <a:r>
              <a:rPr lang="ja-JP" altLang="en-US" sz="2000" dirty="0">
                <a:solidFill>
                  <a:schemeClr val="tx1"/>
                </a:solidFill>
              </a:rPr>
              <a:t>システムを構築</a:t>
            </a:r>
            <a:r>
              <a:rPr lang="ja-JP" altLang="en-US" sz="2000" dirty="0" smtClean="0">
                <a:solidFill>
                  <a:schemeClr val="tx1"/>
                </a:solidFill>
              </a:rPr>
              <a:t>する。</a:t>
            </a:r>
            <a:endParaRPr lang="en-US" altLang="ja-JP" sz="2000" dirty="0" smtClean="0">
              <a:solidFill>
                <a:schemeClr val="tx1"/>
              </a:solidFill>
            </a:endParaRPr>
          </a:p>
          <a:p>
            <a:pPr marL="363538" indent="-269875">
              <a:buFont typeface="Wingdings" pitchFamily="2" charset="2"/>
              <a:buChar char="n"/>
              <a:defRPr/>
            </a:pPr>
            <a:r>
              <a:rPr lang="ja-JP" altLang="en-US" sz="2000" dirty="0" smtClean="0">
                <a:solidFill>
                  <a:schemeClr val="tx1"/>
                </a:solidFill>
              </a:rPr>
              <a:t>上流からのデータを読むには</a:t>
            </a:r>
            <a:r>
              <a:rPr lang="en-US" altLang="ja-JP" sz="2000" dirty="0" err="1" smtClean="0">
                <a:solidFill>
                  <a:schemeClr val="tx1"/>
                </a:solidFill>
              </a:rPr>
              <a:t>InPort</a:t>
            </a:r>
            <a:r>
              <a:rPr lang="ja-JP" altLang="en-US" sz="2000" dirty="0" smtClean="0">
                <a:solidFill>
                  <a:schemeClr val="tx1"/>
                </a:solidFill>
              </a:rPr>
              <a:t>を読む。</a:t>
            </a:r>
            <a:endParaRPr lang="en-US" altLang="ja-JP" sz="2000" dirty="0" smtClean="0">
              <a:solidFill>
                <a:schemeClr val="tx1"/>
              </a:solidFill>
            </a:endParaRPr>
          </a:p>
          <a:p>
            <a:pPr marL="363538" indent="-269875">
              <a:buFont typeface="Wingdings" pitchFamily="2" charset="2"/>
              <a:buChar char="n"/>
              <a:defRPr/>
            </a:pPr>
            <a:r>
              <a:rPr lang="ja-JP" altLang="en-US" sz="2000" dirty="0" smtClean="0">
                <a:solidFill>
                  <a:schemeClr val="tx1"/>
                </a:solidFill>
              </a:rPr>
              <a:t>データを下流に送るには</a:t>
            </a:r>
            <a:r>
              <a:rPr lang="en-US" altLang="ja-JP" sz="2000" dirty="0" err="1" smtClean="0">
                <a:solidFill>
                  <a:schemeClr val="tx1"/>
                </a:solidFill>
              </a:rPr>
              <a:t>OutPort</a:t>
            </a:r>
            <a:r>
              <a:rPr lang="ja-JP" altLang="en-US" sz="2000" dirty="0" smtClean="0">
                <a:solidFill>
                  <a:schemeClr val="tx1"/>
                </a:solidFill>
              </a:rPr>
              <a:t>に書く。</a:t>
            </a:r>
            <a:endParaRPr lang="en-US" altLang="ja-JP" sz="2000" dirty="0" smtClean="0">
              <a:solidFill>
                <a:schemeClr val="tx1"/>
              </a:solidFill>
            </a:endParaRPr>
          </a:p>
          <a:p>
            <a:pPr marL="363538" indent="-269875">
              <a:buFont typeface="Wingdings" pitchFamily="2" charset="2"/>
              <a:buChar char="n"/>
              <a:defRPr/>
            </a:pPr>
            <a:r>
              <a:rPr lang="en-US" altLang="ja-JP" sz="2000" dirty="0" smtClean="0">
                <a:solidFill>
                  <a:schemeClr val="tx1"/>
                </a:solidFill>
              </a:rPr>
              <a:t>DAQ</a:t>
            </a:r>
            <a:r>
              <a:rPr lang="ja-JP" altLang="en-US" sz="2000" dirty="0" smtClean="0">
                <a:solidFill>
                  <a:schemeClr val="tx1"/>
                </a:solidFill>
              </a:rPr>
              <a:t>コンポーネント間のデータ転送機能は</a:t>
            </a:r>
            <a:r>
              <a:rPr lang="en-US" altLang="ja-JP" sz="2000" dirty="0" smtClean="0">
                <a:solidFill>
                  <a:schemeClr val="tx1"/>
                </a:solidFill>
              </a:rPr>
              <a:t>DAQ-Middleware</a:t>
            </a:r>
            <a:r>
              <a:rPr lang="ja-JP" altLang="en-US" sz="2000" dirty="0" smtClean="0">
                <a:solidFill>
                  <a:schemeClr val="tx1"/>
                </a:solidFill>
              </a:rPr>
              <a:t>が提供する</a:t>
            </a:r>
            <a:endParaRPr lang="en-US" altLang="ja-JP" sz="2000" dirty="0" smtClean="0">
              <a:solidFill>
                <a:schemeClr val="tx1"/>
              </a:solidFill>
            </a:endParaRPr>
          </a:p>
          <a:p>
            <a:pPr marL="363538" indent="-269875">
              <a:buFont typeface="Wingdings" pitchFamily="2" charset="2"/>
              <a:buChar char="n"/>
              <a:defRPr/>
            </a:pPr>
            <a:r>
              <a:rPr lang="ja-JP" altLang="en-US" sz="2000" dirty="0" smtClean="0">
                <a:solidFill>
                  <a:schemeClr val="tx1"/>
                </a:solidFill>
              </a:rPr>
              <a:t>ユーザーはコアロジックを実装することで新しいコンポーネントを作成できる。</a:t>
            </a:r>
            <a:endParaRPr lang="en-US" altLang="ja-JP" sz="2000" dirty="0" smtClean="0">
              <a:solidFill>
                <a:schemeClr val="tx1"/>
              </a:solidFill>
            </a:endParaRPr>
          </a:p>
          <a:p>
            <a:pPr marL="363538" indent="-269875">
              <a:defRPr/>
            </a:pPr>
            <a:r>
              <a:rPr lang="en-US" altLang="ja-JP" sz="2000" dirty="0" smtClean="0">
                <a:solidFill>
                  <a:schemeClr val="tx1"/>
                </a:solidFill>
              </a:rPr>
              <a:t>	</a:t>
            </a:r>
            <a:r>
              <a:rPr lang="ja-JP" altLang="en-US" sz="2000" dirty="0" smtClean="0">
                <a:solidFill>
                  <a:schemeClr val="tx1"/>
                </a:solidFill>
              </a:rPr>
              <a:t>コアロジックの例：</a:t>
            </a:r>
            <a:endParaRPr lang="en-US" altLang="ja-JP" sz="2000" dirty="0" smtClean="0">
              <a:solidFill>
                <a:schemeClr val="tx1"/>
              </a:solidFill>
            </a:endParaRPr>
          </a:p>
          <a:p>
            <a:pPr marL="820738" lvl="1" indent="-269875">
              <a:buFont typeface="Wingdings" pitchFamily="2" charset="2"/>
              <a:buChar char="n"/>
              <a:defRPr/>
            </a:pPr>
            <a:r>
              <a:rPr lang="ja-JP" altLang="en-US" sz="2000" dirty="0" smtClean="0">
                <a:solidFill>
                  <a:schemeClr val="tx1"/>
                </a:solidFill>
              </a:rPr>
              <a:t>リードアウトモジュールからのデータの読み取りロジック</a:t>
            </a:r>
            <a:endParaRPr lang="en-US" altLang="ja-JP" sz="2000" dirty="0" smtClean="0">
              <a:solidFill>
                <a:schemeClr val="tx1"/>
              </a:solidFill>
            </a:endParaRPr>
          </a:p>
          <a:p>
            <a:pPr marL="820738" lvl="1" indent="-269875">
              <a:buFont typeface="Wingdings" pitchFamily="2" charset="2"/>
              <a:buChar char="n"/>
              <a:defRPr/>
            </a:pPr>
            <a:r>
              <a:rPr lang="ja-JP" altLang="en-US" sz="2000" dirty="0" smtClean="0">
                <a:solidFill>
                  <a:schemeClr val="tx1"/>
                </a:solidFill>
              </a:rPr>
              <a:t>ヒストグラムの作成ロジック</a:t>
            </a:r>
            <a:endParaRPr lang="en-US" altLang="ja-JP" sz="2000" dirty="0" smtClean="0">
              <a:solidFill>
                <a:schemeClr val="tx1"/>
              </a:solidFill>
            </a:endParaRPr>
          </a:p>
          <a:p>
            <a:pPr marL="363538" indent="-269875">
              <a:defRPr/>
            </a:pPr>
            <a:endParaRPr lang="en-US" altLang="ja-JP" sz="2000" dirty="0" smtClean="0">
              <a:solidFill>
                <a:schemeClr val="tx1"/>
              </a:solidFill>
            </a:endParaRPr>
          </a:p>
        </p:txBody>
      </p:sp>
      <p:grpSp>
        <p:nvGrpSpPr>
          <p:cNvPr id="2" name="グループ化 135"/>
          <p:cNvGrpSpPr/>
          <p:nvPr/>
        </p:nvGrpSpPr>
        <p:grpSpPr>
          <a:xfrm>
            <a:off x="738135" y="898518"/>
            <a:ext cx="7412139" cy="2019300"/>
            <a:chOff x="44388" y="763551"/>
            <a:chExt cx="7412139" cy="2019300"/>
          </a:xfrm>
        </p:grpSpPr>
        <p:grpSp>
          <p:nvGrpSpPr>
            <p:cNvPr id="3" name="グループ化 531"/>
            <p:cNvGrpSpPr>
              <a:grpSpLocks/>
            </p:cNvGrpSpPr>
            <p:nvPr/>
          </p:nvGrpSpPr>
          <p:grpSpPr bwMode="auto">
            <a:xfrm>
              <a:off x="44388" y="763551"/>
              <a:ext cx="4306069" cy="2019300"/>
              <a:chOff x="16186429" y="20020189"/>
              <a:chExt cx="4305089" cy="2018524"/>
            </a:xfrm>
          </p:grpSpPr>
          <p:sp>
            <p:nvSpPr>
              <p:cNvPr id="90" name="Rectangle 2340"/>
              <p:cNvSpPr>
                <a:spLocks noChangeArrowheads="1"/>
              </p:cNvSpPr>
              <p:nvPr/>
            </p:nvSpPr>
            <p:spPr bwMode="auto">
              <a:xfrm>
                <a:off x="17970371"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1" name="Rectangle 2342"/>
              <p:cNvSpPr>
                <a:spLocks noChangeArrowheads="1"/>
              </p:cNvSpPr>
              <p:nvPr/>
            </p:nvSpPr>
            <p:spPr bwMode="auto">
              <a:xfrm>
                <a:off x="16979998"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2" name="Oval 2343"/>
              <p:cNvSpPr>
                <a:spLocks noChangeArrowheads="1"/>
              </p:cNvSpPr>
              <p:nvPr/>
            </p:nvSpPr>
            <p:spPr bwMode="auto">
              <a:xfrm>
                <a:off x="17460901" y="20382000"/>
                <a:ext cx="307905" cy="21740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3" name="Rectangle 2344"/>
              <p:cNvSpPr>
                <a:spLocks noChangeArrowheads="1"/>
              </p:cNvSpPr>
              <p:nvPr/>
            </p:nvSpPr>
            <p:spPr bwMode="auto">
              <a:xfrm>
                <a:off x="17116492" y="20510537"/>
                <a:ext cx="952282" cy="104734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94"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ja-JP"/>
              </a:p>
            </p:txBody>
          </p:sp>
          <p:sp>
            <p:nvSpPr>
              <p:cNvPr id="95" name="Text Box 2346"/>
              <p:cNvSpPr txBox="1">
                <a:spLocks noChangeArrowheads="1"/>
              </p:cNvSpPr>
              <p:nvPr/>
            </p:nvSpPr>
            <p:spPr bwMode="auto">
              <a:xfrm>
                <a:off x="16323005" y="21409252"/>
                <a:ext cx="784225" cy="276999"/>
              </a:xfrm>
              <a:prstGeom prst="rect">
                <a:avLst/>
              </a:prstGeom>
              <a:noFill/>
              <a:ln w="9525">
                <a:noFill/>
                <a:miter lim="800000"/>
                <a:headEnd/>
                <a:tailEnd/>
              </a:ln>
            </p:spPr>
            <p:txBody>
              <a:bodyPr>
                <a:spAutoFit/>
              </a:bodyPr>
              <a:lstStyle/>
              <a:p>
                <a:r>
                  <a:rPr lang="en-US" altLang="ja-JP" sz="1200"/>
                  <a:t>InPort</a:t>
                </a:r>
              </a:p>
            </p:txBody>
          </p:sp>
          <p:cxnSp>
            <p:nvCxnSpPr>
              <p:cNvPr id="96" name="AutoShape 2347"/>
              <p:cNvCxnSpPr>
                <a:cxnSpLocks noChangeShapeType="1"/>
                <a:stCxn id="95" idx="0"/>
                <a:endCxn id="94"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97"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ja-JP"/>
              </a:p>
            </p:txBody>
          </p:sp>
          <p:sp>
            <p:nvSpPr>
              <p:cNvPr id="98" name="Text Box 2350"/>
              <p:cNvSpPr txBox="1">
                <a:spLocks noChangeArrowheads="1"/>
              </p:cNvSpPr>
              <p:nvPr/>
            </p:nvSpPr>
            <p:spPr bwMode="auto">
              <a:xfrm>
                <a:off x="18115292" y="21380677"/>
                <a:ext cx="745464" cy="276999"/>
              </a:xfrm>
              <a:prstGeom prst="rect">
                <a:avLst/>
              </a:prstGeom>
              <a:noFill/>
              <a:ln w="9525">
                <a:noFill/>
                <a:miter lim="800000"/>
                <a:headEnd/>
                <a:tailEnd/>
              </a:ln>
            </p:spPr>
            <p:txBody>
              <a:bodyPr>
                <a:spAutoFit/>
              </a:bodyPr>
              <a:lstStyle/>
              <a:p>
                <a:r>
                  <a:rPr lang="en-US" altLang="ja-JP" sz="1200"/>
                  <a:t>OutPort</a:t>
                </a:r>
              </a:p>
            </p:txBody>
          </p:sp>
          <p:cxnSp>
            <p:nvCxnSpPr>
              <p:cNvPr id="99" name="AutoShape 2351"/>
              <p:cNvCxnSpPr>
                <a:cxnSpLocks noChangeShapeType="1"/>
                <a:stCxn id="97" idx="5"/>
                <a:endCxn id="98"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100"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ja-JP"/>
              </a:p>
            </p:txBody>
          </p:sp>
          <p:sp>
            <p:nvSpPr>
              <p:cNvPr id="101" name="Text Box 2354"/>
              <p:cNvSpPr txBox="1">
                <a:spLocks noChangeArrowheads="1"/>
              </p:cNvSpPr>
              <p:nvPr/>
            </p:nvSpPr>
            <p:spPr bwMode="auto">
              <a:xfrm>
                <a:off x="16258228" y="20020189"/>
                <a:ext cx="1036776" cy="276999"/>
              </a:xfrm>
              <a:prstGeom prst="rect">
                <a:avLst/>
              </a:prstGeom>
              <a:noFill/>
              <a:ln w="9525">
                <a:noFill/>
                <a:miter lim="800000"/>
                <a:headEnd/>
                <a:tailEnd/>
              </a:ln>
            </p:spPr>
            <p:txBody>
              <a:bodyPr>
                <a:spAutoFit/>
              </a:bodyPr>
              <a:lstStyle/>
              <a:p>
                <a:r>
                  <a:rPr lang="en-US" altLang="ja-JP" sz="1200"/>
                  <a:t>Service Port</a:t>
                </a:r>
              </a:p>
            </p:txBody>
          </p:sp>
          <p:cxnSp>
            <p:nvCxnSpPr>
              <p:cNvPr id="102" name="AutoShape 2355"/>
              <p:cNvCxnSpPr>
                <a:cxnSpLocks noChangeShapeType="1"/>
                <a:stCxn id="101" idx="3"/>
                <a:endCxn id="100" idx="1"/>
              </p:cNvCxnSpPr>
              <p:nvPr/>
            </p:nvCxnSpPr>
            <p:spPr bwMode="auto">
              <a:xfrm>
                <a:off x="17295004" y="20158689"/>
                <a:ext cx="172403" cy="182329"/>
              </a:xfrm>
              <a:prstGeom prst="straightConnector1">
                <a:avLst/>
              </a:prstGeom>
              <a:noFill/>
              <a:ln w="9525">
                <a:solidFill>
                  <a:srgbClr val="808080"/>
                </a:solidFill>
                <a:round/>
                <a:headEnd/>
                <a:tailEnd/>
              </a:ln>
            </p:spPr>
          </p:cxnSp>
          <p:sp>
            <p:nvSpPr>
              <p:cNvPr id="103" name="Text Box 2356"/>
              <p:cNvSpPr txBox="1">
                <a:spLocks noChangeArrowheads="1"/>
              </p:cNvSpPr>
              <p:nvPr/>
            </p:nvSpPr>
            <p:spPr bwMode="auto">
              <a:xfrm>
                <a:off x="16230055" y="20244027"/>
                <a:ext cx="1107996" cy="230832"/>
              </a:xfrm>
              <a:prstGeom prst="rect">
                <a:avLst/>
              </a:prstGeom>
              <a:noFill/>
              <a:ln w="9525">
                <a:noFill/>
                <a:miter lim="800000"/>
                <a:headEnd/>
                <a:tailEnd/>
              </a:ln>
            </p:spPr>
            <p:txBody>
              <a:bodyPr wrap="none">
                <a:spAutoFit/>
              </a:bodyPr>
              <a:lstStyle/>
              <a:p>
                <a:r>
                  <a:rPr lang="en-US" altLang="ja-JP" sz="900"/>
                  <a:t>(command/status)</a:t>
                </a:r>
              </a:p>
            </p:txBody>
          </p:sp>
          <p:sp>
            <p:nvSpPr>
              <p:cNvPr id="104" name="AutoShape 2357"/>
              <p:cNvSpPr>
                <a:spLocks noChangeArrowheads="1"/>
              </p:cNvSpPr>
              <p:nvPr/>
            </p:nvSpPr>
            <p:spPr bwMode="auto">
              <a:xfrm>
                <a:off x="19528942" y="20761249"/>
                <a:ext cx="525342" cy="503044"/>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05" name="Text Box 2358"/>
              <p:cNvSpPr txBox="1">
                <a:spLocks noChangeArrowheads="1"/>
              </p:cNvSpPr>
              <p:nvPr/>
            </p:nvSpPr>
            <p:spPr bwMode="auto">
              <a:xfrm>
                <a:off x="19472306" y="21621491"/>
                <a:ext cx="640724" cy="276999"/>
              </a:xfrm>
              <a:prstGeom prst="rect">
                <a:avLst/>
              </a:prstGeom>
              <a:noFill/>
              <a:ln w="9525">
                <a:noFill/>
                <a:miter lim="800000"/>
                <a:headEnd/>
                <a:tailEnd/>
              </a:ln>
            </p:spPr>
            <p:txBody>
              <a:bodyPr>
                <a:spAutoFit/>
              </a:bodyPr>
              <a:lstStyle/>
              <a:p>
                <a:r>
                  <a:rPr lang="en-US" altLang="ja-JP" sz="1200"/>
                  <a:t>Logics  </a:t>
                </a:r>
              </a:p>
            </p:txBody>
          </p:sp>
          <p:cxnSp>
            <p:nvCxnSpPr>
              <p:cNvPr id="106" name="AutoShape 2359"/>
              <p:cNvCxnSpPr>
                <a:cxnSpLocks noChangeShapeType="1"/>
                <a:stCxn id="105" idx="0"/>
                <a:endCxn id="104" idx="2"/>
              </p:cNvCxnSpPr>
              <p:nvPr/>
            </p:nvCxnSpPr>
            <p:spPr bwMode="auto">
              <a:xfrm rot="16200000" flipV="1">
                <a:off x="19613548" y="21442371"/>
                <a:ext cx="357199" cy="1042"/>
              </a:xfrm>
              <a:prstGeom prst="straightConnector1">
                <a:avLst/>
              </a:prstGeom>
              <a:noFill/>
              <a:ln w="9525">
                <a:solidFill>
                  <a:srgbClr val="808080"/>
                </a:solidFill>
                <a:round/>
                <a:headEnd/>
                <a:tailEnd/>
              </a:ln>
            </p:spPr>
          </p:cxnSp>
          <p:sp>
            <p:nvSpPr>
              <p:cNvPr id="107" name="Text Box 2360"/>
              <p:cNvSpPr txBox="1">
                <a:spLocks noChangeArrowheads="1"/>
              </p:cNvSpPr>
              <p:nvPr/>
            </p:nvSpPr>
            <p:spPr bwMode="auto">
              <a:xfrm>
                <a:off x="19163909" y="21777103"/>
                <a:ext cx="1327609" cy="261610"/>
              </a:xfrm>
              <a:prstGeom prst="rect">
                <a:avLst/>
              </a:prstGeom>
              <a:noFill/>
              <a:ln w="9525">
                <a:noFill/>
                <a:miter lim="800000"/>
                <a:headEnd/>
                <a:tailEnd/>
              </a:ln>
            </p:spPr>
            <p:txBody>
              <a:bodyPr wrap="none">
                <a:spAutoFit/>
              </a:bodyPr>
              <a:lstStyle/>
              <a:p>
                <a:r>
                  <a:rPr lang="en-US" altLang="ja-JP" sz="1100"/>
                  <a:t>(for data handling)</a:t>
                </a:r>
              </a:p>
            </p:txBody>
          </p:sp>
          <p:sp>
            <p:nvSpPr>
              <p:cNvPr id="108"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ja-JP"/>
              </a:p>
            </p:txBody>
          </p:sp>
          <p:sp>
            <p:nvSpPr>
              <p:cNvPr id="109" name="Text Box 2419"/>
              <p:cNvSpPr txBox="1">
                <a:spLocks noChangeArrowheads="1"/>
              </p:cNvSpPr>
              <p:nvPr/>
            </p:nvSpPr>
            <p:spPr bwMode="auto">
              <a:xfrm>
                <a:off x="16186429" y="20867809"/>
                <a:ext cx="562975" cy="307777"/>
              </a:xfrm>
              <a:prstGeom prst="rect">
                <a:avLst/>
              </a:prstGeom>
              <a:noFill/>
              <a:ln w="9525">
                <a:noFill/>
                <a:miter lim="800000"/>
                <a:headEnd/>
                <a:tailEnd/>
              </a:ln>
            </p:spPr>
            <p:txBody>
              <a:bodyPr wrap="none">
                <a:spAutoFit/>
              </a:bodyPr>
              <a:lstStyle/>
              <a:p>
                <a:r>
                  <a:rPr lang="en-US" altLang="ja-JP" sz="1400">
                    <a:solidFill>
                      <a:srgbClr val="FF3300"/>
                    </a:solidFill>
                  </a:rPr>
                  <a:t>Data</a:t>
                </a:r>
                <a:endParaRPr lang="en-US" altLang="ja-JP">
                  <a:solidFill>
                    <a:srgbClr val="FF3300"/>
                  </a:solidFill>
                </a:endParaRPr>
              </a:p>
            </p:txBody>
          </p:sp>
          <p:sp>
            <p:nvSpPr>
              <p:cNvPr id="110"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ja-JP"/>
              </a:p>
            </p:txBody>
          </p:sp>
        </p:grpSp>
        <p:grpSp>
          <p:nvGrpSpPr>
            <p:cNvPr id="4" name="グループ化 531"/>
            <p:cNvGrpSpPr>
              <a:grpSpLocks/>
            </p:cNvGrpSpPr>
            <p:nvPr/>
          </p:nvGrpSpPr>
          <p:grpSpPr bwMode="auto">
            <a:xfrm>
              <a:off x="4781589" y="763551"/>
              <a:ext cx="2674938" cy="2019300"/>
              <a:chOff x="16186429" y="20020189"/>
              <a:chExt cx="2674327" cy="2018524"/>
            </a:xfrm>
          </p:grpSpPr>
          <p:sp>
            <p:nvSpPr>
              <p:cNvPr id="113" name="Rectangle 2340"/>
              <p:cNvSpPr>
                <a:spLocks noChangeArrowheads="1"/>
              </p:cNvSpPr>
              <p:nvPr/>
            </p:nvSpPr>
            <p:spPr bwMode="auto">
              <a:xfrm>
                <a:off x="17970371"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4" name="Rectangle 2342"/>
              <p:cNvSpPr>
                <a:spLocks noChangeArrowheads="1"/>
              </p:cNvSpPr>
              <p:nvPr/>
            </p:nvSpPr>
            <p:spPr bwMode="auto">
              <a:xfrm>
                <a:off x="16979998"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5" name="Oval 2343"/>
              <p:cNvSpPr>
                <a:spLocks noChangeArrowheads="1"/>
              </p:cNvSpPr>
              <p:nvPr/>
            </p:nvSpPr>
            <p:spPr bwMode="auto">
              <a:xfrm>
                <a:off x="17460901" y="20382000"/>
                <a:ext cx="307905" cy="21740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6" name="Rectangle 2344"/>
              <p:cNvSpPr>
                <a:spLocks noChangeArrowheads="1"/>
              </p:cNvSpPr>
              <p:nvPr/>
            </p:nvSpPr>
            <p:spPr bwMode="auto">
              <a:xfrm>
                <a:off x="17116492" y="20510537"/>
                <a:ext cx="952282" cy="104734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17"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ja-JP"/>
              </a:p>
            </p:txBody>
          </p:sp>
          <p:sp>
            <p:nvSpPr>
              <p:cNvPr id="118" name="Text Box 2346"/>
              <p:cNvSpPr txBox="1">
                <a:spLocks noChangeArrowheads="1"/>
              </p:cNvSpPr>
              <p:nvPr/>
            </p:nvSpPr>
            <p:spPr bwMode="auto">
              <a:xfrm>
                <a:off x="16323005" y="21409252"/>
                <a:ext cx="784225" cy="276999"/>
              </a:xfrm>
              <a:prstGeom prst="rect">
                <a:avLst/>
              </a:prstGeom>
              <a:noFill/>
              <a:ln w="9525">
                <a:noFill/>
                <a:miter lim="800000"/>
                <a:headEnd/>
                <a:tailEnd/>
              </a:ln>
            </p:spPr>
            <p:txBody>
              <a:bodyPr>
                <a:spAutoFit/>
              </a:bodyPr>
              <a:lstStyle/>
              <a:p>
                <a:r>
                  <a:rPr lang="en-US" altLang="ja-JP" sz="1200"/>
                  <a:t>InPort</a:t>
                </a:r>
              </a:p>
            </p:txBody>
          </p:sp>
          <p:cxnSp>
            <p:nvCxnSpPr>
              <p:cNvPr id="119" name="AutoShape 2347"/>
              <p:cNvCxnSpPr>
                <a:cxnSpLocks noChangeShapeType="1"/>
                <a:stCxn id="118" idx="0"/>
                <a:endCxn id="117"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120"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ja-JP"/>
              </a:p>
            </p:txBody>
          </p:sp>
          <p:sp>
            <p:nvSpPr>
              <p:cNvPr id="121" name="Text Box 2350"/>
              <p:cNvSpPr txBox="1">
                <a:spLocks noChangeArrowheads="1"/>
              </p:cNvSpPr>
              <p:nvPr/>
            </p:nvSpPr>
            <p:spPr bwMode="auto">
              <a:xfrm>
                <a:off x="18115292" y="21380677"/>
                <a:ext cx="745464" cy="276999"/>
              </a:xfrm>
              <a:prstGeom prst="rect">
                <a:avLst/>
              </a:prstGeom>
              <a:noFill/>
              <a:ln w="9525">
                <a:noFill/>
                <a:miter lim="800000"/>
                <a:headEnd/>
                <a:tailEnd/>
              </a:ln>
            </p:spPr>
            <p:txBody>
              <a:bodyPr>
                <a:spAutoFit/>
              </a:bodyPr>
              <a:lstStyle/>
              <a:p>
                <a:r>
                  <a:rPr lang="en-US" altLang="ja-JP" sz="1200"/>
                  <a:t>OutPort</a:t>
                </a:r>
              </a:p>
            </p:txBody>
          </p:sp>
          <p:cxnSp>
            <p:nvCxnSpPr>
              <p:cNvPr id="122" name="AutoShape 2351"/>
              <p:cNvCxnSpPr>
                <a:cxnSpLocks noChangeShapeType="1"/>
                <a:stCxn id="120" idx="5"/>
                <a:endCxn id="121"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123"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ja-JP"/>
              </a:p>
            </p:txBody>
          </p:sp>
          <p:sp>
            <p:nvSpPr>
              <p:cNvPr id="124" name="Text Box 2354"/>
              <p:cNvSpPr txBox="1">
                <a:spLocks noChangeArrowheads="1"/>
              </p:cNvSpPr>
              <p:nvPr/>
            </p:nvSpPr>
            <p:spPr bwMode="auto">
              <a:xfrm>
                <a:off x="16258228" y="20020189"/>
                <a:ext cx="1036776" cy="276999"/>
              </a:xfrm>
              <a:prstGeom prst="rect">
                <a:avLst/>
              </a:prstGeom>
              <a:noFill/>
              <a:ln w="9525">
                <a:noFill/>
                <a:miter lim="800000"/>
                <a:headEnd/>
                <a:tailEnd/>
              </a:ln>
            </p:spPr>
            <p:txBody>
              <a:bodyPr>
                <a:spAutoFit/>
              </a:bodyPr>
              <a:lstStyle/>
              <a:p>
                <a:r>
                  <a:rPr lang="en-US" altLang="ja-JP" sz="1200"/>
                  <a:t>Service Port</a:t>
                </a:r>
              </a:p>
            </p:txBody>
          </p:sp>
          <p:cxnSp>
            <p:nvCxnSpPr>
              <p:cNvPr id="125" name="AutoShape 2355"/>
              <p:cNvCxnSpPr>
                <a:cxnSpLocks noChangeShapeType="1"/>
                <a:stCxn id="124" idx="3"/>
                <a:endCxn id="123" idx="1"/>
              </p:cNvCxnSpPr>
              <p:nvPr/>
            </p:nvCxnSpPr>
            <p:spPr bwMode="auto">
              <a:xfrm>
                <a:off x="17295004" y="20158689"/>
                <a:ext cx="172403" cy="182329"/>
              </a:xfrm>
              <a:prstGeom prst="straightConnector1">
                <a:avLst/>
              </a:prstGeom>
              <a:noFill/>
              <a:ln w="9525">
                <a:solidFill>
                  <a:srgbClr val="808080"/>
                </a:solidFill>
                <a:round/>
                <a:headEnd/>
                <a:tailEnd/>
              </a:ln>
            </p:spPr>
          </p:cxnSp>
          <p:sp>
            <p:nvSpPr>
              <p:cNvPr id="126" name="Text Box 2356"/>
              <p:cNvSpPr txBox="1">
                <a:spLocks noChangeArrowheads="1"/>
              </p:cNvSpPr>
              <p:nvPr/>
            </p:nvSpPr>
            <p:spPr bwMode="auto">
              <a:xfrm>
                <a:off x="16230055" y="20244027"/>
                <a:ext cx="1107996" cy="230832"/>
              </a:xfrm>
              <a:prstGeom prst="rect">
                <a:avLst/>
              </a:prstGeom>
              <a:noFill/>
              <a:ln w="9525">
                <a:noFill/>
                <a:miter lim="800000"/>
                <a:headEnd/>
                <a:tailEnd/>
              </a:ln>
            </p:spPr>
            <p:txBody>
              <a:bodyPr wrap="none">
                <a:spAutoFit/>
              </a:bodyPr>
              <a:lstStyle/>
              <a:p>
                <a:r>
                  <a:rPr lang="en-US" altLang="ja-JP" sz="900"/>
                  <a:t>(command/status)</a:t>
                </a:r>
              </a:p>
            </p:txBody>
          </p:sp>
          <p:sp>
            <p:nvSpPr>
              <p:cNvPr id="127" name="AutoShape 2357"/>
              <p:cNvSpPr>
                <a:spLocks noChangeArrowheads="1"/>
              </p:cNvSpPr>
              <p:nvPr/>
            </p:nvSpPr>
            <p:spPr bwMode="auto">
              <a:xfrm>
                <a:off x="17346627" y="20775549"/>
                <a:ext cx="525342" cy="503044"/>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8" name="Text Box 2358"/>
              <p:cNvSpPr txBox="1">
                <a:spLocks noChangeArrowheads="1"/>
              </p:cNvSpPr>
              <p:nvPr/>
            </p:nvSpPr>
            <p:spPr bwMode="auto">
              <a:xfrm>
                <a:off x="17396062" y="21621491"/>
                <a:ext cx="640724" cy="276999"/>
              </a:xfrm>
              <a:prstGeom prst="rect">
                <a:avLst/>
              </a:prstGeom>
              <a:noFill/>
              <a:ln w="9525">
                <a:noFill/>
                <a:miter lim="800000"/>
                <a:headEnd/>
                <a:tailEnd/>
              </a:ln>
            </p:spPr>
            <p:txBody>
              <a:bodyPr>
                <a:spAutoFit/>
              </a:bodyPr>
              <a:lstStyle/>
              <a:p>
                <a:r>
                  <a:rPr lang="en-US" altLang="ja-JP" sz="1200"/>
                  <a:t>Logics  </a:t>
                </a:r>
              </a:p>
            </p:txBody>
          </p:sp>
          <p:cxnSp>
            <p:nvCxnSpPr>
              <p:cNvPr id="129" name="AutoShape 2359"/>
              <p:cNvCxnSpPr>
                <a:cxnSpLocks noChangeShapeType="1"/>
                <a:stCxn id="128" idx="0"/>
                <a:endCxn id="127" idx="2"/>
              </p:cNvCxnSpPr>
              <p:nvPr/>
            </p:nvCxnSpPr>
            <p:spPr bwMode="auto">
              <a:xfrm rot="16200000" flipV="1">
                <a:off x="17491842" y="21396909"/>
                <a:ext cx="342414" cy="106750"/>
              </a:xfrm>
              <a:prstGeom prst="straightConnector1">
                <a:avLst/>
              </a:prstGeom>
              <a:noFill/>
              <a:ln w="9525">
                <a:solidFill>
                  <a:srgbClr val="808080"/>
                </a:solidFill>
                <a:round/>
                <a:headEnd/>
                <a:tailEnd/>
              </a:ln>
            </p:spPr>
          </p:cxnSp>
          <p:sp>
            <p:nvSpPr>
              <p:cNvPr id="130" name="Text Box 2360"/>
              <p:cNvSpPr txBox="1">
                <a:spLocks noChangeArrowheads="1"/>
              </p:cNvSpPr>
              <p:nvPr/>
            </p:nvSpPr>
            <p:spPr bwMode="auto">
              <a:xfrm>
                <a:off x="17019320" y="21777103"/>
                <a:ext cx="1327608" cy="261610"/>
              </a:xfrm>
              <a:prstGeom prst="rect">
                <a:avLst/>
              </a:prstGeom>
              <a:noFill/>
              <a:ln w="9525">
                <a:noFill/>
                <a:miter lim="800000"/>
                <a:headEnd/>
                <a:tailEnd/>
              </a:ln>
            </p:spPr>
            <p:txBody>
              <a:bodyPr wrap="none">
                <a:spAutoFit/>
              </a:bodyPr>
              <a:lstStyle/>
              <a:p>
                <a:r>
                  <a:rPr lang="en-US" altLang="ja-JP" sz="1100"/>
                  <a:t>(for data handling)</a:t>
                </a:r>
              </a:p>
            </p:txBody>
          </p:sp>
          <p:sp>
            <p:nvSpPr>
              <p:cNvPr id="131"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ja-JP"/>
              </a:p>
            </p:txBody>
          </p:sp>
          <p:sp>
            <p:nvSpPr>
              <p:cNvPr id="132" name="Text Box 2419"/>
              <p:cNvSpPr txBox="1">
                <a:spLocks noChangeArrowheads="1"/>
              </p:cNvSpPr>
              <p:nvPr/>
            </p:nvSpPr>
            <p:spPr bwMode="auto">
              <a:xfrm>
                <a:off x="16186429" y="20867809"/>
                <a:ext cx="562975" cy="307777"/>
              </a:xfrm>
              <a:prstGeom prst="rect">
                <a:avLst/>
              </a:prstGeom>
              <a:noFill/>
              <a:ln w="9525">
                <a:noFill/>
                <a:miter lim="800000"/>
                <a:headEnd/>
                <a:tailEnd/>
              </a:ln>
            </p:spPr>
            <p:txBody>
              <a:bodyPr wrap="none">
                <a:spAutoFit/>
              </a:bodyPr>
              <a:lstStyle/>
              <a:p>
                <a:r>
                  <a:rPr lang="en-US" altLang="ja-JP" sz="1400">
                    <a:solidFill>
                      <a:srgbClr val="FF3300"/>
                    </a:solidFill>
                  </a:rPr>
                  <a:t>Data</a:t>
                </a:r>
                <a:endParaRPr lang="en-US" altLang="ja-JP">
                  <a:solidFill>
                    <a:srgbClr val="FF3300"/>
                  </a:solidFill>
                </a:endParaRPr>
              </a:p>
            </p:txBody>
          </p:sp>
          <p:sp>
            <p:nvSpPr>
              <p:cNvPr id="133"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ja-JP"/>
              </a:p>
            </p:txBody>
          </p:sp>
        </p:grpSp>
        <p:sp>
          <p:nvSpPr>
            <p:cNvPr id="134" name="テキスト ボックス 133"/>
            <p:cNvSpPr txBox="1"/>
            <p:nvPr/>
          </p:nvSpPr>
          <p:spPr>
            <a:xfrm>
              <a:off x="2546105" y="1128681"/>
              <a:ext cx="644728" cy="1200329"/>
            </a:xfrm>
            <a:prstGeom prst="rect">
              <a:avLst/>
            </a:prstGeom>
            <a:noFill/>
          </p:spPr>
          <p:txBody>
            <a:bodyPr wrap="none" rtlCol="0">
              <a:spAutoFit/>
            </a:bodyPr>
            <a:lstStyle/>
            <a:p>
              <a:r>
                <a:rPr kumimoji="1" lang="en-US" altLang="ja-JP" sz="7200" smtClean="0"/>
                <a:t>+</a:t>
              </a:r>
              <a:endParaRPr kumimoji="1" lang="ja-JP" altLang="en-US" sz="7200"/>
            </a:p>
          </p:txBody>
        </p:sp>
        <p:sp>
          <p:nvSpPr>
            <p:cNvPr id="135" name="テキスト ボックス 134"/>
            <p:cNvSpPr txBox="1"/>
            <p:nvPr/>
          </p:nvSpPr>
          <p:spPr>
            <a:xfrm>
              <a:off x="4109837" y="1128681"/>
              <a:ext cx="644728" cy="1200329"/>
            </a:xfrm>
            <a:prstGeom prst="rect">
              <a:avLst/>
            </a:prstGeom>
            <a:noFill/>
          </p:spPr>
          <p:txBody>
            <a:bodyPr wrap="none" rtlCol="0">
              <a:spAutoFit/>
            </a:bodyPr>
            <a:lstStyle/>
            <a:p>
              <a:r>
                <a:rPr kumimoji="1" lang="en-US" altLang="ja-JP" sz="7200" smtClean="0"/>
                <a:t>=</a:t>
              </a:r>
              <a:endParaRPr kumimoji="1" lang="ja-JP" altLang="en-US" sz="7200"/>
            </a:p>
          </p:txBody>
        </p:sp>
      </p:grpSp>
      <p:sp>
        <p:nvSpPr>
          <p:cNvPr id="73" name="日付プレースホルダ 72"/>
          <p:cNvSpPr>
            <a:spLocks noGrp="1"/>
          </p:cNvSpPr>
          <p:nvPr>
            <p:ph type="dt" sz="half" idx="10"/>
          </p:nvPr>
        </p:nvSpPr>
        <p:spPr/>
        <p:txBody>
          <a:bodyPr/>
          <a:lstStyle/>
          <a:p>
            <a:r>
              <a:rPr kumimoji="1" lang="en-US" altLang="ja-JP" smtClean="0"/>
              <a:t>2013-09-10</a:t>
            </a:r>
            <a:endParaRPr kumimoji="1" lang="ja-JP" altLang="en-US"/>
          </a:p>
        </p:txBody>
      </p:sp>
      <p:pic>
        <p:nvPicPr>
          <p:cNvPr id="57" name="図 56"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コンポーネント状態遷移</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7DF8B0C0-FBA4-4A0F-8398-BC9ECAB23A20}" type="slidenum">
              <a:rPr kumimoji="1" lang="ja-JP" altLang="en-US" smtClean="0"/>
              <a:pPr/>
              <a:t>19</a:t>
            </a:fld>
            <a:endParaRPr kumimoji="1" lang="ja-JP" altLang="en-US"/>
          </a:p>
        </p:txBody>
      </p:sp>
      <p:grpSp>
        <p:nvGrpSpPr>
          <p:cNvPr id="3" name="Group 30"/>
          <p:cNvGrpSpPr>
            <a:grpSpLocks/>
          </p:cNvGrpSpPr>
          <p:nvPr/>
        </p:nvGrpSpPr>
        <p:grpSpPr bwMode="auto">
          <a:xfrm>
            <a:off x="323528" y="1628800"/>
            <a:ext cx="5545644" cy="4286280"/>
            <a:chOff x="930" y="1071"/>
            <a:chExt cx="3743" cy="2893"/>
          </a:xfrm>
        </p:grpSpPr>
        <p:sp>
          <p:nvSpPr>
            <p:cNvPr id="8" name="Rectangle 5"/>
            <p:cNvSpPr>
              <a:spLocks noChangeArrowheads="1"/>
            </p:cNvSpPr>
            <p:nvPr/>
          </p:nvSpPr>
          <p:spPr bwMode="auto">
            <a:xfrm>
              <a:off x="975" y="1071"/>
              <a:ext cx="3493" cy="413"/>
            </a:xfrm>
            <a:prstGeom prst="rect">
              <a:avLst/>
            </a:prstGeom>
            <a:solidFill>
              <a:srgbClr val="FFFF99"/>
            </a:solidFill>
            <a:ln w="9525">
              <a:noFill/>
              <a:miter lim="800000"/>
              <a:headEnd/>
              <a:tailEnd/>
            </a:ln>
            <a:effectLst/>
          </p:spPr>
          <p:txBody>
            <a:bodyPr wrap="none" anchor="ctr"/>
            <a:lstStyle/>
            <a:p>
              <a:endParaRPr lang="ja-JP" altLang="en-US"/>
            </a:p>
          </p:txBody>
        </p:sp>
        <p:sp>
          <p:nvSpPr>
            <p:cNvPr id="9" name="Rectangle 6"/>
            <p:cNvSpPr>
              <a:spLocks noChangeArrowheads="1"/>
            </p:cNvSpPr>
            <p:nvPr/>
          </p:nvSpPr>
          <p:spPr bwMode="auto">
            <a:xfrm>
              <a:off x="975" y="1898"/>
              <a:ext cx="3493" cy="413"/>
            </a:xfrm>
            <a:prstGeom prst="rect">
              <a:avLst/>
            </a:prstGeom>
            <a:solidFill>
              <a:srgbClr val="FFFF00"/>
            </a:solidFill>
            <a:ln w="9525">
              <a:noFill/>
              <a:miter lim="800000"/>
              <a:headEnd/>
              <a:tailEnd/>
            </a:ln>
            <a:effectLst/>
          </p:spPr>
          <p:txBody>
            <a:bodyPr wrap="none" anchor="ctr"/>
            <a:lstStyle/>
            <a:p>
              <a:endParaRPr lang="ja-JP" altLang="en-US"/>
            </a:p>
          </p:txBody>
        </p:sp>
        <p:sp>
          <p:nvSpPr>
            <p:cNvPr id="10" name="Rectangle 7"/>
            <p:cNvSpPr>
              <a:spLocks noChangeArrowheads="1"/>
            </p:cNvSpPr>
            <p:nvPr/>
          </p:nvSpPr>
          <p:spPr bwMode="auto">
            <a:xfrm>
              <a:off x="975" y="2723"/>
              <a:ext cx="3493" cy="414"/>
            </a:xfrm>
            <a:prstGeom prst="rect">
              <a:avLst/>
            </a:prstGeom>
            <a:solidFill>
              <a:schemeClr val="accent1"/>
            </a:solidFill>
            <a:ln w="9525">
              <a:noFill/>
              <a:miter lim="800000"/>
              <a:headEnd/>
              <a:tailEnd/>
            </a:ln>
            <a:effectLst/>
          </p:spPr>
          <p:txBody>
            <a:bodyPr wrap="none" anchor="ctr"/>
            <a:lstStyle/>
            <a:p>
              <a:endParaRPr lang="ja-JP" altLang="en-US"/>
            </a:p>
          </p:txBody>
        </p:sp>
        <p:sp>
          <p:nvSpPr>
            <p:cNvPr id="11" name="Rectangle 8"/>
            <p:cNvSpPr>
              <a:spLocks noChangeArrowheads="1"/>
            </p:cNvSpPr>
            <p:nvPr/>
          </p:nvSpPr>
          <p:spPr bwMode="auto">
            <a:xfrm>
              <a:off x="975" y="3550"/>
              <a:ext cx="3493" cy="413"/>
            </a:xfrm>
            <a:prstGeom prst="rect">
              <a:avLst/>
            </a:prstGeom>
            <a:solidFill>
              <a:srgbClr val="FFCCFF"/>
            </a:solidFill>
            <a:ln w="9525">
              <a:noFill/>
              <a:miter lim="800000"/>
              <a:headEnd/>
              <a:tailEnd/>
            </a:ln>
            <a:effectLst/>
          </p:spPr>
          <p:txBody>
            <a:bodyPr wrap="none" anchor="ctr"/>
            <a:lstStyle/>
            <a:p>
              <a:endParaRPr lang="ja-JP" altLang="en-US"/>
            </a:p>
          </p:txBody>
        </p:sp>
        <p:sp>
          <p:nvSpPr>
            <p:cNvPr id="12" name="Text Box 9"/>
            <p:cNvSpPr txBox="1">
              <a:spLocks noChangeArrowheads="1"/>
            </p:cNvSpPr>
            <p:nvPr/>
          </p:nvSpPr>
          <p:spPr bwMode="auto">
            <a:xfrm>
              <a:off x="1088" y="1170"/>
              <a:ext cx="793" cy="250"/>
            </a:xfrm>
            <a:prstGeom prst="rect">
              <a:avLst/>
            </a:prstGeom>
            <a:noFill/>
            <a:ln w="9525">
              <a:noFill/>
              <a:miter lim="800000"/>
              <a:headEnd/>
              <a:tailEnd/>
            </a:ln>
            <a:effectLst/>
          </p:spPr>
          <p:txBody>
            <a:bodyPr wrap="none">
              <a:spAutoFit/>
            </a:bodyPr>
            <a:lstStyle/>
            <a:p>
              <a:r>
                <a:rPr lang="en-US" altLang="ja-JP" b="1" i="1"/>
                <a:t>LOADED</a:t>
              </a:r>
            </a:p>
          </p:txBody>
        </p:sp>
        <p:sp>
          <p:nvSpPr>
            <p:cNvPr id="13" name="Text Box 10"/>
            <p:cNvSpPr txBox="1">
              <a:spLocks noChangeArrowheads="1"/>
            </p:cNvSpPr>
            <p:nvPr/>
          </p:nvSpPr>
          <p:spPr bwMode="auto">
            <a:xfrm>
              <a:off x="930" y="1979"/>
              <a:ext cx="1193" cy="250"/>
            </a:xfrm>
            <a:prstGeom prst="rect">
              <a:avLst/>
            </a:prstGeom>
            <a:noFill/>
            <a:ln w="9525">
              <a:noFill/>
              <a:miter lim="800000"/>
              <a:headEnd/>
              <a:tailEnd/>
            </a:ln>
            <a:effectLst/>
          </p:spPr>
          <p:txBody>
            <a:bodyPr wrap="none">
              <a:spAutoFit/>
            </a:bodyPr>
            <a:lstStyle/>
            <a:p>
              <a:r>
                <a:rPr lang="en-US" altLang="ja-JP" b="1" i="1"/>
                <a:t>CONFIGURED</a:t>
              </a:r>
            </a:p>
          </p:txBody>
        </p:sp>
        <p:sp>
          <p:nvSpPr>
            <p:cNvPr id="14" name="Text Box 11"/>
            <p:cNvSpPr txBox="1">
              <a:spLocks noChangeArrowheads="1"/>
            </p:cNvSpPr>
            <p:nvPr/>
          </p:nvSpPr>
          <p:spPr bwMode="auto">
            <a:xfrm>
              <a:off x="1088" y="2824"/>
              <a:ext cx="864" cy="250"/>
            </a:xfrm>
            <a:prstGeom prst="rect">
              <a:avLst/>
            </a:prstGeom>
            <a:noFill/>
            <a:ln w="9525">
              <a:noFill/>
              <a:miter lim="800000"/>
              <a:headEnd/>
              <a:tailEnd/>
            </a:ln>
            <a:effectLst/>
          </p:spPr>
          <p:txBody>
            <a:bodyPr wrap="none">
              <a:spAutoFit/>
            </a:bodyPr>
            <a:lstStyle/>
            <a:p>
              <a:r>
                <a:rPr lang="en-US" altLang="ja-JP" b="1" i="1"/>
                <a:t>RUNNING</a:t>
              </a:r>
            </a:p>
          </p:txBody>
        </p:sp>
        <p:sp>
          <p:nvSpPr>
            <p:cNvPr id="15" name="Text Box 12"/>
            <p:cNvSpPr txBox="1">
              <a:spLocks noChangeArrowheads="1"/>
            </p:cNvSpPr>
            <p:nvPr/>
          </p:nvSpPr>
          <p:spPr bwMode="auto">
            <a:xfrm>
              <a:off x="1088" y="3650"/>
              <a:ext cx="785" cy="250"/>
            </a:xfrm>
            <a:prstGeom prst="rect">
              <a:avLst/>
            </a:prstGeom>
            <a:noFill/>
            <a:ln w="9525">
              <a:noFill/>
              <a:miter lim="800000"/>
              <a:headEnd/>
              <a:tailEnd/>
            </a:ln>
            <a:effectLst/>
          </p:spPr>
          <p:txBody>
            <a:bodyPr wrap="none">
              <a:spAutoFit/>
            </a:bodyPr>
            <a:lstStyle/>
            <a:p>
              <a:r>
                <a:rPr lang="en-US" altLang="ja-JP" b="1" i="1"/>
                <a:t>PAUSED</a:t>
              </a:r>
            </a:p>
          </p:txBody>
        </p:sp>
        <p:sp>
          <p:nvSpPr>
            <p:cNvPr id="16" name="Rectangle 13"/>
            <p:cNvSpPr>
              <a:spLocks noChangeArrowheads="1"/>
            </p:cNvSpPr>
            <p:nvPr/>
          </p:nvSpPr>
          <p:spPr bwMode="auto">
            <a:xfrm>
              <a:off x="2102" y="1898"/>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daq_dummy()</a:t>
              </a:r>
            </a:p>
          </p:txBody>
        </p:sp>
        <p:sp>
          <p:nvSpPr>
            <p:cNvPr id="17" name="Rectangle 14"/>
            <p:cNvSpPr>
              <a:spLocks noChangeArrowheads="1"/>
            </p:cNvSpPr>
            <p:nvPr/>
          </p:nvSpPr>
          <p:spPr bwMode="auto">
            <a:xfrm>
              <a:off x="2102" y="1071"/>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daq_dummy()</a:t>
              </a:r>
            </a:p>
          </p:txBody>
        </p:sp>
        <p:sp>
          <p:nvSpPr>
            <p:cNvPr id="18" name="Rectangle 15"/>
            <p:cNvSpPr>
              <a:spLocks noChangeArrowheads="1"/>
            </p:cNvSpPr>
            <p:nvPr/>
          </p:nvSpPr>
          <p:spPr bwMode="auto">
            <a:xfrm>
              <a:off x="2102" y="2724"/>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daq_run()</a:t>
              </a:r>
            </a:p>
          </p:txBody>
        </p:sp>
        <p:sp>
          <p:nvSpPr>
            <p:cNvPr id="19" name="Rectangle 16"/>
            <p:cNvSpPr>
              <a:spLocks noChangeArrowheads="1"/>
            </p:cNvSpPr>
            <p:nvPr/>
          </p:nvSpPr>
          <p:spPr bwMode="auto">
            <a:xfrm>
              <a:off x="2102" y="3551"/>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daq_dummy()</a:t>
              </a:r>
            </a:p>
          </p:txBody>
        </p:sp>
        <p:sp>
          <p:nvSpPr>
            <p:cNvPr id="20" name="Text Box 17"/>
            <p:cNvSpPr txBox="1">
              <a:spLocks noChangeArrowheads="1"/>
            </p:cNvSpPr>
            <p:nvPr/>
          </p:nvSpPr>
          <p:spPr bwMode="auto">
            <a:xfrm>
              <a:off x="1020" y="1479"/>
              <a:ext cx="1325" cy="442"/>
            </a:xfrm>
            <a:prstGeom prst="rect">
              <a:avLst/>
            </a:prstGeom>
            <a:noFill/>
            <a:ln w="9525">
              <a:noFill/>
              <a:miter lim="800000"/>
              <a:headEnd/>
              <a:tailEnd/>
            </a:ln>
            <a:effectLst/>
          </p:spPr>
          <p:txBody>
            <a:bodyPr wrap="none">
              <a:spAutoFit/>
            </a:bodyPr>
            <a:lstStyle/>
            <a:p>
              <a:pPr algn="r"/>
              <a:r>
                <a:rPr lang="en-US" altLang="ja-JP" b="1" i="1"/>
                <a:t>CONFIGURE</a:t>
              </a:r>
            </a:p>
            <a:p>
              <a:pPr algn="r"/>
              <a:r>
                <a:rPr lang="en-US" altLang="ja-JP" b="1">
                  <a:solidFill>
                    <a:srgbClr val="0066CC"/>
                  </a:solidFill>
                </a:rPr>
                <a:t>daq_configure()</a:t>
              </a:r>
            </a:p>
          </p:txBody>
        </p:sp>
        <p:sp>
          <p:nvSpPr>
            <p:cNvPr id="21" name="Text Box 18"/>
            <p:cNvSpPr txBox="1">
              <a:spLocks noChangeArrowheads="1"/>
            </p:cNvSpPr>
            <p:nvPr/>
          </p:nvSpPr>
          <p:spPr bwMode="auto">
            <a:xfrm>
              <a:off x="1383" y="2295"/>
              <a:ext cx="942" cy="442"/>
            </a:xfrm>
            <a:prstGeom prst="rect">
              <a:avLst/>
            </a:prstGeom>
            <a:noFill/>
            <a:ln w="9525">
              <a:noFill/>
              <a:miter lim="800000"/>
              <a:headEnd/>
              <a:tailEnd/>
            </a:ln>
            <a:effectLst/>
          </p:spPr>
          <p:txBody>
            <a:bodyPr wrap="none">
              <a:spAutoFit/>
            </a:bodyPr>
            <a:lstStyle/>
            <a:p>
              <a:pPr algn="r"/>
              <a:r>
                <a:rPr lang="en-US" altLang="ja-JP" b="1" i="1"/>
                <a:t>START</a:t>
              </a:r>
            </a:p>
            <a:p>
              <a:pPr algn="r"/>
              <a:r>
                <a:rPr lang="en-US" altLang="ja-JP" b="1">
                  <a:solidFill>
                    <a:srgbClr val="0066CC"/>
                  </a:solidFill>
                </a:rPr>
                <a:t>daq_start()</a:t>
              </a:r>
            </a:p>
          </p:txBody>
        </p:sp>
        <p:sp>
          <p:nvSpPr>
            <p:cNvPr id="22" name="Text Box 19"/>
            <p:cNvSpPr txBox="1">
              <a:spLocks noChangeArrowheads="1"/>
            </p:cNvSpPr>
            <p:nvPr/>
          </p:nvSpPr>
          <p:spPr bwMode="auto">
            <a:xfrm>
              <a:off x="1247" y="3112"/>
              <a:ext cx="1059" cy="442"/>
            </a:xfrm>
            <a:prstGeom prst="rect">
              <a:avLst/>
            </a:prstGeom>
            <a:noFill/>
            <a:ln w="9525">
              <a:noFill/>
              <a:miter lim="800000"/>
              <a:headEnd/>
              <a:tailEnd/>
            </a:ln>
            <a:effectLst/>
          </p:spPr>
          <p:txBody>
            <a:bodyPr wrap="none">
              <a:spAutoFit/>
            </a:bodyPr>
            <a:lstStyle/>
            <a:p>
              <a:pPr algn="r"/>
              <a:r>
                <a:rPr lang="en-US" altLang="ja-JP" b="1" i="1"/>
                <a:t>PAUSE</a:t>
              </a:r>
            </a:p>
            <a:p>
              <a:pPr algn="r"/>
              <a:r>
                <a:rPr lang="en-US" altLang="ja-JP" b="1">
                  <a:solidFill>
                    <a:srgbClr val="0066CC"/>
                  </a:solidFill>
                </a:rPr>
                <a:t>daq_pause()</a:t>
              </a:r>
            </a:p>
          </p:txBody>
        </p:sp>
        <p:sp>
          <p:nvSpPr>
            <p:cNvPr id="23" name="Text Box 20"/>
            <p:cNvSpPr txBox="1">
              <a:spLocks noChangeArrowheads="1"/>
            </p:cNvSpPr>
            <p:nvPr/>
          </p:nvSpPr>
          <p:spPr bwMode="auto">
            <a:xfrm>
              <a:off x="3152" y="1479"/>
              <a:ext cx="1521" cy="442"/>
            </a:xfrm>
            <a:prstGeom prst="rect">
              <a:avLst/>
            </a:prstGeom>
            <a:noFill/>
            <a:ln w="9525">
              <a:noFill/>
              <a:miter lim="800000"/>
              <a:headEnd/>
              <a:tailEnd/>
            </a:ln>
            <a:effectLst/>
          </p:spPr>
          <p:txBody>
            <a:bodyPr wrap="none">
              <a:spAutoFit/>
            </a:bodyPr>
            <a:lstStyle/>
            <a:p>
              <a:r>
                <a:rPr lang="en-US" altLang="ja-JP" b="1" i="1"/>
                <a:t>UNCONFIGURE</a:t>
              </a:r>
            </a:p>
            <a:p>
              <a:r>
                <a:rPr lang="en-US" altLang="ja-JP" b="1">
                  <a:solidFill>
                    <a:srgbClr val="0066CC"/>
                  </a:solidFill>
                </a:rPr>
                <a:t>daq_unconfigure()</a:t>
              </a:r>
            </a:p>
          </p:txBody>
        </p:sp>
        <p:sp>
          <p:nvSpPr>
            <p:cNvPr id="24" name="Text Box 21"/>
            <p:cNvSpPr txBox="1">
              <a:spLocks noChangeArrowheads="1"/>
            </p:cNvSpPr>
            <p:nvPr/>
          </p:nvSpPr>
          <p:spPr bwMode="auto">
            <a:xfrm>
              <a:off x="3107" y="2295"/>
              <a:ext cx="934" cy="442"/>
            </a:xfrm>
            <a:prstGeom prst="rect">
              <a:avLst/>
            </a:prstGeom>
            <a:noFill/>
            <a:ln w="9525">
              <a:noFill/>
              <a:miter lim="800000"/>
              <a:headEnd/>
              <a:tailEnd/>
            </a:ln>
            <a:effectLst/>
          </p:spPr>
          <p:txBody>
            <a:bodyPr wrap="none">
              <a:spAutoFit/>
            </a:bodyPr>
            <a:lstStyle/>
            <a:p>
              <a:r>
                <a:rPr lang="en-US" altLang="ja-JP" b="1" i="1"/>
                <a:t>STOP</a:t>
              </a:r>
            </a:p>
            <a:p>
              <a:r>
                <a:rPr lang="en-US" altLang="ja-JP" b="1">
                  <a:solidFill>
                    <a:srgbClr val="0066CC"/>
                  </a:solidFill>
                </a:rPr>
                <a:t>daq_stop()</a:t>
              </a:r>
            </a:p>
          </p:txBody>
        </p:sp>
        <p:sp>
          <p:nvSpPr>
            <p:cNvPr id="25" name="Text Box 22"/>
            <p:cNvSpPr txBox="1">
              <a:spLocks noChangeArrowheads="1"/>
            </p:cNvSpPr>
            <p:nvPr/>
          </p:nvSpPr>
          <p:spPr bwMode="auto">
            <a:xfrm>
              <a:off x="3152" y="3112"/>
              <a:ext cx="1165" cy="442"/>
            </a:xfrm>
            <a:prstGeom prst="rect">
              <a:avLst/>
            </a:prstGeom>
            <a:noFill/>
            <a:ln w="9525">
              <a:noFill/>
              <a:miter lim="800000"/>
              <a:headEnd/>
              <a:tailEnd/>
            </a:ln>
            <a:effectLst/>
          </p:spPr>
          <p:txBody>
            <a:bodyPr wrap="none">
              <a:spAutoFit/>
            </a:bodyPr>
            <a:lstStyle/>
            <a:p>
              <a:r>
                <a:rPr lang="en-US" altLang="ja-JP" b="1" i="1"/>
                <a:t>RESUME</a:t>
              </a:r>
            </a:p>
            <a:p>
              <a:r>
                <a:rPr lang="en-US" altLang="ja-JP" b="1">
                  <a:solidFill>
                    <a:srgbClr val="0066CC"/>
                  </a:solidFill>
                </a:rPr>
                <a:t>daq_resume()</a:t>
              </a:r>
            </a:p>
          </p:txBody>
        </p:sp>
        <p:sp>
          <p:nvSpPr>
            <p:cNvPr id="26" name="Line 23"/>
            <p:cNvSpPr>
              <a:spLocks noChangeShapeType="1"/>
            </p:cNvSpPr>
            <p:nvPr/>
          </p:nvSpPr>
          <p:spPr bwMode="auto">
            <a:xfrm>
              <a:off x="2440" y="1484"/>
              <a:ext cx="0" cy="414"/>
            </a:xfrm>
            <a:prstGeom prst="line">
              <a:avLst/>
            </a:prstGeom>
            <a:noFill/>
            <a:ln w="76200">
              <a:solidFill>
                <a:schemeClr val="tx1"/>
              </a:solidFill>
              <a:round/>
              <a:headEnd/>
              <a:tailEnd type="triangle" w="med" len="med"/>
            </a:ln>
            <a:effectLst/>
          </p:spPr>
          <p:txBody>
            <a:bodyPr/>
            <a:lstStyle/>
            <a:p>
              <a:endParaRPr lang="ja-JP" altLang="en-US"/>
            </a:p>
          </p:txBody>
        </p:sp>
        <p:sp>
          <p:nvSpPr>
            <p:cNvPr id="27" name="Line 24"/>
            <p:cNvSpPr>
              <a:spLocks noChangeShapeType="1"/>
            </p:cNvSpPr>
            <p:nvPr/>
          </p:nvSpPr>
          <p:spPr bwMode="auto">
            <a:xfrm>
              <a:off x="2440" y="2311"/>
              <a:ext cx="0" cy="413"/>
            </a:xfrm>
            <a:prstGeom prst="line">
              <a:avLst/>
            </a:prstGeom>
            <a:noFill/>
            <a:ln w="76200">
              <a:solidFill>
                <a:schemeClr val="tx1"/>
              </a:solidFill>
              <a:round/>
              <a:headEnd/>
              <a:tailEnd type="triangle" w="med" len="med"/>
            </a:ln>
            <a:effectLst/>
          </p:spPr>
          <p:txBody>
            <a:bodyPr/>
            <a:lstStyle/>
            <a:p>
              <a:endParaRPr lang="ja-JP" altLang="en-US"/>
            </a:p>
          </p:txBody>
        </p:sp>
        <p:sp>
          <p:nvSpPr>
            <p:cNvPr id="28" name="Line 25"/>
            <p:cNvSpPr>
              <a:spLocks noChangeShapeType="1"/>
            </p:cNvSpPr>
            <p:nvPr/>
          </p:nvSpPr>
          <p:spPr bwMode="auto">
            <a:xfrm>
              <a:off x="2440" y="3137"/>
              <a:ext cx="0" cy="414"/>
            </a:xfrm>
            <a:prstGeom prst="line">
              <a:avLst/>
            </a:prstGeom>
            <a:noFill/>
            <a:ln w="76200">
              <a:solidFill>
                <a:schemeClr val="tx1"/>
              </a:solidFill>
              <a:round/>
              <a:headEnd/>
              <a:tailEnd type="triangle" w="med" len="med"/>
            </a:ln>
            <a:effectLst/>
          </p:spPr>
          <p:txBody>
            <a:bodyPr/>
            <a:lstStyle/>
            <a:p>
              <a:endParaRPr lang="ja-JP" altLang="en-US"/>
            </a:p>
          </p:txBody>
        </p:sp>
        <p:sp>
          <p:nvSpPr>
            <p:cNvPr id="29" name="Line 26"/>
            <p:cNvSpPr>
              <a:spLocks noChangeShapeType="1"/>
            </p:cNvSpPr>
            <p:nvPr/>
          </p:nvSpPr>
          <p:spPr bwMode="auto">
            <a:xfrm flipV="1">
              <a:off x="3003" y="1484"/>
              <a:ext cx="0" cy="414"/>
            </a:xfrm>
            <a:prstGeom prst="line">
              <a:avLst/>
            </a:prstGeom>
            <a:noFill/>
            <a:ln w="76200">
              <a:solidFill>
                <a:schemeClr val="tx1"/>
              </a:solidFill>
              <a:round/>
              <a:headEnd/>
              <a:tailEnd type="triangle" w="med" len="med"/>
            </a:ln>
            <a:effectLst/>
          </p:spPr>
          <p:txBody>
            <a:bodyPr/>
            <a:lstStyle/>
            <a:p>
              <a:endParaRPr lang="ja-JP" altLang="en-US"/>
            </a:p>
          </p:txBody>
        </p:sp>
        <p:sp>
          <p:nvSpPr>
            <p:cNvPr id="30" name="Line 27"/>
            <p:cNvSpPr>
              <a:spLocks noChangeShapeType="1"/>
            </p:cNvSpPr>
            <p:nvPr/>
          </p:nvSpPr>
          <p:spPr bwMode="auto">
            <a:xfrm flipV="1">
              <a:off x="3003" y="2311"/>
              <a:ext cx="0" cy="413"/>
            </a:xfrm>
            <a:prstGeom prst="line">
              <a:avLst/>
            </a:prstGeom>
            <a:noFill/>
            <a:ln w="76200">
              <a:solidFill>
                <a:schemeClr val="tx1"/>
              </a:solidFill>
              <a:round/>
              <a:headEnd/>
              <a:tailEnd type="triangle" w="med" len="med"/>
            </a:ln>
            <a:effectLst/>
          </p:spPr>
          <p:txBody>
            <a:bodyPr/>
            <a:lstStyle/>
            <a:p>
              <a:endParaRPr lang="ja-JP" altLang="en-US"/>
            </a:p>
          </p:txBody>
        </p:sp>
        <p:sp>
          <p:nvSpPr>
            <p:cNvPr id="31" name="Line 28"/>
            <p:cNvSpPr>
              <a:spLocks noChangeShapeType="1"/>
            </p:cNvSpPr>
            <p:nvPr/>
          </p:nvSpPr>
          <p:spPr bwMode="auto">
            <a:xfrm flipV="1">
              <a:off x="3003" y="3137"/>
              <a:ext cx="0" cy="414"/>
            </a:xfrm>
            <a:prstGeom prst="line">
              <a:avLst/>
            </a:prstGeom>
            <a:noFill/>
            <a:ln w="76200">
              <a:solidFill>
                <a:schemeClr val="tx1"/>
              </a:solidFill>
              <a:round/>
              <a:headEnd/>
              <a:tailEnd type="triangle" w="med" len="med"/>
            </a:ln>
            <a:effectLst/>
          </p:spPr>
          <p:txBody>
            <a:bodyPr/>
            <a:lstStyle/>
            <a:p>
              <a:endParaRPr lang="ja-JP" altLang="en-US"/>
            </a:p>
          </p:txBody>
        </p:sp>
      </p:grpSp>
      <p:sp>
        <p:nvSpPr>
          <p:cNvPr id="32" name="テキスト ボックス 31"/>
          <p:cNvSpPr txBox="1"/>
          <p:nvPr/>
        </p:nvSpPr>
        <p:spPr>
          <a:xfrm>
            <a:off x="5652120" y="1628800"/>
            <a:ext cx="3491880" cy="4247317"/>
          </a:xfrm>
          <a:prstGeom prst="rect">
            <a:avLst/>
          </a:prstGeom>
          <a:noFill/>
        </p:spPr>
        <p:txBody>
          <a:bodyPr wrap="square" rtlCol="0">
            <a:spAutoFit/>
          </a:bodyPr>
          <a:lstStyle/>
          <a:p>
            <a:r>
              <a:rPr lang="ja-JP" altLang="en-US" smtClean="0"/>
              <a:t>各状態</a:t>
            </a:r>
            <a:r>
              <a:rPr lang="en-US" altLang="ja-JP" smtClean="0"/>
              <a:t>(LOADED, CONFIGURED, RUNNING, PAUSED)</a:t>
            </a:r>
            <a:r>
              <a:rPr lang="ja-JP" altLang="en-US" smtClean="0"/>
              <a:t>にある間、対応する</a:t>
            </a:r>
            <a:r>
              <a:rPr kumimoji="1" lang="ja-JP" altLang="en-US" smtClean="0"/>
              <a:t>関数が</a:t>
            </a:r>
            <a:r>
              <a:rPr lang="ja-JP" altLang="en-US" smtClean="0"/>
              <a:t>繰り返し</a:t>
            </a:r>
            <a:r>
              <a:rPr kumimoji="1" lang="ja-JP" altLang="en-US" smtClean="0"/>
              <a:t>呼ばれる。</a:t>
            </a:r>
            <a:endParaRPr kumimoji="1" lang="en-US" altLang="ja-JP" smtClean="0"/>
          </a:p>
          <a:p>
            <a:endParaRPr lang="en-US" altLang="ja-JP" smtClean="0"/>
          </a:p>
          <a:p>
            <a:r>
              <a:rPr kumimoji="1" lang="ja-JP" altLang="en-US" smtClean="0"/>
              <a:t>状態遷移するときは状態遷移</a:t>
            </a:r>
            <a:endParaRPr kumimoji="1" lang="en-US" altLang="ja-JP" smtClean="0"/>
          </a:p>
          <a:p>
            <a:r>
              <a:rPr kumimoji="1" lang="ja-JP" altLang="en-US" smtClean="0"/>
              <a:t>関数が呼ばれる。</a:t>
            </a:r>
            <a:endParaRPr kumimoji="1" lang="en-US" altLang="ja-JP" smtClean="0"/>
          </a:p>
          <a:p>
            <a:endParaRPr lang="en-US" altLang="ja-JP" smtClean="0"/>
          </a:p>
          <a:p>
            <a:r>
              <a:rPr kumimoji="1" lang="ja-JP" altLang="en-US" smtClean="0"/>
              <a:t>状態遷移できるようにするために</a:t>
            </a:r>
            <a:endParaRPr kumimoji="1" lang="en-US" altLang="ja-JP" smtClean="0"/>
          </a:p>
          <a:p>
            <a:r>
              <a:rPr lang="ja-JP" altLang="en-US" smtClean="0"/>
              <a:t>は、</a:t>
            </a:r>
            <a:r>
              <a:rPr lang="en-US" altLang="ja-JP" smtClean="0"/>
              <a:t>daq_run()</a:t>
            </a:r>
            <a:r>
              <a:rPr lang="ja-JP" altLang="en-US" smtClean="0"/>
              <a:t>等は永遠にそのなかで</a:t>
            </a:r>
            <a:r>
              <a:rPr kumimoji="1" lang="ja-JP" altLang="en-US" smtClean="0"/>
              <a:t>ブロックしてはだめ。</a:t>
            </a:r>
            <a:endParaRPr kumimoji="1" lang="en-US" altLang="ja-JP" smtClean="0"/>
          </a:p>
          <a:p>
            <a:r>
              <a:rPr lang="ja-JP" altLang="en-US" smtClean="0"/>
              <a:t>（例：</a:t>
            </a:r>
            <a:r>
              <a:rPr lang="en-US" altLang="ja-JP" smtClean="0"/>
              <a:t>Gatherer</a:t>
            </a:r>
            <a:r>
              <a:rPr lang="ja-JP" altLang="en-US" smtClean="0"/>
              <a:t>のソケットプログラムで</a:t>
            </a:r>
            <a:r>
              <a:rPr kumimoji="1" lang="en-US" altLang="ja-JP" smtClean="0"/>
              <a:t>timeout</a:t>
            </a:r>
            <a:r>
              <a:rPr kumimoji="1" lang="ja-JP" altLang="en-US" smtClean="0"/>
              <a:t>つきにする必要がある）</a:t>
            </a:r>
            <a:endParaRPr kumimoji="1" lang="en-US" altLang="ja-JP" smtClean="0"/>
          </a:p>
          <a:p>
            <a:endParaRPr lang="en-US" altLang="ja-JP" smtClean="0"/>
          </a:p>
          <a:p>
            <a:r>
              <a:rPr lang="ja-JP" altLang="en-US" smtClean="0"/>
              <a:t>各関数を実装することで</a:t>
            </a:r>
            <a:r>
              <a:rPr lang="en-US" altLang="ja-JP" smtClean="0"/>
              <a:t>DAQ</a:t>
            </a:r>
            <a:r>
              <a:rPr lang="ja-JP" altLang="en-US" smtClean="0"/>
              <a:t>コンポーネントを完成させる。</a:t>
            </a:r>
            <a:endParaRPr kumimoji="1" lang="ja-JP" altLang="en-US"/>
          </a:p>
        </p:txBody>
      </p:sp>
      <p:sp>
        <p:nvSpPr>
          <p:cNvPr id="33" name="テキスト ボックス 32"/>
          <p:cNvSpPr txBox="1"/>
          <p:nvPr/>
        </p:nvSpPr>
        <p:spPr>
          <a:xfrm>
            <a:off x="0" y="0"/>
            <a:ext cx="2523448" cy="369332"/>
          </a:xfrm>
          <a:prstGeom prst="rect">
            <a:avLst/>
          </a:prstGeom>
          <a:noFill/>
        </p:spPr>
        <p:txBody>
          <a:bodyPr wrap="none" rtlCol="0">
            <a:spAutoFit/>
          </a:bodyPr>
          <a:lstStyle/>
          <a:p>
            <a:r>
              <a:rPr kumimoji="1" lang="ja-JP" altLang="en-US" smtClean="0"/>
              <a:t>技術解説書</a:t>
            </a:r>
            <a:r>
              <a:rPr kumimoji="1" lang="en-US" altLang="ja-JP" smtClean="0"/>
              <a:t>15-17</a:t>
            </a:r>
            <a:r>
              <a:rPr kumimoji="1" lang="ja-JP" altLang="en-US" smtClean="0"/>
              <a:t>ページ</a:t>
            </a:r>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a:xfrm>
            <a:off x="457200" y="1063277"/>
            <a:ext cx="8229600" cy="4525963"/>
          </a:xfrm>
        </p:spPr>
        <p:txBody>
          <a:bodyPr>
            <a:normAutofit/>
          </a:bodyPr>
          <a:lstStyle/>
          <a:p>
            <a:pPr>
              <a:buNone/>
            </a:pPr>
            <a:endParaRPr kumimoji="1" lang="en-US" altLang="ja-JP" dirty="0" smtClean="0"/>
          </a:p>
          <a:p>
            <a:pPr>
              <a:buNone/>
            </a:pPr>
            <a:r>
              <a:rPr lang="ja-JP" altLang="en-US" dirty="0" smtClean="0"/>
              <a:t>ネットワーク読み出しモジュールで、接続するとデータがくる場合には</a:t>
            </a:r>
            <a:endParaRPr lang="en-US" altLang="ja-JP" dirty="0" smtClean="0"/>
          </a:p>
          <a:p>
            <a:pPr>
              <a:buNone/>
            </a:pPr>
            <a:r>
              <a:rPr lang="en-US" altLang="ja-JP" sz="4400" dirty="0" err="1" smtClean="0"/>
              <a:t>nc</a:t>
            </a:r>
            <a:r>
              <a:rPr lang="en-US" altLang="ja-JP" sz="4400" dirty="0" smtClean="0"/>
              <a:t>  192.168.0.16  24  &gt;  </a:t>
            </a:r>
            <a:r>
              <a:rPr lang="en-US" altLang="ja-JP" sz="4400" dirty="0" err="1" smtClean="0"/>
              <a:t>datafile</a:t>
            </a:r>
            <a:endParaRPr lang="en-US" altLang="ja-JP" sz="4400" dirty="0" smtClean="0"/>
          </a:p>
          <a:p>
            <a:pPr>
              <a:buNone/>
            </a:pPr>
            <a:endParaRPr kumimoji="1" lang="en-US" altLang="ja-JP" sz="4400" dirty="0"/>
          </a:p>
          <a:p>
            <a:pPr>
              <a:buNone/>
            </a:pPr>
            <a:r>
              <a:rPr lang="en-US" altLang="ja-JP" dirty="0" err="1"/>
              <a:t>nc</a:t>
            </a:r>
            <a:r>
              <a:rPr lang="en-US" altLang="ja-JP" dirty="0"/>
              <a:t> - arbitrary TCP and UDP connections and </a:t>
            </a:r>
            <a:r>
              <a:rPr lang="en-US" altLang="ja-JP" dirty="0" smtClean="0"/>
              <a:t>listeners</a:t>
            </a:r>
          </a:p>
          <a:p>
            <a:pPr>
              <a:buNone/>
            </a:pPr>
            <a:endParaRPr kumimoji="1" lang="ja-JP" altLang="en-US" sz="4400" dirty="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5" name="スライド番号プレースホルダ 4"/>
          <p:cNvSpPr>
            <a:spLocks noGrp="1"/>
          </p:cNvSpPr>
          <p:nvPr>
            <p:ph type="sldNum" sz="quarter" idx="12"/>
          </p:nvPr>
        </p:nvSpPr>
        <p:spPr/>
        <p:txBody>
          <a:bodyPr/>
          <a:lstStyle/>
          <a:p>
            <a:fld id="{08470B2B-695B-45E3-9C20-99F8EF8DD10C}" type="slidenum">
              <a:rPr kumimoji="1" lang="ja-JP" altLang="en-US" smtClean="0"/>
              <a:pPr/>
              <a:t>2</a:t>
            </a:fld>
            <a:endParaRPr kumimoji="1" lang="ja-JP" altLang="en-US"/>
          </a:p>
        </p:txBody>
      </p:sp>
      <p:pic>
        <p:nvPicPr>
          <p:cNvPr id="6" name="図 5"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mtClean="0"/>
              <a:t>コンポーネント間通信での分類</a:t>
            </a:r>
            <a:endParaRPr kumimoji="1" lang="ja-JP" altLang="en-US"/>
          </a:p>
        </p:txBody>
      </p:sp>
      <p:sp>
        <p:nvSpPr>
          <p:cNvPr id="3" name="コンテンツ プレースホルダ 2"/>
          <p:cNvSpPr>
            <a:spLocks noGrp="1"/>
          </p:cNvSpPr>
          <p:nvPr>
            <p:ph idx="1"/>
          </p:nvPr>
        </p:nvSpPr>
        <p:spPr/>
        <p:txBody>
          <a:bodyPr/>
          <a:lstStyle/>
          <a:p>
            <a:endParaRPr kumimoji="1" lang="en-US" altLang="ja-JP" smtClean="0"/>
          </a:p>
          <a:p>
            <a:endParaRPr lang="en-US" altLang="ja-JP" smtClean="0"/>
          </a:p>
          <a:p>
            <a:endParaRPr kumimoji="1" lang="en-US" altLang="ja-JP" smtClean="0"/>
          </a:p>
          <a:p>
            <a:endParaRPr lang="en-US" altLang="ja-JP" smtClean="0"/>
          </a:p>
          <a:p>
            <a:r>
              <a:rPr lang="en-US" altLang="ja-JP" smtClean="0"/>
              <a:t>Source Type (Gatherer)</a:t>
            </a:r>
          </a:p>
          <a:p>
            <a:r>
              <a:rPr kumimoji="1" lang="en-US" altLang="ja-JP" smtClean="0"/>
              <a:t>Sink Type (Logger, Monitor)</a:t>
            </a:r>
          </a:p>
          <a:p>
            <a:r>
              <a:rPr lang="en-US" altLang="ja-JP" smtClean="0"/>
              <a:t>Dispatcher Type</a:t>
            </a:r>
            <a:endParaRPr kumimoji="1" lang="en-US" altLang="ja-JP" smtClean="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20</a:t>
            </a:fld>
            <a:endParaRPr kumimoji="1" lang="ja-JP" altLang="en-US"/>
          </a:p>
        </p:txBody>
      </p:sp>
      <p:grpSp>
        <p:nvGrpSpPr>
          <p:cNvPr id="7" name="グループ化 136"/>
          <p:cNvGrpSpPr/>
          <p:nvPr/>
        </p:nvGrpSpPr>
        <p:grpSpPr>
          <a:xfrm>
            <a:off x="860400" y="2240795"/>
            <a:ext cx="1070642" cy="497083"/>
            <a:chOff x="2957231" y="5263144"/>
            <a:chExt cx="1070642" cy="497083"/>
          </a:xfrm>
        </p:grpSpPr>
        <p:sp>
          <p:nvSpPr>
            <p:cNvPr id="8" name="円/楕円 7"/>
            <p:cNvSpPr/>
            <p:nvPr/>
          </p:nvSpPr>
          <p:spPr>
            <a:xfrm>
              <a:off x="2957231" y="5263144"/>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rgbClr val="92D050"/>
                </a:solidFill>
              </a:endParaRPr>
            </a:p>
          </p:txBody>
        </p:sp>
        <p:sp>
          <p:nvSpPr>
            <p:cNvPr id="9" name="右矢印 8"/>
            <p:cNvSpPr/>
            <p:nvPr/>
          </p:nvSpPr>
          <p:spPr>
            <a:xfrm>
              <a:off x="3645501" y="545433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138"/>
          <p:cNvGrpSpPr/>
          <p:nvPr/>
        </p:nvGrpSpPr>
        <p:grpSpPr>
          <a:xfrm>
            <a:off x="2905128" y="2240795"/>
            <a:ext cx="1062611" cy="497083"/>
            <a:chOff x="2527272" y="5947169"/>
            <a:chExt cx="1062611" cy="497083"/>
          </a:xfrm>
        </p:grpSpPr>
        <p:sp>
          <p:nvSpPr>
            <p:cNvPr id="11" name="円/楕円 10"/>
            <p:cNvSpPr/>
            <p:nvPr/>
          </p:nvSpPr>
          <p:spPr>
            <a:xfrm>
              <a:off x="2957231" y="5947169"/>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2527272" y="6130705"/>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37"/>
          <p:cNvGrpSpPr/>
          <p:nvPr/>
        </p:nvGrpSpPr>
        <p:grpSpPr>
          <a:xfrm>
            <a:off x="4613446" y="2240795"/>
            <a:ext cx="1468313" cy="497083"/>
            <a:chOff x="4783285" y="5254650"/>
            <a:chExt cx="1468313" cy="497083"/>
          </a:xfrm>
        </p:grpSpPr>
        <p:sp>
          <p:nvSpPr>
            <p:cNvPr id="14" name="円/楕円 13"/>
            <p:cNvSpPr/>
            <p:nvPr/>
          </p:nvSpPr>
          <p:spPr>
            <a:xfrm>
              <a:off x="5197487" y="525465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783285" y="5466224"/>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5869226" y="544668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39"/>
          <p:cNvGrpSpPr/>
          <p:nvPr/>
        </p:nvGrpSpPr>
        <p:grpSpPr>
          <a:xfrm>
            <a:off x="428596" y="3286124"/>
            <a:ext cx="1457269" cy="497083"/>
            <a:chOff x="4774785" y="5966713"/>
            <a:chExt cx="1457269" cy="497083"/>
          </a:xfrm>
        </p:grpSpPr>
        <p:sp>
          <p:nvSpPr>
            <p:cNvPr id="18" name="円/楕円 17"/>
            <p:cNvSpPr/>
            <p:nvPr/>
          </p:nvSpPr>
          <p:spPr>
            <a:xfrm>
              <a:off x="5185200" y="5966713"/>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4774785" y="6100112"/>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4774785" y="6236917"/>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5849682" y="6170642"/>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714348" y="1857364"/>
            <a:ext cx="1320170" cy="369332"/>
          </a:xfrm>
          <a:prstGeom prst="rect">
            <a:avLst/>
          </a:prstGeom>
          <a:noFill/>
        </p:spPr>
        <p:txBody>
          <a:bodyPr wrap="none" rtlCol="0">
            <a:spAutoFit/>
          </a:bodyPr>
          <a:lstStyle/>
          <a:p>
            <a:r>
              <a:rPr kumimoji="1" lang="en-US" altLang="ja-JP" smtClean="0"/>
              <a:t>Source Type</a:t>
            </a:r>
            <a:endParaRPr kumimoji="1" lang="ja-JP" altLang="en-US"/>
          </a:p>
        </p:txBody>
      </p:sp>
      <p:sp>
        <p:nvSpPr>
          <p:cNvPr id="23" name="テキスト ボックス 22"/>
          <p:cNvSpPr txBox="1"/>
          <p:nvPr/>
        </p:nvSpPr>
        <p:spPr>
          <a:xfrm>
            <a:off x="2971547" y="1893877"/>
            <a:ext cx="1065484" cy="369332"/>
          </a:xfrm>
          <a:prstGeom prst="rect">
            <a:avLst/>
          </a:prstGeom>
          <a:noFill/>
        </p:spPr>
        <p:txBody>
          <a:bodyPr wrap="none" rtlCol="0">
            <a:spAutoFit/>
          </a:bodyPr>
          <a:lstStyle/>
          <a:p>
            <a:r>
              <a:rPr kumimoji="1" lang="en-US" altLang="ja-JP" smtClean="0"/>
              <a:t>Sink Type</a:t>
            </a:r>
            <a:endParaRPr kumimoji="1" lang="ja-JP" altLang="en-US"/>
          </a:p>
        </p:txBody>
      </p:sp>
      <p:sp>
        <p:nvSpPr>
          <p:cNvPr id="24" name="テキスト ボックス 23"/>
          <p:cNvSpPr txBox="1"/>
          <p:nvPr/>
        </p:nvSpPr>
        <p:spPr>
          <a:xfrm>
            <a:off x="4840317" y="1893877"/>
            <a:ext cx="1162369" cy="369332"/>
          </a:xfrm>
          <a:prstGeom prst="rect">
            <a:avLst/>
          </a:prstGeom>
          <a:noFill/>
        </p:spPr>
        <p:txBody>
          <a:bodyPr wrap="none" rtlCol="0">
            <a:spAutoFit/>
          </a:bodyPr>
          <a:lstStyle/>
          <a:p>
            <a:r>
              <a:rPr kumimoji="1" lang="en-US" altLang="ja-JP" smtClean="0"/>
              <a:t>Filter Type</a:t>
            </a:r>
            <a:endParaRPr kumimoji="1" lang="ja-JP" altLang="en-US"/>
          </a:p>
        </p:txBody>
      </p:sp>
      <p:sp>
        <p:nvSpPr>
          <p:cNvPr id="25" name="テキスト ボックス 24"/>
          <p:cNvSpPr txBox="1"/>
          <p:nvPr/>
        </p:nvSpPr>
        <p:spPr>
          <a:xfrm>
            <a:off x="512860" y="2975719"/>
            <a:ext cx="1373005" cy="369332"/>
          </a:xfrm>
          <a:prstGeom prst="rect">
            <a:avLst/>
          </a:prstGeom>
          <a:noFill/>
        </p:spPr>
        <p:txBody>
          <a:bodyPr wrap="none" rtlCol="0">
            <a:spAutoFit/>
          </a:bodyPr>
          <a:lstStyle/>
          <a:p>
            <a:r>
              <a:rPr kumimoji="1" lang="en-US" altLang="ja-JP" smtClean="0"/>
              <a:t>Merger Type</a:t>
            </a:r>
            <a:endParaRPr kumimoji="1" lang="ja-JP" altLang="en-US"/>
          </a:p>
        </p:txBody>
      </p:sp>
      <p:grpSp>
        <p:nvGrpSpPr>
          <p:cNvPr id="35" name="グループ化 34"/>
          <p:cNvGrpSpPr/>
          <p:nvPr/>
        </p:nvGrpSpPr>
        <p:grpSpPr>
          <a:xfrm>
            <a:off x="6572264" y="1857364"/>
            <a:ext cx="1590756" cy="844001"/>
            <a:chOff x="428596" y="2939206"/>
            <a:chExt cx="1590756" cy="844001"/>
          </a:xfrm>
        </p:grpSpPr>
        <p:grpSp>
          <p:nvGrpSpPr>
            <p:cNvPr id="27" name="グループ化 137"/>
            <p:cNvGrpSpPr/>
            <p:nvPr/>
          </p:nvGrpSpPr>
          <p:grpSpPr>
            <a:xfrm>
              <a:off x="428596" y="3286124"/>
              <a:ext cx="1046854" cy="497083"/>
              <a:chOff x="4783285" y="5254650"/>
              <a:chExt cx="1046854" cy="497083"/>
            </a:xfrm>
          </p:grpSpPr>
          <p:sp>
            <p:nvSpPr>
              <p:cNvPr id="28" name="円/楕円 27"/>
              <p:cNvSpPr/>
              <p:nvPr/>
            </p:nvSpPr>
            <p:spPr>
              <a:xfrm>
                <a:off x="5197487" y="525465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4783285" y="5466224"/>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428596" y="2939206"/>
              <a:ext cx="1590756" cy="369332"/>
            </a:xfrm>
            <a:prstGeom prst="rect">
              <a:avLst/>
            </a:prstGeom>
            <a:noFill/>
          </p:spPr>
          <p:txBody>
            <a:bodyPr wrap="none" rtlCol="0">
              <a:spAutoFit/>
            </a:bodyPr>
            <a:lstStyle/>
            <a:p>
              <a:r>
                <a:rPr kumimoji="1" lang="en-US" altLang="ja-JP" smtClean="0"/>
                <a:t>Dispather Type</a:t>
              </a:r>
              <a:endParaRPr kumimoji="1" lang="ja-JP" altLang="en-US"/>
            </a:p>
          </p:txBody>
        </p:sp>
        <p:sp>
          <p:nvSpPr>
            <p:cNvPr id="33" name="右矢印 32"/>
            <p:cNvSpPr/>
            <p:nvPr/>
          </p:nvSpPr>
          <p:spPr>
            <a:xfrm>
              <a:off x="1571604" y="342900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1571604" y="3571876"/>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a:noFill/>
        </p:spPr>
        <p:txBody>
          <a:bodyPr/>
          <a:lstStyle/>
          <a:p>
            <a:fld id="{4B774105-8D4F-46AD-9070-324559408F4D}" type="slidenum">
              <a:rPr lang="en-US" altLang="ja-JP" smtClean="0">
                <a:ea typeface="ＭＳ Ｐゴシック" charset="-128"/>
              </a:rPr>
              <a:pPr/>
              <a:t>21</a:t>
            </a:fld>
            <a:endParaRPr lang="en-US" altLang="ja-JP" smtClean="0">
              <a:ea typeface="ＭＳ Ｐゴシック" charset="-128"/>
            </a:endParaRPr>
          </a:p>
        </p:txBody>
      </p:sp>
      <p:sp>
        <p:nvSpPr>
          <p:cNvPr id="15363" name="Rectangle 2"/>
          <p:cNvSpPr>
            <a:spLocks noGrp="1" noChangeArrowheads="1"/>
          </p:cNvSpPr>
          <p:nvPr>
            <p:ph type="title"/>
          </p:nvPr>
        </p:nvSpPr>
        <p:spPr>
          <a:xfrm>
            <a:off x="611188" y="188913"/>
            <a:ext cx="8207375" cy="936625"/>
          </a:xfrm>
        </p:spPr>
        <p:txBody>
          <a:bodyPr>
            <a:normAutofit/>
          </a:bodyPr>
          <a:lstStyle/>
          <a:p>
            <a:pPr eaLnBrk="1" hangingPunct="1"/>
            <a:r>
              <a:rPr lang="en-US" altLang="ja-JP" sz="3600" smtClean="0"/>
              <a:t>DAQ</a:t>
            </a:r>
            <a:r>
              <a:rPr lang="ja-JP" altLang="en-US" sz="3600" smtClean="0"/>
              <a:t>コンポーネント 構成例</a:t>
            </a:r>
          </a:p>
        </p:txBody>
      </p:sp>
      <p:grpSp>
        <p:nvGrpSpPr>
          <p:cNvPr id="2" name="Group 50"/>
          <p:cNvGrpSpPr>
            <a:grpSpLocks/>
          </p:cNvGrpSpPr>
          <p:nvPr/>
        </p:nvGrpSpPr>
        <p:grpSpPr bwMode="auto">
          <a:xfrm>
            <a:off x="2375756" y="1916832"/>
            <a:ext cx="4162528" cy="2711781"/>
            <a:chOff x="1345" y="1320"/>
            <a:chExt cx="4103" cy="2673"/>
          </a:xfrm>
        </p:grpSpPr>
        <p:grpSp>
          <p:nvGrpSpPr>
            <p:cNvPr id="3" name="Group 3"/>
            <p:cNvGrpSpPr>
              <a:grpSpLocks/>
            </p:cNvGrpSpPr>
            <p:nvPr/>
          </p:nvGrpSpPr>
          <p:grpSpPr bwMode="auto">
            <a:xfrm>
              <a:off x="3879" y="2237"/>
              <a:ext cx="497" cy="540"/>
              <a:chOff x="4386" y="2009"/>
              <a:chExt cx="497" cy="540"/>
            </a:xfrm>
          </p:grpSpPr>
          <p:sp>
            <p:nvSpPr>
              <p:cNvPr id="12292"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10"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294" name="Rectangle 6"/>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4" name="Group 7"/>
            <p:cNvGrpSpPr>
              <a:grpSpLocks/>
            </p:cNvGrpSpPr>
            <p:nvPr/>
          </p:nvGrpSpPr>
          <p:grpSpPr bwMode="auto">
            <a:xfrm>
              <a:off x="3882" y="3218"/>
              <a:ext cx="497" cy="539"/>
              <a:chOff x="4385" y="3173"/>
              <a:chExt cx="497" cy="539"/>
            </a:xfrm>
          </p:grpSpPr>
          <p:sp>
            <p:nvSpPr>
              <p:cNvPr id="12296" name="Rectangle 8"/>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07" name="Oval 9"/>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298" name="Rectangle 10"/>
              <p:cNvSpPr>
                <a:spLocks noChangeArrowheads="1"/>
              </p:cNvSpPr>
              <p:nvPr/>
            </p:nvSpPr>
            <p:spPr bwMode="auto">
              <a:xfrm>
                <a:off x="4437" y="322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5" name="Group 11"/>
            <p:cNvGrpSpPr>
              <a:grpSpLocks/>
            </p:cNvGrpSpPr>
            <p:nvPr/>
          </p:nvGrpSpPr>
          <p:grpSpPr bwMode="auto">
            <a:xfrm>
              <a:off x="2426" y="2675"/>
              <a:ext cx="565" cy="552"/>
              <a:chOff x="1020" y="1797"/>
              <a:chExt cx="565" cy="552"/>
            </a:xfrm>
          </p:grpSpPr>
          <p:sp>
            <p:nvSpPr>
              <p:cNvPr id="12300" name="Rectangle 12"/>
              <p:cNvSpPr>
                <a:spLocks noChangeArrowheads="1"/>
              </p:cNvSpPr>
              <p:nvPr/>
            </p:nvSpPr>
            <p:spPr bwMode="auto">
              <a:xfrm>
                <a:off x="1483" y="189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01" name="Rectangle 13"/>
              <p:cNvSpPr>
                <a:spLocks noChangeArrowheads="1"/>
              </p:cNvSpPr>
              <p:nvPr/>
            </p:nvSpPr>
            <p:spPr bwMode="auto">
              <a:xfrm>
                <a:off x="1482" y="219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02" name="Rectangle 14"/>
              <p:cNvSpPr>
                <a:spLocks noChangeArrowheads="1"/>
              </p:cNvSpPr>
              <p:nvPr/>
            </p:nvSpPr>
            <p:spPr bwMode="auto">
              <a:xfrm>
                <a:off x="1020" y="204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04" name="Oval 15"/>
              <p:cNvSpPr>
                <a:spLocks noChangeArrowheads="1"/>
              </p:cNvSpPr>
              <p:nvPr/>
            </p:nvSpPr>
            <p:spPr bwMode="auto">
              <a:xfrm>
                <a:off x="1245" y="1797"/>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04" name="Rectangle 16"/>
              <p:cNvSpPr>
                <a:spLocks noChangeArrowheads="1"/>
              </p:cNvSpPr>
              <p:nvPr/>
            </p:nvSpPr>
            <p:spPr bwMode="auto">
              <a:xfrm>
                <a:off x="1084" y="18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5370" name="Text Box 17"/>
            <p:cNvSpPr txBox="1">
              <a:spLocks noChangeArrowheads="1"/>
            </p:cNvSpPr>
            <p:nvPr/>
          </p:nvSpPr>
          <p:spPr bwMode="auto">
            <a:xfrm>
              <a:off x="2340" y="3207"/>
              <a:ext cx="733" cy="243"/>
            </a:xfrm>
            <a:prstGeom prst="rect">
              <a:avLst/>
            </a:prstGeom>
            <a:noFill/>
            <a:ln w="9525">
              <a:noFill/>
              <a:miter lim="800000"/>
              <a:headEnd/>
              <a:tailEnd/>
            </a:ln>
          </p:spPr>
          <p:txBody>
            <a:bodyPr wrap="none">
              <a:spAutoFit/>
            </a:bodyPr>
            <a:lstStyle/>
            <a:p>
              <a:r>
                <a:rPr lang="en-US" altLang="ja-JP" sz="1000"/>
                <a:t>Dispatcher</a:t>
              </a:r>
            </a:p>
          </p:txBody>
        </p:sp>
        <p:sp>
          <p:nvSpPr>
            <p:cNvPr id="15371" name="Text Box 18"/>
            <p:cNvSpPr txBox="1">
              <a:spLocks noChangeArrowheads="1"/>
            </p:cNvSpPr>
            <p:nvPr/>
          </p:nvSpPr>
          <p:spPr bwMode="auto">
            <a:xfrm>
              <a:off x="3875" y="2769"/>
              <a:ext cx="530" cy="243"/>
            </a:xfrm>
            <a:prstGeom prst="rect">
              <a:avLst/>
            </a:prstGeom>
            <a:noFill/>
            <a:ln w="9525">
              <a:noFill/>
              <a:miter lim="800000"/>
              <a:headEnd/>
              <a:tailEnd/>
            </a:ln>
          </p:spPr>
          <p:txBody>
            <a:bodyPr wrap="none">
              <a:spAutoFit/>
            </a:bodyPr>
            <a:lstStyle/>
            <a:p>
              <a:r>
                <a:rPr lang="en-US" altLang="ja-JP" sz="1000"/>
                <a:t>Logger</a:t>
              </a:r>
            </a:p>
          </p:txBody>
        </p:sp>
        <p:sp>
          <p:nvSpPr>
            <p:cNvPr id="15372" name="Text Box 19"/>
            <p:cNvSpPr txBox="1">
              <a:spLocks noChangeArrowheads="1"/>
            </p:cNvSpPr>
            <p:nvPr/>
          </p:nvSpPr>
          <p:spPr bwMode="auto">
            <a:xfrm>
              <a:off x="3846" y="3750"/>
              <a:ext cx="604" cy="243"/>
            </a:xfrm>
            <a:prstGeom prst="rect">
              <a:avLst/>
            </a:prstGeom>
            <a:noFill/>
            <a:ln w="9525">
              <a:noFill/>
              <a:miter lim="800000"/>
              <a:headEnd/>
              <a:tailEnd/>
            </a:ln>
          </p:spPr>
          <p:txBody>
            <a:bodyPr wrap="none">
              <a:spAutoFit/>
            </a:bodyPr>
            <a:lstStyle/>
            <a:p>
              <a:r>
                <a:rPr lang="en-US" altLang="ja-JP" sz="1000"/>
                <a:t>Monitor</a:t>
              </a:r>
            </a:p>
          </p:txBody>
        </p:sp>
        <p:sp>
          <p:nvSpPr>
            <p:cNvPr id="15373" name="Text Box 20"/>
            <p:cNvSpPr txBox="1">
              <a:spLocks noChangeArrowheads="1"/>
            </p:cNvSpPr>
            <p:nvPr/>
          </p:nvSpPr>
          <p:spPr bwMode="auto">
            <a:xfrm>
              <a:off x="2434" y="1320"/>
              <a:ext cx="890" cy="250"/>
            </a:xfrm>
            <a:prstGeom prst="rect">
              <a:avLst/>
            </a:prstGeom>
            <a:noFill/>
            <a:ln w="9525">
              <a:noFill/>
              <a:miter lim="800000"/>
              <a:headEnd/>
              <a:tailEnd/>
            </a:ln>
          </p:spPr>
          <p:txBody>
            <a:bodyPr wrap="none">
              <a:spAutoFit/>
            </a:bodyPr>
            <a:lstStyle/>
            <a:p>
              <a:r>
                <a:rPr lang="en-US" altLang="ja-JP" sz="1050"/>
                <a:t>DaqOperator</a:t>
              </a:r>
            </a:p>
          </p:txBody>
        </p:sp>
        <p:grpSp>
          <p:nvGrpSpPr>
            <p:cNvPr id="6" name="Group 21"/>
            <p:cNvGrpSpPr>
              <a:grpSpLocks/>
            </p:cNvGrpSpPr>
            <p:nvPr/>
          </p:nvGrpSpPr>
          <p:grpSpPr bwMode="auto">
            <a:xfrm>
              <a:off x="1345" y="2683"/>
              <a:ext cx="552" cy="546"/>
              <a:chOff x="1345" y="2683"/>
              <a:chExt cx="552" cy="546"/>
            </a:xfrm>
          </p:grpSpPr>
          <p:sp>
            <p:nvSpPr>
              <p:cNvPr id="12310" name="Rectangle 22"/>
              <p:cNvSpPr>
                <a:spLocks noChangeArrowheads="1"/>
              </p:cNvSpPr>
              <p:nvPr/>
            </p:nvSpPr>
            <p:spPr bwMode="auto">
              <a:xfrm>
                <a:off x="1345" y="2920"/>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11" name="Rectangle 23"/>
              <p:cNvSpPr>
                <a:spLocks noChangeArrowheads="1"/>
              </p:cNvSpPr>
              <p:nvPr/>
            </p:nvSpPr>
            <p:spPr bwMode="auto">
              <a:xfrm>
                <a:off x="1795" y="292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399" name="Oval 24"/>
              <p:cNvSpPr>
                <a:spLocks noChangeArrowheads="1"/>
              </p:cNvSpPr>
              <p:nvPr/>
            </p:nvSpPr>
            <p:spPr bwMode="auto">
              <a:xfrm>
                <a:off x="1558" y="268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13" name="Rectangle 25"/>
              <p:cNvSpPr>
                <a:spLocks noChangeArrowheads="1"/>
              </p:cNvSpPr>
              <p:nvPr/>
            </p:nvSpPr>
            <p:spPr bwMode="auto">
              <a:xfrm>
                <a:off x="1397" y="273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5375" name="Text Box 26"/>
            <p:cNvSpPr txBox="1">
              <a:spLocks noChangeArrowheads="1"/>
            </p:cNvSpPr>
            <p:nvPr/>
          </p:nvSpPr>
          <p:spPr bwMode="auto">
            <a:xfrm>
              <a:off x="1347" y="3207"/>
              <a:ext cx="645" cy="243"/>
            </a:xfrm>
            <a:prstGeom prst="rect">
              <a:avLst/>
            </a:prstGeom>
            <a:noFill/>
            <a:ln w="9525">
              <a:noFill/>
              <a:miter lim="800000"/>
              <a:headEnd/>
              <a:tailEnd/>
            </a:ln>
          </p:spPr>
          <p:txBody>
            <a:bodyPr wrap="none">
              <a:spAutoFit/>
            </a:bodyPr>
            <a:lstStyle/>
            <a:p>
              <a:r>
                <a:rPr lang="en-US" altLang="ja-JP" sz="1000"/>
                <a:t>Gatherer</a:t>
              </a:r>
            </a:p>
          </p:txBody>
        </p:sp>
        <p:grpSp>
          <p:nvGrpSpPr>
            <p:cNvPr id="7" name="Group 27"/>
            <p:cNvGrpSpPr>
              <a:grpSpLocks/>
            </p:cNvGrpSpPr>
            <p:nvPr/>
          </p:nvGrpSpPr>
          <p:grpSpPr bwMode="auto">
            <a:xfrm>
              <a:off x="3980" y="1462"/>
              <a:ext cx="1468" cy="423"/>
              <a:chOff x="3988" y="1014"/>
              <a:chExt cx="1468" cy="423"/>
            </a:xfrm>
          </p:grpSpPr>
          <p:sp>
            <p:nvSpPr>
              <p:cNvPr id="15393" name="Line 29"/>
              <p:cNvSpPr>
                <a:spLocks noChangeShapeType="1"/>
              </p:cNvSpPr>
              <p:nvPr/>
            </p:nvSpPr>
            <p:spPr bwMode="auto">
              <a:xfrm flipV="1">
                <a:off x="3988" y="1143"/>
                <a:ext cx="380" cy="1"/>
              </a:xfrm>
              <a:prstGeom prst="line">
                <a:avLst/>
              </a:prstGeom>
              <a:noFill/>
              <a:ln w="28575">
                <a:solidFill>
                  <a:srgbClr val="FF0000"/>
                </a:solidFill>
                <a:round/>
                <a:headEnd/>
                <a:tailEnd/>
              </a:ln>
            </p:spPr>
            <p:txBody>
              <a:bodyPr/>
              <a:lstStyle/>
              <a:p>
                <a:endParaRPr lang="ja-JP" altLang="en-US"/>
              </a:p>
            </p:txBody>
          </p:sp>
          <p:sp>
            <p:nvSpPr>
              <p:cNvPr id="15394" name="Line 30"/>
              <p:cNvSpPr>
                <a:spLocks noChangeShapeType="1"/>
              </p:cNvSpPr>
              <p:nvPr/>
            </p:nvSpPr>
            <p:spPr bwMode="auto">
              <a:xfrm>
                <a:off x="3988" y="1299"/>
                <a:ext cx="380" cy="0"/>
              </a:xfrm>
              <a:prstGeom prst="line">
                <a:avLst/>
              </a:prstGeom>
              <a:noFill/>
              <a:ln w="28575">
                <a:solidFill>
                  <a:schemeClr val="accent2"/>
                </a:solidFill>
                <a:prstDash val="sysDot"/>
                <a:round/>
                <a:headEnd/>
                <a:tailEnd/>
              </a:ln>
            </p:spPr>
            <p:txBody>
              <a:bodyPr/>
              <a:lstStyle/>
              <a:p>
                <a:endParaRPr lang="ja-JP" altLang="en-US"/>
              </a:p>
            </p:txBody>
          </p:sp>
          <p:sp>
            <p:nvSpPr>
              <p:cNvPr id="15395" name="Text Box 31"/>
              <p:cNvSpPr txBox="1">
                <a:spLocks noChangeArrowheads="1"/>
              </p:cNvSpPr>
              <p:nvPr/>
            </p:nvSpPr>
            <p:spPr bwMode="auto">
              <a:xfrm>
                <a:off x="4376" y="1014"/>
                <a:ext cx="451" cy="243"/>
              </a:xfrm>
              <a:prstGeom prst="rect">
                <a:avLst/>
              </a:prstGeom>
              <a:noFill/>
              <a:ln w="9525">
                <a:noFill/>
                <a:miter lim="800000"/>
                <a:headEnd/>
                <a:tailEnd/>
              </a:ln>
            </p:spPr>
            <p:txBody>
              <a:bodyPr wrap="none">
                <a:spAutoFit/>
              </a:bodyPr>
              <a:lstStyle/>
              <a:p>
                <a:r>
                  <a:rPr lang="en-US" altLang="ja-JP" sz="1000"/>
                  <a:t>Data </a:t>
                </a:r>
              </a:p>
            </p:txBody>
          </p:sp>
          <p:sp>
            <p:nvSpPr>
              <p:cNvPr id="15396" name="Text Box 32"/>
              <p:cNvSpPr txBox="1">
                <a:spLocks noChangeArrowheads="1"/>
              </p:cNvSpPr>
              <p:nvPr/>
            </p:nvSpPr>
            <p:spPr bwMode="auto">
              <a:xfrm>
                <a:off x="4376" y="1194"/>
                <a:ext cx="1080" cy="243"/>
              </a:xfrm>
              <a:prstGeom prst="rect">
                <a:avLst/>
              </a:prstGeom>
              <a:noFill/>
              <a:ln w="9525">
                <a:noFill/>
                <a:miter lim="800000"/>
                <a:headEnd/>
                <a:tailEnd/>
              </a:ln>
            </p:spPr>
            <p:txBody>
              <a:bodyPr wrap="none">
                <a:spAutoFit/>
              </a:bodyPr>
              <a:lstStyle/>
              <a:p>
                <a:r>
                  <a:rPr lang="en-US" altLang="ja-JP" sz="1000"/>
                  <a:t>Command/Status</a:t>
                </a:r>
              </a:p>
            </p:txBody>
          </p:sp>
        </p:grpSp>
        <p:cxnSp>
          <p:nvCxnSpPr>
            <p:cNvPr id="15377" name="AutoShape 33"/>
            <p:cNvCxnSpPr>
              <a:cxnSpLocks noChangeShapeType="1"/>
              <a:stCxn id="15387" idx="4"/>
              <a:endCxn id="15399" idx="0"/>
            </p:cNvCxnSpPr>
            <p:nvPr/>
          </p:nvCxnSpPr>
          <p:spPr bwMode="auto">
            <a:xfrm flipH="1">
              <a:off x="1630" y="2033"/>
              <a:ext cx="989" cy="650"/>
            </a:xfrm>
            <a:prstGeom prst="straightConnector1">
              <a:avLst/>
            </a:prstGeom>
            <a:noFill/>
            <a:ln w="38100">
              <a:solidFill>
                <a:schemeClr val="accent2"/>
              </a:solidFill>
              <a:prstDash val="sysDot"/>
              <a:round/>
              <a:headEnd/>
              <a:tailEnd/>
            </a:ln>
          </p:spPr>
        </p:cxnSp>
        <p:cxnSp>
          <p:nvCxnSpPr>
            <p:cNvPr id="15378" name="AutoShape 34"/>
            <p:cNvCxnSpPr>
              <a:cxnSpLocks noChangeShapeType="1"/>
              <a:stCxn id="15388" idx="4"/>
              <a:endCxn id="15404" idx="0"/>
            </p:cNvCxnSpPr>
            <p:nvPr/>
          </p:nvCxnSpPr>
          <p:spPr bwMode="auto">
            <a:xfrm flipH="1">
              <a:off x="2723" y="2033"/>
              <a:ext cx="64" cy="642"/>
            </a:xfrm>
            <a:prstGeom prst="straightConnector1">
              <a:avLst/>
            </a:prstGeom>
            <a:noFill/>
            <a:ln w="38100">
              <a:solidFill>
                <a:schemeClr val="accent2"/>
              </a:solidFill>
              <a:prstDash val="sysDot"/>
              <a:round/>
              <a:headEnd/>
              <a:tailEnd/>
            </a:ln>
          </p:spPr>
        </p:cxnSp>
        <p:cxnSp>
          <p:nvCxnSpPr>
            <p:cNvPr id="15379" name="AutoShape 35"/>
            <p:cNvCxnSpPr>
              <a:cxnSpLocks noChangeShapeType="1"/>
              <a:stCxn id="15389" idx="4"/>
              <a:endCxn id="15407" idx="0"/>
            </p:cNvCxnSpPr>
            <p:nvPr/>
          </p:nvCxnSpPr>
          <p:spPr bwMode="auto">
            <a:xfrm>
              <a:off x="2956" y="2033"/>
              <a:ext cx="1206" cy="1185"/>
            </a:xfrm>
            <a:prstGeom prst="straightConnector1">
              <a:avLst/>
            </a:prstGeom>
            <a:noFill/>
            <a:ln w="38100">
              <a:solidFill>
                <a:schemeClr val="accent2"/>
              </a:solidFill>
              <a:prstDash val="sysDot"/>
              <a:round/>
              <a:headEnd/>
              <a:tailEnd/>
            </a:ln>
          </p:spPr>
        </p:cxnSp>
        <p:cxnSp>
          <p:nvCxnSpPr>
            <p:cNvPr id="15380" name="AutoShape 36"/>
            <p:cNvCxnSpPr>
              <a:cxnSpLocks noChangeShapeType="1"/>
              <a:stCxn id="15390" idx="4"/>
              <a:endCxn id="15410" idx="0"/>
            </p:cNvCxnSpPr>
            <p:nvPr/>
          </p:nvCxnSpPr>
          <p:spPr bwMode="auto">
            <a:xfrm>
              <a:off x="3125" y="2033"/>
              <a:ext cx="1033" cy="204"/>
            </a:xfrm>
            <a:prstGeom prst="straightConnector1">
              <a:avLst/>
            </a:prstGeom>
            <a:noFill/>
            <a:ln w="38100">
              <a:solidFill>
                <a:schemeClr val="accent2"/>
              </a:solidFill>
              <a:prstDash val="sysDot"/>
              <a:round/>
              <a:headEnd/>
              <a:tailEnd/>
            </a:ln>
          </p:spPr>
        </p:cxnSp>
        <p:cxnSp>
          <p:nvCxnSpPr>
            <p:cNvPr id="15381" name="AutoShape 37"/>
            <p:cNvCxnSpPr>
              <a:cxnSpLocks noChangeShapeType="1"/>
              <a:stCxn id="12311" idx="3"/>
              <a:endCxn id="12302" idx="1"/>
            </p:cNvCxnSpPr>
            <p:nvPr/>
          </p:nvCxnSpPr>
          <p:spPr bwMode="auto">
            <a:xfrm flipV="1">
              <a:off x="1897" y="2979"/>
              <a:ext cx="529" cy="2"/>
            </a:xfrm>
            <a:prstGeom prst="straightConnector1">
              <a:avLst/>
            </a:prstGeom>
            <a:noFill/>
            <a:ln w="38100">
              <a:solidFill>
                <a:srgbClr val="FF0000"/>
              </a:solidFill>
              <a:round/>
              <a:headEnd/>
              <a:tailEnd/>
            </a:ln>
          </p:spPr>
        </p:cxnSp>
        <p:cxnSp>
          <p:nvCxnSpPr>
            <p:cNvPr id="15382" name="AutoShape 38"/>
            <p:cNvCxnSpPr>
              <a:cxnSpLocks noChangeShapeType="1"/>
              <a:stCxn id="12300" idx="3"/>
              <a:endCxn id="12292" idx="1"/>
            </p:cNvCxnSpPr>
            <p:nvPr/>
          </p:nvCxnSpPr>
          <p:spPr bwMode="auto">
            <a:xfrm flipV="1">
              <a:off x="2991" y="2535"/>
              <a:ext cx="888" cy="295"/>
            </a:xfrm>
            <a:prstGeom prst="straightConnector1">
              <a:avLst/>
            </a:prstGeom>
            <a:noFill/>
            <a:ln w="38100">
              <a:solidFill>
                <a:srgbClr val="FF0000"/>
              </a:solidFill>
              <a:round/>
              <a:headEnd/>
              <a:tailEnd/>
            </a:ln>
          </p:spPr>
        </p:cxnSp>
        <p:cxnSp>
          <p:nvCxnSpPr>
            <p:cNvPr id="15383" name="AutoShape 39"/>
            <p:cNvCxnSpPr>
              <a:cxnSpLocks noChangeShapeType="1"/>
              <a:stCxn id="12301" idx="3"/>
              <a:endCxn id="12296" idx="1"/>
            </p:cNvCxnSpPr>
            <p:nvPr/>
          </p:nvCxnSpPr>
          <p:spPr bwMode="auto">
            <a:xfrm>
              <a:off x="2990" y="3129"/>
              <a:ext cx="892" cy="386"/>
            </a:xfrm>
            <a:prstGeom prst="straightConnector1">
              <a:avLst/>
            </a:prstGeom>
            <a:noFill/>
            <a:ln w="38100">
              <a:solidFill>
                <a:srgbClr val="FF0000"/>
              </a:solidFill>
              <a:round/>
              <a:headEnd/>
              <a:tailEnd/>
            </a:ln>
          </p:spPr>
        </p:cxnSp>
        <p:sp>
          <p:nvSpPr>
            <p:cNvPr id="15384" name="AutoShape 40"/>
            <p:cNvSpPr>
              <a:spLocks noChangeArrowheads="1"/>
            </p:cNvSpPr>
            <p:nvPr/>
          </p:nvSpPr>
          <p:spPr bwMode="auto">
            <a:xfrm>
              <a:off x="4603" y="2684"/>
              <a:ext cx="305" cy="266"/>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5385" name="AutoShape 41"/>
            <p:cNvCxnSpPr>
              <a:cxnSpLocks noChangeShapeType="1"/>
              <a:stCxn id="12294" idx="3"/>
              <a:endCxn id="15384" idx="1"/>
            </p:cNvCxnSpPr>
            <p:nvPr/>
          </p:nvCxnSpPr>
          <p:spPr bwMode="auto">
            <a:xfrm>
              <a:off x="4376" y="2531"/>
              <a:ext cx="380" cy="153"/>
            </a:xfrm>
            <a:prstGeom prst="bentConnector2">
              <a:avLst/>
            </a:prstGeom>
            <a:noFill/>
            <a:ln w="9525">
              <a:solidFill>
                <a:schemeClr val="tx1"/>
              </a:solidFill>
              <a:miter lim="800000"/>
              <a:headEnd/>
              <a:tailEnd/>
            </a:ln>
          </p:spPr>
        </p:cxnSp>
        <p:grpSp>
          <p:nvGrpSpPr>
            <p:cNvPr id="8" name="Group 43"/>
            <p:cNvGrpSpPr>
              <a:grpSpLocks/>
            </p:cNvGrpSpPr>
            <p:nvPr/>
          </p:nvGrpSpPr>
          <p:grpSpPr bwMode="auto">
            <a:xfrm>
              <a:off x="2468" y="1552"/>
              <a:ext cx="779" cy="481"/>
              <a:chOff x="4293" y="2885"/>
              <a:chExt cx="779" cy="481"/>
            </a:xfrm>
          </p:grpSpPr>
          <p:sp>
            <p:nvSpPr>
              <p:cNvPr id="15387" name="Oval 44"/>
              <p:cNvSpPr>
                <a:spLocks noChangeArrowheads="1"/>
              </p:cNvSpPr>
              <p:nvPr/>
            </p:nvSpPr>
            <p:spPr bwMode="auto">
              <a:xfrm>
                <a:off x="4372"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88" name="Oval 45"/>
              <p:cNvSpPr>
                <a:spLocks noChangeArrowheads="1"/>
              </p:cNvSpPr>
              <p:nvPr/>
            </p:nvSpPr>
            <p:spPr bwMode="auto">
              <a:xfrm>
                <a:off x="4540"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89" name="Oval 46"/>
              <p:cNvSpPr>
                <a:spLocks noChangeArrowheads="1"/>
              </p:cNvSpPr>
              <p:nvPr/>
            </p:nvSpPr>
            <p:spPr bwMode="auto">
              <a:xfrm>
                <a:off x="4709"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90" name="Oval 47"/>
              <p:cNvSpPr>
                <a:spLocks noChangeArrowheads="1"/>
              </p:cNvSpPr>
              <p:nvPr/>
            </p:nvSpPr>
            <p:spPr bwMode="auto">
              <a:xfrm>
                <a:off x="4878"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36" name="Rectangle 48"/>
              <p:cNvSpPr>
                <a:spLocks noChangeArrowheads="1"/>
              </p:cNvSpPr>
              <p:nvPr/>
            </p:nvSpPr>
            <p:spPr bwMode="auto">
              <a:xfrm>
                <a:off x="4293" y="2885"/>
                <a:ext cx="779"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grpSp>
        <p:nvGrpSpPr>
          <p:cNvPr id="9" name="グループ化 212"/>
          <p:cNvGrpSpPr/>
          <p:nvPr/>
        </p:nvGrpSpPr>
        <p:grpSpPr>
          <a:xfrm>
            <a:off x="4968044" y="3897052"/>
            <a:ext cx="3922953" cy="2413725"/>
            <a:chOff x="190442" y="3913039"/>
            <a:chExt cx="3922953" cy="2413725"/>
          </a:xfrm>
        </p:grpSpPr>
        <p:grpSp>
          <p:nvGrpSpPr>
            <p:cNvPr id="10" name="Group 3"/>
            <p:cNvGrpSpPr>
              <a:grpSpLocks/>
            </p:cNvGrpSpPr>
            <p:nvPr/>
          </p:nvGrpSpPr>
          <p:grpSpPr bwMode="auto">
            <a:xfrm>
              <a:off x="3188814" y="4721079"/>
              <a:ext cx="446566" cy="485202"/>
              <a:chOff x="4386" y="2009"/>
              <a:chExt cx="497" cy="540"/>
            </a:xfrm>
          </p:grpSpPr>
          <p:sp>
            <p:nvSpPr>
              <p:cNvPr id="158"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9"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60" name="Rectangle 6"/>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11" name="Group 7"/>
            <p:cNvGrpSpPr>
              <a:grpSpLocks/>
            </p:cNvGrpSpPr>
            <p:nvPr/>
          </p:nvGrpSpPr>
          <p:grpSpPr bwMode="auto">
            <a:xfrm>
              <a:off x="3191510" y="5602529"/>
              <a:ext cx="446566" cy="484304"/>
              <a:chOff x="4385" y="3173"/>
              <a:chExt cx="497" cy="539"/>
            </a:xfrm>
          </p:grpSpPr>
          <p:sp>
            <p:nvSpPr>
              <p:cNvPr id="155" name="Rectangle 8"/>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6" name="Oval 9"/>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7" name="Rectangle 10"/>
              <p:cNvSpPr>
                <a:spLocks noChangeArrowheads="1"/>
              </p:cNvSpPr>
              <p:nvPr/>
            </p:nvSpPr>
            <p:spPr bwMode="auto">
              <a:xfrm>
                <a:off x="4437" y="322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12" name="Group 11"/>
            <p:cNvGrpSpPr>
              <a:grpSpLocks/>
            </p:cNvGrpSpPr>
            <p:nvPr/>
          </p:nvGrpSpPr>
          <p:grpSpPr bwMode="auto">
            <a:xfrm>
              <a:off x="1883260" y="5114632"/>
              <a:ext cx="507666" cy="460044"/>
              <a:chOff x="1020" y="1797"/>
              <a:chExt cx="565" cy="512"/>
            </a:xfrm>
          </p:grpSpPr>
          <p:sp>
            <p:nvSpPr>
              <p:cNvPr id="151" name="Rectangle 12"/>
              <p:cNvSpPr>
                <a:spLocks noChangeArrowheads="1"/>
              </p:cNvSpPr>
              <p:nvPr/>
            </p:nvSpPr>
            <p:spPr bwMode="auto">
              <a:xfrm>
                <a:off x="1483" y="189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2" name="Rectangle 13"/>
              <p:cNvSpPr>
                <a:spLocks noChangeArrowheads="1"/>
              </p:cNvSpPr>
              <p:nvPr/>
            </p:nvSpPr>
            <p:spPr bwMode="auto">
              <a:xfrm>
                <a:off x="1482" y="219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3" name="Rectangle 14"/>
              <p:cNvSpPr>
                <a:spLocks noChangeArrowheads="1"/>
              </p:cNvSpPr>
              <p:nvPr/>
            </p:nvSpPr>
            <p:spPr bwMode="auto">
              <a:xfrm>
                <a:off x="1020" y="204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 name="Oval 15"/>
              <p:cNvSpPr>
                <a:spLocks noChangeArrowheads="1"/>
              </p:cNvSpPr>
              <p:nvPr/>
            </p:nvSpPr>
            <p:spPr bwMode="auto">
              <a:xfrm>
                <a:off x="1245" y="1797"/>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113" name="Text Box 17"/>
            <p:cNvSpPr txBox="1">
              <a:spLocks noChangeArrowheads="1"/>
            </p:cNvSpPr>
            <p:nvPr/>
          </p:nvSpPr>
          <p:spPr bwMode="auto">
            <a:xfrm>
              <a:off x="1805987" y="5592646"/>
              <a:ext cx="744114" cy="246221"/>
            </a:xfrm>
            <a:prstGeom prst="rect">
              <a:avLst/>
            </a:prstGeom>
            <a:noFill/>
            <a:ln w="9525">
              <a:noFill/>
              <a:miter lim="800000"/>
              <a:headEnd/>
              <a:tailEnd/>
            </a:ln>
          </p:spPr>
          <p:txBody>
            <a:bodyPr wrap="none">
              <a:spAutoFit/>
            </a:bodyPr>
            <a:lstStyle/>
            <a:p>
              <a:r>
                <a:rPr lang="en-US" altLang="ja-JP" sz="1000"/>
                <a:t>Dispatcher</a:t>
              </a:r>
            </a:p>
          </p:txBody>
        </p:sp>
        <p:sp>
          <p:nvSpPr>
            <p:cNvPr id="114" name="Text Box 18"/>
            <p:cNvSpPr txBox="1">
              <a:spLocks noChangeArrowheads="1"/>
            </p:cNvSpPr>
            <p:nvPr/>
          </p:nvSpPr>
          <p:spPr bwMode="auto">
            <a:xfrm>
              <a:off x="3185220" y="5199093"/>
              <a:ext cx="537327" cy="246221"/>
            </a:xfrm>
            <a:prstGeom prst="rect">
              <a:avLst/>
            </a:prstGeom>
            <a:noFill/>
            <a:ln w="9525">
              <a:noFill/>
              <a:miter lim="800000"/>
              <a:headEnd/>
              <a:tailEnd/>
            </a:ln>
          </p:spPr>
          <p:txBody>
            <a:bodyPr wrap="none">
              <a:spAutoFit/>
            </a:bodyPr>
            <a:lstStyle/>
            <a:p>
              <a:r>
                <a:rPr lang="en-US" altLang="ja-JP" sz="1000"/>
                <a:t>Logger</a:t>
              </a:r>
            </a:p>
          </p:txBody>
        </p:sp>
        <p:sp>
          <p:nvSpPr>
            <p:cNvPr id="115" name="Text Box 19"/>
            <p:cNvSpPr txBox="1">
              <a:spLocks noChangeArrowheads="1"/>
            </p:cNvSpPr>
            <p:nvPr/>
          </p:nvSpPr>
          <p:spPr bwMode="auto">
            <a:xfrm>
              <a:off x="3159163" y="6080543"/>
              <a:ext cx="612668" cy="246221"/>
            </a:xfrm>
            <a:prstGeom prst="rect">
              <a:avLst/>
            </a:prstGeom>
            <a:noFill/>
            <a:ln w="9525">
              <a:noFill/>
              <a:miter lim="800000"/>
              <a:headEnd/>
              <a:tailEnd/>
            </a:ln>
          </p:spPr>
          <p:txBody>
            <a:bodyPr wrap="none">
              <a:spAutoFit/>
            </a:bodyPr>
            <a:lstStyle/>
            <a:p>
              <a:r>
                <a:rPr lang="en-US" altLang="ja-JP" sz="1000"/>
                <a:t>Monitor</a:t>
              </a:r>
            </a:p>
          </p:txBody>
        </p:sp>
        <p:sp>
          <p:nvSpPr>
            <p:cNvPr id="116" name="Text Box 20"/>
            <p:cNvSpPr txBox="1">
              <a:spLocks noChangeArrowheads="1"/>
            </p:cNvSpPr>
            <p:nvPr/>
          </p:nvSpPr>
          <p:spPr bwMode="auto">
            <a:xfrm>
              <a:off x="1767662" y="3913039"/>
              <a:ext cx="869149" cy="246221"/>
            </a:xfrm>
            <a:prstGeom prst="rect">
              <a:avLst/>
            </a:prstGeom>
            <a:noFill/>
            <a:ln w="9525">
              <a:noFill/>
              <a:miter lim="800000"/>
              <a:headEnd/>
              <a:tailEnd/>
            </a:ln>
          </p:spPr>
          <p:txBody>
            <a:bodyPr wrap="none">
              <a:spAutoFit/>
            </a:bodyPr>
            <a:lstStyle/>
            <a:p>
              <a:r>
                <a:rPr lang="en-US" altLang="ja-JP" sz="1000"/>
                <a:t>DaqOperator</a:t>
              </a:r>
            </a:p>
          </p:txBody>
        </p:sp>
        <p:grpSp>
          <p:nvGrpSpPr>
            <p:cNvPr id="13" name="Group 21"/>
            <p:cNvGrpSpPr>
              <a:grpSpLocks/>
            </p:cNvGrpSpPr>
            <p:nvPr/>
          </p:nvGrpSpPr>
          <p:grpSpPr bwMode="auto">
            <a:xfrm>
              <a:off x="231774" y="5118226"/>
              <a:ext cx="1311844" cy="496883"/>
              <a:chOff x="588" y="2679"/>
              <a:chExt cx="1460" cy="553"/>
            </a:xfrm>
          </p:grpSpPr>
          <p:sp>
            <p:nvSpPr>
              <p:cNvPr id="144" name="Rectangle 23"/>
              <p:cNvSpPr>
                <a:spLocks noChangeArrowheads="1"/>
              </p:cNvSpPr>
              <p:nvPr/>
            </p:nvSpPr>
            <p:spPr bwMode="auto">
              <a:xfrm>
                <a:off x="1491" y="2909"/>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5" name="Rectangle 22"/>
              <p:cNvSpPr>
                <a:spLocks noChangeArrowheads="1"/>
              </p:cNvSpPr>
              <p:nvPr/>
            </p:nvSpPr>
            <p:spPr bwMode="auto">
              <a:xfrm>
                <a:off x="588" y="2909"/>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6" name="Rectangle 23"/>
              <p:cNvSpPr>
                <a:spLocks noChangeArrowheads="1"/>
              </p:cNvSpPr>
              <p:nvPr/>
            </p:nvSpPr>
            <p:spPr bwMode="auto">
              <a:xfrm>
                <a:off x="1946" y="2920"/>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7" name="Oval 24"/>
              <p:cNvSpPr>
                <a:spLocks noChangeArrowheads="1"/>
              </p:cNvSpPr>
              <p:nvPr/>
            </p:nvSpPr>
            <p:spPr bwMode="auto">
              <a:xfrm>
                <a:off x="1708" y="268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8" name="Rectangle 23"/>
              <p:cNvSpPr>
                <a:spLocks noChangeArrowheads="1"/>
              </p:cNvSpPr>
              <p:nvPr/>
            </p:nvSpPr>
            <p:spPr bwMode="auto">
              <a:xfrm>
                <a:off x="1041" y="2920"/>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9" name="Rectangle 25"/>
              <p:cNvSpPr>
                <a:spLocks noChangeArrowheads="1"/>
              </p:cNvSpPr>
              <p:nvPr/>
            </p:nvSpPr>
            <p:spPr bwMode="auto">
              <a:xfrm>
                <a:off x="1541" y="274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50" name="Oval 24"/>
              <p:cNvSpPr>
                <a:spLocks noChangeArrowheads="1"/>
              </p:cNvSpPr>
              <p:nvPr/>
            </p:nvSpPr>
            <p:spPr bwMode="auto">
              <a:xfrm>
                <a:off x="788" y="267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118" name="Text Box 26"/>
            <p:cNvSpPr txBox="1">
              <a:spLocks noChangeArrowheads="1"/>
            </p:cNvSpPr>
            <p:nvPr/>
          </p:nvSpPr>
          <p:spPr bwMode="auto">
            <a:xfrm>
              <a:off x="190442" y="5592646"/>
              <a:ext cx="654346" cy="246221"/>
            </a:xfrm>
            <a:prstGeom prst="rect">
              <a:avLst/>
            </a:prstGeom>
            <a:noFill/>
            <a:ln w="9525">
              <a:noFill/>
              <a:miter lim="800000"/>
              <a:headEnd/>
              <a:tailEnd/>
            </a:ln>
          </p:spPr>
          <p:txBody>
            <a:bodyPr wrap="none">
              <a:spAutoFit/>
            </a:bodyPr>
            <a:lstStyle/>
            <a:p>
              <a:r>
                <a:rPr lang="en-US" altLang="ja-JP" sz="1000"/>
                <a:t>Gatherer</a:t>
              </a:r>
            </a:p>
          </p:txBody>
        </p:sp>
        <p:cxnSp>
          <p:nvCxnSpPr>
            <p:cNvPr id="120" name="AutoShape 33"/>
            <p:cNvCxnSpPr>
              <a:cxnSpLocks noChangeShapeType="1"/>
            </p:cNvCxnSpPr>
            <p:nvPr/>
          </p:nvCxnSpPr>
          <p:spPr bwMode="auto">
            <a:xfrm rot="10800000" flipV="1">
              <a:off x="1302814" y="4539576"/>
              <a:ext cx="761948" cy="582243"/>
            </a:xfrm>
            <a:prstGeom prst="straightConnector1">
              <a:avLst/>
            </a:prstGeom>
            <a:noFill/>
            <a:ln w="38100">
              <a:solidFill>
                <a:schemeClr val="accent2"/>
              </a:solidFill>
              <a:prstDash val="sysDot"/>
              <a:round/>
              <a:headEnd/>
              <a:tailEnd/>
            </a:ln>
          </p:spPr>
        </p:cxnSp>
        <p:cxnSp>
          <p:nvCxnSpPr>
            <p:cNvPr id="121" name="AutoShape 34"/>
            <p:cNvCxnSpPr>
              <a:cxnSpLocks noChangeShapeType="1"/>
            </p:cNvCxnSpPr>
            <p:nvPr/>
          </p:nvCxnSpPr>
          <p:spPr bwMode="auto">
            <a:xfrm rot="5400000">
              <a:off x="1890449" y="4797454"/>
              <a:ext cx="576852" cy="57505"/>
            </a:xfrm>
            <a:prstGeom prst="straightConnector1">
              <a:avLst/>
            </a:prstGeom>
            <a:noFill/>
            <a:ln w="38100">
              <a:solidFill>
                <a:schemeClr val="accent2"/>
              </a:solidFill>
              <a:prstDash val="sysDot"/>
              <a:round/>
              <a:headEnd/>
              <a:tailEnd/>
            </a:ln>
          </p:spPr>
        </p:cxnSp>
        <p:cxnSp>
          <p:nvCxnSpPr>
            <p:cNvPr id="122" name="AutoShape 35"/>
            <p:cNvCxnSpPr>
              <a:cxnSpLocks noChangeShapeType="1"/>
            </p:cNvCxnSpPr>
            <p:nvPr/>
          </p:nvCxnSpPr>
          <p:spPr bwMode="auto">
            <a:xfrm rot="16200000" flipH="1">
              <a:off x="2368913" y="4528344"/>
              <a:ext cx="1064749" cy="1083620"/>
            </a:xfrm>
            <a:prstGeom prst="straightConnector1">
              <a:avLst/>
            </a:prstGeom>
            <a:noFill/>
            <a:ln w="38100">
              <a:solidFill>
                <a:schemeClr val="accent2"/>
              </a:solidFill>
              <a:prstDash val="sysDot"/>
              <a:round/>
              <a:headEnd/>
              <a:tailEnd/>
            </a:ln>
          </p:spPr>
        </p:cxnSp>
        <p:cxnSp>
          <p:nvCxnSpPr>
            <p:cNvPr id="123" name="AutoShape 36"/>
            <p:cNvCxnSpPr>
              <a:cxnSpLocks noChangeShapeType="1"/>
            </p:cNvCxnSpPr>
            <p:nvPr/>
          </p:nvCxnSpPr>
          <p:spPr bwMode="auto">
            <a:xfrm rot="16200000" flipH="1">
              <a:off x="2883766" y="4165342"/>
              <a:ext cx="183299" cy="928174"/>
            </a:xfrm>
            <a:prstGeom prst="straightConnector1">
              <a:avLst/>
            </a:prstGeom>
            <a:noFill/>
            <a:ln w="38100">
              <a:solidFill>
                <a:schemeClr val="accent2"/>
              </a:solidFill>
              <a:prstDash val="sysDot"/>
              <a:round/>
              <a:headEnd/>
              <a:tailEnd/>
            </a:ln>
          </p:spPr>
        </p:cxnSp>
        <p:cxnSp>
          <p:nvCxnSpPr>
            <p:cNvPr id="124" name="AutoShape 37"/>
            <p:cNvCxnSpPr>
              <a:cxnSpLocks noChangeShapeType="1"/>
            </p:cNvCxnSpPr>
            <p:nvPr/>
          </p:nvCxnSpPr>
          <p:spPr bwMode="auto">
            <a:xfrm flipV="1">
              <a:off x="1542720" y="5387334"/>
              <a:ext cx="340540" cy="3144"/>
            </a:xfrm>
            <a:prstGeom prst="straightConnector1">
              <a:avLst/>
            </a:prstGeom>
            <a:noFill/>
            <a:ln w="38100">
              <a:solidFill>
                <a:srgbClr val="FF0000"/>
              </a:solidFill>
              <a:round/>
              <a:headEnd/>
              <a:tailEnd/>
            </a:ln>
          </p:spPr>
        </p:cxnSp>
        <p:cxnSp>
          <p:nvCxnSpPr>
            <p:cNvPr id="125" name="AutoShape 38"/>
            <p:cNvCxnSpPr>
              <a:cxnSpLocks noChangeShapeType="1"/>
            </p:cNvCxnSpPr>
            <p:nvPr/>
          </p:nvCxnSpPr>
          <p:spPr bwMode="auto">
            <a:xfrm flipV="1">
              <a:off x="2390926" y="4988390"/>
              <a:ext cx="797888" cy="265064"/>
            </a:xfrm>
            <a:prstGeom prst="straightConnector1">
              <a:avLst/>
            </a:prstGeom>
            <a:noFill/>
            <a:ln w="38100">
              <a:solidFill>
                <a:srgbClr val="FF0000"/>
              </a:solidFill>
              <a:round/>
              <a:headEnd/>
              <a:tailEnd/>
            </a:ln>
          </p:spPr>
        </p:cxnSp>
        <p:cxnSp>
          <p:nvCxnSpPr>
            <p:cNvPr id="126" name="AutoShape 39"/>
            <p:cNvCxnSpPr>
              <a:cxnSpLocks noChangeShapeType="1"/>
            </p:cNvCxnSpPr>
            <p:nvPr/>
          </p:nvCxnSpPr>
          <p:spPr bwMode="auto">
            <a:xfrm>
              <a:off x="2390027" y="5522113"/>
              <a:ext cx="801483" cy="346829"/>
            </a:xfrm>
            <a:prstGeom prst="straightConnector1">
              <a:avLst/>
            </a:prstGeom>
            <a:noFill/>
            <a:ln w="38100">
              <a:solidFill>
                <a:srgbClr val="FF0000"/>
              </a:solidFill>
              <a:round/>
              <a:headEnd/>
              <a:tailEnd/>
            </a:ln>
          </p:spPr>
        </p:cxnSp>
        <p:sp>
          <p:nvSpPr>
            <p:cNvPr id="127" name="AutoShape 40"/>
            <p:cNvSpPr>
              <a:spLocks noChangeArrowheads="1"/>
            </p:cNvSpPr>
            <p:nvPr/>
          </p:nvSpPr>
          <p:spPr bwMode="auto">
            <a:xfrm>
              <a:off x="3839345" y="5122718"/>
              <a:ext cx="274050" cy="23900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28" name="AutoShape 41"/>
            <p:cNvCxnSpPr>
              <a:cxnSpLocks noChangeShapeType="1"/>
            </p:cNvCxnSpPr>
            <p:nvPr/>
          </p:nvCxnSpPr>
          <p:spPr bwMode="auto">
            <a:xfrm>
              <a:off x="3635380" y="4985245"/>
              <a:ext cx="340990" cy="137473"/>
            </a:xfrm>
            <a:prstGeom prst="bentConnector2">
              <a:avLst/>
            </a:prstGeom>
            <a:noFill/>
            <a:ln w="9525">
              <a:solidFill>
                <a:schemeClr val="tx1"/>
              </a:solidFill>
              <a:miter lim="800000"/>
              <a:headEnd/>
              <a:tailEnd/>
            </a:ln>
          </p:spPr>
        </p:cxnSp>
        <p:grpSp>
          <p:nvGrpSpPr>
            <p:cNvPr id="14" name="Group 43"/>
            <p:cNvGrpSpPr>
              <a:grpSpLocks/>
            </p:cNvGrpSpPr>
            <p:nvPr/>
          </p:nvGrpSpPr>
          <p:grpSpPr bwMode="auto">
            <a:xfrm>
              <a:off x="1775437" y="4105591"/>
              <a:ext cx="845510" cy="442972"/>
              <a:chOff x="4131" y="2885"/>
              <a:chExt cx="941" cy="493"/>
            </a:xfrm>
          </p:grpSpPr>
          <p:sp>
            <p:nvSpPr>
              <p:cNvPr id="133" name="Oval 44"/>
              <p:cNvSpPr>
                <a:spLocks noChangeArrowheads="1"/>
              </p:cNvSpPr>
              <p:nvPr/>
            </p:nvSpPr>
            <p:spPr bwMode="auto">
              <a:xfrm>
                <a:off x="4194" y="3276"/>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4" name="Oval 44"/>
              <p:cNvSpPr>
                <a:spLocks noChangeArrowheads="1"/>
              </p:cNvSpPr>
              <p:nvPr/>
            </p:nvSpPr>
            <p:spPr bwMode="auto">
              <a:xfrm>
                <a:off x="4372"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5" name="Oval 45"/>
              <p:cNvSpPr>
                <a:spLocks noChangeArrowheads="1"/>
              </p:cNvSpPr>
              <p:nvPr/>
            </p:nvSpPr>
            <p:spPr bwMode="auto">
              <a:xfrm>
                <a:off x="4540"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6" name="Oval 46"/>
              <p:cNvSpPr>
                <a:spLocks noChangeArrowheads="1"/>
              </p:cNvSpPr>
              <p:nvPr/>
            </p:nvSpPr>
            <p:spPr bwMode="auto">
              <a:xfrm>
                <a:off x="4709"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7" name="Oval 47"/>
              <p:cNvSpPr>
                <a:spLocks noChangeArrowheads="1"/>
              </p:cNvSpPr>
              <p:nvPr/>
            </p:nvSpPr>
            <p:spPr bwMode="auto">
              <a:xfrm>
                <a:off x="4878"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8" name="Rectangle 48"/>
              <p:cNvSpPr>
                <a:spLocks noChangeArrowheads="1"/>
              </p:cNvSpPr>
              <p:nvPr/>
            </p:nvSpPr>
            <p:spPr bwMode="auto">
              <a:xfrm>
                <a:off x="4131" y="2885"/>
                <a:ext cx="941"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cxnSp>
          <p:nvCxnSpPr>
            <p:cNvPr id="130" name="AutoShape 37"/>
            <p:cNvCxnSpPr>
              <a:cxnSpLocks noChangeShapeType="1"/>
            </p:cNvCxnSpPr>
            <p:nvPr/>
          </p:nvCxnSpPr>
          <p:spPr bwMode="auto">
            <a:xfrm flipV="1">
              <a:off x="730454" y="5386884"/>
              <a:ext cx="310889" cy="450"/>
            </a:xfrm>
            <a:prstGeom prst="straightConnector1">
              <a:avLst/>
            </a:prstGeom>
            <a:noFill/>
            <a:ln w="38100">
              <a:solidFill>
                <a:srgbClr val="FF0000"/>
              </a:solidFill>
              <a:round/>
              <a:headEnd/>
              <a:tailEnd/>
            </a:ln>
          </p:spPr>
        </p:cxnSp>
        <p:cxnSp>
          <p:nvCxnSpPr>
            <p:cNvPr id="131" name="AutoShape 33"/>
            <p:cNvCxnSpPr>
              <a:cxnSpLocks noChangeShapeType="1"/>
            </p:cNvCxnSpPr>
            <p:nvPr/>
          </p:nvCxnSpPr>
          <p:spPr bwMode="auto">
            <a:xfrm rot="10800000" flipV="1">
              <a:off x="476174" y="4539576"/>
              <a:ext cx="1399899" cy="578649"/>
            </a:xfrm>
            <a:prstGeom prst="straightConnector1">
              <a:avLst/>
            </a:prstGeom>
            <a:noFill/>
            <a:ln w="38100">
              <a:solidFill>
                <a:schemeClr val="accent2"/>
              </a:solidFill>
              <a:prstDash val="sysDot"/>
              <a:round/>
              <a:headEnd/>
              <a:tailEnd/>
            </a:ln>
          </p:spPr>
        </p:cxnSp>
        <p:sp>
          <p:nvSpPr>
            <p:cNvPr id="132" name="Text Box 26"/>
            <p:cNvSpPr txBox="1">
              <a:spLocks noChangeArrowheads="1"/>
            </p:cNvSpPr>
            <p:nvPr/>
          </p:nvSpPr>
          <p:spPr bwMode="auto">
            <a:xfrm>
              <a:off x="1088067" y="5593544"/>
              <a:ext cx="453970" cy="246221"/>
            </a:xfrm>
            <a:prstGeom prst="rect">
              <a:avLst/>
            </a:prstGeom>
            <a:noFill/>
            <a:ln w="9525">
              <a:noFill/>
              <a:miter lim="800000"/>
              <a:headEnd/>
              <a:tailEnd/>
            </a:ln>
          </p:spPr>
          <p:txBody>
            <a:bodyPr wrap="none">
              <a:spAutoFit/>
            </a:bodyPr>
            <a:lstStyle/>
            <a:p>
              <a:r>
                <a:rPr lang="en-US" altLang="ja-JP" sz="1000" smtClean="0"/>
                <a:t>Filter</a:t>
              </a:r>
              <a:endParaRPr lang="en-US" altLang="ja-JP" sz="1000"/>
            </a:p>
          </p:txBody>
        </p:sp>
        <p:sp>
          <p:nvSpPr>
            <p:cNvPr id="108" name="Rectangle 16"/>
            <p:cNvSpPr>
              <a:spLocks noChangeArrowheads="1"/>
            </p:cNvSpPr>
            <p:nvPr/>
          </p:nvSpPr>
          <p:spPr bwMode="auto">
            <a:xfrm>
              <a:off x="1940761" y="5168543"/>
              <a:ext cx="399843" cy="442073"/>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09" name="Rectangle 25"/>
            <p:cNvSpPr>
              <a:spLocks noChangeArrowheads="1"/>
            </p:cNvSpPr>
            <p:nvPr/>
          </p:nvSpPr>
          <p:spPr bwMode="auto">
            <a:xfrm>
              <a:off x="279376" y="5173038"/>
              <a:ext cx="399843" cy="442073"/>
            </a:xfrm>
            <a:prstGeom prst="rect">
              <a:avLst/>
            </a:prstGeom>
            <a:solidFill>
              <a:srgbClr val="00FF99"/>
            </a:solidFill>
            <a:ln w="9525">
              <a:solidFill>
                <a:schemeClr val="tx1"/>
              </a:solidFill>
              <a:miter lim="800000"/>
              <a:headEnd/>
              <a:tailEnd/>
            </a:ln>
            <a:effectLst>
              <a:outerShdw dist="35921" sx="1000" sy="1000" algn="ctr" rotWithShape="0">
                <a:schemeClr val="bg2"/>
              </a:outerShdw>
            </a:effectLst>
          </p:spPr>
          <p:txBody>
            <a:bodyPr wrap="none" anchor="ctr"/>
            <a:lstStyle/>
            <a:p>
              <a:pPr>
                <a:defRPr/>
              </a:pPr>
              <a:endParaRPr lang="ja-JP" altLang="en-US">
                <a:ea typeface="ＭＳ Ｐゴシック" pitchFamily="50" charset="-128"/>
              </a:endParaRPr>
            </a:p>
          </p:txBody>
        </p:sp>
      </p:grpSp>
      <p:grpSp>
        <p:nvGrpSpPr>
          <p:cNvPr id="18" name="グループ化 182"/>
          <p:cNvGrpSpPr/>
          <p:nvPr/>
        </p:nvGrpSpPr>
        <p:grpSpPr>
          <a:xfrm>
            <a:off x="215516" y="1124744"/>
            <a:ext cx="2129013" cy="2542906"/>
            <a:chOff x="5651500" y="1844675"/>
            <a:chExt cx="3092497" cy="3696615"/>
          </a:xfrm>
        </p:grpSpPr>
        <p:sp>
          <p:nvSpPr>
            <p:cNvPr id="184" name="Text Box 17"/>
            <p:cNvSpPr txBox="1">
              <a:spLocks noChangeArrowheads="1"/>
            </p:cNvSpPr>
            <p:nvPr/>
          </p:nvSpPr>
          <p:spPr bwMode="auto">
            <a:xfrm>
              <a:off x="7853363" y="4476751"/>
              <a:ext cx="890634" cy="357931"/>
            </a:xfrm>
            <a:prstGeom prst="rect">
              <a:avLst/>
            </a:prstGeom>
            <a:noFill/>
            <a:ln w="9525">
              <a:noFill/>
              <a:miter lim="800000"/>
              <a:headEnd/>
              <a:tailEnd/>
            </a:ln>
          </p:spPr>
          <p:txBody>
            <a:bodyPr wrap="none">
              <a:spAutoFit/>
            </a:bodyPr>
            <a:lstStyle/>
            <a:p>
              <a:r>
                <a:rPr lang="en-US" altLang="ja-JP" sz="1000"/>
                <a:t>Monitor</a:t>
              </a:r>
            </a:p>
          </p:txBody>
        </p:sp>
        <p:grpSp>
          <p:nvGrpSpPr>
            <p:cNvPr id="19" name="Group 18"/>
            <p:cNvGrpSpPr>
              <a:grpSpLocks/>
            </p:cNvGrpSpPr>
            <p:nvPr/>
          </p:nvGrpSpPr>
          <p:grpSpPr bwMode="auto">
            <a:xfrm>
              <a:off x="7854967" y="3760786"/>
              <a:ext cx="661990" cy="720724"/>
              <a:chOff x="4386" y="2009"/>
              <a:chExt cx="497" cy="540"/>
            </a:xfrm>
          </p:grpSpPr>
          <p:sp>
            <p:nvSpPr>
              <p:cNvPr id="200" name="Rectangle 19"/>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01" name="Oval 20"/>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02" name="Rectangle 21"/>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86" name="Text Box 22"/>
            <p:cNvSpPr txBox="1">
              <a:spLocks noChangeArrowheads="1"/>
            </p:cNvSpPr>
            <p:nvPr/>
          </p:nvSpPr>
          <p:spPr bwMode="auto">
            <a:xfrm>
              <a:off x="6523038" y="1844675"/>
              <a:ext cx="1263479" cy="357931"/>
            </a:xfrm>
            <a:prstGeom prst="rect">
              <a:avLst/>
            </a:prstGeom>
            <a:noFill/>
            <a:ln w="9525">
              <a:noFill/>
              <a:miter lim="800000"/>
              <a:headEnd/>
              <a:tailEnd/>
            </a:ln>
          </p:spPr>
          <p:txBody>
            <a:bodyPr wrap="none">
              <a:spAutoFit/>
            </a:bodyPr>
            <a:lstStyle/>
            <a:p>
              <a:r>
                <a:rPr lang="en-US" altLang="ja-JP" sz="1000"/>
                <a:t>DaqOperator</a:t>
              </a:r>
            </a:p>
          </p:txBody>
        </p:sp>
        <p:sp>
          <p:nvSpPr>
            <p:cNvPr id="187" name="Rectangle 23"/>
            <p:cNvSpPr>
              <a:spLocks noChangeArrowheads="1"/>
            </p:cNvSpPr>
            <p:nvPr/>
          </p:nvSpPr>
          <p:spPr bwMode="auto">
            <a:xfrm>
              <a:off x="5651500" y="4064000"/>
              <a:ext cx="136525" cy="1555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8" name="Rectangle 24"/>
            <p:cNvSpPr>
              <a:spLocks noChangeArrowheads="1"/>
            </p:cNvSpPr>
            <p:nvPr/>
          </p:nvSpPr>
          <p:spPr bwMode="auto">
            <a:xfrm>
              <a:off x="6251575" y="4076700"/>
              <a:ext cx="134938"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9" name="Oval 25"/>
            <p:cNvSpPr>
              <a:spLocks noChangeArrowheads="1"/>
            </p:cNvSpPr>
            <p:nvPr/>
          </p:nvSpPr>
          <p:spPr bwMode="auto">
            <a:xfrm>
              <a:off x="5935663" y="3759200"/>
              <a:ext cx="192087" cy="134938"/>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0" name="Rectangle 26"/>
            <p:cNvSpPr>
              <a:spLocks noChangeArrowheads="1"/>
            </p:cNvSpPr>
            <p:nvPr/>
          </p:nvSpPr>
          <p:spPr bwMode="auto">
            <a:xfrm>
              <a:off x="5721350" y="3830638"/>
              <a:ext cx="592138" cy="65563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91" name="Text Box 27"/>
            <p:cNvSpPr txBox="1">
              <a:spLocks noChangeArrowheads="1"/>
            </p:cNvSpPr>
            <p:nvPr/>
          </p:nvSpPr>
          <p:spPr bwMode="auto">
            <a:xfrm>
              <a:off x="5654675" y="4498975"/>
              <a:ext cx="951221" cy="357931"/>
            </a:xfrm>
            <a:prstGeom prst="rect">
              <a:avLst/>
            </a:prstGeom>
            <a:noFill/>
            <a:ln w="9525">
              <a:noFill/>
              <a:miter lim="800000"/>
              <a:headEnd/>
              <a:tailEnd/>
            </a:ln>
          </p:spPr>
          <p:txBody>
            <a:bodyPr wrap="none">
              <a:spAutoFit/>
            </a:bodyPr>
            <a:lstStyle/>
            <a:p>
              <a:r>
                <a:rPr lang="en-US" altLang="ja-JP" sz="1000"/>
                <a:t>Gatherer</a:t>
              </a:r>
            </a:p>
          </p:txBody>
        </p:sp>
        <p:cxnSp>
          <p:nvCxnSpPr>
            <p:cNvPr id="192" name="AutoShape 28"/>
            <p:cNvCxnSpPr>
              <a:cxnSpLocks noChangeShapeType="1"/>
              <a:stCxn id="197" idx="4"/>
              <a:endCxn id="189" idx="0"/>
            </p:cNvCxnSpPr>
            <p:nvPr/>
          </p:nvCxnSpPr>
          <p:spPr bwMode="auto">
            <a:xfrm flipH="1">
              <a:off x="6030913" y="2878138"/>
              <a:ext cx="981075" cy="881062"/>
            </a:xfrm>
            <a:prstGeom prst="straightConnector1">
              <a:avLst/>
            </a:prstGeom>
            <a:noFill/>
            <a:ln w="38100">
              <a:solidFill>
                <a:schemeClr val="accent2"/>
              </a:solidFill>
              <a:prstDash val="sysDot"/>
              <a:round/>
              <a:headEnd/>
              <a:tailEnd/>
            </a:ln>
          </p:spPr>
        </p:cxnSp>
        <p:cxnSp>
          <p:nvCxnSpPr>
            <p:cNvPr id="193" name="AutoShape 29"/>
            <p:cNvCxnSpPr>
              <a:cxnSpLocks noChangeShapeType="1"/>
              <a:stCxn id="198" idx="4"/>
              <a:endCxn id="201" idx="0"/>
            </p:cNvCxnSpPr>
            <p:nvPr/>
          </p:nvCxnSpPr>
          <p:spPr bwMode="auto">
            <a:xfrm>
              <a:off x="7246938" y="2878138"/>
              <a:ext cx="979487" cy="882650"/>
            </a:xfrm>
            <a:prstGeom prst="straightConnector1">
              <a:avLst/>
            </a:prstGeom>
            <a:noFill/>
            <a:ln w="38100">
              <a:solidFill>
                <a:schemeClr val="accent2"/>
              </a:solidFill>
              <a:prstDash val="sysDot"/>
              <a:round/>
              <a:headEnd/>
              <a:tailEnd/>
            </a:ln>
          </p:spPr>
        </p:cxnSp>
        <p:cxnSp>
          <p:nvCxnSpPr>
            <p:cNvPr id="194" name="AutoShape 30"/>
            <p:cNvCxnSpPr>
              <a:cxnSpLocks noChangeShapeType="1"/>
              <a:stCxn id="188" idx="3"/>
              <a:endCxn id="200" idx="1"/>
            </p:cNvCxnSpPr>
            <p:nvPr/>
          </p:nvCxnSpPr>
          <p:spPr bwMode="auto">
            <a:xfrm>
              <a:off x="6386513" y="4156075"/>
              <a:ext cx="1468437" cy="1588"/>
            </a:xfrm>
            <a:prstGeom prst="straightConnector1">
              <a:avLst/>
            </a:prstGeom>
            <a:noFill/>
            <a:ln w="38100">
              <a:solidFill>
                <a:srgbClr val="FF0000"/>
              </a:solidFill>
              <a:round/>
              <a:headEnd/>
              <a:tailEnd/>
            </a:ln>
          </p:spPr>
        </p:cxnSp>
        <p:grpSp>
          <p:nvGrpSpPr>
            <p:cNvPr id="20" name="Group 38"/>
            <p:cNvGrpSpPr>
              <a:grpSpLocks/>
            </p:cNvGrpSpPr>
            <p:nvPr/>
          </p:nvGrpSpPr>
          <p:grpSpPr bwMode="auto">
            <a:xfrm>
              <a:off x="6778619" y="2216610"/>
              <a:ext cx="674687" cy="661521"/>
              <a:chOff x="3807" y="1069"/>
              <a:chExt cx="507" cy="497"/>
            </a:xfrm>
          </p:grpSpPr>
          <p:sp>
            <p:nvSpPr>
              <p:cNvPr id="197" name="Oval 39"/>
              <p:cNvSpPr>
                <a:spLocks noChangeArrowheads="1"/>
              </p:cNvSpPr>
              <p:nvPr/>
            </p:nvSpPr>
            <p:spPr bwMode="auto">
              <a:xfrm>
                <a:off x="3910" y="14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8" name="Oval 40"/>
              <p:cNvSpPr>
                <a:spLocks noChangeArrowheads="1"/>
              </p:cNvSpPr>
              <p:nvPr/>
            </p:nvSpPr>
            <p:spPr bwMode="auto">
              <a:xfrm>
                <a:off x="4087" y="14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9" name="Rectangle 41"/>
              <p:cNvSpPr>
                <a:spLocks noChangeArrowheads="1"/>
              </p:cNvSpPr>
              <p:nvPr/>
            </p:nvSpPr>
            <p:spPr bwMode="auto">
              <a:xfrm>
                <a:off x="3807" y="1069"/>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96" name="Text Box 46"/>
            <p:cNvSpPr txBox="1">
              <a:spLocks noChangeArrowheads="1"/>
            </p:cNvSpPr>
            <p:nvPr/>
          </p:nvSpPr>
          <p:spPr bwMode="auto">
            <a:xfrm>
              <a:off x="5665862" y="4870169"/>
              <a:ext cx="3027503" cy="671121"/>
            </a:xfrm>
            <a:prstGeom prst="rect">
              <a:avLst/>
            </a:prstGeom>
            <a:noFill/>
            <a:ln w="9525">
              <a:noFill/>
              <a:miter lim="800000"/>
              <a:headEnd/>
              <a:tailEnd/>
            </a:ln>
          </p:spPr>
          <p:txBody>
            <a:bodyPr wrap="none">
              <a:spAutoFit/>
            </a:bodyPr>
            <a:lstStyle/>
            <a:p>
              <a:r>
                <a:rPr lang="ja-JP" altLang="en-US" sz="1200"/>
                <a:t>データセーブなしでオンライン</a:t>
              </a:r>
            </a:p>
            <a:p>
              <a:r>
                <a:rPr lang="ja-JP" altLang="en-US" sz="1200"/>
                <a:t>モニターする</a:t>
              </a:r>
            </a:p>
          </p:txBody>
        </p:sp>
      </p:grpSp>
      <p:sp>
        <p:nvSpPr>
          <p:cNvPr id="141" name="日付プレースホルダ 140"/>
          <p:cNvSpPr>
            <a:spLocks noGrp="1"/>
          </p:cNvSpPr>
          <p:nvPr>
            <p:ph type="dt" sz="half" idx="10"/>
          </p:nvPr>
        </p:nvSpPr>
        <p:spPr/>
        <p:txBody>
          <a:bodyPr/>
          <a:lstStyle/>
          <a:p>
            <a:r>
              <a:rPr kumimoji="1" lang="en-US" altLang="ja-JP" smtClean="0"/>
              <a:t>2013-09-09</a:t>
            </a:r>
            <a:endParaRPr kumimoji="1" lang="ja-JP" altLang="en-US"/>
          </a:p>
        </p:txBody>
      </p:sp>
      <p:sp>
        <p:nvSpPr>
          <p:cNvPr id="142" name="フッター プレースホルダ 141"/>
          <p:cNvSpPr>
            <a:spLocks noGrp="1"/>
          </p:cNvSpPr>
          <p:nvPr>
            <p:ph type="ftr" sz="quarter" idx="11"/>
          </p:nvPr>
        </p:nvSpPr>
        <p:spPr/>
        <p:txBody>
          <a:bodyPr/>
          <a:lstStyle/>
          <a:p>
            <a:r>
              <a:rPr kumimoji="1" lang="ja-JP" altLang="en-US" smtClean="0"/>
              <a:t>データ収集技術講演会</a:t>
            </a:r>
            <a:r>
              <a:rPr kumimoji="1" lang="en-US" altLang="ja-JP" smtClean="0"/>
              <a:t>@</a:t>
            </a:r>
            <a:r>
              <a:rPr kumimoji="1" lang="ja-JP" altLang="en-US" smtClean="0"/>
              <a:t>広島工業大学</a:t>
            </a:r>
            <a:endParaRPr kumimoji="1" lang="ja-JP" altLang="en-US"/>
          </a:p>
        </p:txBody>
      </p:sp>
    </p:spTree>
    <p:extLst>
      <p:ext uri="{BB962C8B-B14F-4D97-AF65-F5344CB8AC3E}">
        <p14:creationId xmlns:p14="http://schemas.microsoft.com/office/powerpoint/2010/main" val="37850291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a:xfrm>
            <a:off x="250825" y="188913"/>
            <a:ext cx="8713788" cy="936625"/>
          </a:xfrm>
        </p:spPr>
        <p:txBody>
          <a:bodyPr rtlCol="0">
            <a:normAutofit fontScale="90000"/>
          </a:bodyPr>
          <a:lstStyle/>
          <a:p>
            <a:pPr fontAlgn="auto">
              <a:spcAft>
                <a:spcPts val="0"/>
              </a:spcAft>
              <a:defRPr/>
            </a:pPr>
            <a:r>
              <a:rPr lang="en-US" altLang="ja-JP" sz="3600" smtClean="0"/>
              <a:t>DAQ</a:t>
            </a:r>
            <a:r>
              <a:rPr lang="ja-JP" altLang="en-US" sz="3600" smtClean="0"/>
              <a:t>コンポーネント構成例 </a:t>
            </a:r>
            <a:r>
              <a:rPr lang="en-US" altLang="ja-JP" sz="3600" smtClean="0"/>
              <a:t>(2)</a:t>
            </a:r>
            <a:r>
              <a:rPr lang="ja-JP" altLang="en-US" sz="3600" smtClean="0"/>
              <a:t/>
            </a:r>
            <a:br>
              <a:rPr lang="ja-JP" altLang="en-US" sz="3600" smtClean="0"/>
            </a:br>
            <a:r>
              <a:rPr lang="ja-JP" altLang="en-US" sz="3600" smtClean="0"/>
              <a:t>ネットワーク透過性</a:t>
            </a:r>
          </a:p>
        </p:txBody>
      </p:sp>
      <p:sp>
        <p:nvSpPr>
          <p:cNvPr id="22532" name="AutoShape 4"/>
          <p:cNvSpPr>
            <a:spLocks noChangeArrowheads="1"/>
          </p:cNvSpPr>
          <p:nvPr/>
        </p:nvSpPr>
        <p:spPr bwMode="auto">
          <a:xfrm>
            <a:off x="1270000" y="1773238"/>
            <a:ext cx="2833688" cy="2808287"/>
          </a:xfrm>
          <a:prstGeom prst="roundRect">
            <a:avLst>
              <a:gd name="adj" fmla="val 16667"/>
            </a:avLst>
          </a:prstGeom>
          <a:solidFill>
            <a:srgbClr val="CC99FF"/>
          </a:solidFill>
          <a:ln w="9525">
            <a:noFill/>
            <a:round/>
            <a:headEnd/>
            <a:tailEnd/>
          </a:ln>
        </p:spPr>
        <p:txBody>
          <a:bodyPr wrap="none" anchor="ctr"/>
          <a:lstStyle/>
          <a:p>
            <a:endParaRPr lang="ja-JP" altLang="en-US">
              <a:latin typeface="Calibri" pitchFamily="34" charset="0"/>
            </a:endParaRPr>
          </a:p>
        </p:txBody>
      </p:sp>
      <p:grpSp>
        <p:nvGrpSpPr>
          <p:cNvPr id="2" name="Group 7"/>
          <p:cNvGrpSpPr>
            <a:grpSpLocks/>
          </p:cNvGrpSpPr>
          <p:nvPr/>
        </p:nvGrpSpPr>
        <p:grpSpPr bwMode="auto">
          <a:xfrm>
            <a:off x="2651125" y="3303588"/>
            <a:ext cx="698500" cy="809625"/>
            <a:chOff x="4386" y="2009"/>
            <a:chExt cx="497" cy="540"/>
          </a:xfrm>
        </p:grpSpPr>
        <p:sp>
          <p:nvSpPr>
            <p:cNvPr id="14344" name="Rectangle 8"/>
            <p:cNvSpPr>
              <a:spLocks noChangeArrowheads="1"/>
            </p:cNvSpPr>
            <p:nvPr/>
          </p:nvSpPr>
          <p:spPr bwMode="auto">
            <a:xfrm>
              <a:off x="4386" y="2248"/>
              <a:ext cx="102" cy="11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93" name="Oval 9"/>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346" name="Rectangle 10"/>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22534" name="Text Box 11"/>
          <p:cNvSpPr txBox="1">
            <a:spLocks noChangeArrowheads="1"/>
          </p:cNvSpPr>
          <p:nvPr/>
        </p:nvSpPr>
        <p:spPr bwMode="auto">
          <a:xfrm>
            <a:off x="2619375" y="4105275"/>
            <a:ext cx="895350" cy="366713"/>
          </a:xfrm>
          <a:prstGeom prst="rect">
            <a:avLst/>
          </a:prstGeom>
          <a:noFill/>
          <a:ln w="9525">
            <a:noFill/>
            <a:miter lim="800000"/>
            <a:headEnd/>
            <a:tailEnd/>
          </a:ln>
        </p:spPr>
        <p:txBody>
          <a:bodyPr wrap="none">
            <a:spAutoFit/>
          </a:bodyPr>
          <a:lstStyle/>
          <a:p>
            <a:r>
              <a:rPr lang="en-US" altLang="ja-JP">
                <a:latin typeface="Calibri" pitchFamily="34" charset="0"/>
              </a:rPr>
              <a:t>Logger</a:t>
            </a:r>
          </a:p>
        </p:txBody>
      </p:sp>
      <p:sp>
        <p:nvSpPr>
          <p:cNvPr id="22535" name="Text Box 12"/>
          <p:cNvSpPr txBox="1">
            <a:spLocks noChangeArrowheads="1"/>
          </p:cNvSpPr>
          <p:nvPr/>
        </p:nvSpPr>
        <p:spPr bwMode="auto">
          <a:xfrm>
            <a:off x="1795463" y="1841500"/>
            <a:ext cx="1504950" cy="366713"/>
          </a:xfrm>
          <a:prstGeom prst="rect">
            <a:avLst/>
          </a:prstGeom>
          <a:noFill/>
          <a:ln w="9525">
            <a:noFill/>
            <a:miter lim="800000"/>
            <a:headEnd/>
            <a:tailEnd/>
          </a:ln>
        </p:spPr>
        <p:txBody>
          <a:bodyPr wrap="none">
            <a:spAutoFit/>
          </a:bodyPr>
          <a:lstStyle/>
          <a:p>
            <a:r>
              <a:rPr lang="en-US" altLang="ja-JP">
                <a:latin typeface="Calibri" pitchFamily="34" charset="0"/>
              </a:rPr>
              <a:t>DaqOperator</a:t>
            </a:r>
          </a:p>
        </p:txBody>
      </p:sp>
      <p:grpSp>
        <p:nvGrpSpPr>
          <p:cNvPr id="3" name="Group 13"/>
          <p:cNvGrpSpPr>
            <a:grpSpLocks/>
          </p:cNvGrpSpPr>
          <p:nvPr/>
        </p:nvGrpSpPr>
        <p:grpSpPr bwMode="auto">
          <a:xfrm>
            <a:off x="1428750" y="3300413"/>
            <a:ext cx="774700" cy="819150"/>
            <a:chOff x="970" y="2019"/>
            <a:chExt cx="551" cy="546"/>
          </a:xfrm>
        </p:grpSpPr>
        <p:sp>
          <p:nvSpPr>
            <p:cNvPr id="14350" name="Rectangle 14"/>
            <p:cNvSpPr>
              <a:spLocks noChangeArrowheads="1"/>
            </p:cNvSpPr>
            <p:nvPr/>
          </p:nvSpPr>
          <p:spPr bwMode="auto">
            <a:xfrm>
              <a:off x="970" y="2253"/>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4351" name="Rectangle 15"/>
            <p:cNvSpPr>
              <a:spLocks noChangeArrowheads="1"/>
            </p:cNvSpPr>
            <p:nvPr/>
          </p:nvSpPr>
          <p:spPr bwMode="auto">
            <a:xfrm>
              <a:off x="1419" y="2258"/>
              <a:ext cx="102"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90" name="Oval 16"/>
            <p:cNvSpPr>
              <a:spLocks noChangeArrowheads="1"/>
            </p:cNvSpPr>
            <p:nvPr/>
          </p:nvSpPr>
          <p:spPr bwMode="auto">
            <a:xfrm>
              <a:off x="1182" y="201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353" name="Rectangle 17"/>
            <p:cNvSpPr>
              <a:spLocks noChangeArrowheads="1"/>
            </p:cNvSpPr>
            <p:nvPr/>
          </p:nvSpPr>
          <p:spPr bwMode="auto">
            <a:xfrm>
              <a:off x="1021" y="2073"/>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22537" name="Text Box 18"/>
          <p:cNvSpPr txBox="1">
            <a:spLocks noChangeArrowheads="1"/>
          </p:cNvSpPr>
          <p:nvPr/>
        </p:nvSpPr>
        <p:spPr bwMode="auto">
          <a:xfrm>
            <a:off x="1374775" y="4122738"/>
            <a:ext cx="1085850" cy="366712"/>
          </a:xfrm>
          <a:prstGeom prst="rect">
            <a:avLst/>
          </a:prstGeom>
          <a:noFill/>
          <a:ln w="9525">
            <a:noFill/>
            <a:miter lim="800000"/>
            <a:headEnd/>
            <a:tailEnd/>
          </a:ln>
        </p:spPr>
        <p:txBody>
          <a:bodyPr wrap="none">
            <a:spAutoFit/>
          </a:bodyPr>
          <a:lstStyle/>
          <a:p>
            <a:r>
              <a:rPr lang="en-US" altLang="ja-JP">
                <a:latin typeface="Calibri" pitchFamily="34" charset="0"/>
              </a:rPr>
              <a:t>Gatherer</a:t>
            </a:r>
          </a:p>
        </p:txBody>
      </p:sp>
      <p:cxnSp>
        <p:nvCxnSpPr>
          <p:cNvPr id="22538" name="AutoShape 19"/>
          <p:cNvCxnSpPr>
            <a:cxnSpLocks noChangeShapeType="1"/>
            <a:stCxn id="22585" idx="4"/>
            <a:endCxn id="22590" idx="0"/>
          </p:cNvCxnSpPr>
          <p:nvPr/>
        </p:nvCxnSpPr>
        <p:spPr bwMode="auto">
          <a:xfrm flipH="1">
            <a:off x="1828800" y="2882900"/>
            <a:ext cx="503238" cy="417513"/>
          </a:xfrm>
          <a:prstGeom prst="straightConnector1">
            <a:avLst/>
          </a:prstGeom>
          <a:noFill/>
          <a:ln w="19050">
            <a:solidFill>
              <a:schemeClr val="accent2"/>
            </a:solidFill>
            <a:prstDash val="dash"/>
            <a:round/>
            <a:headEnd/>
            <a:tailEnd/>
          </a:ln>
        </p:spPr>
      </p:cxnSp>
      <p:cxnSp>
        <p:nvCxnSpPr>
          <p:cNvPr id="22539" name="AutoShape 20"/>
          <p:cNvCxnSpPr>
            <a:cxnSpLocks noChangeShapeType="1"/>
            <a:stCxn id="22586" idx="4"/>
            <a:endCxn id="22593" idx="0"/>
          </p:cNvCxnSpPr>
          <p:nvPr/>
        </p:nvCxnSpPr>
        <p:spPr bwMode="auto">
          <a:xfrm>
            <a:off x="2581275" y="2882900"/>
            <a:ext cx="461963" cy="420688"/>
          </a:xfrm>
          <a:prstGeom prst="straightConnector1">
            <a:avLst/>
          </a:prstGeom>
          <a:noFill/>
          <a:ln w="19050">
            <a:solidFill>
              <a:schemeClr val="accent2"/>
            </a:solidFill>
            <a:prstDash val="dash"/>
            <a:round/>
            <a:headEnd/>
            <a:tailEnd/>
          </a:ln>
        </p:spPr>
      </p:cxnSp>
      <p:cxnSp>
        <p:nvCxnSpPr>
          <p:cNvPr id="22540" name="AutoShape 21"/>
          <p:cNvCxnSpPr>
            <a:cxnSpLocks noChangeShapeType="1"/>
            <a:stCxn id="14351" idx="3"/>
            <a:endCxn id="14344" idx="1"/>
          </p:cNvCxnSpPr>
          <p:nvPr/>
        </p:nvCxnSpPr>
        <p:spPr bwMode="auto">
          <a:xfrm>
            <a:off x="2203450" y="3748088"/>
            <a:ext cx="447675" cy="1587"/>
          </a:xfrm>
          <a:prstGeom prst="straightConnector1">
            <a:avLst/>
          </a:prstGeom>
          <a:noFill/>
          <a:ln w="19050">
            <a:solidFill>
              <a:srgbClr val="FF0066"/>
            </a:solidFill>
            <a:round/>
            <a:headEnd/>
            <a:tailEnd/>
          </a:ln>
        </p:spPr>
      </p:cxnSp>
      <p:sp>
        <p:nvSpPr>
          <p:cNvPr id="22541" name="AutoShape 22"/>
          <p:cNvSpPr>
            <a:spLocks noChangeArrowheads="1"/>
          </p:cNvSpPr>
          <p:nvPr/>
        </p:nvSpPr>
        <p:spPr bwMode="auto">
          <a:xfrm>
            <a:off x="3487738" y="3889375"/>
            <a:ext cx="428625" cy="400050"/>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22542" name="AutoShape 23"/>
          <p:cNvCxnSpPr>
            <a:cxnSpLocks noChangeShapeType="1"/>
            <a:stCxn id="14346" idx="3"/>
            <a:endCxn id="22541" idx="1"/>
          </p:cNvCxnSpPr>
          <p:nvPr/>
        </p:nvCxnSpPr>
        <p:spPr bwMode="auto">
          <a:xfrm>
            <a:off x="3349625" y="3744913"/>
            <a:ext cx="354013" cy="144462"/>
          </a:xfrm>
          <a:prstGeom prst="bentConnector2">
            <a:avLst/>
          </a:prstGeom>
          <a:noFill/>
          <a:ln w="9525">
            <a:solidFill>
              <a:schemeClr val="tx1"/>
            </a:solidFill>
            <a:miter lim="800000"/>
            <a:headEnd/>
            <a:tailEnd/>
          </a:ln>
        </p:spPr>
      </p:cxnSp>
      <p:grpSp>
        <p:nvGrpSpPr>
          <p:cNvPr id="4" name="Group 24"/>
          <p:cNvGrpSpPr>
            <a:grpSpLocks/>
          </p:cNvGrpSpPr>
          <p:nvPr/>
        </p:nvGrpSpPr>
        <p:grpSpPr bwMode="auto">
          <a:xfrm>
            <a:off x="2085975" y="2149475"/>
            <a:ext cx="712788" cy="733425"/>
            <a:chOff x="1494" y="1852"/>
            <a:chExt cx="507" cy="489"/>
          </a:xfrm>
        </p:grpSpPr>
        <p:sp>
          <p:nvSpPr>
            <p:cNvPr id="22585" name="Oval 25"/>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22586" name="Oval 26"/>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363" name="Rectangle 27"/>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5" name="Group 63"/>
          <p:cNvGrpSpPr>
            <a:grpSpLocks/>
          </p:cNvGrpSpPr>
          <p:nvPr/>
        </p:nvGrpSpPr>
        <p:grpSpPr bwMode="auto">
          <a:xfrm>
            <a:off x="246063" y="3368675"/>
            <a:ext cx="731837" cy="742950"/>
            <a:chOff x="155" y="2122"/>
            <a:chExt cx="461" cy="468"/>
          </a:xfrm>
        </p:grpSpPr>
        <p:sp>
          <p:nvSpPr>
            <p:cNvPr id="14364" name="Rectangle 28"/>
            <p:cNvSpPr>
              <a:spLocks noChangeArrowheads="1"/>
            </p:cNvSpPr>
            <p:nvPr/>
          </p:nvSpPr>
          <p:spPr bwMode="auto">
            <a:xfrm>
              <a:off x="526" y="2301"/>
              <a:ext cx="90" cy="11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84" name="Rectangle 29"/>
            <p:cNvSpPr>
              <a:spLocks noChangeArrowheads="1"/>
            </p:cNvSpPr>
            <p:nvPr/>
          </p:nvSpPr>
          <p:spPr bwMode="auto">
            <a:xfrm>
              <a:off x="155" y="2122"/>
              <a:ext cx="410" cy="468"/>
            </a:xfrm>
            <a:prstGeom prst="rect">
              <a:avLst/>
            </a:prstGeom>
            <a:solidFill>
              <a:srgbClr val="FFCC99"/>
            </a:solidFill>
            <a:ln w="9525">
              <a:solidFill>
                <a:schemeClr val="tx1"/>
              </a:solidFill>
              <a:miter lim="800000"/>
              <a:headEnd/>
              <a:tailEnd/>
            </a:ln>
          </p:spPr>
          <p:txBody>
            <a:bodyPr wrap="none" anchor="ctr"/>
            <a:lstStyle/>
            <a:p>
              <a:endParaRPr lang="ja-JP" altLang="en-US">
                <a:latin typeface="Calibri" pitchFamily="34" charset="0"/>
              </a:endParaRPr>
            </a:p>
          </p:txBody>
        </p:sp>
      </p:grpSp>
      <p:sp>
        <p:nvSpPr>
          <p:cNvPr id="22545" name="Rectangle 30"/>
          <p:cNvSpPr>
            <a:spLocks noChangeArrowheads="1"/>
          </p:cNvSpPr>
          <p:nvPr/>
        </p:nvSpPr>
        <p:spPr bwMode="auto">
          <a:xfrm>
            <a:off x="179388" y="4132263"/>
            <a:ext cx="882650" cy="366712"/>
          </a:xfrm>
          <a:prstGeom prst="rect">
            <a:avLst/>
          </a:prstGeom>
          <a:noFill/>
          <a:ln w="9525">
            <a:noFill/>
            <a:miter lim="800000"/>
            <a:headEnd/>
            <a:tailEnd/>
          </a:ln>
        </p:spPr>
        <p:txBody>
          <a:bodyPr wrap="none">
            <a:spAutoFit/>
          </a:bodyPr>
          <a:lstStyle/>
          <a:p>
            <a:r>
              <a:rPr lang="en-US" altLang="ja-JP">
                <a:latin typeface="Calibri" pitchFamily="34" charset="0"/>
              </a:rPr>
              <a:t>Device</a:t>
            </a:r>
          </a:p>
        </p:txBody>
      </p:sp>
      <p:cxnSp>
        <p:nvCxnSpPr>
          <p:cNvPr id="22546" name="AutoShape 31"/>
          <p:cNvCxnSpPr>
            <a:cxnSpLocks noChangeShapeType="1"/>
            <a:stCxn id="14364" idx="3"/>
            <a:endCxn id="14350" idx="1"/>
          </p:cNvCxnSpPr>
          <p:nvPr/>
        </p:nvCxnSpPr>
        <p:spPr bwMode="auto">
          <a:xfrm flipV="1">
            <a:off x="977900" y="3740150"/>
            <a:ext cx="450850" cy="1588"/>
          </a:xfrm>
          <a:prstGeom prst="straightConnector1">
            <a:avLst/>
          </a:prstGeom>
          <a:noFill/>
          <a:ln w="9525">
            <a:solidFill>
              <a:srgbClr val="0000FF"/>
            </a:solidFill>
            <a:round/>
            <a:headEnd/>
            <a:tailEnd/>
          </a:ln>
        </p:spPr>
      </p:cxnSp>
      <p:grpSp>
        <p:nvGrpSpPr>
          <p:cNvPr id="6" name="Group 62"/>
          <p:cNvGrpSpPr>
            <a:grpSpLocks/>
          </p:cNvGrpSpPr>
          <p:nvPr/>
        </p:nvGrpSpPr>
        <p:grpSpPr bwMode="auto">
          <a:xfrm>
            <a:off x="4356100" y="1628775"/>
            <a:ext cx="4537075" cy="3228975"/>
            <a:chOff x="2902" y="1434"/>
            <a:chExt cx="2858" cy="2034"/>
          </a:xfrm>
        </p:grpSpPr>
        <p:sp>
          <p:nvSpPr>
            <p:cNvPr id="22556" name="AutoShape 2"/>
            <p:cNvSpPr>
              <a:spLocks noChangeArrowheads="1"/>
            </p:cNvSpPr>
            <p:nvPr/>
          </p:nvSpPr>
          <p:spPr bwMode="auto">
            <a:xfrm>
              <a:off x="4815" y="2653"/>
              <a:ext cx="945" cy="799"/>
            </a:xfrm>
            <a:prstGeom prst="roundRect">
              <a:avLst>
                <a:gd name="adj" fmla="val 16667"/>
              </a:avLst>
            </a:prstGeom>
            <a:solidFill>
              <a:srgbClr val="CC99FF"/>
            </a:solidFill>
            <a:ln w="9525">
              <a:noFill/>
              <a:round/>
              <a:headEnd/>
              <a:tailEnd/>
            </a:ln>
          </p:spPr>
          <p:txBody>
            <a:bodyPr wrap="none" anchor="ctr"/>
            <a:lstStyle/>
            <a:p>
              <a:endParaRPr lang="ja-JP" altLang="en-US">
                <a:latin typeface="Calibri" pitchFamily="34" charset="0"/>
              </a:endParaRPr>
            </a:p>
          </p:txBody>
        </p:sp>
        <p:sp>
          <p:nvSpPr>
            <p:cNvPr id="22557" name="AutoShape 3"/>
            <p:cNvSpPr>
              <a:spLocks noChangeArrowheads="1"/>
            </p:cNvSpPr>
            <p:nvPr/>
          </p:nvSpPr>
          <p:spPr bwMode="auto">
            <a:xfrm>
              <a:off x="3758" y="2652"/>
              <a:ext cx="851" cy="799"/>
            </a:xfrm>
            <a:prstGeom prst="roundRect">
              <a:avLst>
                <a:gd name="adj" fmla="val 16667"/>
              </a:avLst>
            </a:prstGeom>
            <a:solidFill>
              <a:srgbClr val="CC99FF"/>
            </a:solidFill>
            <a:ln w="9525">
              <a:noFill/>
              <a:round/>
              <a:headEnd/>
              <a:tailEnd/>
            </a:ln>
          </p:spPr>
          <p:txBody>
            <a:bodyPr wrap="none" anchor="ctr"/>
            <a:lstStyle/>
            <a:p>
              <a:endParaRPr lang="ja-JP" altLang="en-US">
                <a:latin typeface="Calibri" pitchFamily="34" charset="0"/>
              </a:endParaRPr>
            </a:p>
          </p:txBody>
        </p:sp>
        <p:sp>
          <p:nvSpPr>
            <p:cNvPr id="22558" name="AutoShape 5"/>
            <p:cNvSpPr>
              <a:spLocks noChangeArrowheads="1"/>
            </p:cNvSpPr>
            <p:nvPr/>
          </p:nvSpPr>
          <p:spPr bwMode="auto">
            <a:xfrm>
              <a:off x="4175" y="1434"/>
              <a:ext cx="1019" cy="799"/>
            </a:xfrm>
            <a:prstGeom prst="roundRect">
              <a:avLst>
                <a:gd name="adj" fmla="val 16667"/>
              </a:avLst>
            </a:prstGeom>
            <a:solidFill>
              <a:srgbClr val="CC99FF"/>
            </a:solidFill>
            <a:ln w="9525">
              <a:noFill/>
              <a:round/>
              <a:headEnd/>
              <a:tailEnd/>
            </a:ln>
          </p:spPr>
          <p:txBody>
            <a:bodyPr wrap="none" anchor="ctr"/>
            <a:lstStyle/>
            <a:p>
              <a:endParaRPr lang="ja-JP" altLang="en-US">
                <a:latin typeface="Calibri" pitchFamily="34" charset="0"/>
              </a:endParaRPr>
            </a:p>
          </p:txBody>
        </p:sp>
        <p:grpSp>
          <p:nvGrpSpPr>
            <p:cNvPr id="7" name="Group 32"/>
            <p:cNvGrpSpPr>
              <a:grpSpLocks/>
            </p:cNvGrpSpPr>
            <p:nvPr/>
          </p:nvGrpSpPr>
          <p:grpSpPr bwMode="auto">
            <a:xfrm>
              <a:off x="4879" y="2748"/>
              <a:ext cx="455" cy="478"/>
              <a:chOff x="4386" y="2009"/>
              <a:chExt cx="497" cy="540"/>
            </a:xfrm>
          </p:grpSpPr>
          <p:sp>
            <p:nvSpPr>
              <p:cNvPr id="14369" name="Rectangle 33"/>
              <p:cNvSpPr>
                <a:spLocks noChangeArrowheads="1"/>
              </p:cNvSpPr>
              <p:nvPr/>
            </p:nvSpPr>
            <p:spPr bwMode="auto">
              <a:xfrm>
                <a:off x="4386" y="2248"/>
                <a:ext cx="102" cy="11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81" name="Oval 34"/>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371" name="Rectangle 35"/>
              <p:cNvSpPr>
                <a:spLocks noChangeArrowheads="1"/>
              </p:cNvSpPr>
              <p:nvPr/>
            </p:nvSpPr>
            <p:spPr bwMode="auto">
              <a:xfrm>
                <a:off x="4438" y="2056"/>
                <a:ext cx="445" cy="493"/>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22560" name="Text Box 36"/>
            <p:cNvSpPr txBox="1">
              <a:spLocks noChangeArrowheads="1"/>
            </p:cNvSpPr>
            <p:nvPr/>
          </p:nvSpPr>
          <p:spPr bwMode="auto">
            <a:xfrm>
              <a:off x="4859" y="3221"/>
              <a:ext cx="564" cy="231"/>
            </a:xfrm>
            <a:prstGeom prst="rect">
              <a:avLst/>
            </a:prstGeom>
            <a:noFill/>
            <a:ln w="9525">
              <a:noFill/>
              <a:miter lim="800000"/>
              <a:headEnd/>
              <a:tailEnd/>
            </a:ln>
          </p:spPr>
          <p:txBody>
            <a:bodyPr wrap="none">
              <a:spAutoFit/>
            </a:bodyPr>
            <a:lstStyle/>
            <a:p>
              <a:r>
                <a:rPr lang="en-US" altLang="ja-JP">
                  <a:latin typeface="Calibri" pitchFamily="34" charset="0"/>
                </a:rPr>
                <a:t>Logger</a:t>
              </a:r>
            </a:p>
          </p:txBody>
        </p:sp>
        <p:sp>
          <p:nvSpPr>
            <p:cNvPr id="22561" name="Text Box 37"/>
            <p:cNvSpPr txBox="1">
              <a:spLocks noChangeArrowheads="1"/>
            </p:cNvSpPr>
            <p:nvPr/>
          </p:nvSpPr>
          <p:spPr bwMode="auto">
            <a:xfrm>
              <a:off x="4234" y="1532"/>
              <a:ext cx="948" cy="231"/>
            </a:xfrm>
            <a:prstGeom prst="rect">
              <a:avLst/>
            </a:prstGeom>
            <a:noFill/>
            <a:ln w="9525">
              <a:noFill/>
              <a:miter lim="800000"/>
              <a:headEnd/>
              <a:tailEnd/>
            </a:ln>
          </p:spPr>
          <p:txBody>
            <a:bodyPr wrap="none">
              <a:spAutoFit/>
            </a:bodyPr>
            <a:lstStyle/>
            <a:p>
              <a:r>
                <a:rPr lang="en-US" altLang="ja-JP">
                  <a:latin typeface="Calibri" pitchFamily="34" charset="0"/>
                </a:rPr>
                <a:t>DaqOperator</a:t>
              </a:r>
            </a:p>
          </p:txBody>
        </p:sp>
        <p:sp>
          <p:nvSpPr>
            <p:cNvPr id="14374" name="Rectangle 38"/>
            <p:cNvSpPr>
              <a:spLocks noChangeArrowheads="1"/>
            </p:cNvSpPr>
            <p:nvPr/>
          </p:nvSpPr>
          <p:spPr bwMode="auto">
            <a:xfrm>
              <a:off x="3922" y="2953"/>
              <a:ext cx="93" cy="10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4375" name="Rectangle 39"/>
            <p:cNvSpPr>
              <a:spLocks noChangeArrowheads="1"/>
            </p:cNvSpPr>
            <p:nvPr/>
          </p:nvSpPr>
          <p:spPr bwMode="auto">
            <a:xfrm>
              <a:off x="4333" y="2958"/>
              <a:ext cx="93" cy="10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64" name="Oval 40"/>
            <p:cNvSpPr>
              <a:spLocks noChangeArrowheads="1"/>
            </p:cNvSpPr>
            <p:nvPr/>
          </p:nvSpPr>
          <p:spPr bwMode="auto">
            <a:xfrm>
              <a:off x="4116" y="2746"/>
              <a:ext cx="132" cy="91"/>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377" name="Rectangle 41"/>
            <p:cNvSpPr>
              <a:spLocks noChangeArrowheads="1"/>
            </p:cNvSpPr>
            <p:nvPr/>
          </p:nvSpPr>
          <p:spPr bwMode="auto">
            <a:xfrm>
              <a:off x="3968" y="2794"/>
              <a:ext cx="408" cy="435"/>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66" name="Text Box 42"/>
            <p:cNvSpPr txBox="1">
              <a:spLocks noChangeArrowheads="1"/>
            </p:cNvSpPr>
            <p:nvPr/>
          </p:nvSpPr>
          <p:spPr bwMode="auto">
            <a:xfrm>
              <a:off x="3900" y="3231"/>
              <a:ext cx="684" cy="231"/>
            </a:xfrm>
            <a:prstGeom prst="rect">
              <a:avLst/>
            </a:prstGeom>
            <a:noFill/>
            <a:ln w="9525">
              <a:noFill/>
              <a:miter lim="800000"/>
              <a:headEnd/>
              <a:tailEnd/>
            </a:ln>
          </p:spPr>
          <p:txBody>
            <a:bodyPr wrap="none">
              <a:spAutoFit/>
            </a:bodyPr>
            <a:lstStyle/>
            <a:p>
              <a:r>
                <a:rPr lang="en-US" altLang="ja-JP">
                  <a:latin typeface="Calibri" pitchFamily="34" charset="0"/>
                </a:rPr>
                <a:t>Gatherer</a:t>
              </a:r>
            </a:p>
          </p:txBody>
        </p:sp>
        <p:cxnSp>
          <p:nvCxnSpPr>
            <p:cNvPr id="22567" name="AutoShape 43"/>
            <p:cNvCxnSpPr>
              <a:cxnSpLocks noChangeShapeType="1"/>
              <a:stCxn id="22577" idx="4"/>
              <a:endCxn id="22564" idx="0"/>
            </p:cNvCxnSpPr>
            <p:nvPr/>
          </p:nvCxnSpPr>
          <p:spPr bwMode="auto">
            <a:xfrm flipH="1">
              <a:off x="4182" y="2161"/>
              <a:ext cx="402" cy="585"/>
            </a:xfrm>
            <a:prstGeom prst="straightConnector1">
              <a:avLst/>
            </a:prstGeom>
            <a:noFill/>
            <a:ln w="19050">
              <a:solidFill>
                <a:schemeClr val="accent2"/>
              </a:solidFill>
              <a:prstDash val="dash"/>
              <a:round/>
              <a:headEnd/>
              <a:tailEnd/>
            </a:ln>
          </p:spPr>
        </p:cxnSp>
        <p:cxnSp>
          <p:nvCxnSpPr>
            <p:cNvPr id="22568" name="AutoShape 44"/>
            <p:cNvCxnSpPr>
              <a:cxnSpLocks noChangeShapeType="1"/>
              <a:stCxn id="22578" idx="4"/>
              <a:endCxn id="22581" idx="0"/>
            </p:cNvCxnSpPr>
            <p:nvPr/>
          </p:nvCxnSpPr>
          <p:spPr bwMode="auto">
            <a:xfrm>
              <a:off x="4746" y="2161"/>
              <a:ext cx="388" cy="587"/>
            </a:xfrm>
            <a:prstGeom prst="straightConnector1">
              <a:avLst/>
            </a:prstGeom>
            <a:noFill/>
            <a:ln w="19050">
              <a:solidFill>
                <a:schemeClr val="accent2"/>
              </a:solidFill>
              <a:prstDash val="dash"/>
              <a:round/>
              <a:headEnd/>
              <a:tailEnd/>
            </a:ln>
          </p:spPr>
        </p:cxnSp>
        <p:cxnSp>
          <p:nvCxnSpPr>
            <p:cNvPr id="22569" name="AutoShape 45"/>
            <p:cNvCxnSpPr>
              <a:cxnSpLocks noChangeShapeType="1"/>
              <a:stCxn id="14375" idx="3"/>
              <a:endCxn id="14369" idx="1"/>
            </p:cNvCxnSpPr>
            <p:nvPr/>
          </p:nvCxnSpPr>
          <p:spPr bwMode="auto">
            <a:xfrm>
              <a:off x="4426" y="3010"/>
              <a:ext cx="453" cy="2"/>
            </a:xfrm>
            <a:prstGeom prst="straightConnector1">
              <a:avLst/>
            </a:prstGeom>
            <a:noFill/>
            <a:ln w="19050">
              <a:solidFill>
                <a:srgbClr val="FF0066"/>
              </a:solidFill>
              <a:round/>
              <a:headEnd/>
              <a:tailEnd/>
            </a:ln>
          </p:spPr>
        </p:cxnSp>
        <p:sp>
          <p:nvSpPr>
            <p:cNvPr id="22570" name="AutoShape 46"/>
            <p:cNvSpPr>
              <a:spLocks noChangeArrowheads="1"/>
            </p:cNvSpPr>
            <p:nvPr/>
          </p:nvSpPr>
          <p:spPr bwMode="auto">
            <a:xfrm>
              <a:off x="5432" y="3122"/>
              <a:ext cx="279" cy="235"/>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22571" name="AutoShape 47"/>
            <p:cNvCxnSpPr>
              <a:cxnSpLocks noChangeShapeType="1"/>
              <a:stCxn id="14371" idx="3"/>
              <a:endCxn id="22570" idx="1"/>
            </p:cNvCxnSpPr>
            <p:nvPr/>
          </p:nvCxnSpPr>
          <p:spPr bwMode="auto">
            <a:xfrm>
              <a:off x="5334" y="3008"/>
              <a:ext cx="238" cy="114"/>
            </a:xfrm>
            <a:prstGeom prst="bentConnector2">
              <a:avLst/>
            </a:prstGeom>
            <a:noFill/>
            <a:ln w="9525">
              <a:solidFill>
                <a:schemeClr val="tx1"/>
              </a:solidFill>
              <a:miter lim="800000"/>
              <a:headEnd/>
              <a:tailEnd/>
            </a:ln>
          </p:spPr>
        </p:cxnSp>
        <p:grpSp>
          <p:nvGrpSpPr>
            <p:cNvPr id="8" name="Group 48"/>
            <p:cNvGrpSpPr>
              <a:grpSpLocks/>
            </p:cNvGrpSpPr>
            <p:nvPr/>
          </p:nvGrpSpPr>
          <p:grpSpPr bwMode="auto">
            <a:xfrm>
              <a:off x="4424" y="1728"/>
              <a:ext cx="464" cy="433"/>
              <a:chOff x="1494" y="1852"/>
              <a:chExt cx="507" cy="489"/>
            </a:xfrm>
          </p:grpSpPr>
          <p:sp>
            <p:nvSpPr>
              <p:cNvPr id="22577" name="Oval 49"/>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22578" name="Oval 50"/>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387" name="Rectangle 51"/>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14388" name="Rectangle 52"/>
            <p:cNvSpPr>
              <a:spLocks noChangeArrowheads="1"/>
            </p:cNvSpPr>
            <p:nvPr/>
          </p:nvSpPr>
          <p:spPr bwMode="auto">
            <a:xfrm>
              <a:off x="3336" y="2954"/>
              <a:ext cx="94" cy="10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74" name="Rectangle 53"/>
            <p:cNvSpPr>
              <a:spLocks noChangeArrowheads="1"/>
            </p:cNvSpPr>
            <p:nvPr/>
          </p:nvSpPr>
          <p:spPr bwMode="auto">
            <a:xfrm>
              <a:off x="2952" y="2786"/>
              <a:ext cx="425" cy="439"/>
            </a:xfrm>
            <a:prstGeom prst="rect">
              <a:avLst/>
            </a:prstGeom>
            <a:solidFill>
              <a:srgbClr val="FFCC99"/>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22575" name="Rectangle 54"/>
            <p:cNvSpPr>
              <a:spLocks noChangeArrowheads="1"/>
            </p:cNvSpPr>
            <p:nvPr/>
          </p:nvSpPr>
          <p:spPr bwMode="auto">
            <a:xfrm>
              <a:off x="2902" y="3237"/>
              <a:ext cx="556" cy="231"/>
            </a:xfrm>
            <a:prstGeom prst="rect">
              <a:avLst/>
            </a:prstGeom>
            <a:noFill/>
            <a:ln w="9525">
              <a:noFill/>
              <a:miter lim="800000"/>
              <a:headEnd/>
              <a:tailEnd/>
            </a:ln>
          </p:spPr>
          <p:txBody>
            <a:bodyPr wrap="none">
              <a:spAutoFit/>
            </a:bodyPr>
            <a:lstStyle/>
            <a:p>
              <a:r>
                <a:rPr lang="en-US" altLang="ja-JP">
                  <a:latin typeface="Calibri" pitchFamily="34" charset="0"/>
                </a:rPr>
                <a:t>Device</a:t>
              </a:r>
            </a:p>
          </p:txBody>
        </p:sp>
        <p:cxnSp>
          <p:nvCxnSpPr>
            <p:cNvPr id="22576" name="AutoShape 55"/>
            <p:cNvCxnSpPr>
              <a:cxnSpLocks noChangeShapeType="1"/>
              <a:stCxn id="14388" idx="3"/>
              <a:endCxn id="14374" idx="1"/>
            </p:cNvCxnSpPr>
            <p:nvPr/>
          </p:nvCxnSpPr>
          <p:spPr bwMode="auto">
            <a:xfrm flipV="1">
              <a:off x="3430" y="3005"/>
              <a:ext cx="492" cy="1"/>
            </a:xfrm>
            <a:prstGeom prst="straightConnector1">
              <a:avLst/>
            </a:prstGeom>
            <a:noFill/>
            <a:ln w="9525">
              <a:solidFill>
                <a:srgbClr val="0000FF"/>
              </a:solidFill>
              <a:round/>
              <a:headEnd/>
              <a:tailEnd/>
            </a:ln>
          </p:spPr>
        </p:cxnSp>
      </p:grpSp>
      <p:sp>
        <p:nvSpPr>
          <p:cNvPr id="22548" name="AutoShape 56"/>
          <p:cNvSpPr>
            <a:spLocks noChangeArrowheads="1"/>
          </p:cNvSpPr>
          <p:nvPr/>
        </p:nvSpPr>
        <p:spPr bwMode="auto">
          <a:xfrm>
            <a:off x="4140200" y="2924175"/>
            <a:ext cx="657225" cy="438150"/>
          </a:xfrm>
          <a:prstGeom prst="rightArrow">
            <a:avLst>
              <a:gd name="adj1" fmla="val 39741"/>
              <a:gd name="adj2" fmla="val 47243"/>
            </a:avLst>
          </a:prstGeom>
          <a:solidFill>
            <a:srgbClr val="FF0000"/>
          </a:solidFill>
          <a:ln w="9525">
            <a:noFill/>
            <a:miter lim="800000"/>
            <a:headEnd/>
            <a:tailEnd/>
          </a:ln>
        </p:spPr>
        <p:txBody>
          <a:bodyPr wrap="none" anchor="ctr"/>
          <a:lstStyle/>
          <a:p>
            <a:endParaRPr lang="ja-JP" altLang="en-US">
              <a:latin typeface="Calibri" pitchFamily="34" charset="0"/>
            </a:endParaRPr>
          </a:p>
        </p:txBody>
      </p:sp>
      <p:sp>
        <p:nvSpPr>
          <p:cNvPr id="22549" name="Rectangle 57"/>
          <p:cNvSpPr>
            <a:spLocks noChangeArrowheads="1"/>
          </p:cNvSpPr>
          <p:nvPr/>
        </p:nvSpPr>
        <p:spPr bwMode="auto">
          <a:xfrm>
            <a:off x="468313" y="4905164"/>
            <a:ext cx="7570787" cy="641350"/>
          </a:xfrm>
          <a:prstGeom prst="rect">
            <a:avLst/>
          </a:prstGeom>
          <a:noFill/>
          <a:ln w="9525">
            <a:noFill/>
            <a:miter lim="800000"/>
            <a:headEnd/>
            <a:tailEnd/>
          </a:ln>
        </p:spPr>
        <p:txBody>
          <a:bodyPr>
            <a:spAutoFit/>
          </a:bodyPr>
          <a:lstStyle/>
          <a:p>
            <a:r>
              <a:rPr lang="en-US" altLang="ja-JP" dirty="0">
                <a:latin typeface="Calibri" pitchFamily="34" charset="0"/>
              </a:rPr>
              <a:t>DAQ-Component</a:t>
            </a:r>
            <a:r>
              <a:rPr lang="ja-JP" altLang="en-US" dirty="0">
                <a:latin typeface="Calibri" pitchFamily="34" charset="0"/>
              </a:rPr>
              <a:t>は、</a:t>
            </a:r>
            <a:r>
              <a:rPr lang="en-US" altLang="ja-JP" dirty="0">
                <a:latin typeface="Calibri" pitchFamily="34" charset="0"/>
              </a:rPr>
              <a:t>1</a:t>
            </a:r>
            <a:r>
              <a:rPr lang="ja-JP" altLang="en-US" dirty="0">
                <a:latin typeface="Calibri" pitchFamily="34" charset="0"/>
              </a:rPr>
              <a:t>台の計算機でもネットワーク分散環境でもシームレスな利用が可能</a:t>
            </a:r>
          </a:p>
        </p:txBody>
      </p:sp>
      <p:sp>
        <p:nvSpPr>
          <p:cNvPr id="22550" name="Rectangle 58"/>
          <p:cNvSpPr>
            <a:spLocks noChangeArrowheads="1"/>
          </p:cNvSpPr>
          <p:nvPr/>
        </p:nvSpPr>
        <p:spPr bwMode="auto">
          <a:xfrm>
            <a:off x="468313" y="5517232"/>
            <a:ext cx="8675687" cy="923330"/>
          </a:xfrm>
          <a:prstGeom prst="rect">
            <a:avLst/>
          </a:prstGeom>
          <a:noFill/>
          <a:ln w="9525">
            <a:noFill/>
            <a:miter lim="800000"/>
            <a:headEnd/>
            <a:tailEnd/>
          </a:ln>
        </p:spPr>
        <p:txBody>
          <a:bodyPr>
            <a:spAutoFit/>
          </a:bodyPr>
          <a:lstStyle/>
          <a:p>
            <a:r>
              <a:rPr lang="ja-JP" altLang="en-US" dirty="0">
                <a:latin typeface="Calibri" pitchFamily="34" charset="0"/>
              </a:rPr>
              <a:t>たとえば</a:t>
            </a:r>
            <a:r>
              <a:rPr lang="en-US" altLang="ja-JP" dirty="0">
                <a:latin typeface="Calibri" pitchFamily="34" charset="0"/>
              </a:rPr>
              <a:t>DAQ</a:t>
            </a:r>
            <a:r>
              <a:rPr lang="ja-JP" altLang="en-US" dirty="0">
                <a:latin typeface="Calibri" pitchFamily="34" charset="0"/>
              </a:rPr>
              <a:t>システム</a:t>
            </a:r>
            <a:r>
              <a:rPr lang="en-US" altLang="ja-JP" dirty="0">
                <a:latin typeface="Calibri" pitchFamily="34" charset="0"/>
              </a:rPr>
              <a:t>(PC)</a:t>
            </a:r>
            <a:r>
              <a:rPr lang="ja-JP" altLang="en-US" dirty="0">
                <a:latin typeface="Calibri" pitchFamily="34" charset="0"/>
              </a:rPr>
              <a:t>の負荷を分散させたい場合、計算機を追加して</a:t>
            </a:r>
            <a:r>
              <a:rPr lang="en-US" altLang="ja-JP" dirty="0">
                <a:latin typeface="Calibri" pitchFamily="34" charset="0"/>
              </a:rPr>
              <a:t>DAQ-Component</a:t>
            </a:r>
            <a:r>
              <a:rPr lang="ja-JP" altLang="en-US" dirty="0">
                <a:latin typeface="Calibri" pitchFamily="34" charset="0"/>
              </a:rPr>
              <a:t>を移すだけで対応</a:t>
            </a:r>
            <a:r>
              <a:rPr lang="ja-JP" altLang="en-US" dirty="0" smtClean="0">
                <a:latin typeface="Calibri" pitchFamily="34" charset="0"/>
              </a:rPr>
              <a:t>できる</a:t>
            </a:r>
            <a:endParaRPr lang="en-US" altLang="ja-JP" dirty="0" smtClean="0">
              <a:latin typeface="Calibri" pitchFamily="34" charset="0"/>
            </a:endParaRPr>
          </a:p>
          <a:p>
            <a:r>
              <a:rPr lang="en-US" altLang="ja-JP" dirty="0" smtClean="0">
                <a:latin typeface="Calibri" pitchFamily="34" charset="0"/>
              </a:rPr>
              <a:t>CPU</a:t>
            </a:r>
            <a:r>
              <a:rPr lang="ja-JP" altLang="en-US" dirty="0" smtClean="0">
                <a:latin typeface="Calibri" pitchFamily="34" charset="0"/>
              </a:rPr>
              <a:t>コアが複数ある現在は</a:t>
            </a:r>
            <a:r>
              <a:rPr lang="en-US" altLang="ja-JP" dirty="0" smtClean="0">
                <a:latin typeface="Calibri" pitchFamily="34" charset="0"/>
              </a:rPr>
              <a:t>PC</a:t>
            </a:r>
            <a:r>
              <a:rPr lang="ja-JP" altLang="en-US" dirty="0" smtClean="0">
                <a:latin typeface="Calibri" pitchFamily="34" charset="0"/>
              </a:rPr>
              <a:t>１台のほうが</a:t>
            </a:r>
            <a:r>
              <a:rPr lang="en-US" altLang="ja-JP" dirty="0" smtClean="0">
                <a:latin typeface="Calibri" pitchFamily="34" charset="0"/>
              </a:rPr>
              <a:t>CPU</a:t>
            </a:r>
            <a:r>
              <a:rPr lang="ja-JP" altLang="en-US" dirty="0" smtClean="0">
                <a:latin typeface="Calibri" pitchFamily="34" charset="0"/>
              </a:rPr>
              <a:t>キャッシュを使えて有利な場合もある。</a:t>
            </a:r>
            <a:endParaRPr lang="ja-JP" altLang="en-US" dirty="0">
              <a:latin typeface="Calibri" pitchFamily="34" charset="0"/>
            </a:endParaRPr>
          </a:p>
        </p:txBody>
      </p:sp>
      <p:sp>
        <p:nvSpPr>
          <p:cNvPr id="22552" name="テキスト ボックス 63"/>
          <p:cNvSpPr txBox="1">
            <a:spLocks noChangeArrowheads="1"/>
          </p:cNvSpPr>
          <p:nvPr/>
        </p:nvSpPr>
        <p:spPr bwMode="auto">
          <a:xfrm>
            <a:off x="7164388" y="1530350"/>
            <a:ext cx="877887" cy="369888"/>
          </a:xfrm>
          <a:prstGeom prst="rect">
            <a:avLst/>
          </a:prstGeom>
          <a:noFill/>
          <a:ln w="9525">
            <a:noFill/>
            <a:miter lim="800000"/>
            <a:headEnd/>
            <a:tailEnd/>
          </a:ln>
        </p:spPr>
        <p:txBody>
          <a:bodyPr wrap="none">
            <a:spAutoFit/>
          </a:bodyPr>
          <a:lstStyle/>
          <a:p>
            <a:r>
              <a:rPr lang="ja-JP" altLang="en-US">
                <a:latin typeface="Calibri" pitchFamily="34" charset="0"/>
              </a:rPr>
              <a:t>計算機</a:t>
            </a:r>
          </a:p>
        </p:txBody>
      </p:sp>
      <p:sp>
        <p:nvSpPr>
          <p:cNvPr id="22553" name="テキスト ボックス 64"/>
          <p:cNvSpPr txBox="1">
            <a:spLocks noChangeArrowheads="1"/>
          </p:cNvSpPr>
          <p:nvPr/>
        </p:nvSpPr>
        <p:spPr bwMode="auto">
          <a:xfrm>
            <a:off x="3221038" y="1785938"/>
            <a:ext cx="877887" cy="369887"/>
          </a:xfrm>
          <a:prstGeom prst="rect">
            <a:avLst/>
          </a:prstGeom>
          <a:noFill/>
          <a:ln w="9525">
            <a:noFill/>
            <a:miter lim="800000"/>
            <a:headEnd/>
            <a:tailEnd/>
          </a:ln>
        </p:spPr>
        <p:txBody>
          <a:bodyPr wrap="none">
            <a:spAutoFit/>
          </a:bodyPr>
          <a:lstStyle/>
          <a:p>
            <a:r>
              <a:rPr lang="ja-JP" altLang="en-US">
                <a:latin typeface="Calibri" pitchFamily="34" charset="0"/>
              </a:rPr>
              <a:t>計算機</a:t>
            </a:r>
          </a:p>
        </p:txBody>
      </p:sp>
      <p:sp>
        <p:nvSpPr>
          <p:cNvPr id="22554" name="テキスト ボックス 65"/>
          <p:cNvSpPr txBox="1">
            <a:spLocks noChangeArrowheads="1"/>
          </p:cNvSpPr>
          <p:nvPr/>
        </p:nvSpPr>
        <p:spPr bwMode="auto">
          <a:xfrm>
            <a:off x="5703888" y="3282950"/>
            <a:ext cx="877887" cy="369888"/>
          </a:xfrm>
          <a:prstGeom prst="rect">
            <a:avLst/>
          </a:prstGeom>
          <a:noFill/>
          <a:ln w="9525">
            <a:noFill/>
            <a:miter lim="800000"/>
            <a:headEnd/>
            <a:tailEnd/>
          </a:ln>
        </p:spPr>
        <p:txBody>
          <a:bodyPr wrap="none">
            <a:spAutoFit/>
          </a:bodyPr>
          <a:lstStyle/>
          <a:p>
            <a:r>
              <a:rPr lang="ja-JP" altLang="en-US">
                <a:latin typeface="Calibri" pitchFamily="34" charset="0"/>
              </a:rPr>
              <a:t>計算機</a:t>
            </a:r>
          </a:p>
        </p:txBody>
      </p:sp>
      <p:sp>
        <p:nvSpPr>
          <p:cNvPr id="22555" name="テキスト ボックス 66"/>
          <p:cNvSpPr txBox="1">
            <a:spLocks noChangeArrowheads="1"/>
          </p:cNvSpPr>
          <p:nvPr/>
        </p:nvSpPr>
        <p:spPr bwMode="auto">
          <a:xfrm>
            <a:off x="8040688" y="3282950"/>
            <a:ext cx="877887" cy="369888"/>
          </a:xfrm>
          <a:prstGeom prst="rect">
            <a:avLst/>
          </a:prstGeom>
          <a:noFill/>
          <a:ln w="9525">
            <a:noFill/>
            <a:miter lim="800000"/>
            <a:headEnd/>
            <a:tailEnd/>
          </a:ln>
        </p:spPr>
        <p:txBody>
          <a:bodyPr wrap="none">
            <a:spAutoFit/>
          </a:bodyPr>
          <a:lstStyle/>
          <a:p>
            <a:r>
              <a:rPr lang="ja-JP" altLang="en-US">
                <a:latin typeface="Calibri" pitchFamily="34" charset="0"/>
              </a:rPr>
              <a:t>計算機</a:t>
            </a:r>
          </a:p>
        </p:txBody>
      </p:sp>
      <p:sp>
        <p:nvSpPr>
          <p:cNvPr id="69" name="日付プレースホルダ 68"/>
          <p:cNvSpPr>
            <a:spLocks noGrp="1"/>
          </p:cNvSpPr>
          <p:nvPr>
            <p:ph type="dt" sz="half" idx="10"/>
          </p:nvPr>
        </p:nvSpPr>
        <p:spPr/>
        <p:txBody>
          <a:bodyPr/>
          <a:lstStyle/>
          <a:p>
            <a:r>
              <a:rPr kumimoji="1" lang="en-US" altLang="ja-JP" smtClean="0"/>
              <a:t>2013-09-10</a:t>
            </a:r>
            <a:endParaRPr kumimoji="1" lang="ja-JP" altLang="en-US"/>
          </a:p>
        </p:txBody>
      </p:sp>
      <p:sp>
        <p:nvSpPr>
          <p:cNvPr id="70" name="スライド番号プレースホルダ 69"/>
          <p:cNvSpPr>
            <a:spLocks noGrp="1"/>
          </p:cNvSpPr>
          <p:nvPr>
            <p:ph type="sldNum" sz="quarter" idx="12"/>
          </p:nvPr>
        </p:nvSpPr>
        <p:spPr/>
        <p:txBody>
          <a:bodyPr/>
          <a:lstStyle/>
          <a:p>
            <a:fld id="{08470B2B-695B-45E3-9C20-99F8EF8DD10C}" type="slidenum">
              <a:rPr kumimoji="1" lang="ja-JP" altLang="en-US" smtClean="0"/>
              <a:pPr/>
              <a:t>22</a:t>
            </a:fld>
            <a:endParaRPr kumimoji="1" lang="ja-JP" altLang="en-US"/>
          </a:p>
        </p:txBody>
      </p:sp>
      <p:pic>
        <p:nvPicPr>
          <p:cNvPr id="71" name="図 70"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144463"/>
            <a:ext cx="8229600" cy="984250"/>
          </a:xfrm>
        </p:spPr>
        <p:txBody>
          <a:bodyPr>
            <a:normAutofit/>
          </a:bodyPr>
          <a:lstStyle/>
          <a:p>
            <a:pPr eaLnBrk="1" hangingPunct="1"/>
            <a:r>
              <a:rPr lang="en-US" altLang="ja-JP" sz="4000" smtClean="0"/>
              <a:t>DAQ</a:t>
            </a:r>
            <a:r>
              <a:rPr lang="ja-JP" altLang="en-US" sz="4000" smtClean="0"/>
              <a:t>コンポーネント特徴のまとめ</a:t>
            </a:r>
          </a:p>
        </p:txBody>
      </p:sp>
      <p:sp>
        <p:nvSpPr>
          <p:cNvPr id="9224" name="正方形/長方形 138"/>
          <p:cNvSpPr>
            <a:spLocks noChangeArrowheads="1"/>
          </p:cNvSpPr>
          <p:nvPr/>
        </p:nvSpPr>
        <p:spPr bwMode="auto">
          <a:xfrm>
            <a:off x="7712118" y="5984910"/>
            <a:ext cx="825500" cy="307975"/>
          </a:xfrm>
          <a:prstGeom prst="rect">
            <a:avLst/>
          </a:prstGeom>
          <a:noFill/>
          <a:ln w="9525">
            <a:noFill/>
            <a:miter lim="800000"/>
            <a:headEnd/>
            <a:tailEnd/>
          </a:ln>
        </p:spPr>
        <p:txBody>
          <a:bodyPr>
            <a:spAutoFit/>
          </a:bodyPr>
          <a:lstStyle/>
          <a:p>
            <a:pPr defTabSz="4152900"/>
            <a:r>
              <a:rPr lang="en-US" altLang="ja-JP" sz="1400" b="1" i="1">
                <a:latin typeface="Calibri" pitchFamily="34" charset="0"/>
              </a:rPr>
              <a:t>User B</a:t>
            </a:r>
          </a:p>
        </p:txBody>
      </p:sp>
      <p:grpSp>
        <p:nvGrpSpPr>
          <p:cNvPr id="2" name="グループ化 157"/>
          <p:cNvGrpSpPr/>
          <p:nvPr/>
        </p:nvGrpSpPr>
        <p:grpSpPr>
          <a:xfrm>
            <a:off x="552450" y="946116"/>
            <a:ext cx="7923213" cy="5083175"/>
            <a:chOff x="552450" y="1403350"/>
            <a:chExt cx="7923213" cy="5083175"/>
          </a:xfrm>
        </p:grpSpPr>
        <p:grpSp>
          <p:nvGrpSpPr>
            <p:cNvPr id="3" name="グループ化 531"/>
            <p:cNvGrpSpPr>
              <a:grpSpLocks/>
            </p:cNvGrpSpPr>
            <p:nvPr/>
          </p:nvGrpSpPr>
          <p:grpSpPr bwMode="auto">
            <a:xfrm>
              <a:off x="552450" y="1468438"/>
              <a:ext cx="3298825" cy="2366962"/>
              <a:chOff x="16186429" y="20097583"/>
              <a:chExt cx="2674327" cy="1917885"/>
            </a:xfrm>
          </p:grpSpPr>
          <p:sp>
            <p:nvSpPr>
              <p:cNvPr id="8" name="Rectangle 2340"/>
              <p:cNvSpPr>
                <a:spLocks noChangeArrowheads="1"/>
              </p:cNvSpPr>
              <p:nvPr/>
            </p:nvSpPr>
            <p:spPr bwMode="auto">
              <a:xfrm>
                <a:off x="17970172" y="20904098"/>
                <a:ext cx="217499" cy="24954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 name="Rectangle 2342"/>
              <p:cNvSpPr>
                <a:spLocks noChangeArrowheads="1"/>
              </p:cNvSpPr>
              <p:nvPr/>
            </p:nvSpPr>
            <p:spPr bwMode="auto">
              <a:xfrm>
                <a:off x="16980491" y="20904098"/>
                <a:ext cx="216211" cy="24954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0" name="Oval 2343"/>
              <p:cNvSpPr>
                <a:spLocks noChangeArrowheads="1"/>
              </p:cNvSpPr>
              <p:nvPr/>
            </p:nvSpPr>
            <p:spPr bwMode="auto">
              <a:xfrm>
                <a:off x="17460531" y="20381857"/>
                <a:ext cx="307587" cy="21867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1" name="Rectangle 2344"/>
              <p:cNvSpPr>
                <a:spLocks noChangeArrowheads="1"/>
              </p:cNvSpPr>
              <p:nvPr/>
            </p:nvSpPr>
            <p:spPr bwMode="auto">
              <a:xfrm>
                <a:off x="17116910" y="20510488"/>
                <a:ext cx="951072" cy="1047055"/>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54"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55" name="Text Box 2346"/>
              <p:cNvSpPr txBox="1">
                <a:spLocks noChangeArrowheads="1"/>
              </p:cNvSpPr>
              <p:nvPr/>
            </p:nvSpPr>
            <p:spPr bwMode="auto">
              <a:xfrm>
                <a:off x="16323127" y="21409468"/>
                <a:ext cx="783829" cy="251408"/>
              </a:xfrm>
              <a:prstGeom prst="rect">
                <a:avLst/>
              </a:prstGeom>
              <a:noFill/>
              <a:ln w="9525">
                <a:noFill/>
                <a:miter lim="800000"/>
                <a:headEnd/>
                <a:tailEnd/>
              </a:ln>
            </p:spPr>
            <p:txBody>
              <a:bodyPr>
                <a:spAutoFit/>
              </a:bodyPr>
              <a:lstStyle/>
              <a:p>
                <a:r>
                  <a:rPr lang="en-US" altLang="ja-JP" sz="1200">
                    <a:latin typeface="Calibri" pitchFamily="34" charset="0"/>
                  </a:rPr>
                  <a:t>InPort</a:t>
                </a:r>
              </a:p>
            </p:txBody>
          </p:sp>
          <p:cxnSp>
            <p:nvCxnSpPr>
              <p:cNvPr id="9356" name="AutoShape 2347"/>
              <p:cNvCxnSpPr>
                <a:cxnSpLocks noChangeShapeType="1"/>
                <a:stCxn id="9355" idx="0"/>
                <a:endCxn id="9354"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9357"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58" name="Text Box 2350"/>
              <p:cNvSpPr txBox="1">
                <a:spLocks noChangeArrowheads="1"/>
              </p:cNvSpPr>
              <p:nvPr/>
            </p:nvSpPr>
            <p:spPr bwMode="auto">
              <a:xfrm>
                <a:off x="18114737" y="21380404"/>
                <a:ext cx="746019" cy="251407"/>
              </a:xfrm>
              <a:prstGeom prst="rect">
                <a:avLst/>
              </a:prstGeom>
              <a:noFill/>
              <a:ln w="9525">
                <a:noFill/>
                <a:miter lim="800000"/>
                <a:headEnd/>
                <a:tailEnd/>
              </a:ln>
            </p:spPr>
            <p:txBody>
              <a:bodyPr>
                <a:spAutoFit/>
              </a:bodyPr>
              <a:lstStyle/>
              <a:p>
                <a:r>
                  <a:rPr lang="en-US" altLang="ja-JP" sz="1200">
                    <a:latin typeface="Calibri" pitchFamily="34" charset="0"/>
                  </a:rPr>
                  <a:t>OutPort</a:t>
                </a:r>
              </a:p>
            </p:txBody>
          </p:sp>
          <p:cxnSp>
            <p:nvCxnSpPr>
              <p:cNvPr id="9359" name="AutoShape 2351"/>
              <p:cNvCxnSpPr>
                <a:cxnSpLocks noChangeShapeType="1"/>
                <a:stCxn id="9357" idx="5"/>
                <a:endCxn id="9358"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9360"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61" name="Text Box 2354"/>
              <p:cNvSpPr txBox="1">
                <a:spLocks noChangeArrowheads="1"/>
              </p:cNvSpPr>
              <p:nvPr/>
            </p:nvSpPr>
            <p:spPr bwMode="auto">
              <a:xfrm>
                <a:off x="16257686" y="20097583"/>
                <a:ext cx="853412" cy="224388"/>
              </a:xfrm>
              <a:prstGeom prst="rect">
                <a:avLst/>
              </a:prstGeom>
              <a:noFill/>
              <a:ln w="9525">
                <a:noFill/>
                <a:miter lim="800000"/>
                <a:headEnd/>
                <a:tailEnd/>
              </a:ln>
            </p:spPr>
            <p:txBody>
              <a:bodyPr>
                <a:spAutoFit/>
              </a:bodyPr>
              <a:lstStyle/>
              <a:p>
                <a:r>
                  <a:rPr lang="en-US" altLang="ja-JP" sz="1200">
                    <a:latin typeface="Calibri" pitchFamily="34" charset="0"/>
                  </a:rPr>
                  <a:t>Service Port</a:t>
                </a:r>
              </a:p>
            </p:txBody>
          </p:sp>
          <p:cxnSp>
            <p:nvCxnSpPr>
              <p:cNvPr id="9362" name="AutoShape 2355"/>
              <p:cNvCxnSpPr>
                <a:cxnSpLocks noChangeShapeType="1"/>
                <a:stCxn id="9361" idx="3"/>
                <a:endCxn id="9360" idx="1"/>
              </p:cNvCxnSpPr>
              <p:nvPr/>
            </p:nvCxnSpPr>
            <p:spPr bwMode="auto">
              <a:xfrm>
                <a:off x="17111098" y="20209775"/>
                <a:ext cx="356310" cy="131244"/>
              </a:xfrm>
              <a:prstGeom prst="straightConnector1">
                <a:avLst/>
              </a:prstGeom>
              <a:noFill/>
              <a:ln w="9525">
                <a:solidFill>
                  <a:srgbClr val="808080"/>
                </a:solidFill>
                <a:round/>
                <a:headEnd/>
                <a:tailEnd/>
              </a:ln>
            </p:spPr>
          </p:cxnSp>
          <p:sp>
            <p:nvSpPr>
              <p:cNvPr id="9363" name="Text Box 2356"/>
              <p:cNvSpPr txBox="1">
                <a:spLocks noChangeArrowheads="1"/>
              </p:cNvSpPr>
              <p:nvPr/>
            </p:nvSpPr>
            <p:spPr bwMode="auto">
              <a:xfrm>
                <a:off x="16207929" y="20277158"/>
                <a:ext cx="978741" cy="199456"/>
              </a:xfrm>
              <a:prstGeom prst="rect">
                <a:avLst/>
              </a:prstGeom>
              <a:noFill/>
              <a:ln w="9525">
                <a:noFill/>
                <a:miter lim="800000"/>
                <a:headEnd/>
                <a:tailEnd/>
              </a:ln>
            </p:spPr>
            <p:txBody>
              <a:bodyPr wrap="none">
                <a:spAutoFit/>
              </a:bodyPr>
              <a:lstStyle/>
              <a:p>
                <a:r>
                  <a:rPr lang="en-US" altLang="ja-JP" sz="1000">
                    <a:latin typeface="Calibri" pitchFamily="34" charset="0"/>
                  </a:rPr>
                  <a:t>(command/status)</a:t>
                </a:r>
              </a:p>
            </p:txBody>
          </p:sp>
          <p:sp>
            <p:nvSpPr>
              <p:cNvPr id="22" name="AutoShape 2357"/>
              <p:cNvSpPr>
                <a:spLocks noChangeArrowheads="1"/>
              </p:cNvSpPr>
              <p:nvPr/>
            </p:nvSpPr>
            <p:spPr bwMode="auto">
              <a:xfrm>
                <a:off x="17347277" y="20775467"/>
                <a:ext cx="525084" cy="502947"/>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65" name="Text Box 2358"/>
              <p:cNvSpPr txBox="1">
                <a:spLocks noChangeArrowheads="1"/>
              </p:cNvSpPr>
              <p:nvPr/>
            </p:nvSpPr>
            <p:spPr bwMode="auto">
              <a:xfrm>
                <a:off x="17396347" y="21621639"/>
                <a:ext cx="639861" cy="251407"/>
              </a:xfrm>
              <a:prstGeom prst="rect">
                <a:avLst/>
              </a:prstGeom>
              <a:noFill/>
              <a:ln w="9525">
                <a:noFill/>
                <a:miter lim="800000"/>
                <a:headEnd/>
                <a:tailEnd/>
              </a:ln>
            </p:spPr>
            <p:txBody>
              <a:bodyPr>
                <a:spAutoFit/>
              </a:bodyPr>
              <a:lstStyle/>
              <a:p>
                <a:r>
                  <a:rPr lang="en-US" altLang="ja-JP" sz="1200">
                    <a:latin typeface="Calibri" pitchFamily="34" charset="0"/>
                  </a:rPr>
                  <a:t>Logics  </a:t>
                </a:r>
              </a:p>
            </p:txBody>
          </p:sp>
          <p:cxnSp>
            <p:nvCxnSpPr>
              <p:cNvPr id="9366" name="AutoShape 2359"/>
              <p:cNvCxnSpPr>
                <a:cxnSpLocks noChangeShapeType="1"/>
                <a:stCxn id="9365" idx="0"/>
                <a:endCxn id="22" idx="2"/>
              </p:cNvCxnSpPr>
              <p:nvPr/>
            </p:nvCxnSpPr>
            <p:spPr bwMode="auto">
              <a:xfrm rot="16200000" flipV="1">
                <a:off x="17491842" y="21396909"/>
                <a:ext cx="342414" cy="106750"/>
              </a:xfrm>
              <a:prstGeom prst="straightConnector1">
                <a:avLst/>
              </a:prstGeom>
              <a:noFill/>
              <a:ln w="9525">
                <a:solidFill>
                  <a:srgbClr val="808080"/>
                </a:solidFill>
                <a:round/>
                <a:headEnd/>
                <a:tailEnd/>
              </a:ln>
            </p:spPr>
          </p:cxnSp>
          <p:sp>
            <p:nvSpPr>
              <p:cNvPr id="9367" name="Text Box 2360"/>
              <p:cNvSpPr txBox="1">
                <a:spLocks noChangeArrowheads="1"/>
              </p:cNvSpPr>
              <p:nvPr/>
            </p:nvSpPr>
            <p:spPr bwMode="auto">
              <a:xfrm>
                <a:off x="17119273" y="21777140"/>
                <a:ext cx="1207010" cy="238328"/>
              </a:xfrm>
              <a:prstGeom prst="rect">
                <a:avLst/>
              </a:prstGeom>
              <a:noFill/>
              <a:ln w="9525">
                <a:noFill/>
                <a:miter lim="800000"/>
                <a:headEnd/>
                <a:tailEnd/>
              </a:ln>
            </p:spPr>
            <p:txBody>
              <a:bodyPr wrap="none">
                <a:spAutoFit/>
              </a:bodyPr>
              <a:lstStyle/>
              <a:p>
                <a:r>
                  <a:rPr lang="en-US" altLang="ja-JP" sz="1100">
                    <a:latin typeface="Calibri" pitchFamily="34" charset="0"/>
                  </a:rPr>
                  <a:t>(for data handling)</a:t>
                </a:r>
              </a:p>
            </p:txBody>
          </p:sp>
          <p:sp>
            <p:nvSpPr>
              <p:cNvPr id="9368"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en-US">
                  <a:latin typeface="Calibri" pitchFamily="34" charset="0"/>
                </a:endParaRPr>
              </a:p>
            </p:txBody>
          </p:sp>
          <p:sp>
            <p:nvSpPr>
              <p:cNvPr id="9369" name="Text Box 2419"/>
              <p:cNvSpPr txBox="1">
                <a:spLocks noChangeArrowheads="1"/>
              </p:cNvSpPr>
              <p:nvPr/>
            </p:nvSpPr>
            <p:spPr bwMode="auto">
              <a:xfrm>
                <a:off x="16186429" y="20867417"/>
                <a:ext cx="513343" cy="279018"/>
              </a:xfrm>
              <a:prstGeom prst="rect">
                <a:avLst/>
              </a:prstGeom>
              <a:noFill/>
              <a:ln w="9525">
                <a:noFill/>
                <a:miter lim="800000"/>
                <a:headEnd/>
                <a:tailEnd/>
              </a:ln>
            </p:spPr>
            <p:txBody>
              <a:bodyPr wrap="none">
                <a:spAutoFit/>
              </a:bodyPr>
              <a:lstStyle/>
              <a:p>
                <a:r>
                  <a:rPr lang="en-US" altLang="ja-JP" sz="1400">
                    <a:solidFill>
                      <a:srgbClr val="FF3300"/>
                    </a:solidFill>
                    <a:latin typeface="Calibri" pitchFamily="34" charset="0"/>
                  </a:rPr>
                  <a:t>Data</a:t>
                </a:r>
                <a:endParaRPr lang="en-US" altLang="ja-JP">
                  <a:solidFill>
                    <a:srgbClr val="FF3300"/>
                  </a:solidFill>
                  <a:latin typeface="Calibri" pitchFamily="34" charset="0"/>
                </a:endParaRPr>
              </a:p>
            </p:txBody>
          </p:sp>
          <p:sp>
            <p:nvSpPr>
              <p:cNvPr id="9370"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en-US">
                  <a:latin typeface="Calibri" pitchFamily="34" charset="0"/>
                </a:endParaRPr>
              </a:p>
            </p:txBody>
          </p:sp>
        </p:grpSp>
        <p:grpSp>
          <p:nvGrpSpPr>
            <p:cNvPr id="4" name="グループ化 99"/>
            <p:cNvGrpSpPr>
              <a:grpSpLocks/>
            </p:cNvGrpSpPr>
            <p:nvPr/>
          </p:nvGrpSpPr>
          <p:grpSpPr bwMode="auto">
            <a:xfrm>
              <a:off x="4648200" y="1403350"/>
              <a:ext cx="3352800" cy="2590800"/>
              <a:chOff x="3590212" y="2819931"/>
              <a:chExt cx="5091004" cy="3933137"/>
            </a:xfrm>
          </p:grpSpPr>
          <p:pic>
            <p:nvPicPr>
              <p:cNvPr id="9313" name="Picture 1634" descr="PC3"/>
              <p:cNvPicPr>
                <a:picLocks noChangeAspect="1" noChangeArrowheads="1"/>
              </p:cNvPicPr>
              <p:nvPr/>
            </p:nvPicPr>
            <p:blipFill>
              <a:blip r:embed="rId3" cstate="print"/>
              <a:srcRect/>
              <a:stretch>
                <a:fillRect/>
              </a:stretch>
            </p:blipFill>
            <p:spPr bwMode="auto">
              <a:xfrm>
                <a:off x="4616829" y="4699531"/>
                <a:ext cx="1479550" cy="1435100"/>
              </a:xfrm>
              <a:prstGeom prst="rect">
                <a:avLst/>
              </a:prstGeom>
              <a:noFill/>
              <a:ln w="9525">
                <a:noFill/>
                <a:miter lim="800000"/>
                <a:headEnd/>
                <a:tailEnd/>
              </a:ln>
            </p:spPr>
          </p:pic>
          <p:pic>
            <p:nvPicPr>
              <p:cNvPr id="9314" name="Picture 1635" descr="PC3"/>
              <p:cNvPicPr>
                <a:picLocks noChangeAspect="1" noChangeArrowheads="1"/>
              </p:cNvPicPr>
              <p:nvPr/>
            </p:nvPicPr>
            <p:blipFill>
              <a:blip r:embed="rId3" cstate="print"/>
              <a:srcRect/>
              <a:stretch>
                <a:fillRect/>
              </a:stretch>
            </p:blipFill>
            <p:spPr bwMode="auto">
              <a:xfrm>
                <a:off x="6953629" y="4699531"/>
                <a:ext cx="1479550" cy="1435100"/>
              </a:xfrm>
              <a:prstGeom prst="rect">
                <a:avLst/>
              </a:prstGeom>
              <a:noFill/>
              <a:ln w="9525">
                <a:noFill/>
                <a:miter lim="800000"/>
                <a:headEnd/>
                <a:tailEnd/>
              </a:ln>
            </p:spPr>
          </p:pic>
          <p:grpSp>
            <p:nvGrpSpPr>
              <p:cNvPr id="5" name="Group 1824"/>
              <p:cNvGrpSpPr>
                <a:grpSpLocks/>
              </p:cNvGrpSpPr>
              <p:nvPr/>
            </p:nvGrpSpPr>
            <p:grpSpPr bwMode="auto">
              <a:xfrm>
                <a:off x="7229854" y="5036081"/>
                <a:ext cx="506413" cy="458787"/>
                <a:chOff x="11163" y="13200"/>
                <a:chExt cx="319" cy="289"/>
              </a:xfrm>
            </p:grpSpPr>
            <p:sp>
              <p:nvSpPr>
                <p:cNvPr id="40" name="Rectangle 1569"/>
                <p:cNvSpPr>
                  <a:spLocks noChangeArrowheads="1"/>
                </p:cNvSpPr>
                <p:nvPr/>
              </p:nvSpPr>
              <p:spPr bwMode="auto">
                <a:xfrm>
                  <a:off x="11163" y="13325"/>
                  <a:ext cx="65"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8" name="Oval 1570"/>
                <p:cNvSpPr>
                  <a:spLocks noChangeArrowheads="1"/>
                </p:cNvSpPr>
                <p:nvPr/>
              </p:nvSpPr>
              <p:spPr bwMode="auto">
                <a:xfrm>
                  <a:off x="11294" y="13200"/>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42" name="Rectangle 1571"/>
                <p:cNvSpPr>
                  <a:spLocks noChangeArrowheads="1"/>
                </p:cNvSpPr>
                <p:nvPr/>
              </p:nvSpPr>
              <p:spPr bwMode="auto">
                <a:xfrm>
                  <a:off x="11200" y="13231"/>
                  <a:ext cx="282" cy="258"/>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316" name="AutoShape 1573"/>
              <p:cNvSpPr>
                <a:spLocks noChangeArrowheads="1"/>
              </p:cNvSpPr>
              <p:nvPr/>
            </p:nvSpPr>
            <p:spPr bwMode="auto">
              <a:xfrm>
                <a:off x="7885492" y="5398031"/>
                <a:ext cx="307975" cy="25558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9317" name="AutoShape 1574"/>
              <p:cNvCxnSpPr>
                <a:cxnSpLocks noChangeShapeType="1"/>
                <a:endCxn id="9316" idx="1"/>
              </p:cNvCxnSpPr>
              <p:nvPr/>
            </p:nvCxnSpPr>
            <p:spPr bwMode="auto">
              <a:xfrm>
                <a:off x="7736267" y="5290081"/>
                <a:ext cx="303212" cy="107950"/>
              </a:xfrm>
              <a:prstGeom prst="bentConnector2">
                <a:avLst/>
              </a:prstGeom>
              <a:noFill/>
              <a:ln w="9525">
                <a:solidFill>
                  <a:schemeClr val="tx1"/>
                </a:solidFill>
                <a:miter lim="800000"/>
                <a:headEnd/>
                <a:tailEnd/>
              </a:ln>
            </p:spPr>
          </p:cxnSp>
          <p:grpSp>
            <p:nvGrpSpPr>
              <p:cNvPr id="6" name="Group 1823"/>
              <p:cNvGrpSpPr>
                <a:grpSpLocks/>
              </p:cNvGrpSpPr>
              <p:nvPr/>
            </p:nvGrpSpPr>
            <p:grpSpPr bwMode="auto">
              <a:xfrm>
                <a:off x="5064504" y="5034493"/>
                <a:ext cx="568325" cy="465138"/>
                <a:chOff x="10104" y="13199"/>
                <a:chExt cx="358" cy="293"/>
              </a:xfrm>
            </p:grpSpPr>
            <p:sp>
              <p:nvSpPr>
                <p:cNvPr id="46" name="Rectangle 1566"/>
                <p:cNvSpPr>
                  <a:spLocks noChangeArrowheads="1"/>
                </p:cNvSpPr>
                <p:nvPr/>
              </p:nvSpPr>
              <p:spPr bwMode="auto">
                <a:xfrm>
                  <a:off x="10396" y="13324"/>
                  <a:ext cx="64"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4" name="Oval 1567"/>
                <p:cNvSpPr>
                  <a:spLocks noChangeArrowheads="1"/>
                </p:cNvSpPr>
                <p:nvPr/>
              </p:nvSpPr>
              <p:spPr bwMode="auto">
                <a:xfrm>
                  <a:off x="10246" y="13199"/>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48" name="Rectangle 1575"/>
                <p:cNvSpPr>
                  <a:spLocks noChangeArrowheads="1"/>
                </p:cNvSpPr>
                <p:nvPr/>
              </p:nvSpPr>
              <p:spPr bwMode="auto">
                <a:xfrm>
                  <a:off x="10106" y="13324"/>
                  <a:ext cx="64" cy="73"/>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49" name="Rectangle 1576"/>
                <p:cNvSpPr>
                  <a:spLocks noChangeArrowheads="1"/>
                </p:cNvSpPr>
                <p:nvPr/>
              </p:nvSpPr>
              <p:spPr bwMode="auto">
                <a:xfrm>
                  <a:off x="10144" y="13234"/>
                  <a:ext cx="284" cy="258"/>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cxnSp>
            <p:nvCxnSpPr>
              <p:cNvPr id="9319" name="AutoShape 1577"/>
              <p:cNvCxnSpPr>
                <a:cxnSpLocks noChangeShapeType="1"/>
                <a:stCxn id="51" idx="3"/>
                <a:endCxn id="48" idx="1"/>
              </p:cNvCxnSpPr>
              <p:nvPr/>
            </p:nvCxnSpPr>
            <p:spPr bwMode="auto">
              <a:xfrm>
                <a:off x="4483480" y="5288579"/>
                <a:ext cx="581025" cy="1505"/>
              </a:xfrm>
              <a:prstGeom prst="straightConnector1">
                <a:avLst/>
              </a:prstGeom>
              <a:noFill/>
              <a:ln w="38100">
                <a:solidFill>
                  <a:srgbClr val="FFCC00"/>
                </a:solidFill>
                <a:round/>
                <a:headEnd/>
                <a:tailEnd/>
              </a:ln>
            </p:spPr>
          </p:cxnSp>
          <p:sp>
            <p:nvSpPr>
              <p:cNvPr id="51" name="Rectangle 1578"/>
              <p:cNvSpPr>
                <a:spLocks noChangeArrowheads="1"/>
              </p:cNvSpPr>
              <p:nvPr/>
            </p:nvSpPr>
            <p:spPr bwMode="auto">
              <a:xfrm>
                <a:off x="3590212" y="5075701"/>
                <a:ext cx="894301" cy="426573"/>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00" b="1" dirty="0">
                    <a:latin typeface="+mn-lt"/>
                    <a:ea typeface="ＭＳ Ｐゴシック" pitchFamily="50" charset="-128"/>
                  </a:rPr>
                  <a:t>READOUT</a:t>
                </a:r>
              </a:p>
            </p:txBody>
          </p:sp>
          <p:grpSp>
            <p:nvGrpSpPr>
              <p:cNvPr id="7" name="Group 1828"/>
              <p:cNvGrpSpPr>
                <a:grpSpLocks/>
              </p:cNvGrpSpPr>
              <p:nvPr/>
            </p:nvGrpSpPr>
            <p:grpSpPr bwMode="auto">
              <a:xfrm>
                <a:off x="5437567" y="2819931"/>
                <a:ext cx="2155825" cy="1852612"/>
                <a:chOff x="10229" y="11837"/>
                <a:chExt cx="1358" cy="1167"/>
              </a:xfrm>
            </p:grpSpPr>
            <p:pic>
              <p:nvPicPr>
                <p:cNvPr id="9330" name="Picture 1803" descr="PC3"/>
                <p:cNvPicPr>
                  <a:picLocks noChangeAspect="1" noChangeArrowheads="1"/>
                </p:cNvPicPr>
                <p:nvPr/>
              </p:nvPicPr>
              <p:blipFill>
                <a:blip r:embed="rId3" cstate="print"/>
                <a:srcRect/>
                <a:stretch>
                  <a:fillRect/>
                </a:stretch>
              </p:blipFill>
              <p:spPr bwMode="auto">
                <a:xfrm>
                  <a:off x="10229" y="11837"/>
                  <a:ext cx="1358" cy="1167"/>
                </a:xfrm>
                <a:prstGeom prst="rect">
                  <a:avLst/>
                </a:prstGeom>
                <a:noFill/>
                <a:ln w="9525">
                  <a:noFill/>
                  <a:miter lim="800000"/>
                  <a:headEnd/>
                  <a:tailEnd/>
                </a:ln>
              </p:spPr>
            </p:pic>
            <p:cxnSp>
              <p:nvCxnSpPr>
                <p:cNvPr id="9331" name="AutoShape 1787"/>
                <p:cNvCxnSpPr>
                  <a:cxnSpLocks noChangeShapeType="1"/>
                  <a:stCxn id="85" idx="3"/>
                  <a:endCxn id="89" idx="1"/>
                </p:cNvCxnSpPr>
                <p:nvPr/>
              </p:nvCxnSpPr>
              <p:spPr bwMode="auto">
                <a:xfrm>
                  <a:off x="10818" y="12300"/>
                  <a:ext cx="78" cy="0"/>
                </a:xfrm>
                <a:prstGeom prst="straightConnector1">
                  <a:avLst/>
                </a:prstGeom>
                <a:noFill/>
                <a:ln w="38100">
                  <a:solidFill>
                    <a:srgbClr val="FF0000"/>
                  </a:solidFill>
                  <a:round/>
                  <a:headEnd/>
                  <a:tailEnd/>
                </a:ln>
              </p:spPr>
            </p:cxnSp>
            <p:grpSp>
              <p:nvGrpSpPr>
                <p:cNvPr id="12" name="Group 1821"/>
                <p:cNvGrpSpPr>
                  <a:grpSpLocks/>
                </p:cNvGrpSpPr>
                <p:nvPr/>
              </p:nvGrpSpPr>
              <p:grpSpPr bwMode="auto">
                <a:xfrm>
                  <a:off x="10896" y="12139"/>
                  <a:ext cx="319" cy="289"/>
                  <a:chOff x="10848" y="12121"/>
                  <a:chExt cx="319" cy="289"/>
                </a:xfrm>
              </p:grpSpPr>
              <p:sp>
                <p:nvSpPr>
                  <p:cNvPr id="89" name="Rectangle 1791"/>
                  <p:cNvSpPr>
                    <a:spLocks noChangeArrowheads="1"/>
                  </p:cNvSpPr>
                  <p:nvPr/>
                </p:nvSpPr>
                <p:spPr bwMode="auto">
                  <a:xfrm>
                    <a:off x="10850" y="12246"/>
                    <a:ext cx="64"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1" name="Oval 1792"/>
                  <p:cNvSpPr>
                    <a:spLocks noChangeArrowheads="1"/>
                  </p:cNvSpPr>
                  <p:nvPr/>
                </p:nvSpPr>
                <p:spPr bwMode="auto">
                  <a:xfrm>
                    <a:off x="10979" y="12121"/>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91" name="Rectangle 1793"/>
                  <p:cNvSpPr>
                    <a:spLocks noChangeArrowheads="1"/>
                  </p:cNvSpPr>
                  <p:nvPr/>
                </p:nvSpPr>
                <p:spPr bwMode="auto">
                  <a:xfrm>
                    <a:off x="10885" y="12151"/>
                    <a:ext cx="282" cy="257"/>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333" name="AutoShape 1795"/>
                <p:cNvSpPr>
                  <a:spLocks noChangeArrowheads="1"/>
                </p:cNvSpPr>
                <p:nvPr/>
              </p:nvSpPr>
              <p:spPr bwMode="auto">
                <a:xfrm>
                  <a:off x="11173" y="12457"/>
                  <a:ext cx="194" cy="161"/>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9334" name="AutoShape 1796"/>
                <p:cNvCxnSpPr>
                  <a:cxnSpLocks noChangeShapeType="1"/>
                  <a:stCxn id="91" idx="3"/>
                  <a:endCxn id="9333" idx="1"/>
                </p:cNvCxnSpPr>
                <p:nvPr/>
              </p:nvCxnSpPr>
              <p:spPr bwMode="auto">
                <a:xfrm>
                  <a:off x="11215" y="12299"/>
                  <a:ext cx="55" cy="158"/>
                </a:xfrm>
                <a:prstGeom prst="bentConnector2">
                  <a:avLst/>
                </a:prstGeom>
                <a:noFill/>
                <a:ln w="9525">
                  <a:solidFill>
                    <a:schemeClr val="tx1"/>
                  </a:solidFill>
                  <a:miter lim="800000"/>
                  <a:headEnd/>
                  <a:tailEnd/>
                </a:ln>
              </p:spPr>
            </p:cxnSp>
            <p:grpSp>
              <p:nvGrpSpPr>
                <p:cNvPr id="13" name="Group 1822"/>
                <p:cNvGrpSpPr>
                  <a:grpSpLocks/>
                </p:cNvGrpSpPr>
                <p:nvPr/>
              </p:nvGrpSpPr>
              <p:grpSpPr bwMode="auto">
                <a:xfrm>
                  <a:off x="10469" y="12138"/>
                  <a:ext cx="349" cy="289"/>
                  <a:chOff x="10445" y="12120"/>
                  <a:chExt cx="349" cy="289"/>
                </a:xfrm>
              </p:grpSpPr>
              <p:sp>
                <p:nvSpPr>
                  <p:cNvPr id="85" name="Rectangle 1788"/>
                  <p:cNvSpPr>
                    <a:spLocks noChangeArrowheads="1"/>
                  </p:cNvSpPr>
                  <p:nvPr/>
                </p:nvSpPr>
                <p:spPr bwMode="auto">
                  <a:xfrm>
                    <a:off x="10728" y="12246"/>
                    <a:ext cx="64" cy="7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37" name="Oval 1789"/>
                  <p:cNvSpPr>
                    <a:spLocks noChangeArrowheads="1"/>
                  </p:cNvSpPr>
                  <p:nvPr/>
                </p:nvSpPr>
                <p:spPr bwMode="auto">
                  <a:xfrm>
                    <a:off x="10578" y="12120"/>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87" name="Rectangle 1797"/>
                  <p:cNvSpPr>
                    <a:spLocks noChangeArrowheads="1"/>
                  </p:cNvSpPr>
                  <p:nvPr/>
                </p:nvSpPr>
                <p:spPr bwMode="auto">
                  <a:xfrm>
                    <a:off x="10443" y="12244"/>
                    <a:ext cx="65" cy="7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88" name="Rectangle 1798"/>
                  <p:cNvSpPr>
                    <a:spLocks noChangeArrowheads="1"/>
                  </p:cNvSpPr>
                  <p:nvPr/>
                </p:nvSpPr>
                <p:spPr bwMode="auto">
                  <a:xfrm>
                    <a:off x="10475" y="12150"/>
                    <a:ext cx="285" cy="261"/>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cxnSp>
            <p:nvCxnSpPr>
              <p:cNvPr id="9322" name="AutoShape 1799"/>
              <p:cNvCxnSpPr>
                <a:cxnSpLocks noChangeShapeType="1"/>
                <a:stCxn id="93" idx="3"/>
                <a:endCxn id="88" idx="1"/>
              </p:cNvCxnSpPr>
              <p:nvPr/>
            </p:nvCxnSpPr>
            <p:spPr bwMode="auto">
              <a:xfrm flipV="1">
                <a:off x="5145468" y="3551770"/>
                <a:ext cx="722312" cy="82"/>
              </a:xfrm>
              <a:prstGeom prst="straightConnector1">
                <a:avLst/>
              </a:prstGeom>
              <a:noFill/>
              <a:ln w="38100">
                <a:solidFill>
                  <a:srgbClr val="FFCC00"/>
                </a:solidFill>
                <a:round/>
                <a:headEnd/>
                <a:tailEnd/>
              </a:ln>
            </p:spPr>
          </p:cxnSp>
          <p:sp>
            <p:nvSpPr>
              <p:cNvPr id="93" name="Rectangle 1800"/>
              <p:cNvSpPr>
                <a:spLocks noChangeArrowheads="1"/>
              </p:cNvSpPr>
              <p:nvPr/>
            </p:nvSpPr>
            <p:spPr bwMode="auto">
              <a:xfrm>
                <a:off x="4253104" y="3338084"/>
                <a:ext cx="891890" cy="426571"/>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00" b="1" dirty="0">
                    <a:latin typeface="+mn-lt"/>
                    <a:ea typeface="ＭＳ Ｐゴシック" pitchFamily="50" charset="-128"/>
                  </a:rPr>
                  <a:t>READOUT</a:t>
                </a:r>
              </a:p>
            </p:txBody>
          </p:sp>
          <p:sp>
            <p:nvSpPr>
              <p:cNvPr id="9324" name="Line 1832"/>
              <p:cNvSpPr>
                <a:spLocks noChangeShapeType="1"/>
              </p:cNvSpPr>
              <p:nvPr/>
            </p:nvSpPr>
            <p:spPr bwMode="auto">
              <a:xfrm>
                <a:off x="4391404" y="6225118"/>
                <a:ext cx="4251325" cy="0"/>
              </a:xfrm>
              <a:prstGeom prst="line">
                <a:avLst/>
              </a:prstGeom>
              <a:noFill/>
              <a:ln w="76200">
                <a:solidFill>
                  <a:srgbClr val="808080"/>
                </a:solidFill>
                <a:round/>
                <a:headEnd/>
                <a:tailEnd/>
              </a:ln>
            </p:spPr>
            <p:txBody>
              <a:bodyPr/>
              <a:lstStyle/>
              <a:p>
                <a:endParaRPr lang="ja-JP" altLang="en-US"/>
              </a:p>
            </p:txBody>
          </p:sp>
          <p:sp>
            <p:nvSpPr>
              <p:cNvPr id="9325" name="Rectangle 1833"/>
              <p:cNvSpPr>
                <a:spLocks noChangeArrowheads="1"/>
              </p:cNvSpPr>
              <p:nvPr/>
            </p:nvSpPr>
            <p:spPr bwMode="auto">
              <a:xfrm>
                <a:off x="7259440" y="6239068"/>
                <a:ext cx="1421776" cy="514000"/>
              </a:xfrm>
              <a:prstGeom prst="rect">
                <a:avLst/>
              </a:prstGeom>
              <a:noFill/>
              <a:ln w="9525">
                <a:noFill/>
                <a:miter lim="800000"/>
                <a:headEnd/>
                <a:tailEnd/>
              </a:ln>
            </p:spPr>
            <p:txBody>
              <a:bodyPr wrap="none">
                <a:spAutoFit/>
              </a:bodyPr>
              <a:lstStyle/>
              <a:p>
                <a:pPr defTabSz="4152900"/>
                <a:r>
                  <a:rPr lang="en-US" altLang="ja-JP" sz="1600" i="1">
                    <a:latin typeface="Calibri" pitchFamily="34" charset="0"/>
                  </a:rPr>
                  <a:t>Network</a:t>
                </a:r>
                <a:endParaRPr lang="ja-JP" altLang="en-US" sz="1600" i="1">
                  <a:latin typeface="Calibri" pitchFamily="34" charset="0"/>
                </a:endParaRPr>
              </a:p>
            </p:txBody>
          </p:sp>
          <p:sp>
            <p:nvSpPr>
              <p:cNvPr id="9326" name="Rectangle 1834"/>
              <p:cNvSpPr>
                <a:spLocks noChangeArrowheads="1"/>
              </p:cNvSpPr>
              <p:nvPr/>
            </p:nvSpPr>
            <p:spPr bwMode="auto">
              <a:xfrm>
                <a:off x="6069392" y="6047318"/>
                <a:ext cx="388937" cy="103188"/>
              </a:xfrm>
              <a:prstGeom prst="rect">
                <a:avLst/>
              </a:prstGeom>
              <a:noFill/>
              <a:ln w="9525">
                <a:noFill/>
                <a:miter lim="800000"/>
                <a:headEnd/>
                <a:tailEnd/>
              </a:ln>
            </p:spPr>
            <p:txBody>
              <a:bodyPr wrap="none" anchor="ctr"/>
              <a:lstStyle/>
              <a:p>
                <a:endParaRPr lang="ja-JP" altLang="en-US">
                  <a:latin typeface="Calibri" pitchFamily="34" charset="0"/>
                </a:endParaRPr>
              </a:p>
            </p:txBody>
          </p:sp>
          <p:sp>
            <p:nvSpPr>
              <p:cNvPr id="9327" name="Freeform 1921"/>
              <p:cNvSpPr>
                <a:spLocks/>
              </p:cNvSpPr>
              <p:nvPr/>
            </p:nvSpPr>
            <p:spPr bwMode="auto">
              <a:xfrm>
                <a:off x="5640767" y="5293256"/>
                <a:ext cx="1584325" cy="935037"/>
              </a:xfrm>
              <a:custGeom>
                <a:avLst/>
                <a:gdLst>
                  <a:gd name="T0" fmla="*/ 0 w 998"/>
                  <a:gd name="T1" fmla="*/ 0 h 589"/>
                  <a:gd name="T2" fmla="*/ 2147483647 w 998"/>
                  <a:gd name="T3" fmla="*/ 0 h 589"/>
                  <a:gd name="T4" fmla="*/ 2147483647 w 998"/>
                  <a:gd name="T5" fmla="*/ 2147483647 h 589"/>
                  <a:gd name="T6" fmla="*/ 2147483647 w 998"/>
                  <a:gd name="T7" fmla="*/ 2147483647 h 589"/>
                  <a:gd name="T8" fmla="*/ 2147483647 w 998"/>
                  <a:gd name="T9" fmla="*/ 2147483647 h 589"/>
                  <a:gd name="T10" fmla="*/ 2147483647 w 998"/>
                  <a:gd name="T11" fmla="*/ 0 h 589"/>
                  <a:gd name="T12" fmla="*/ 0 60000 65536"/>
                  <a:gd name="T13" fmla="*/ 0 60000 65536"/>
                  <a:gd name="T14" fmla="*/ 0 60000 65536"/>
                  <a:gd name="T15" fmla="*/ 0 60000 65536"/>
                  <a:gd name="T16" fmla="*/ 0 60000 65536"/>
                  <a:gd name="T17" fmla="*/ 0 60000 65536"/>
                  <a:gd name="T18" fmla="*/ 0 w 998"/>
                  <a:gd name="T19" fmla="*/ 0 h 589"/>
                  <a:gd name="T20" fmla="*/ 998 w 998"/>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998" h="589">
                    <a:moveTo>
                      <a:pt x="0" y="0"/>
                    </a:moveTo>
                    <a:lnTo>
                      <a:pt x="397" y="0"/>
                    </a:lnTo>
                    <a:lnTo>
                      <a:pt x="393" y="589"/>
                    </a:lnTo>
                    <a:lnTo>
                      <a:pt x="729" y="587"/>
                    </a:lnTo>
                    <a:lnTo>
                      <a:pt x="729" y="1"/>
                    </a:lnTo>
                    <a:lnTo>
                      <a:pt x="998" y="0"/>
                    </a:lnTo>
                  </a:path>
                </a:pathLst>
              </a:custGeom>
              <a:noFill/>
              <a:ln w="38100">
                <a:solidFill>
                  <a:srgbClr val="FF0000"/>
                </a:solidFill>
                <a:round/>
                <a:headEnd/>
                <a:tailEnd/>
              </a:ln>
            </p:spPr>
            <p:txBody>
              <a:bodyPr/>
              <a:lstStyle/>
              <a:p>
                <a:endParaRPr lang="ja-JP" altLang="en-US"/>
              </a:p>
            </p:txBody>
          </p:sp>
          <p:sp>
            <p:nvSpPr>
              <p:cNvPr id="9328" name="Line 1930"/>
              <p:cNvSpPr>
                <a:spLocks noChangeShapeType="1"/>
              </p:cNvSpPr>
              <p:nvPr/>
            </p:nvSpPr>
            <p:spPr bwMode="auto">
              <a:xfrm flipH="1">
                <a:off x="5480429" y="3893081"/>
                <a:ext cx="519113" cy="1006475"/>
              </a:xfrm>
              <a:prstGeom prst="line">
                <a:avLst/>
              </a:prstGeom>
              <a:noFill/>
              <a:ln w="50800">
                <a:solidFill>
                  <a:srgbClr val="FF00FF"/>
                </a:solidFill>
                <a:prstDash val="sysDot"/>
                <a:round/>
                <a:headEnd/>
                <a:tailEnd type="triangle" w="med" len="med"/>
              </a:ln>
            </p:spPr>
            <p:txBody>
              <a:bodyPr/>
              <a:lstStyle/>
              <a:p>
                <a:endParaRPr lang="ja-JP" altLang="en-US"/>
              </a:p>
            </p:txBody>
          </p:sp>
          <p:sp>
            <p:nvSpPr>
              <p:cNvPr id="9329" name="Line 1931"/>
              <p:cNvSpPr>
                <a:spLocks noChangeShapeType="1"/>
              </p:cNvSpPr>
              <p:nvPr/>
            </p:nvSpPr>
            <p:spPr bwMode="auto">
              <a:xfrm>
                <a:off x="6874254" y="3920068"/>
                <a:ext cx="519113" cy="1006475"/>
              </a:xfrm>
              <a:prstGeom prst="line">
                <a:avLst/>
              </a:prstGeom>
              <a:noFill/>
              <a:ln w="50800">
                <a:solidFill>
                  <a:srgbClr val="FF00FF"/>
                </a:solidFill>
                <a:prstDash val="sysDot"/>
                <a:round/>
                <a:headEnd/>
                <a:tailEnd type="triangle" w="med" len="med"/>
              </a:ln>
            </p:spPr>
            <p:txBody>
              <a:bodyPr/>
              <a:lstStyle/>
              <a:p>
                <a:endParaRPr lang="ja-JP" altLang="en-US"/>
              </a:p>
            </p:txBody>
          </p:sp>
        </p:grpSp>
        <p:grpSp>
          <p:nvGrpSpPr>
            <p:cNvPr id="14" name="グループ化 139"/>
            <p:cNvGrpSpPr>
              <a:grpSpLocks/>
            </p:cNvGrpSpPr>
            <p:nvPr/>
          </p:nvGrpSpPr>
          <p:grpSpPr bwMode="auto">
            <a:xfrm>
              <a:off x="5738813" y="4929188"/>
              <a:ext cx="1322387" cy="1217612"/>
              <a:chOff x="7185025" y="4150220"/>
              <a:chExt cx="1720850" cy="1585913"/>
            </a:xfrm>
          </p:grpSpPr>
          <p:sp>
            <p:nvSpPr>
              <p:cNvPr id="9293" name="AutoShape 1724"/>
              <p:cNvSpPr>
                <a:spLocks noChangeArrowheads="1"/>
              </p:cNvSpPr>
              <p:nvPr/>
            </p:nvSpPr>
            <p:spPr bwMode="auto">
              <a:xfrm>
                <a:off x="7185025" y="4150220"/>
                <a:ext cx="1720850" cy="1585913"/>
              </a:xfrm>
              <a:prstGeom prst="can">
                <a:avLst>
                  <a:gd name="adj" fmla="val 25000"/>
                </a:avLst>
              </a:prstGeom>
              <a:solidFill>
                <a:srgbClr val="FFCC99"/>
              </a:solidFill>
              <a:ln w="9525">
                <a:solidFill>
                  <a:schemeClr val="accent2"/>
                </a:solidFill>
                <a:round/>
                <a:headEnd/>
                <a:tailEnd/>
              </a:ln>
            </p:spPr>
            <p:txBody>
              <a:bodyPr wrap="none" anchor="ctr"/>
              <a:lstStyle/>
              <a:p>
                <a:endParaRPr lang="ja-JP" altLang="en-US">
                  <a:latin typeface="Calibri" pitchFamily="34" charset="0"/>
                </a:endParaRPr>
              </a:p>
            </p:txBody>
          </p:sp>
          <p:grpSp>
            <p:nvGrpSpPr>
              <p:cNvPr id="15" name="Group 1739"/>
              <p:cNvGrpSpPr>
                <a:grpSpLocks/>
              </p:cNvGrpSpPr>
              <p:nvPr/>
            </p:nvGrpSpPr>
            <p:grpSpPr bwMode="auto">
              <a:xfrm>
                <a:off x="7422970" y="4727048"/>
                <a:ext cx="454644" cy="497971"/>
                <a:chOff x="4386" y="2477"/>
                <a:chExt cx="503" cy="540"/>
              </a:xfrm>
            </p:grpSpPr>
            <p:sp>
              <p:nvSpPr>
                <p:cNvPr id="125" name="Rectangle 1740"/>
                <p:cNvSpPr>
                  <a:spLocks noChangeArrowheads="1"/>
                </p:cNvSpPr>
                <p:nvPr/>
              </p:nvSpPr>
              <p:spPr bwMode="auto">
                <a:xfrm>
                  <a:off x="4386" y="2717"/>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11" name="Oval 1741"/>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27" name="Rectangle 1742"/>
                <p:cNvSpPr>
                  <a:spLocks noChangeArrowheads="1"/>
                </p:cNvSpPr>
                <p:nvPr/>
              </p:nvSpPr>
              <p:spPr bwMode="auto">
                <a:xfrm>
                  <a:off x="4443" y="2524"/>
                  <a:ext cx="446" cy="493"/>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6" name="Group 1749"/>
              <p:cNvGrpSpPr>
                <a:grpSpLocks/>
              </p:cNvGrpSpPr>
              <p:nvPr/>
            </p:nvGrpSpPr>
            <p:grpSpPr bwMode="auto">
              <a:xfrm>
                <a:off x="8311013" y="4611683"/>
                <a:ext cx="450395" cy="476066"/>
                <a:chOff x="2749" y="2568"/>
                <a:chExt cx="565" cy="552"/>
              </a:xfrm>
            </p:grpSpPr>
            <p:sp>
              <p:nvSpPr>
                <p:cNvPr id="120" name="Rectangle 1750"/>
                <p:cNvSpPr>
                  <a:spLocks noChangeArrowheads="1"/>
                </p:cNvSpPr>
                <p:nvPr/>
              </p:nvSpPr>
              <p:spPr bwMode="auto">
                <a:xfrm>
                  <a:off x="3213" y="2663"/>
                  <a:ext cx="101"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21" name="Rectangle 1751"/>
                <p:cNvSpPr>
                  <a:spLocks noChangeArrowheads="1"/>
                </p:cNvSpPr>
                <p:nvPr/>
              </p:nvSpPr>
              <p:spPr bwMode="auto">
                <a:xfrm>
                  <a:off x="3210" y="2963"/>
                  <a:ext cx="104"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22" name="Rectangle 1752"/>
                <p:cNvSpPr>
                  <a:spLocks noChangeArrowheads="1"/>
                </p:cNvSpPr>
                <p:nvPr/>
              </p:nvSpPr>
              <p:spPr bwMode="auto">
                <a:xfrm>
                  <a:off x="2749" y="2812"/>
                  <a:ext cx="101"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08" name="Oval 1753"/>
                <p:cNvSpPr>
                  <a:spLocks noChangeArrowheads="1"/>
                </p:cNvSpPr>
                <p:nvPr/>
              </p:nvSpPr>
              <p:spPr bwMode="auto">
                <a:xfrm>
                  <a:off x="2974" y="2568"/>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24" name="Rectangle 1754"/>
                <p:cNvSpPr>
                  <a:spLocks noChangeArrowheads="1"/>
                </p:cNvSpPr>
                <p:nvPr/>
              </p:nvSpPr>
              <p:spPr bwMode="auto">
                <a:xfrm>
                  <a:off x="2814" y="2628"/>
                  <a:ext cx="443" cy="491"/>
                </a:xfrm>
                <a:prstGeom prst="rect">
                  <a:avLst/>
                </a:prstGeom>
                <a:solidFill>
                  <a:srgbClr val="99CC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7" name="Group 1839"/>
              <p:cNvGrpSpPr>
                <a:grpSpLocks/>
              </p:cNvGrpSpPr>
              <p:nvPr/>
            </p:nvGrpSpPr>
            <p:grpSpPr bwMode="auto">
              <a:xfrm>
                <a:off x="8033411" y="4954859"/>
                <a:ext cx="413571" cy="430796"/>
                <a:chOff x="4391" y="3335"/>
                <a:chExt cx="503" cy="539"/>
              </a:xfrm>
            </p:grpSpPr>
            <p:sp>
              <p:nvSpPr>
                <p:cNvPr id="117" name="Rectangle 1840"/>
                <p:cNvSpPr>
                  <a:spLocks noChangeArrowheads="1"/>
                </p:cNvSpPr>
                <p:nvPr/>
              </p:nvSpPr>
              <p:spPr bwMode="auto">
                <a:xfrm>
                  <a:off x="4392" y="3573"/>
                  <a:ext cx="103" cy="116"/>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03" name="Oval 1841"/>
                <p:cNvSpPr>
                  <a:spLocks noChangeArrowheads="1"/>
                </p:cNvSpPr>
                <p:nvPr/>
              </p:nvSpPr>
              <p:spPr bwMode="auto">
                <a:xfrm>
                  <a:off x="4599" y="3335"/>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9" name="Rectangle 1842"/>
                <p:cNvSpPr>
                  <a:spLocks noChangeArrowheads="1"/>
                </p:cNvSpPr>
                <p:nvPr/>
              </p:nvSpPr>
              <p:spPr bwMode="auto">
                <a:xfrm>
                  <a:off x="4450" y="3381"/>
                  <a:ext cx="445" cy="492"/>
                </a:xfrm>
                <a:prstGeom prst="rect">
                  <a:avLst/>
                </a:prstGeom>
                <a:solidFill>
                  <a:srgbClr val="CC99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8" name="Group 1744"/>
              <p:cNvGrpSpPr>
                <a:grpSpLocks/>
              </p:cNvGrpSpPr>
              <p:nvPr/>
            </p:nvGrpSpPr>
            <p:grpSpPr bwMode="auto">
              <a:xfrm>
                <a:off x="7692074" y="5051241"/>
                <a:ext cx="507049" cy="505272"/>
                <a:chOff x="10104" y="12851"/>
                <a:chExt cx="358" cy="346"/>
              </a:xfrm>
            </p:grpSpPr>
            <p:sp>
              <p:nvSpPr>
                <p:cNvPr id="113" name="Rectangle 1745"/>
                <p:cNvSpPr>
                  <a:spLocks noChangeArrowheads="1"/>
                </p:cNvSpPr>
                <p:nvPr/>
              </p:nvSpPr>
              <p:spPr bwMode="auto">
                <a:xfrm>
                  <a:off x="10397" y="13003"/>
                  <a:ext cx="67" cy="7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99" name="Oval 1746"/>
                <p:cNvSpPr>
                  <a:spLocks noChangeArrowheads="1"/>
                </p:cNvSpPr>
                <p:nvPr/>
              </p:nvSpPr>
              <p:spPr bwMode="auto">
                <a:xfrm>
                  <a:off x="10246" y="12851"/>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5" name="Rectangle 1747"/>
                <p:cNvSpPr>
                  <a:spLocks noChangeArrowheads="1"/>
                </p:cNvSpPr>
                <p:nvPr/>
              </p:nvSpPr>
              <p:spPr bwMode="auto">
                <a:xfrm>
                  <a:off x="10102" y="13001"/>
                  <a:ext cx="67" cy="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16" name="Rectangle 1748"/>
                <p:cNvSpPr>
                  <a:spLocks noChangeArrowheads="1"/>
                </p:cNvSpPr>
                <p:nvPr/>
              </p:nvSpPr>
              <p:spPr bwMode="auto">
                <a:xfrm>
                  <a:off x="10143" y="12887"/>
                  <a:ext cx="286" cy="310"/>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sp>
          <p:nvSpPr>
            <p:cNvPr id="9223" name="正方形/長方形 137"/>
            <p:cNvSpPr>
              <a:spLocks noChangeArrowheads="1"/>
            </p:cNvSpPr>
            <p:nvPr/>
          </p:nvSpPr>
          <p:spPr bwMode="auto">
            <a:xfrm>
              <a:off x="4262438" y="5537200"/>
              <a:ext cx="1055687" cy="307975"/>
            </a:xfrm>
            <a:prstGeom prst="rect">
              <a:avLst/>
            </a:prstGeom>
            <a:noFill/>
            <a:ln w="9525">
              <a:noFill/>
              <a:miter lim="800000"/>
              <a:headEnd/>
              <a:tailEnd/>
            </a:ln>
          </p:spPr>
          <p:txBody>
            <a:bodyPr>
              <a:spAutoFit/>
            </a:bodyPr>
            <a:lstStyle/>
            <a:p>
              <a:pPr defTabSz="4152900"/>
              <a:r>
                <a:rPr lang="en-US" altLang="ja-JP" sz="1400" b="1" i="1">
                  <a:latin typeface="Calibri" pitchFamily="34" charset="0"/>
                </a:rPr>
                <a:t>User A</a:t>
              </a:r>
            </a:p>
          </p:txBody>
        </p:sp>
        <p:sp>
          <p:nvSpPr>
            <p:cNvPr id="9225" name="AutoShape 1729"/>
            <p:cNvSpPr>
              <a:spLocks noChangeArrowheads="1"/>
            </p:cNvSpPr>
            <p:nvPr/>
          </p:nvSpPr>
          <p:spPr bwMode="auto">
            <a:xfrm rot="-5221143">
              <a:off x="5267325" y="3711575"/>
              <a:ext cx="638175" cy="1965325"/>
            </a:xfrm>
            <a:prstGeom prst="curvedLeftArrow">
              <a:avLst>
                <a:gd name="adj1" fmla="val 23895"/>
                <a:gd name="adj2" fmla="val 100885"/>
                <a:gd name="adj3" fmla="val 19644"/>
              </a:avLst>
            </a:prstGeom>
            <a:solidFill>
              <a:srgbClr val="FFCCFF"/>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9226" name="Rectangle 1730"/>
            <p:cNvSpPr>
              <a:spLocks noChangeArrowheads="1"/>
            </p:cNvSpPr>
            <p:nvPr/>
          </p:nvSpPr>
          <p:spPr bwMode="auto">
            <a:xfrm>
              <a:off x="5735638" y="6148388"/>
              <a:ext cx="1389062" cy="338137"/>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Repository</a:t>
              </a:r>
            </a:p>
          </p:txBody>
        </p:sp>
        <p:sp>
          <p:nvSpPr>
            <p:cNvPr id="9227" name="正方形/長方形 143"/>
            <p:cNvSpPr>
              <a:spLocks noChangeArrowheads="1"/>
            </p:cNvSpPr>
            <p:nvPr/>
          </p:nvSpPr>
          <p:spPr bwMode="auto">
            <a:xfrm rot="-930854">
              <a:off x="4510088" y="5808663"/>
              <a:ext cx="1778000" cy="461962"/>
            </a:xfrm>
            <a:prstGeom prst="rect">
              <a:avLst/>
            </a:prstGeom>
            <a:noFill/>
            <a:ln w="9525">
              <a:noFill/>
              <a:miter lim="800000"/>
              <a:headEnd/>
              <a:tailEnd/>
            </a:ln>
          </p:spPr>
          <p:txBody>
            <a:bodyPr wrap="none">
              <a:spAutoFit/>
            </a:bodyPr>
            <a:lstStyle/>
            <a:p>
              <a:r>
                <a:rPr lang="en-US" altLang="ja-JP" sz="2400" i="1">
                  <a:solidFill>
                    <a:srgbClr val="0070C0"/>
                  </a:solidFill>
                  <a:latin typeface="Calibri" pitchFamily="34" charset="0"/>
                </a:rPr>
                <a:t>Reusability </a:t>
              </a:r>
              <a:endParaRPr lang="ja-JP" altLang="en-US" sz="2400" i="1">
                <a:solidFill>
                  <a:srgbClr val="0070C0"/>
                </a:solidFill>
                <a:latin typeface="Calibri" pitchFamily="34" charset="0"/>
              </a:endParaRPr>
            </a:p>
          </p:txBody>
        </p:sp>
        <p:grpSp>
          <p:nvGrpSpPr>
            <p:cNvPr id="19" name="グループ化 507"/>
            <p:cNvGrpSpPr>
              <a:grpSpLocks/>
            </p:cNvGrpSpPr>
            <p:nvPr/>
          </p:nvGrpSpPr>
          <p:grpSpPr bwMode="auto">
            <a:xfrm>
              <a:off x="725488" y="5332413"/>
              <a:ext cx="3019425" cy="788987"/>
              <a:chOff x="451262" y="3851608"/>
              <a:chExt cx="3020437" cy="788987"/>
            </a:xfrm>
          </p:grpSpPr>
          <p:cxnSp>
            <p:nvCxnSpPr>
              <p:cNvPr id="9264" name="AutoShape 1293"/>
              <p:cNvCxnSpPr>
                <a:cxnSpLocks noChangeShapeType="1"/>
                <a:stCxn id="433" idx="3"/>
                <a:endCxn id="439" idx="1"/>
              </p:cNvCxnSpPr>
              <p:nvPr/>
            </p:nvCxnSpPr>
            <p:spPr bwMode="auto">
              <a:xfrm>
                <a:off x="1057111" y="4011986"/>
                <a:ext cx="404362" cy="139659"/>
              </a:xfrm>
              <a:prstGeom prst="straightConnector1">
                <a:avLst/>
              </a:prstGeom>
              <a:noFill/>
              <a:ln w="19050">
                <a:solidFill>
                  <a:srgbClr val="FFCC00"/>
                </a:solidFill>
                <a:round/>
                <a:headEnd/>
                <a:tailEnd/>
              </a:ln>
            </p:spPr>
          </p:cxnSp>
          <p:cxnSp>
            <p:nvCxnSpPr>
              <p:cNvPr id="9265" name="AutoShape 1294"/>
              <p:cNvCxnSpPr>
                <a:cxnSpLocks noChangeShapeType="1"/>
                <a:stCxn id="434" idx="3"/>
                <a:endCxn id="440" idx="1"/>
              </p:cNvCxnSpPr>
              <p:nvPr/>
            </p:nvCxnSpPr>
            <p:spPr bwMode="auto">
              <a:xfrm flipV="1">
                <a:off x="1057111" y="4311983"/>
                <a:ext cx="404362" cy="177841"/>
              </a:xfrm>
              <a:prstGeom prst="straightConnector1">
                <a:avLst/>
              </a:prstGeom>
              <a:noFill/>
              <a:ln w="19050">
                <a:solidFill>
                  <a:srgbClr val="FFCC00"/>
                </a:solidFill>
                <a:round/>
                <a:headEnd/>
                <a:tailEnd/>
              </a:ln>
            </p:spPr>
          </p:cxnSp>
          <p:sp>
            <p:nvSpPr>
              <p:cNvPr id="433" name="Rectangle 1328"/>
              <p:cNvSpPr>
                <a:spLocks noChangeArrowheads="1"/>
              </p:cNvSpPr>
              <p:nvPr/>
            </p:nvSpPr>
            <p:spPr bwMode="auto">
              <a:xfrm>
                <a:off x="451262" y="3880183"/>
                <a:ext cx="606628" cy="26352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sp>
            <p:nvSpPr>
              <p:cNvPr id="434" name="Rectangle 1330"/>
              <p:cNvSpPr>
                <a:spLocks noChangeArrowheads="1"/>
              </p:cNvSpPr>
              <p:nvPr/>
            </p:nvSpPr>
            <p:spPr bwMode="auto">
              <a:xfrm>
                <a:off x="451262" y="4358020"/>
                <a:ext cx="606628" cy="26352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grpSp>
            <p:nvGrpSpPr>
              <p:cNvPr id="20" name="Group 1302"/>
              <p:cNvGrpSpPr>
                <a:grpSpLocks/>
              </p:cNvGrpSpPr>
              <p:nvPr/>
            </p:nvGrpSpPr>
            <p:grpSpPr bwMode="auto">
              <a:xfrm>
                <a:off x="2843048" y="3851608"/>
                <a:ext cx="358775" cy="350837"/>
                <a:chOff x="4386" y="2477"/>
                <a:chExt cx="503" cy="540"/>
              </a:xfrm>
            </p:grpSpPr>
            <p:sp>
              <p:nvSpPr>
                <p:cNvPr id="457" name="Rectangle 1303"/>
                <p:cNvSpPr>
                  <a:spLocks noChangeArrowheads="1"/>
                </p:cNvSpPr>
                <p:nvPr/>
              </p:nvSpPr>
              <p:spPr bwMode="auto">
                <a:xfrm>
                  <a:off x="4386" y="2716"/>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91" name="Oval 1304"/>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9" name="Rectangle 1305"/>
                <p:cNvSpPr>
                  <a:spLocks noChangeArrowheads="1"/>
                </p:cNvSpPr>
                <p:nvPr/>
              </p:nvSpPr>
              <p:spPr bwMode="auto">
                <a:xfrm>
                  <a:off x="4444" y="2526"/>
                  <a:ext cx="445" cy="491"/>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grpSp>
            <p:nvGrpSpPr>
              <p:cNvPr id="21" name="Group 1306"/>
              <p:cNvGrpSpPr>
                <a:grpSpLocks/>
              </p:cNvGrpSpPr>
              <p:nvPr/>
            </p:nvGrpSpPr>
            <p:grpSpPr bwMode="auto">
              <a:xfrm>
                <a:off x="2837839" y="4288170"/>
                <a:ext cx="356063" cy="352425"/>
                <a:chOff x="4335" y="3335"/>
                <a:chExt cx="497" cy="539"/>
              </a:xfrm>
            </p:grpSpPr>
            <p:sp>
              <p:nvSpPr>
                <p:cNvPr id="454" name="Rectangle 1307"/>
                <p:cNvSpPr>
                  <a:spLocks noChangeArrowheads="1"/>
                </p:cNvSpPr>
                <p:nvPr/>
              </p:nvSpPr>
              <p:spPr bwMode="auto">
                <a:xfrm>
                  <a:off x="4335" y="357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8" name="Oval 1308"/>
                <p:cNvSpPr>
                  <a:spLocks noChangeArrowheads="1"/>
                </p:cNvSpPr>
                <p:nvPr/>
              </p:nvSpPr>
              <p:spPr bwMode="auto">
                <a:xfrm>
                  <a:off x="4539" y="3335"/>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6" name="Rectangle 1309"/>
                <p:cNvSpPr>
                  <a:spLocks noChangeArrowheads="1"/>
                </p:cNvSpPr>
                <p:nvPr/>
              </p:nvSpPr>
              <p:spPr bwMode="auto">
                <a:xfrm>
                  <a:off x="4386" y="3381"/>
                  <a:ext cx="446" cy="493"/>
                </a:xfrm>
                <a:prstGeom prst="rect">
                  <a:avLst/>
                </a:prstGeom>
                <a:solidFill>
                  <a:srgbClr val="CC99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grpSp>
            <p:nvGrpSpPr>
              <p:cNvPr id="23" name="Group 1315"/>
              <p:cNvGrpSpPr>
                <a:grpSpLocks/>
              </p:cNvGrpSpPr>
              <p:nvPr/>
            </p:nvGrpSpPr>
            <p:grpSpPr bwMode="auto">
              <a:xfrm>
                <a:off x="2128673" y="4043695"/>
                <a:ext cx="392113" cy="358775"/>
                <a:chOff x="2749" y="2568"/>
                <a:chExt cx="565" cy="552"/>
              </a:xfrm>
            </p:grpSpPr>
            <p:sp>
              <p:nvSpPr>
                <p:cNvPr id="449" name="Rectangle 1316"/>
                <p:cNvSpPr>
                  <a:spLocks noChangeArrowheads="1"/>
                </p:cNvSpPr>
                <p:nvPr/>
              </p:nvSpPr>
              <p:spPr bwMode="auto">
                <a:xfrm>
                  <a:off x="3211" y="2663"/>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50" name="Rectangle 1317"/>
                <p:cNvSpPr>
                  <a:spLocks noChangeArrowheads="1"/>
                </p:cNvSpPr>
                <p:nvPr/>
              </p:nvSpPr>
              <p:spPr bwMode="auto">
                <a:xfrm>
                  <a:off x="3211" y="2964"/>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51" name="Rectangle 1318"/>
                <p:cNvSpPr>
                  <a:spLocks noChangeArrowheads="1"/>
                </p:cNvSpPr>
                <p:nvPr/>
              </p:nvSpPr>
              <p:spPr bwMode="auto">
                <a:xfrm>
                  <a:off x="2748" y="2812"/>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5" name="Oval 1319"/>
                <p:cNvSpPr>
                  <a:spLocks noChangeArrowheads="1"/>
                </p:cNvSpPr>
                <p:nvPr/>
              </p:nvSpPr>
              <p:spPr bwMode="auto">
                <a:xfrm>
                  <a:off x="2974" y="2568"/>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3" name="Rectangle 1320"/>
                <p:cNvSpPr>
                  <a:spLocks noChangeArrowheads="1"/>
                </p:cNvSpPr>
                <p:nvPr/>
              </p:nvSpPr>
              <p:spPr bwMode="auto">
                <a:xfrm>
                  <a:off x="2812" y="2629"/>
                  <a:ext cx="446" cy="491"/>
                </a:xfrm>
                <a:prstGeom prst="rect">
                  <a:avLst/>
                </a:prstGeom>
                <a:solidFill>
                  <a:srgbClr val="99CC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sp>
            <p:nvSpPr>
              <p:cNvPr id="9274" name="AutoShape 1323"/>
              <p:cNvSpPr>
                <a:spLocks noChangeArrowheads="1"/>
              </p:cNvSpPr>
              <p:nvPr/>
            </p:nvSpPr>
            <p:spPr bwMode="auto">
              <a:xfrm>
                <a:off x="3254211" y="4089733"/>
                <a:ext cx="217488" cy="19843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sz="2400">
                  <a:latin typeface="Calibri" pitchFamily="34" charset="0"/>
                </a:endParaRPr>
              </a:p>
            </p:txBody>
          </p:sp>
          <p:cxnSp>
            <p:nvCxnSpPr>
              <p:cNvPr id="9275" name="AutoShape 1324"/>
              <p:cNvCxnSpPr>
                <a:cxnSpLocks noChangeShapeType="1"/>
                <a:stCxn id="459" idx="3"/>
                <a:endCxn id="9274" idx="1"/>
              </p:cNvCxnSpPr>
              <p:nvPr/>
            </p:nvCxnSpPr>
            <p:spPr bwMode="auto">
              <a:xfrm>
                <a:off x="3204998" y="4032583"/>
                <a:ext cx="158750" cy="57150"/>
              </a:xfrm>
              <a:prstGeom prst="bentConnector2">
                <a:avLst/>
              </a:prstGeom>
              <a:noFill/>
              <a:ln w="9525">
                <a:solidFill>
                  <a:schemeClr val="tx1"/>
                </a:solidFill>
                <a:miter lim="800000"/>
                <a:headEnd/>
                <a:tailEnd/>
              </a:ln>
            </p:spPr>
          </p:cxnSp>
          <p:grpSp>
            <p:nvGrpSpPr>
              <p:cNvPr id="24" name="グループ化 471"/>
              <p:cNvGrpSpPr>
                <a:grpSpLocks/>
              </p:cNvGrpSpPr>
              <p:nvPr/>
            </p:nvGrpSpPr>
            <p:grpSpPr bwMode="auto">
              <a:xfrm>
                <a:off x="1461473" y="4042108"/>
                <a:ext cx="393700" cy="352425"/>
                <a:chOff x="1592098" y="4042108"/>
                <a:chExt cx="393700" cy="352425"/>
              </a:xfrm>
            </p:grpSpPr>
            <p:sp>
              <p:nvSpPr>
                <p:cNvPr id="439" name="Rectangle 1298"/>
                <p:cNvSpPr>
                  <a:spLocks noChangeArrowheads="1"/>
                </p:cNvSpPr>
                <p:nvPr/>
              </p:nvSpPr>
              <p:spPr bwMode="auto">
                <a:xfrm>
                  <a:off x="1591875" y="4113545"/>
                  <a:ext cx="73049" cy="76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40" name="Rectangle 1299"/>
                <p:cNvSpPr>
                  <a:spLocks noChangeArrowheads="1"/>
                </p:cNvSpPr>
                <p:nvPr/>
              </p:nvSpPr>
              <p:spPr bwMode="auto">
                <a:xfrm>
                  <a:off x="1591875" y="4273883"/>
                  <a:ext cx="73049" cy="76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41" name="Rectangle 1300"/>
                <p:cNvSpPr>
                  <a:spLocks noChangeArrowheads="1"/>
                </p:cNvSpPr>
                <p:nvPr/>
              </p:nvSpPr>
              <p:spPr bwMode="auto">
                <a:xfrm>
                  <a:off x="1912657" y="4197683"/>
                  <a:ext cx="73049" cy="7302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0" name="Oval 1301"/>
                <p:cNvSpPr>
                  <a:spLocks noChangeArrowheads="1"/>
                </p:cNvSpPr>
                <p:nvPr/>
              </p:nvSpPr>
              <p:spPr bwMode="auto">
                <a:xfrm>
                  <a:off x="1742911" y="4042108"/>
                  <a:ext cx="103188" cy="66675"/>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48" name="Rectangle 1326"/>
                <p:cNvSpPr>
                  <a:spLocks noChangeArrowheads="1"/>
                </p:cNvSpPr>
                <p:nvPr/>
              </p:nvSpPr>
              <p:spPr bwMode="auto">
                <a:xfrm>
                  <a:off x="1628399" y="4077033"/>
                  <a:ext cx="319195" cy="317500"/>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cxnSp>
            <p:nvCxnSpPr>
              <p:cNvPr id="9268" name="AutoShape 1295"/>
              <p:cNvCxnSpPr>
                <a:cxnSpLocks noChangeShapeType="1"/>
                <a:stCxn id="441" idx="3"/>
                <a:endCxn id="451" idx="1"/>
              </p:cNvCxnSpPr>
              <p:nvPr/>
            </p:nvCxnSpPr>
            <p:spPr bwMode="auto">
              <a:xfrm>
                <a:off x="1855173" y="4234196"/>
                <a:ext cx="273500" cy="6761"/>
              </a:xfrm>
              <a:prstGeom prst="straightConnector1">
                <a:avLst/>
              </a:prstGeom>
              <a:noFill/>
              <a:ln w="19050">
                <a:solidFill>
                  <a:srgbClr val="FF0000"/>
                </a:solidFill>
                <a:round/>
                <a:headEnd/>
                <a:tailEnd/>
              </a:ln>
            </p:spPr>
          </p:cxnSp>
          <p:cxnSp>
            <p:nvCxnSpPr>
              <p:cNvPr id="9269" name="AutoShape 1296"/>
              <p:cNvCxnSpPr>
                <a:cxnSpLocks noChangeShapeType="1"/>
                <a:stCxn id="449" idx="3"/>
                <a:endCxn id="457" idx="1"/>
              </p:cNvCxnSpPr>
              <p:nvPr/>
            </p:nvCxnSpPr>
            <p:spPr bwMode="auto">
              <a:xfrm flipV="1">
                <a:off x="2520786" y="4044894"/>
                <a:ext cx="322262" cy="99220"/>
              </a:xfrm>
              <a:prstGeom prst="straightConnector1">
                <a:avLst/>
              </a:prstGeom>
              <a:noFill/>
              <a:ln w="19050">
                <a:solidFill>
                  <a:srgbClr val="FF0000"/>
                </a:solidFill>
                <a:round/>
                <a:headEnd/>
                <a:tailEnd/>
              </a:ln>
            </p:spPr>
          </p:cxnSp>
          <p:cxnSp>
            <p:nvCxnSpPr>
              <p:cNvPr id="9270" name="AutoShape 1297"/>
              <p:cNvCxnSpPr>
                <a:cxnSpLocks noChangeShapeType="1"/>
                <a:stCxn id="450" idx="3"/>
                <a:endCxn id="454" idx="1"/>
              </p:cNvCxnSpPr>
              <p:nvPr/>
            </p:nvCxnSpPr>
            <p:spPr bwMode="auto">
              <a:xfrm>
                <a:off x="2520786" y="4339100"/>
                <a:ext cx="317267" cy="142936"/>
              </a:xfrm>
              <a:prstGeom prst="straightConnector1">
                <a:avLst/>
              </a:prstGeom>
              <a:noFill/>
              <a:ln w="19050">
                <a:solidFill>
                  <a:srgbClr val="FF0000"/>
                </a:solidFill>
                <a:round/>
                <a:headEnd/>
                <a:tailEnd/>
              </a:ln>
            </p:spPr>
          </p:cxnSp>
        </p:grpSp>
        <p:sp>
          <p:nvSpPr>
            <p:cNvPr id="9229" name="AutoShape 1722"/>
            <p:cNvSpPr>
              <a:spLocks noChangeArrowheads="1"/>
            </p:cNvSpPr>
            <p:nvPr/>
          </p:nvSpPr>
          <p:spPr bwMode="auto">
            <a:xfrm>
              <a:off x="2143125" y="4813300"/>
              <a:ext cx="363538" cy="455613"/>
            </a:xfrm>
            <a:prstGeom prst="downArrow">
              <a:avLst>
                <a:gd name="adj1" fmla="val 33139"/>
                <a:gd name="adj2" fmla="val 57958"/>
              </a:avLst>
            </a:prstGeom>
            <a:solidFill>
              <a:srgbClr val="FFCCFF"/>
            </a:solidFill>
            <a:ln w="9525">
              <a:solidFill>
                <a:srgbClr val="FF0000"/>
              </a:solidFill>
              <a:miter lim="800000"/>
              <a:headEnd/>
              <a:tailEnd/>
            </a:ln>
          </p:spPr>
          <p:txBody>
            <a:bodyPr vert="eaVert" wrap="none" anchor="ctr"/>
            <a:lstStyle/>
            <a:p>
              <a:endParaRPr lang="ja-JP" altLang="en-US">
                <a:latin typeface="Calibri" pitchFamily="34" charset="0"/>
              </a:endParaRPr>
            </a:p>
          </p:txBody>
        </p:sp>
        <p:grpSp>
          <p:nvGrpSpPr>
            <p:cNvPr id="25" name="グループ化 508"/>
            <p:cNvGrpSpPr>
              <a:grpSpLocks/>
            </p:cNvGrpSpPr>
            <p:nvPr/>
          </p:nvGrpSpPr>
          <p:grpSpPr bwMode="auto">
            <a:xfrm>
              <a:off x="722313" y="4137025"/>
              <a:ext cx="2689225" cy="742950"/>
              <a:chOff x="449287" y="5088758"/>
              <a:chExt cx="2687937" cy="742844"/>
            </a:xfrm>
          </p:grpSpPr>
          <p:cxnSp>
            <p:nvCxnSpPr>
              <p:cNvPr id="9246" name="AutoShape 1293"/>
              <p:cNvCxnSpPr>
                <a:cxnSpLocks noChangeShapeType="1"/>
                <a:stCxn id="477" idx="3"/>
              </p:cNvCxnSpPr>
              <p:nvPr/>
            </p:nvCxnSpPr>
            <p:spPr bwMode="auto">
              <a:xfrm>
                <a:off x="1055136" y="5221261"/>
                <a:ext cx="404362" cy="139659"/>
              </a:xfrm>
              <a:prstGeom prst="straightConnector1">
                <a:avLst/>
              </a:prstGeom>
              <a:noFill/>
              <a:ln w="19050">
                <a:solidFill>
                  <a:srgbClr val="FFCC00"/>
                </a:solidFill>
                <a:round/>
                <a:headEnd/>
                <a:tailEnd/>
              </a:ln>
            </p:spPr>
          </p:cxnSp>
          <p:cxnSp>
            <p:nvCxnSpPr>
              <p:cNvPr id="9247" name="AutoShape 1294"/>
              <p:cNvCxnSpPr>
                <a:cxnSpLocks noChangeShapeType="1"/>
                <a:stCxn id="478" idx="3"/>
              </p:cNvCxnSpPr>
              <p:nvPr/>
            </p:nvCxnSpPr>
            <p:spPr bwMode="auto">
              <a:xfrm flipV="1">
                <a:off x="1055136" y="5521258"/>
                <a:ext cx="404362" cy="177841"/>
              </a:xfrm>
              <a:prstGeom prst="straightConnector1">
                <a:avLst/>
              </a:prstGeom>
              <a:noFill/>
              <a:ln w="19050">
                <a:solidFill>
                  <a:srgbClr val="FFCC00"/>
                </a:solidFill>
                <a:round/>
                <a:headEnd/>
                <a:tailEnd/>
              </a:ln>
            </p:spPr>
          </p:cxnSp>
          <p:sp>
            <p:nvSpPr>
              <p:cNvPr id="477" name="Rectangle 1328"/>
              <p:cNvSpPr>
                <a:spLocks noChangeArrowheads="1"/>
              </p:cNvSpPr>
              <p:nvPr/>
            </p:nvSpPr>
            <p:spPr bwMode="auto">
              <a:xfrm>
                <a:off x="449287" y="5088758"/>
                <a:ext cx="606135" cy="26507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sp>
            <p:nvSpPr>
              <p:cNvPr id="478" name="Rectangle 1330"/>
              <p:cNvSpPr>
                <a:spLocks noChangeArrowheads="1"/>
              </p:cNvSpPr>
              <p:nvPr/>
            </p:nvSpPr>
            <p:spPr bwMode="auto">
              <a:xfrm>
                <a:off x="449287" y="5566528"/>
                <a:ext cx="606135" cy="265074"/>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grpSp>
            <p:nvGrpSpPr>
              <p:cNvPr id="26" name="グループ化 503"/>
              <p:cNvGrpSpPr>
                <a:grpSpLocks/>
              </p:cNvGrpSpPr>
              <p:nvPr/>
            </p:nvGrpSpPr>
            <p:grpSpPr bwMode="auto">
              <a:xfrm>
                <a:off x="2508573" y="5250883"/>
                <a:ext cx="628651" cy="436562"/>
                <a:chOff x="2841073" y="5060883"/>
                <a:chExt cx="628651" cy="436562"/>
              </a:xfrm>
            </p:grpSpPr>
            <p:grpSp>
              <p:nvGrpSpPr>
                <p:cNvPr id="27" name="Group 1302"/>
                <p:cNvGrpSpPr>
                  <a:grpSpLocks/>
                </p:cNvGrpSpPr>
                <p:nvPr/>
              </p:nvGrpSpPr>
              <p:grpSpPr bwMode="auto">
                <a:xfrm>
                  <a:off x="2841073" y="5060883"/>
                  <a:ext cx="358775" cy="350837"/>
                  <a:chOff x="4386" y="2477"/>
                  <a:chExt cx="503" cy="540"/>
                </a:xfrm>
              </p:grpSpPr>
              <p:sp>
                <p:nvSpPr>
                  <p:cNvPr id="483" name="Rectangle 1303"/>
                  <p:cNvSpPr>
                    <a:spLocks noChangeArrowheads="1"/>
                  </p:cNvSpPr>
                  <p:nvPr/>
                </p:nvSpPr>
                <p:spPr bwMode="auto">
                  <a:xfrm>
                    <a:off x="4386" y="2716"/>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62" name="Oval 1304"/>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85" name="Rectangle 1305"/>
                  <p:cNvSpPr>
                    <a:spLocks noChangeArrowheads="1"/>
                  </p:cNvSpPr>
                  <p:nvPr/>
                </p:nvSpPr>
                <p:spPr bwMode="auto">
                  <a:xfrm>
                    <a:off x="4444" y="2526"/>
                    <a:ext cx="445" cy="491"/>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sp>
              <p:nvSpPr>
                <p:cNvPr id="9259" name="AutoShape 1323"/>
                <p:cNvSpPr>
                  <a:spLocks noChangeArrowheads="1"/>
                </p:cNvSpPr>
                <p:nvPr/>
              </p:nvSpPr>
              <p:spPr bwMode="auto">
                <a:xfrm>
                  <a:off x="3252236" y="5299008"/>
                  <a:ext cx="217488" cy="19843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sz="2400">
                    <a:latin typeface="Calibri" pitchFamily="34" charset="0"/>
                  </a:endParaRPr>
                </a:p>
              </p:txBody>
            </p:sp>
            <p:cxnSp>
              <p:nvCxnSpPr>
                <p:cNvPr id="9260" name="AutoShape 1324"/>
                <p:cNvCxnSpPr>
                  <a:cxnSpLocks noChangeShapeType="1"/>
                  <a:endCxn id="9259" idx="1"/>
                </p:cNvCxnSpPr>
                <p:nvPr/>
              </p:nvCxnSpPr>
              <p:spPr bwMode="auto">
                <a:xfrm>
                  <a:off x="3203023" y="5241858"/>
                  <a:ext cx="158750" cy="57150"/>
                </a:xfrm>
                <a:prstGeom prst="bentConnector2">
                  <a:avLst/>
                </a:prstGeom>
                <a:noFill/>
                <a:ln w="9525">
                  <a:solidFill>
                    <a:schemeClr val="tx1"/>
                  </a:solidFill>
                  <a:miter lim="800000"/>
                  <a:headEnd/>
                  <a:tailEnd/>
                </a:ln>
              </p:spPr>
            </p:cxnSp>
          </p:grpSp>
          <p:grpSp>
            <p:nvGrpSpPr>
              <p:cNvPr id="28" name="グループ化 497"/>
              <p:cNvGrpSpPr>
                <a:grpSpLocks/>
              </p:cNvGrpSpPr>
              <p:nvPr/>
            </p:nvGrpSpPr>
            <p:grpSpPr bwMode="auto">
              <a:xfrm>
                <a:off x="1459498" y="5251383"/>
                <a:ext cx="393700" cy="352425"/>
                <a:chOff x="1592098" y="4042108"/>
                <a:chExt cx="393700" cy="352425"/>
              </a:xfrm>
            </p:grpSpPr>
            <p:sp>
              <p:nvSpPr>
                <p:cNvPr id="499" name="Rectangle 1298"/>
                <p:cNvSpPr>
                  <a:spLocks noChangeArrowheads="1"/>
                </p:cNvSpPr>
                <p:nvPr/>
              </p:nvSpPr>
              <p:spPr bwMode="auto">
                <a:xfrm>
                  <a:off x="1592640" y="4112813"/>
                  <a:ext cx="72990" cy="7618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500" name="Rectangle 1299"/>
                <p:cNvSpPr>
                  <a:spLocks noChangeArrowheads="1"/>
                </p:cNvSpPr>
                <p:nvPr/>
              </p:nvSpPr>
              <p:spPr bwMode="auto">
                <a:xfrm>
                  <a:off x="1592640" y="4273127"/>
                  <a:ext cx="72990" cy="7618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501" name="Rectangle 1300"/>
                <p:cNvSpPr>
                  <a:spLocks noChangeArrowheads="1"/>
                </p:cNvSpPr>
                <p:nvPr/>
              </p:nvSpPr>
              <p:spPr bwMode="auto">
                <a:xfrm>
                  <a:off x="1913161" y="4196938"/>
                  <a:ext cx="72990" cy="730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56" name="Oval 1301"/>
                <p:cNvSpPr>
                  <a:spLocks noChangeArrowheads="1"/>
                </p:cNvSpPr>
                <p:nvPr/>
              </p:nvSpPr>
              <p:spPr bwMode="auto">
                <a:xfrm>
                  <a:off x="1742911" y="4042108"/>
                  <a:ext cx="103188" cy="66675"/>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503" name="Rectangle 1326"/>
                <p:cNvSpPr>
                  <a:spLocks noChangeArrowheads="1"/>
                </p:cNvSpPr>
                <p:nvPr/>
              </p:nvSpPr>
              <p:spPr bwMode="auto">
                <a:xfrm>
                  <a:off x="1629135" y="4076305"/>
                  <a:ext cx="318934" cy="317455"/>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cxnSp>
            <p:nvCxnSpPr>
              <p:cNvPr id="9250" name="AutoShape 1295"/>
              <p:cNvCxnSpPr>
                <a:cxnSpLocks noChangeShapeType="1"/>
                <a:stCxn id="501" idx="3"/>
              </p:cNvCxnSpPr>
              <p:nvPr/>
            </p:nvCxnSpPr>
            <p:spPr bwMode="auto">
              <a:xfrm>
                <a:off x="1853551" y="5442720"/>
                <a:ext cx="655299" cy="1449"/>
              </a:xfrm>
              <a:prstGeom prst="straightConnector1">
                <a:avLst/>
              </a:prstGeom>
              <a:noFill/>
              <a:ln w="19050">
                <a:solidFill>
                  <a:srgbClr val="FF0000"/>
                </a:solidFill>
                <a:round/>
                <a:headEnd/>
                <a:tailEnd/>
              </a:ln>
            </p:spPr>
          </p:cxnSp>
        </p:grpSp>
        <p:sp>
          <p:nvSpPr>
            <p:cNvPr id="9231" name="正方形/長方形 506"/>
            <p:cNvSpPr>
              <a:spLocks noChangeArrowheads="1"/>
            </p:cNvSpPr>
            <p:nvPr/>
          </p:nvSpPr>
          <p:spPr bwMode="auto">
            <a:xfrm rot="-930854">
              <a:off x="2398713" y="4876800"/>
              <a:ext cx="1536700" cy="461963"/>
            </a:xfrm>
            <a:prstGeom prst="rect">
              <a:avLst/>
            </a:prstGeom>
            <a:noFill/>
            <a:ln w="9525">
              <a:noFill/>
              <a:miter lim="800000"/>
              <a:headEnd/>
              <a:tailEnd/>
            </a:ln>
          </p:spPr>
          <p:txBody>
            <a:bodyPr wrap="none">
              <a:spAutoFit/>
            </a:bodyPr>
            <a:lstStyle/>
            <a:p>
              <a:r>
                <a:rPr lang="en-US" altLang="ja-JP" sz="2400" i="1">
                  <a:solidFill>
                    <a:srgbClr val="0070C0"/>
                  </a:solidFill>
                  <a:latin typeface="Calibri" pitchFamily="34" charset="0"/>
                </a:rPr>
                <a:t>Flexibility </a:t>
              </a:r>
              <a:endParaRPr lang="ja-JP" altLang="en-US" sz="2400" i="1">
                <a:solidFill>
                  <a:srgbClr val="0070C0"/>
                </a:solidFill>
                <a:latin typeface="Calibri" pitchFamily="34" charset="0"/>
              </a:endParaRPr>
            </a:p>
          </p:txBody>
        </p:sp>
        <p:pic>
          <p:nvPicPr>
            <p:cNvPr id="9232" name="Picture 59"/>
            <p:cNvPicPr>
              <a:picLocks noChangeAspect="1" noChangeArrowheads="1"/>
            </p:cNvPicPr>
            <p:nvPr/>
          </p:nvPicPr>
          <p:blipFill>
            <a:blip r:embed="rId4" cstate="print"/>
            <a:srcRect/>
            <a:stretch>
              <a:fillRect/>
            </a:stretch>
          </p:blipFill>
          <p:spPr bwMode="auto">
            <a:xfrm>
              <a:off x="4230688" y="4770438"/>
              <a:ext cx="846137" cy="846137"/>
            </a:xfrm>
            <a:prstGeom prst="rect">
              <a:avLst/>
            </a:prstGeom>
            <a:noFill/>
            <a:ln w="9525">
              <a:noFill/>
              <a:miter lim="800000"/>
              <a:headEnd/>
              <a:tailEnd/>
            </a:ln>
          </p:spPr>
        </p:pic>
        <p:grpSp>
          <p:nvGrpSpPr>
            <p:cNvPr id="29" name="グループ化 140"/>
            <p:cNvGrpSpPr>
              <a:grpSpLocks/>
            </p:cNvGrpSpPr>
            <p:nvPr/>
          </p:nvGrpSpPr>
          <p:grpSpPr bwMode="auto">
            <a:xfrm>
              <a:off x="5408613" y="4194175"/>
              <a:ext cx="388937" cy="417513"/>
              <a:chOff x="5707920" y="3961549"/>
              <a:chExt cx="506413" cy="542925"/>
            </a:xfrm>
          </p:grpSpPr>
          <p:sp>
            <p:nvSpPr>
              <p:cNvPr id="131" name="Rectangle 1726"/>
              <p:cNvSpPr>
                <a:spLocks noChangeArrowheads="1"/>
              </p:cNvSpPr>
              <p:nvPr/>
            </p:nvSpPr>
            <p:spPr bwMode="auto">
              <a:xfrm>
                <a:off x="5707920" y="4201014"/>
                <a:ext cx="103350" cy="11766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44" name="Oval 1727"/>
              <p:cNvSpPr>
                <a:spLocks noChangeArrowheads="1"/>
              </p:cNvSpPr>
              <p:nvPr/>
            </p:nvSpPr>
            <p:spPr bwMode="auto">
              <a:xfrm>
                <a:off x="5916325" y="3961549"/>
                <a:ext cx="144977" cy="102553"/>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33" name="Rectangle 1728"/>
              <p:cNvSpPr>
                <a:spLocks noChangeArrowheads="1"/>
              </p:cNvSpPr>
              <p:nvPr/>
            </p:nvSpPr>
            <p:spPr bwMode="auto">
              <a:xfrm>
                <a:off x="5765796" y="4009030"/>
                <a:ext cx="448537" cy="495444"/>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234" name="AutoShape 1729"/>
            <p:cNvSpPr>
              <a:spLocks noChangeArrowheads="1"/>
            </p:cNvSpPr>
            <p:nvPr/>
          </p:nvSpPr>
          <p:spPr bwMode="auto">
            <a:xfrm rot="-4724023">
              <a:off x="6955631" y="4047332"/>
              <a:ext cx="636587" cy="1771650"/>
            </a:xfrm>
            <a:prstGeom prst="curvedLeftArrow">
              <a:avLst>
                <a:gd name="adj1" fmla="val 23965"/>
                <a:gd name="adj2" fmla="val 101143"/>
                <a:gd name="adj3" fmla="val 19644"/>
              </a:avLst>
            </a:prstGeom>
            <a:solidFill>
              <a:srgbClr val="FFCCFF"/>
            </a:solidFill>
            <a:ln w="9525">
              <a:solidFill>
                <a:srgbClr val="FF0000"/>
              </a:solidFill>
              <a:miter lim="800000"/>
              <a:headEnd/>
              <a:tailEnd/>
            </a:ln>
          </p:spPr>
          <p:txBody>
            <a:bodyPr wrap="none" anchor="ctr"/>
            <a:lstStyle/>
            <a:p>
              <a:endParaRPr lang="ja-JP" altLang="en-US">
                <a:latin typeface="Calibri" pitchFamily="34" charset="0"/>
              </a:endParaRPr>
            </a:p>
          </p:txBody>
        </p:sp>
        <p:grpSp>
          <p:nvGrpSpPr>
            <p:cNvPr id="30" name="グループ化 141"/>
            <p:cNvGrpSpPr>
              <a:grpSpLocks/>
            </p:cNvGrpSpPr>
            <p:nvPr/>
          </p:nvGrpSpPr>
          <p:grpSpPr bwMode="auto">
            <a:xfrm>
              <a:off x="7323138" y="4427538"/>
              <a:ext cx="388937" cy="417512"/>
              <a:chOff x="5726331" y="5191318"/>
              <a:chExt cx="506412" cy="542925"/>
            </a:xfrm>
          </p:grpSpPr>
          <p:sp>
            <p:nvSpPr>
              <p:cNvPr id="135" name="Rectangle 1733"/>
              <p:cNvSpPr>
                <a:spLocks noChangeArrowheads="1"/>
              </p:cNvSpPr>
              <p:nvPr/>
            </p:nvSpPr>
            <p:spPr bwMode="auto">
              <a:xfrm>
                <a:off x="5726331" y="5430783"/>
                <a:ext cx="103350" cy="11766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41" name="Oval 1734"/>
              <p:cNvSpPr>
                <a:spLocks noChangeArrowheads="1"/>
              </p:cNvSpPr>
              <p:nvPr/>
            </p:nvSpPr>
            <p:spPr bwMode="auto">
              <a:xfrm>
                <a:off x="5934735" y="5191318"/>
                <a:ext cx="144977" cy="102553"/>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37" name="Rectangle 1735"/>
              <p:cNvSpPr>
                <a:spLocks noChangeArrowheads="1"/>
              </p:cNvSpPr>
              <p:nvPr/>
            </p:nvSpPr>
            <p:spPr bwMode="auto">
              <a:xfrm>
                <a:off x="5784207" y="5238798"/>
                <a:ext cx="448536" cy="495445"/>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pic>
          <p:nvPicPr>
            <p:cNvPr id="9236" name="Picture 60"/>
            <p:cNvPicPr>
              <a:picLocks noChangeAspect="1" noChangeArrowheads="1"/>
            </p:cNvPicPr>
            <p:nvPr/>
          </p:nvPicPr>
          <p:blipFill>
            <a:blip r:embed="rId5" cstate="print"/>
            <a:srcRect/>
            <a:stretch>
              <a:fillRect/>
            </a:stretch>
          </p:blipFill>
          <p:spPr bwMode="auto">
            <a:xfrm>
              <a:off x="7540625" y="5486400"/>
              <a:ext cx="935038" cy="935038"/>
            </a:xfrm>
            <a:prstGeom prst="rect">
              <a:avLst/>
            </a:prstGeom>
            <a:noFill/>
            <a:ln w="9525">
              <a:noFill/>
              <a:miter lim="800000"/>
              <a:headEnd/>
              <a:tailEnd/>
            </a:ln>
          </p:spPr>
        </p:pic>
        <p:sp>
          <p:nvSpPr>
            <p:cNvPr id="9237" name="Rectangle 1736"/>
            <p:cNvSpPr>
              <a:spLocks noChangeArrowheads="1"/>
            </p:cNvSpPr>
            <p:nvPr/>
          </p:nvSpPr>
          <p:spPr bwMode="auto">
            <a:xfrm>
              <a:off x="7546975" y="4911725"/>
              <a:ext cx="928688" cy="339725"/>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Reuse</a:t>
              </a:r>
            </a:p>
          </p:txBody>
        </p:sp>
        <p:sp>
          <p:nvSpPr>
            <p:cNvPr id="9238" name="Rectangle 1730"/>
            <p:cNvSpPr>
              <a:spLocks noChangeArrowheads="1"/>
            </p:cNvSpPr>
            <p:nvPr/>
          </p:nvSpPr>
          <p:spPr bwMode="auto">
            <a:xfrm>
              <a:off x="4587875" y="4576763"/>
              <a:ext cx="2046288" cy="338137"/>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Development</a:t>
              </a:r>
            </a:p>
          </p:txBody>
        </p:sp>
        <p:sp>
          <p:nvSpPr>
            <p:cNvPr id="9239" name="正方形/長方形 100"/>
            <p:cNvSpPr>
              <a:spLocks noChangeArrowheads="1"/>
            </p:cNvSpPr>
            <p:nvPr/>
          </p:nvSpPr>
          <p:spPr bwMode="auto">
            <a:xfrm rot="-930854">
              <a:off x="2527300" y="1514475"/>
              <a:ext cx="2133600" cy="646113"/>
            </a:xfrm>
            <a:prstGeom prst="rect">
              <a:avLst/>
            </a:prstGeom>
            <a:noFill/>
            <a:ln w="9525">
              <a:noFill/>
              <a:miter lim="800000"/>
              <a:headEnd/>
              <a:tailEnd/>
            </a:ln>
          </p:spPr>
          <p:txBody>
            <a:bodyPr wrap="none">
              <a:spAutoFit/>
            </a:bodyPr>
            <a:lstStyle/>
            <a:p>
              <a:r>
                <a:rPr lang="en-US" altLang="ja-JP" i="1">
                  <a:solidFill>
                    <a:srgbClr val="0070C0"/>
                  </a:solidFill>
                  <a:latin typeface="Calibri" pitchFamily="34" charset="0"/>
                </a:rPr>
                <a:t>Autonomous</a:t>
              </a:r>
            </a:p>
            <a:p>
              <a:r>
                <a:rPr lang="en-US" altLang="ja-JP" i="1">
                  <a:solidFill>
                    <a:srgbClr val="0070C0"/>
                  </a:solidFill>
                  <a:latin typeface="Calibri" pitchFamily="34" charset="0"/>
                </a:rPr>
                <a:t>Component  model</a:t>
              </a:r>
              <a:endParaRPr lang="ja-JP" altLang="en-US" i="1">
                <a:solidFill>
                  <a:srgbClr val="0070C0"/>
                </a:solidFill>
                <a:latin typeface="Calibri" pitchFamily="34" charset="0"/>
              </a:endParaRPr>
            </a:p>
          </p:txBody>
        </p:sp>
      </p:grpSp>
      <p:sp>
        <p:nvSpPr>
          <p:cNvPr id="156" name="スライド番号プレースホルダ 155"/>
          <p:cNvSpPr>
            <a:spLocks noGrp="1"/>
          </p:cNvSpPr>
          <p:nvPr>
            <p:ph type="sldNum" sz="quarter" idx="12"/>
          </p:nvPr>
        </p:nvSpPr>
        <p:spPr>
          <a:xfrm>
            <a:off x="6507189" y="6277014"/>
            <a:ext cx="2133600" cy="365125"/>
          </a:xfrm>
        </p:spPr>
        <p:txBody>
          <a:bodyPr/>
          <a:lstStyle/>
          <a:p>
            <a:fld id="{605D8FCC-A4DA-4822-884F-CBAE5082B61E}" type="slidenum">
              <a:rPr kumimoji="1" lang="ja-JP" altLang="en-US" smtClean="0"/>
              <a:pPr/>
              <a:t>23</a:t>
            </a:fld>
            <a:endParaRPr kumimoji="1" lang="ja-JP" altLang="en-US"/>
          </a:p>
        </p:txBody>
      </p:sp>
      <p:sp>
        <p:nvSpPr>
          <p:cNvPr id="9221" name="正方形/長方形 100"/>
          <p:cNvSpPr>
            <a:spLocks noChangeArrowheads="1"/>
          </p:cNvSpPr>
          <p:nvPr/>
        </p:nvSpPr>
        <p:spPr bwMode="auto">
          <a:xfrm rot="-930854">
            <a:off x="6146800" y="1748523"/>
            <a:ext cx="2505075" cy="400050"/>
          </a:xfrm>
          <a:prstGeom prst="rect">
            <a:avLst/>
          </a:prstGeom>
          <a:noFill/>
          <a:ln w="9525">
            <a:noFill/>
            <a:miter lim="800000"/>
            <a:headEnd/>
            <a:tailEnd/>
          </a:ln>
        </p:spPr>
        <p:txBody>
          <a:bodyPr wrap="none">
            <a:spAutoFit/>
          </a:bodyPr>
          <a:lstStyle/>
          <a:p>
            <a:r>
              <a:rPr lang="en-US" altLang="ja-JP" sz="2000" i="1">
                <a:solidFill>
                  <a:srgbClr val="0070C0"/>
                </a:solidFill>
                <a:latin typeface="Calibri" pitchFamily="34" charset="0"/>
              </a:rPr>
              <a:t>Network-transparent</a:t>
            </a:r>
            <a:endParaRPr lang="ja-JP" altLang="en-US" sz="2000" i="1">
              <a:solidFill>
                <a:srgbClr val="0070C0"/>
              </a:solidFill>
              <a:latin typeface="Calibri" pitchFamily="34" charset="0"/>
            </a:endParaRPr>
          </a:p>
        </p:txBody>
      </p:sp>
      <p:sp>
        <p:nvSpPr>
          <p:cNvPr id="158" name="日付プレースホルダ 157"/>
          <p:cNvSpPr>
            <a:spLocks noGrp="1"/>
          </p:cNvSpPr>
          <p:nvPr>
            <p:ph type="dt" sz="half" idx="10"/>
          </p:nvPr>
        </p:nvSpPr>
        <p:spPr/>
        <p:txBody>
          <a:bodyPr/>
          <a:lstStyle/>
          <a:p>
            <a:r>
              <a:rPr kumimoji="1" lang="en-US" altLang="ja-JP" smtClean="0"/>
              <a:t>2013-09-10</a:t>
            </a:r>
            <a:endParaRPr kumimoji="1" lang="ja-JP" altLang="en-US"/>
          </a:p>
        </p:txBody>
      </p:sp>
    </p:spTree>
  </p:cSld>
  <p:clrMapOvr>
    <a:masterClrMapping/>
  </p:clrMapOvr>
  <p:transition xmlns:p14="http://schemas.microsoft.com/office/powerpoint/2010/main" advTm="17325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9816"/>
            <a:ext cx="8229600" cy="1143000"/>
          </a:xfrm>
        </p:spPr>
        <p:txBody>
          <a:bodyPr>
            <a:normAutofit/>
          </a:bodyPr>
          <a:lstStyle/>
          <a:p>
            <a:r>
              <a:rPr lang="ja-JP" altLang="en-US" smtClean="0"/>
              <a:t>データ収集システム</a:t>
            </a:r>
            <a:endParaRPr kumimoji="1" lang="ja-JP" altLang="en-US"/>
          </a:p>
        </p:txBody>
      </p:sp>
      <p:sp>
        <p:nvSpPr>
          <p:cNvPr id="3" name="コンテンツ プレースホルダ 2"/>
          <p:cNvSpPr>
            <a:spLocks noGrp="1"/>
          </p:cNvSpPr>
          <p:nvPr>
            <p:ph idx="1"/>
          </p:nvPr>
        </p:nvSpPr>
        <p:spPr>
          <a:xfrm>
            <a:off x="457200" y="1600200"/>
            <a:ext cx="8686800" cy="4525963"/>
          </a:xfrm>
        </p:spPr>
        <p:txBody>
          <a:bodyPr>
            <a:normAutofit/>
          </a:bodyPr>
          <a:lstStyle/>
          <a:p>
            <a:r>
              <a:rPr kumimoji="1" lang="ja-JP" altLang="en-US" smtClean="0"/>
              <a:t>データ収集</a:t>
            </a:r>
            <a:r>
              <a:rPr lang="ja-JP" altLang="en-US" smtClean="0"/>
              <a:t>システムで必要な事柄</a:t>
            </a:r>
            <a:endParaRPr kumimoji="1" lang="en-US" altLang="ja-JP" smtClean="0"/>
          </a:p>
          <a:p>
            <a:pPr lvl="1"/>
            <a:r>
              <a:rPr lang="ja-JP" altLang="en-US" smtClean="0"/>
              <a:t>データ読み出し、保存</a:t>
            </a:r>
            <a:endParaRPr lang="en-US" altLang="ja-JP" smtClean="0"/>
          </a:p>
          <a:p>
            <a:pPr lvl="1"/>
            <a:r>
              <a:rPr lang="ja-JP" altLang="en-US" smtClean="0"/>
              <a:t>実験中のモニタリング</a:t>
            </a:r>
            <a:endParaRPr lang="en-US" altLang="ja-JP" smtClean="0"/>
          </a:p>
          <a:p>
            <a:pPr lvl="1"/>
            <a:r>
              <a:rPr lang="ja-JP" altLang="en-US" smtClean="0"/>
              <a:t>データ収集スタート、ストップ等のランコントロール</a:t>
            </a:r>
            <a:endParaRPr lang="en-US" altLang="ja-JP" smtClean="0"/>
          </a:p>
          <a:p>
            <a:pPr lvl="1">
              <a:buNone/>
            </a:pPr>
            <a:endParaRPr lang="en-US" altLang="ja-JP" smtClean="0"/>
          </a:p>
          <a:p>
            <a:pPr lvl="1"/>
            <a:r>
              <a:rPr lang="ja-JP" altLang="en-US" smtClean="0">
                <a:solidFill>
                  <a:schemeClr val="bg1">
                    <a:lumMod val="65000"/>
                  </a:schemeClr>
                </a:solidFill>
              </a:rPr>
              <a:t>周辺機器コントロール</a:t>
            </a:r>
            <a:endParaRPr lang="en-US" altLang="ja-JP" smtClean="0">
              <a:solidFill>
                <a:schemeClr val="bg1">
                  <a:lumMod val="65000"/>
                </a:schemeClr>
              </a:solidFill>
            </a:endParaRPr>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03ACB81F-7816-46DC-AC88-777FCCE18476}" type="slidenum">
              <a:rPr kumimoji="1" lang="ja-JP" altLang="en-US" smtClean="0"/>
              <a:pPr/>
              <a:t>24</a:t>
            </a:fld>
            <a:endParaRPr kumimoji="1" lang="ja-JP" altLang="en-US"/>
          </a:p>
        </p:txBody>
      </p:sp>
      <p:pic>
        <p:nvPicPr>
          <p:cNvPr id="7" name="図 6"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104256"/>
            <a:ext cx="8229600" cy="2620888"/>
          </a:xfrm>
        </p:spPr>
        <p:txBody>
          <a:bodyPr>
            <a:normAutofit/>
          </a:bodyPr>
          <a:lstStyle/>
          <a:p>
            <a:pPr algn="r">
              <a:buNone/>
            </a:pPr>
            <a:r>
              <a:rPr kumimoji="1" lang="en-US" altLang="ja-JP" sz="7200" smtClean="0"/>
              <a:t>DAQ-Middleware</a:t>
            </a:r>
          </a:p>
          <a:p>
            <a:pPr algn="r">
              <a:buNone/>
            </a:pPr>
            <a:r>
              <a:rPr kumimoji="1" lang="ja-JP" altLang="en-US" sz="7200" smtClean="0"/>
              <a:t>使用例</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25</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使用例</a:t>
            </a:r>
            <a:endParaRPr kumimoji="1" lang="ja-JP" altLang="en-US"/>
          </a:p>
        </p:txBody>
      </p:sp>
      <p:sp>
        <p:nvSpPr>
          <p:cNvPr id="11267" name="コンテンツ プレースホルダ 2"/>
          <p:cNvSpPr>
            <a:spLocks noGrp="1"/>
          </p:cNvSpPr>
          <p:nvPr>
            <p:ph idx="1"/>
          </p:nvPr>
        </p:nvSpPr>
        <p:spPr/>
        <p:txBody>
          <a:bodyPr>
            <a:normAutofit fontScale="62500" lnSpcReduction="20000"/>
          </a:bodyPr>
          <a:lstStyle/>
          <a:p>
            <a:r>
              <a:rPr lang="ja-JP" altLang="en-US" dirty="0" smtClean="0"/>
              <a:t>実験</a:t>
            </a:r>
            <a:endParaRPr lang="pt-BR" altLang="ja-JP" dirty="0" smtClean="0"/>
          </a:p>
          <a:p>
            <a:pPr lvl="1"/>
            <a:r>
              <a:rPr lang="pt-BR" altLang="ja-JP" dirty="0" smtClean="0"/>
              <a:t>J-PARC/MLF</a:t>
            </a:r>
            <a:endParaRPr lang="en-US" altLang="ja-JP" dirty="0" smtClean="0"/>
          </a:p>
          <a:p>
            <a:pPr lvl="1"/>
            <a:r>
              <a:rPr lang="pt-BR" altLang="ja-JP" dirty="0" smtClean="0"/>
              <a:t>DAQ system </a:t>
            </a:r>
            <a:r>
              <a:rPr lang="pt-BR" altLang="ja-JP" dirty="0" err="1" smtClean="0"/>
              <a:t>of</a:t>
            </a:r>
            <a:r>
              <a:rPr lang="pt-BR" altLang="ja-JP" dirty="0" smtClean="0"/>
              <a:t> </a:t>
            </a:r>
            <a:r>
              <a:rPr lang="pt-BR" altLang="ja-JP" dirty="0" err="1" smtClean="0"/>
              <a:t>Depth-resolved</a:t>
            </a:r>
            <a:r>
              <a:rPr lang="pt-BR" altLang="ja-JP" dirty="0" smtClean="0"/>
              <a:t> XMCD (</a:t>
            </a:r>
            <a:r>
              <a:rPr lang="pt-BR" altLang="ja-JP" dirty="0" err="1" smtClean="0"/>
              <a:t>X-ray</a:t>
            </a:r>
            <a:r>
              <a:rPr lang="pt-BR" altLang="ja-JP" dirty="0" smtClean="0"/>
              <a:t> </a:t>
            </a:r>
            <a:r>
              <a:rPr lang="pt-BR" altLang="ja-JP" dirty="0" err="1" smtClean="0"/>
              <a:t>Magnetic</a:t>
            </a:r>
            <a:r>
              <a:rPr lang="pt-BR" altLang="ja-JP" dirty="0" smtClean="0"/>
              <a:t> Circular </a:t>
            </a:r>
            <a:r>
              <a:rPr lang="pt-BR" altLang="ja-JP" dirty="0" err="1" smtClean="0"/>
              <a:t>Dichroism</a:t>
            </a:r>
            <a:r>
              <a:rPr lang="pt-BR" altLang="ja-JP" dirty="0" smtClean="0"/>
              <a:t>) </a:t>
            </a:r>
            <a:r>
              <a:rPr lang="pt-BR" altLang="ja-JP" dirty="0" err="1" smtClean="0"/>
              <a:t>experiments</a:t>
            </a:r>
            <a:r>
              <a:rPr lang="pt-BR" altLang="ja-JP" dirty="0" smtClean="0"/>
              <a:t> </a:t>
            </a:r>
            <a:r>
              <a:rPr lang="pt-BR" altLang="ja-JP" dirty="0" err="1" smtClean="0"/>
              <a:t>at</a:t>
            </a:r>
            <a:r>
              <a:rPr lang="pt-BR" altLang="ja-JP" dirty="0" smtClean="0"/>
              <a:t> </a:t>
            </a:r>
            <a:r>
              <a:rPr lang="pt-BR" altLang="ja-JP" dirty="0" err="1" smtClean="0"/>
              <a:t>Photon</a:t>
            </a:r>
            <a:r>
              <a:rPr lang="pt-BR" altLang="ja-JP" dirty="0" smtClean="0"/>
              <a:t> </a:t>
            </a:r>
            <a:r>
              <a:rPr lang="pt-BR" altLang="ja-JP" dirty="0" err="1" smtClean="0"/>
              <a:t>Factory</a:t>
            </a:r>
            <a:endParaRPr lang="pt-BR" altLang="ja-JP" dirty="0" smtClean="0"/>
          </a:p>
          <a:p>
            <a:pPr lvl="1">
              <a:buNone/>
            </a:pPr>
            <a:r>
              <a:rPr lang="pt-BR" altLang="ja-JP" dirty="0" smtClean="0"/>
              <a:t>	(KEK IMSS, KEK IPNS)</a:t>
            </a:r>
          </a:p>
          <a:p>
            <a:pPr lvl="1"/>
            <a:r>
              <a:rPr lang="pt-BR" altLang="ja-JP" dirty="0" smtClean="0"/>
              <a:t>CANDLES</a:t>
            </a:r>
          </a:p>
          <a:p>
            <a:r>
              <a:rPr lang="ja-JP" altLang="en-US" dirty="0" smtClean="0"/>
              <a:t>実験（これから）</a:t>
            </a:r>
            <a:endParaRPr lang="en-US" altLang="ja-JP" dirty="0" smtClean="0"/>
          </a:p>
          <a:p>
            <a:pPr lvl="1"/>
            <a:r>
              <a:rPr lang="en-US" altLang="ja-JP" dirty="0" smtClean="0"/>
              <a:t>J-PARC Hadron E16 (High </a:t>
            </a:r>
            <a:r>
              <a:rPr lang="en-US" altLang="ja-JP" dirty="0" smtClean="0"/>
              <a:t>P)</a:t>
            </a:r>
            <a:endParaRPr lang="en-US" altLang="ja-JP" dirty="0" smtClean="0"/>
          </a:p>
          <a:p>
            <a:pPr lvl="1"/>
            <a:r>
              <a:rPr lang="en-US" altLang="ja-JP" dirty="0" err="1" smtClean="0"/>
              <a:t>SuperNEMO</a:t>
            </a:r>
            <a:endParaRPr lang="pt-BR" altLang="ja-JP" dirty="0" smtClean="0"/>
          </a:p>
          <a:p>
            <a:pPr eaLnBrk="1" hangingPunct="1"/>
            <a:r>
              <a:rPr lang="ja-JP" altLang="en-US" dirty="0" smtClean="0"/>
              <a:t>検出器テストベッド</a:t>
            </a:r>
            <a:endParaRPr lang="pt-BR" altLang="ja-JP" dirty="0" smtClean="0"/>
          </a:p>
          <a:p>
            <a:pPr lvl="1"/>
            <a:r>
              <a:rPr lang="pt-BR" altLang="ja-JP" dirty="0" smtClean="0"/>
              <a:t>ILC CCD </a:t>
            </a:r>
            <a:r>
              <a:rPr lang="pt-BR" altLang="ja-JP" dirty="0" err="1" smtClean="0"/>
              <a:t>Vertex</a:t>
            </a:r>
            <a:r>
              <a:rPr lang="pt-BR" altLang="ja-JP" dirty="0" smtClean="0"/>
              <a:t> (</a:t>
            </a:r>
            <a:r>
              <a:rPr lang="en-US" altLang="ja-JP" dirty="0" smtClean="0"/>
              <a:t>KEK,</a:t>
            </a:r>
            <a:r>
              <a:rPr lang="ja-JP" altLang="en-US" dirty="0" smtClean="0"/>
              <a:t>東北大学</a:t>
            </a:r>
            <a:r>
              <a:rPr lang="en-US" altLang="ja-JP" dirty="0" smtClean="0"/>
              <a:t>)</a:t>
            </a:r>
            <a:endParaRPr lang="pt-BR" altLang="ja-JP" dirty="0" smtClean="0"/>
          </a:p>
          <a:p>
            <a:pPr lvl="1"/>
            <a:r>
              <a:rPr lang="en-US" altLang="ja-JP" dirty="0" smtClean="0"/>
              <a:t>GEM</a:t>
            </a:r>
            <a:r>
              <a:rPr lang="ja-JP" altLang="en-US" dirty="0" smtClean="0"/>
              <a:t> </a:t>
            </a:r>
            <a:r>
              <a:rPr lang="en-US" altLang="ja-JP" dirty="0" smtClean="0"/>
              <a:t>(KEK </a:t>
            </a:r>
            <a:r>
              <a:rPr lang="ja-JP" altLang="en-US" dirty="0" smtClean="0"/>
              <a:t>測定器開発室</a:t>
            </a:r>
            <a:r>
              <a:rPr lang="en-US" altLang="ja-JP" dirty="0" smtClean="0"/>
              <a:t>)</a:t>
            </a:r>
          </a:p>
          <a:p>
            <a:pPr lvl="1"/>
            <a:r>
              <a:rPr lang="en-US" altLang="ja-JP" dirty="0" smtClean="0"/>
              <a:t>SOI (KEK </a:t>
            </a:r>
            <a:r>
              <a:rPr lang="ja-JP" altLang="en-US" dirty="0" smtClean="0"/>
              <a:t>測定器開発室</a:t>
            </a:r>
            <a:r>
              <a:rPr lang="en-US" altLang="ja-JP" dirty="0" smtClean="0"/>
              <a:t>)</a:t>
            </a:r>
          </a:p>
          <a:p>
            <a:pPr lvl="1"/>
            <a:r>
              <a:rPr lang="en-US" altLang="ja-JP" dirty="0" err="1" smtClean="0"/>
              <a:t>ADC_SiTCP</a:t>
            </a:r>
            <a:r>
              <a:rPr lang="en-US" altLang="ja-JP" dirty="0" smtClean="0"/>
              <a:t> (Open-It)</a:t>
            </a:r>
          </a:p>
          <a:p>
            <a:pPr lvl="1"/>
            <a:r>
              <a:rPr lang="en-US" altLang="ja-JP" dirty="0" smtClean="0"/>
              <a:t>J-PARC Hadron COMET (</a:t>
            </a:r>
            <a:r>
              <a:rPr lang="en-US" altLang="ja-JP" dirty="0" err="1" smtClean="0"/>
              <a:t>Roesti</a:t>
            </a:r>
            <a:r>
              <a:rPr lang="en-US" altLang="ja-JP" dirty="0" smtClean="0"/>
              <a:t>, CDC) (</a:t>
            </a:r>
            <a:r>
              <a:rPr lang="ja-JP" altLang="en-US" dirty="0" smtClean="0"/>
              <a:t>これから</a:t>
            </a:r>
            <a:r>
              <a:rPr lang="en-US" altLang="ja-JP" dirty="0" smtClean="0"/>
              <a:t>)</a:t>
            </a:r>
          </a:p>
          <a:p>
            <a:pPr lvl="1"/>
            <a:endParaRPr lang="en-US" altLang="ja-JP" dirty="0" smtClean="0"/>
          </a:p>
          <a:p>
            <a:pPr>
              <a:buNone/>
            </a:pPr>
            <a:endParaRPr lang="pt-BR" altLang="ja-JP" dirty="0" smtClean="0"/>
          </a:p>
          <a:p>
            <a:pPr eaLnBrk="1" hangingPunct="1">
              <a:buNone/>
            </a:pPr>
            <a:endParaRPr lang="ja-JP" altLang="en-US" dirty="0" smtClean="0"/>
          </a:p>
        </p:txBody>
      </p:sp>
      <p:sp>
        <p:nvSpPr>
          <p:cNvPr id="8" name="日付プレースホルダ 7"/>
          <p:cNvSpPr>
            <a:spLocks noGrp="1"/>
          </p:cNvSpPr>
          <p:nvPr>
            <p:ph type="dt" sz="half" idx="10"/>
          </p:nvPr>
        </p:nvSpPr>
        <p:spPr/>
        <p:txBody>
          <a:bodyPr/>
          <a:lstStyle/>
          <a:p>
            <a:r>
              <a:rPr kumimoji="1" lang="en-US" altLang="ja-JP" smtClean="0"/>
              <a:t>2013-09-10</a:t>
            </a:r>
            <a:endParaRPr kumimoji="1" lang="ja-JP" altLang="en-US"/>
          </a:p>
        </p:txBody>
      </p:sp>
      <p:sp>
        <p:nvSpPr>
          <p:cNvPr id="9" name="スライド番号プレースホルダ 8"/>
          <p:cNvSpPr>
            <a:spLocks noGrp="1"/>
          </p:cNvSpPr>
          <p:nvPr>
            <p:ph type="sldNum" sz="quarter" idx="12"/>
          </p:nvPr>
        </p:nvSpPr>
        <p:spPr/>
        <p:txBody>
          <a:bodyPr/>
          <a:lstStyle/>
          <a:p>
            <a:fld id="{08470B2B-695B-45E3-9C20-99F8EF8DD10C}" type="slidenum">
              <a:rPr kumimoji="1" lang="ja-JP" altLang="en-US" smtClean="0"/>
              <a:pPr/>
              <a:t>26</a:t>
            </a:fld>
            <a:endParaRPr kumimoji="1" lang="ja-JP" altLang="en-US"/>
          </a:p>
        </p:txBody>
      </p:sp>
      <p:pic>
        <p:nvPicPr>
          <p:cNvPr id="10" name="図 9"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2013-09-09</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データ収集技術講演会</a:t>
            </a:r>
            <a:r>
              <a:rPr kumimoji="1" lang="en-US" altLang="ja-JP" smtClean="0"/>
              <a:t>@</a:t>
            </a:r>
            <a:r>
              <a:rPr kumimoji="1" lang="ja-JP" altLang="en-US" smtClean="0"/>
              <a:t>広島工業大学</a:t>
            </a:r>
            <a:endParaRPr kumimoji="1" lang="ja-JP" altLang="en-US"/>
          </a:p>
        </p:txBody>
      </p:sp>
      <p:sp>
        <p:nvSpPr>
          <p:cNvPr id="6" name="スライド番号プレースホルダ 5"/>
          <p:cNvSpPr>
            <a:spLocks noGrp="1"/>
          </p:cNvSpPr>
          <p:nvPr>
            <p:ph type="sldNum" sz="quarter" idx="12"/>
          </p:nvPr>
        </p:nvSpPr>
        <p:spPr/>
        <p:txBody>
          <a:bodyPr/>
          <a:lstStyle/>
          <a:p>
            <a:fld id="{AE06B99D-3F93-4242-987A-D20D9FE48C1C}" type="slidenum">
              <a:rPr kumimoji="1" lang="ja-JP" altLang="en-US" smtClean="0"/>
              <a:pPr/>
              <a:t>27</a:t>
            </a:fld>
            <a:endParaRPr kumimoji="1" lang="ja-JP" altLang="en-US"/>
          </a:p>
        </p:txBody>
      </p:sp>
      <p:pic>
        <p:nvPicPr>
          <p:cNvPr id="7" name="コンテンツ プレースホルダ 6" descr="map-tsukuba-hiroshima.png"/>
          <p:cNvPicPr>
            <a:picLocks noChangeAspect="1"/>
          </p:cNvPicPr>
          <p:nvPr/>
        </p:nvPicPr>
        <p:blipFill>
          <a:blip r:embed="rId2" cstate="print"/>
          <a:stretch>
            <a:fillRect/>
          </a:stretch>
        </p:blipFill>
        <p:spPr>
          <a:xfrm>
            <a:off x="1302455" y="1088740"/>
            <a:ext cx="6539089" cy="4525963"/>
          </a:xfrm>
          <a:prstGeom prst="rect">
            <a:avLst/>
          </a:prstGeom>
        </p:spPr>
      </p:pic>
    </p:spTree>
    <p:extLst>
      <p:ext uri="{BB962C8B-B14F-4D97-AF65-F5344CB8AC3E}">
        <p14:creationId xmlns:p14="http://schemas.microsoft.com/office/powerpoint/2010/main" val="27516844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J-PARC/MLF</a:t>
            </a:r>
            <a:r>
              <a:rPr kumimoji="1" lang="ja-JP" altLang="en-US" smtClean="0"/>
              <a:t>での例</a:t>
            </a:r>
            <a:endParaRPr kumimoji="1" lang="ja-JP" altLang="en-US"/>
          </a:p>
        </p:txBody>
      </p:sp>
      <p:sp>
        <p:nvSpPr>
          <p:cNvPr id="3" name="コンテンツ プレースホルダ 2"/>
          <p:cNvSpPr>
            <a:spLocks noGrp="1"/>
          </p:cNvSpPr>
          <p:nvPr>
            <p:ph idx="1"/>
          </p:nvPr>
        </p:nvSpPr>
        <p:spPr>
          <a:xfrm>
            <a:off x="467544" y="1304764"/>
            <a:ext cx="8229600" cy="4525963"/>
          </a:xfrm>
        </p:spPr>
        <p:txBody>
          <a:bodyPr/>
          <a:lstStyle/>
          <a:p>
            <a:pPr>
              <a:buNone/>
            </a:pPr>
            <a:r>
              <a:rPr lang="en-US" altLang="ja-JP" smtClean="0"/>
              <a:t>Japan Proton Accelerator Research Complex</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03ACB81F-7816-46DC-AC88-777FCCE18476}" type="slidenum">
              <a:rPr kumimoji="1" lang="ja-JP" altLang="en-US" smtClean="0"/>
              <a:pPr/>
              <a:t>28</a:t>
            </a:fld>
            <a:endParaRPr kumimoji="1" lang="ja-JP" altLang="en-US"/>
          </a:p>
        </p:txBody>
      </p:sp>
      <p:pic>
        <p:nvPicPr>
          <p:cNvPr id="1026" name="Picture 2"/>
          <p:cNvPicPr>
            <a:picLocks noChangeAspect="1" noChangeArrowheads="1"/>
          </p:cNvPicPr>
          <p:nvPr/>
        </p:nvPicPr>
        <p:blipFill>
          <a:blip r:embed="rId3" cstate="print"/>
          <a:srcRect/>
          <a:stretch>
            <a:fillRect/>
          </a:stretch>
        </p:blipFill>
        <p:spPr bwMode="auto">
          <a:xfrm>
            <a:off x="1727684" y="1952836"/>
            <a:ext cx="5715000" cy="3629025"/>
          </a:xfrm>
          <a:prstGeom prst="rect">
            <a:avLst/>
          </a:prstGeom>
          <a:noFill/>
          <a:ln w="9525">
            <a:noFill/>
            <a:miter lim="800000"/>
            <a:headEnd/>
            <a:tailEnd/>
          </a:ln>
        </p:spPr>
      </p:pic>
      <p:sp>
        <p:nvSpPr>
          <p:cNvPr id="9" name="テキスト ボックス 8"/>
          <p:cNvSpPr txBox="1"/>
          <p:nvPr/>
        </p:nvSpPr>
        <p:spPr>
          <a:xfrm>
            <a:off x="611560" y="5877272"/>
            <a:ext cx="7468648" cy="369332"/>
          </a:xfrm>
          <a:prstGeom prst="rect">
            <a:avLst/>
          </a:prstGeom>
          <a:noFill/>
        </p:spPr>
        <p:txBody>
          <a:bodyPr wrap="none" rtlCol="0">
            <a:spAutoFit/>
          </a:bodyPr>
          <a:lstStyle/>
          <a:p>
            <a:r>
              <a:rPr kumimoji="1" lang="ja-JP" altLang="en-US" smtClean="0"/>
              <a:t>高エネルギー加速器研究機構 </a:t>
            </a:r>
            <a:r>
              <a:rPr kumimoji="1" lang="en-US" altLang="ja-JP" smtClean="0"/>
              <a:t>(KEK)</a:t>
            </a:r>
            <a:r>
              <a:rPr kumimoji="1" lang="ja-JP" altLang="en-US" smtClean="0"/>
              <a:t>、原子力研究開発機構 </a:t>
            </a:r>
            <a:r>
              <a:rPr kumimoji="1" lang="en-US" altLang="ja-JP" smtClean="0"/>
              <a:t>(JAEA)</a:t>
            </a:r>
            <a:r>
              <a:rPr kumimoji="1" lang="ja-JP" altLang="en-US" smtClean="0"/>
              <a:t>共同運営</a:t>
            </a:r>
            <a:endParaRPr kumimoji="1" lang="ja-JP" altLang="en-US"/>
          </a:p>
        </p:txBody>
      </p:sp>
      <p:pic>
        <p:nvPicPr>
          <p:cNvPr id="10" name="図 9" descr="OpenIt_logo2.gif"/>
          <p:cNvPicPr>
            <a:picLocks noChangeAspect="1"/>
          </p:cNvPicPr>
          <p:nvPr/>
        </p:nvPicPr>
        <p:blipFill>
          <a:blip r:embed="rId4" cstate="print"/>
          <a:stretch>
            <a:fillRect/>
          </a:stretch>
        </p:blipFill>
        <p:spPr>
          <a:xfrm>
            <a:off x="7811852" y="0"/>
            <a:ext cx="1332148" cy="883467"/>
          </a:xfrm>
          <a:prstGeom prst="rect">
            <a:avLst/>
          </a:prstGeom>
        </p:spPr>
      </p:pic>
    </p:spTree>
    <p:extLst>
      <p:ext uri="{BB962C8B-B14F-4D97-AF65-F5344CB8AC3E}">
        <p14:creationId xmlns:p14="http://schemas.microsoft.com/office/powerpoint/2010/main" val="982376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mtClean="0"/>
              <a:t>J-PARC MLF</a:t>
            </a:r>
            <a:r>
              <a:rPr lang="ja-JP" altLang="en-US" smtClean="0"/>
              <a:t>中性子での使用状況</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4CD9130D-EDCA-437A-B35F-B1567E0F2556}" type="slidenum">
              <a:rPr kumimoji="1" lang="ja-JP" altLang="en-US" smtClean="0"/>
              <a:pPr/>
              <a:t>29</a:t>
            </a:fld>
            <a:endParaRPr kumimoji="1" lang="ja-JP" altLang="en-US"/>
          </a:p>
        </p:txBody>
      </p:sp>
      <p:grpSp>
        <p:nvGrpSpPr>
          <p:cNvPr id="3" name="グループ化 6"/>
          <p:cNvGrpSpPr/>
          <p:nvPr/>
        </p:nvGrpSpPr>
        <p:grpSpPr>
          <a:xfrm>
            <a:off x="449014" y="1700808"/>
            <a:ext cx="4591038" cy="4140460"/>
            <a:chOff x="2190750" y="1023938"/>
            <a:chExt cx="5333578" cy="4810125"/>
          </a:xfrm>
        </p:grpSpPr>
        <p:pic>
          <p:nvPicPr>
            <p:cNvPr id="8" name="Picture 2"/>
            <p:cNvPicPr>
              <a:picLocks noChangeAspect="1" noChangeArrowheads="1"/>
            </p:cNvPicPr>
            <p:nvPr/>
          </p:nvPicPr>
          <p:blipFill>
            <a:blip r:embed="rId2" cstate="print"/>
            <a:srcRect/>
            <a:stretch>
              <a:fillRect/>
            </a:stretch>
          </p:blipFill>
          <p:spPr bwMode="auto">
            <a:xfrm>
              <a:off x="2190750" y="1023938"/>
              <a:ext cx="4762500" cy="4810125"/>
            </a:xfrm>
            <a:prstGeom prst="rect">
              <a:avLst/>
            </a:prstGeom>
            <a:noFill/>
            <a:ln w="9525">
              <a:noFill/>
              <a:miter lim="800000"/>
              <a:headEnd/>
              <a:tailEnd/>
            </a:ln>
          </p:spPr>
        </p:pic>
        <p:sp>
          <p:nvSpPr>
            <p:cNvPr id="9" name="角丸四角形 8"/>
            <p:cNvSpPr/>
            <p:nvPr/>
          </p:nvSpPr>
          <p:spPr bwMode="auto">
            <a:xfrm>
              <a:off x="4644008" y="1628800"/>
              <a:ext cx="136815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0" name="角丸四角形 9"/>
            <p:cNvSpPr/>
            <p:nvPr/>
          </p:nvSpPr>
          <p:spPr bwMode="auto">
            <a:xfrm>
              <a:off x="5328084" y="3032956"/>
              <a:ext cx="1332148" cy="1800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1" name="角丸四角形 10"/>
            <p:cNvSpPr/>
            <p:nvPr/>
          </p:nvSpPr>
          <p:spPr bwMode="auto">
            <a:xfrm>
              <a:off x="5580112" y="2744924"/>
              <a:ext cx="992188" cy="1800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2" name="角丸四角形 11"/>
            <p:cNvSpPr/>
            <p:nvPr/>
          </p:nvSpPr>
          <p:spPr bwMode="auto">
            <a:xfrm>
              <a:off x="5292080" y="2486100"/>
              <a:ext cx="900100" cy="1868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3" name="角丸四角形 12"/>
            <p:cNvSpPr/>
            <p:nvPr/>
          </p:nvSpPr>
          <p:spPr bwMode="auto">
            <a:xfrm>
              <a:off x="3275856" y="1916832"/>
              <a:ext cx="1080120" cy="1800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4" name="角丸四角形 13"/>
            <p:cNvSpPr/>
            <p:nvPr/>
          </p:nvSpPr>
          <p:spPr bwMode="auto">
            <a:xfrm>
              <a:off x="2879812" y="2456892"/>
              <a:ext cx="115212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5" name="角丸四角形 14"/>
            <p:cNvSpPr/>
            <p:nvPr/>
          </p:nvSpPr>
          <p:spPr bwMode="auto">
            <a:xfrm>
              <a:off x="2879812" y="2744924"/>
              <a:ext cx="82809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6" name="角丸四角形 15"/>
            <p:cNvSpPr/>
            <p:nvPr/>
          </p:nvSpPr>
          <p:spPr bwMode="auto">
            <a:xfrm>
              <a:off x="2375756" y="4401108"/>
              <a:ext cx="133214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7" name="角丸四角形 16"/>
            <p:cNvSpPr/>
            <p:nvPr/>
          </p:nvSpPr>
          <p:spPr bwMode="auto">
            <a:xfrm>
              <a:off x="2771800" y="4689140"/>
              <a:ext cx="11161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8" name="角丸四角形 17"/>
            <p:cNvSpPr/>
            <p:nvPr/>
          </p:nvSpPr>
          <p:spPr bwMode="auto">
            <a:xfrm>
              <a:off x="3095836" y="5229200"/>
              <a:ext cx="1224136"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9" name="角丸四角形 18"/>
            <p:cNvSpPr/>
            <p:nvPr/>
          </p:nvSpPr>
          <p:spPr bwMode="auto">
            <a:xfrm>
              <a:off x="4608004" y="5229200"/>
              <a:ext cx="100811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0" name="角丸四角形 19"/>
            <p:cNvSpPr/>
            <p:nvPr/>
          </p:nvSpPr>
          <p:spPr bwMode="auto">
            <a:xfrm>
              <a:off x="4860032" y="4977172"/>
              <a:ext cx="11161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1" name="角丸四角形 20"/>
            <p:cNvSpPr/>
            <p:nvPr/>
          </p:nvSpPr>
          <p:spPr bwMode="auto">
            <a:xfrm>
              <a:off x="5112060" y="4689140"/>
              <a:ext cx="126014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2" name="角丸四角形 21"/>
            <p:cNvSpPr/>
            <p:nvPr/>
          </p:nvSpPr>
          <p:spPr bwMode="auto">
            <a:xfrm>
              <a:off x="5292080" y="4437112"/>
              <a:ext cx="100811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3" name="角丸四角形 22"/>
            <p:cNvSpPr/>
            <p:nvPr/>
          </p:nvSpPr>
          <p:spPr bwMode="auto">
            <a:xfrm>
              <a:off x="6156176" y="1268760"/>
              <a:ext cx="1368152" cy="3960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smtClean="0">
                  <a:solidFill>
                    <a:schemeClr val="tx1"/>
                  </a:solidFill>
                </a:rPr>
                <a:t>DAQ-Middleware Working</a:t>
              </a:r>
              <a:endParaRPr lang="ja-JP" altLang="en-US" sz="1050" dirty="0">
                <a:solidFill>
                  <a:schemeClr val="tx1"/>
                </a:solidFill>
              </a:endParaRPr>
            </a:p>
          </p:txBody>
        </p:sp>
      </p:grpSp>
      <p:grpSp>
        <p:nvGrpSpPr>
          <p:cNvPr id="7" name="グループ化 595"/>
          <p:cNvGrpSpPr>
            <a:grpSpLocks/>
          </p:cNvGrpSpPr>
          <p:nvPr/>
        </p:nvGrpSpPr>
        <p:grpSpPr bwMode="auto">
          <a:xfrm>
            <a:off x="5328084" y="1484784"/>
            <a:ext cx="2239962" cy="1908175"/>
            <a:chOff x="4805027" y="2087779"/>
            <a:chExt cx="2240776" cy="1907264"/>
          </a:xfrm>
        </p:grpSpPr>
        <p:grpSp>
          <p:nvGrpSpPr>
            <p:cNvPr id="24" name="グループ化 570"/>
            <p:cNvGrpSpPr>
              <a:grpSpLocks/>
            </p:cNvGrpSpPr>
            <p:nvPr/>
          </p:nvGrpSpPr>
          <p:grpSpPr bwMode="auto">
            <a:xfrm>
              <a:off x="4805027" y="2087779"/>
              <a:ext cx="2240776" cy="1907264"/>
              <a:chOff x="5471225" y="1281987"/>
              <a:chExt cx="3110300" cy="2647366"/>
            </a:xfrm>
          </p:grpSpPr>
          <p:grpSp>
            <p:nvGrpSpPr>
              <p:cNvPr id="25" name="グループ化 565"/>
              <p:cNvGrpSpPr>
                <a:grpSpLocks/>
              </p:cNvGrpSpPr>
              <p:nvPr/>
            </p:nvGrpSpPr>
            <p:grpSpPr bwMode="auto">
              <a:xfrm>
                <a:off x="5471225" y="1281987"/>
                <a:ext cx="3110300" cy="2647366"/>
                <a:chOff x="3485476" y="1698244"/>
                <a:chExt cx="3110300" cy="2647366"/>
              </a:xfrm>
            </p:grpSpPr>
            <p:grpSp>
              <p:nvGrpSpPr>
                <p:cNvPr id="27" name="グループ化 562"/>
                <p:cNvGrpSpPr>
                  <a:grpSpLocks/>
                </p:cNvGrpSpPr>
                <p:nvPr/>
              </p:nvGrpSpPr>
              <p:grpSpPr bwMode="auto">
                <a:xfrm>
                  <a:off x="3485476" y="1698244"/>
                  <a:ext cx="3110300" cy="2647366"/>
                  <a:chOff x="2021306" y="1597267"/>
                  <a:chExt cx="3110300" cy="2647366"/>
                </a:xfrm>
              </p:grpSpPr>
              <p:sp>
                <p:nvSpPr>
                  <p:cNvPr id="33" name="円/楕円 32"/>
                  <p:cNvSpPr/>
                  <p:nvPr/>
                </p:nvSpPr>
                <p:spPr bwMode="auto">
                  <a:xfrm>
                    <a:off x="2021306" y="2227173"/>
                    <a:ext cx="3110300" cy="2017460"/>
                  </a:xfrm>
                  <a:prstGeom prst="ellipse">
                    <a:avLst/>
                  </a:prstGeom>
                  <a:solidFill>
                    <a:schemeClr val="bg1">
                      <a:lumMod val="95000"/>
                    </a:schemeClr>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p>
                </p:txBody>
              </p:sp>
              <p:grpSp>
                <p:nvGrpSpPr>
                  <p:cNvPr id="30" name="グループ化 107"/>
                  <p:cNvGrpSpPr>
                    <a:grpSpLocks/>
                  </p:cNvGrpSpPr>
                  <p:nvPr/>
                </p:nvGrpSpPr>
                <p:grpSpPr bwMode="auto">
                  <a:xfrm>
                    <a:off x="4373379" y="3252996"/>
                    <a:ext cx="437145" cy="502909"/>
                    <a:chOff x="3429000" y="2701925"/>
                    <a:chExt cx="658813" cy="712788"/>
                  </a:xfrm>
                </p:grpSpPr>
                <p:sp>
                  <p:nvSpPr>
                    <p:cNvPr id="66" name="Rectangle 2362"/>
                    <p:cNvSpPr>
                      <a:spLocks noChangeArrowheads="1"/>
                    </p:cNvSpPr>
                    <p:nvPr/>
                  </p:nvSpPr>
                  <p:spPr bwMode="auto">
                    <a:xfrm>
                      <a:off x="3428910" y="3017955"/>
                      <a:ext cx="132884" cy="152961"/>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7" name="Oval 2363"/>
                    <p:cNvSpPr>
                      <a:spLocks noChangeArrowheads="1"/>
                    </p:cNvSpPr>
                    <p:nvPr/>
                  </p:nvSpPr>
                  <p:spPr bwMode="auto">
                    <a:xfrm>
                      <a:off x="3704645" y="2702672"/>
                      <a:ext cx="189358" cy="134229"/>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68" name="Rectangle 2364"/>
                    <p:cNvSpPr>
                      <a:spLocks noChangeArrowheads="1"/>
                    </p:cNvSpPr>
                    <p:nvPr/>
                  </p:nvSpPr>
                  <p:spPr bwMode="auto">
                    <a:xfrm>
                      <a:off x="3495352" y="2765105"/>
                      <a:ext cx="591333" cy="649298"/>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grpSp>
                <p:nvGrpSpPr>
                  <p:cNvPr id="34" name="グループ化 106"/>
                  <p:cNvGrpSpPr>
                    <a:grpSpLocks/>
                  </p:cNvGrpSpPr>
                  <p:nvPr/>
                </p:nvGrpSpPr>
                <p:grpSpPr bwMode="auto">
                  <a:xfrm>
                    <a:off x="3295345" y="2873882"/>
                    <a:ext cx="496463" cy="505488"/>
                    <a:chOff x="2066925" y="2116138"/>
                    <a:chExt cx="747713" cy="717550"/>
                  </a:xfrm>
                </p:grpSpPr>
                <p:sp>
                  <p:nvSpPr>
                    <p:cNvPr id="61" name="Rectangle 2370"/>
                    <p:cNvSpPr>
                      <a:spLocks noChangeArrowheads="1"/>
                    </p:cNvSpPr>
                    <p:nvPr/>
                  </p:nvSpPr>
                  <p:spPr bwMode="auto">
                    <a:xfrm>
                      <a:off x="2681192" y="2229848"/>
                      <a:ext cx="132795" cy="15632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2" name="Rectangle 2371"/>
                    <p:cNvSpPr>
                      <a:spLocks noChangeArrowheads="1"/>
                    </p:cNvSpPr>
                    <p:nvPr/>
                  </p:nvSpPr>
                  <p:spPr bwMode="auto">
                    <a:xfrm>
                      <a:off x="2681192" y="2623780"/>
                      <a:ext cx="132795" cy="15944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3" name="Rectangle 2372"/>
                    <p:cNvSpPr>
                      <a:spLocks noChangeArrowheads="1"/>
                    </p:cNvSpPr>
                    <p:nvPr/>
                  </p:nvSpPr>
                  <p:spPr bwMode="auto">
                    <a:xfrm>
                      <a:off x="2067015" y="2426813"/>
                      <a:ext cx="132795" cy="15319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4" name="Oval 2373"/>
                    <p:cNvSpPr>
                      <a:spLocks noChangeArrowheads="1"/>
                    </p:cNvSpPr>
                    <p:nvPr/>
                  </p:nvSpPr>
                  <p:spPr bwMode="auto">
                    <a:xfrm>
                      <a:off x="2365804" y="2117296"/>
                      <a:ext cx="189232" cy="13443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65" name="Rectangle 2374"/>
                    <p:cNvSpPr>
                      <a:spLocks noChangeArrowheads="1"/>
                    </p:cNvSpPr>
                    <p:nvPr/>
                  </p:nvSpPr>
                  <p:spPr bwMode="auto">
                    <a:xfrm>
                      <a:off x="2153332" y="2182950"/>
                      <a:ext cx="587618" cy="65030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36" name="Text Box 2375"/>
                  <p:cNvSpPr txBox="1">
                    <a:spLocks noChangeArrowheads="1"/>
                  </p:cNvSpPr>
                  <p:nvPr/>
                </p:nvSpPr>
                <p:spPr bwMode="auto">
                  <a:xfrm>
                    <a:off x="3100985" y="3381950"/>
                    <a:ext cx="1021738" cy="320405"/>
                  </a:xfrm>
                  <a:prstGeom prst="rect">
                    <a:avLst/>
                  </a:prstGeom>
                  <a:noFill/>
                  <a:ln w="9525">
                    <a:noFill/>
                    <a:miter lim="800000"/>
                    <a:headEnd/>
                    <a:tailEnd/>
                  </a:ln>
                </p:spPr>
                <p:txBody>
                  <a:bodyPr wrap="none">
                    <a:spAutoFit/>
                  </a:bodyPr>
                  <a:lstStyle/>
                  <a:p>
                    <a:r>
                      <a:rPr lang="en-US" altLang="ja-JP" sz="900"/>
                      <a:t>Dispatcher</a:t>
                    </a:r>
                  </a:p>
                </p:txBody>
              </p:sp>
              <p:sp>
                <p:nvSpPr>
                  <p:cNvPr id="37" name="Text Box 2376"/>
                  <p:cNvSpPr txBox="1">
                    <a:spLocks noChangeArrowheads="1"/>
                  </p:cNvSpPr>
                  <p:nvPr/>
                </p:nvSpPr>
                <p:spPr bwMode="auto">
                  <a:xfrm>
                    <a:off x="4257631" y="3731408"/>
                    <a:ext cx="754734" cy="320405"/>
                  </a:xfrm>
                  <a:prstGeom prst="rect">
                    <a:avLst/>
                  </a:prstGeom>
                  <a:noFill/>
                  <a:ln w="9525">
                    <a:noFill/>
                    <a:miter lim="800000"/>
                    <a:headEnd/>
                    <a:tailEnd/>
                  </a:ln>
                </p:spPr>
                <p:txBody>
                  <a:bodyPr wrap="none">
                    <a:spAutoFit/>
                  </a:bodyPr>
                  <a:lstStyle/>
                  <a:p>
                    <a:r>
                      <a:rPr lang="en-US" altLang="ja-JP" sz="900"/>
                      <a:t>Logger</a:t>
                    </a:r>
                  </a:p>
                </p:txBody>
              </p:sp>
              <p:grpSp>
                <p:nvGrpSpPr>
                  <p:cNvPr id="35" name="Group 2379"/>
                  <p:cNvGrpSpPr>
                    <a:grpSpLocks/>
                  </p:cNvGrpSpPr>
                  <p:nvPr/>
                </p:nvGrpSpPr>
                <p:grpSpPr bwMode="auto">
                  <a:xfrm>
                    <a:off x="2237941" y="2541173"/>
                    <a:ext cx="484854" cy="508064"/>
                    <a:chOff x="975" y="2794"/>
                    <a:chExt cx="552" cy="546"/>
                  </a:xfrm>
                </p:grpSpPr>
                <p:sp>
                  <p:nvSpPr>
                    <p:cNvPr id="57" name="Rectangle 2380"/>
                    <p:cNvSpPr>
                      <a:spLocks noChangeArrowheads="1"/>
                    </p:cNvSpPr>
                    <p:nvPr/>
                  </p:nvSpPr>
                  <p:spPr bwMode="auto">
                    <a:xfrm>
                      <a:off x="974" y="3022"/>
                      <a:ext cx="98" cy="12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8" name="Rectangle 2381"/>
                    <p:cNvSpPr>
                      <a:spLocks noChangeArrowheads="1"/>
                    </p:cNvSpPr>
                    <p:nvPr/>
                  </p:nvSpPr>
                  <p:spPr bwMode="auto">
                    <a:xfrm>
                      <a:off x="1426" y="3032"/>
                      <a:ext cx="100" cy="11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9" name="Oval 2382"/>
                    <p:cNvSpPr>
                      <a:spLocks noChangeArrowheads="1"/>
                    </p:cNvSpPr>
                    <p:nvPr/>
                  </p:nvSpPr>
                  <p:spPr bwMode="auto">
                    <a:xfrm>
                      <a:off x="1188" y="2795"/>
                      <a:ext cx="143" cy="10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60" name="Rectangle 2383"/>
                    <p:cNvSpPr>
                      <a:spLocks noChangeArrowheads="1"/>
                    </p:cNvSpPr>
                    <p:nvPr/>
                  </p:nvSpPr>
                  <p:spPr bwMode="auto">
                    <a:xfrm>
                      <a:off x="1024" y="2849"/>
                      <a:ext cx="447" cy="490"/>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39" name="Text Box 2384"/>
                  <p:cNvSpPr txBox="1">
                    <a:spLocks noChangeArrowheads="1"/>
                  </p:cNvSpPr>
                  <p:nvPr/>
                </p:nvSpPr>
                <p:spPr bwMode="auto">
                  <a:xfrm>
                    <a:off x="2109427" y="3019373"/>
                    <a:ext cx="821486" cy="299046"/>
                  </a:xfrm>
                  <a:prstGeom prst="rect">
                    <a:avLst/>
                  </a:prstGeom>
                  <a:noFill/>
                  <a:ln w="9525">
                    <a:noFill/>
                    <a:miter lim="800000"/>
                    <a:headEnd/>
                    <a:tailEnd/>
                  </a:ln>
                </p:spPr>
                <p:txBody>
                  <a:bodyPr wrap="none">
                    <a:spAutoFit/>
                  </a:bodyPr>
                  <a:lstStyle/>
                  <a:p>
                    <a:r>
                      <a:rPr lang="en-US" altLang="ja-JP" sz="800"/>
                      <a:t>Gatherer</a:t>
                    </a:r>
                    <a:endParaRPr lang="ja-JP" altLang="en-US" sz="800"/>
                  </a:p>
                </p:txBody>
              </p:sp>
              <p:grpSp>
                <p:nvGrpSpPr>
                  <p:cNvPr id="38" name="Group 2401"/>
                  <p:cNvGrpSpPr>
                    <a:grpSpLocks/>
                  </p:cNvGrpSpPr>
                  <p:nvPr/>
                </p:nvGrpSpPr>
                <p:grpSpPr bwMode="auto">
                  <a:xfrm>
                    <a:off x="4377250" y="2516703"/>
                    <a:ext cx="437145" cy="501622"/>
                    <a:chOff x="4385" y="3173"/>
                    <a:chExt cx="497" cy="539"/>
                  </a:xfrm>
                </p:grpSpPr>
                <p:sp>
                  <p:nvSpPr>
                    <p:cNvPr id="54" name="Rectangle 2402"/>
                    <p:cNvSpPr>
                      <a:spLocks noChangeArrowheads="1"/>
                    </p:cNvSpPr>
                    <p:nvPr/>
                  </p:nvSpPr>
                  <p:spPr bwMode="auto">
                    <a:xfrm>
                      <a:off x="4386" y="3411"/>
                      <a:ext cx="103" cy="11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5" name="Oval 2403"/>
                    <p:cNvSpPr>
                      <a:spLocks noChangeArrowheads="1"/>
                    </p:cNvSpPr>
                    <p:nvPr/>
                  </p:nvSpPr>
                  <p:spPr bwMode="auto">
                    <a:xfrm>
                      <a:off x="4594" y="3172"/>
                      <a:ext cx="143" cy="10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56" name="Rectangle 2404"/>
                    <p:cNvSpPr>
                      <a:spLocks noChangeArrowheads="1"/>
                    </p:cNvSpPr>
                    <p:nvPr/>
                  </p:nvSpPr>
                  <p:spPr bwMode="auto">
                    <a:xfrm>
                      <a:off x="4436" y="3217"/>
                      <a:ext cx="446" cy="495"/>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41" name="Text Box 2405"/>
                  <p:cNvSpPr txBox="1">
                    <a:spLocks noChangeArrowheads="1"/>
                  </p:cNvSpPr>
                  <p:nvPr/>
                </p:nvSpPr>
                <p:spPr bwMode="auto">
                  <a:xfrm>
                    <a:off x="4258568" y="2993808"/>
                    <a:ext cx="790334" cy="320405"/>
                  </a:xfrm>
                  <a:prstGeom prst="rect">
                    <a:avLst/>
                  </a:prstGeom>
                  <a:noFill/>
                  <a:ln w="9525">
                    <a:noFill/>
                    <a:miter lim="800000"/>
                    <a:headEnd/>
                    <a:tailEnd/>
                  </a:ln>
                </p:spPr>
                <p:txBody>
                  <a:bodyPr wrap="none">
                    <a:spAutoFit/>
                  </a:bodyPr>
                  <a:lstStyle/>
                  <a:p>
                    <a:r>
                      <a:rPr lang="en-US" altLang="ja-JP" sz="900"/>
                      <a:t>Monitor</a:t>
                    </a:r>
                  </a:p>
                </p:txBody>
              </p:sp>
              <p:grpSp>
                <p:nvGrpSpPr>
                  <p:cNvPr id="40" name="グループ化 835"/>
                  <p:cNvGrpSpPr>
                    <a:grpSpLocks/>
                  </p:cNvGrpSpPr>
                  <p:nvPr/>
                </p:nvGrpSpPr>
                <p:grpSpPr bwMode="auto">
                  <a:xfrm>
                    <a:off x="2377213" y="3289145"/>
                    <a:ext cx="437145" cy="501621"/>
                    <a:chOff x="14435708" y="34976804"/>
                    <a:chExt cx="658813" cy="711200"/>
                  </a:xfrm>
                </p:grpSpPr>
                <p:sp>
                  <p:nvSpPr>
                    <p:cNvPr id="51" name="Rectangle 2402"/>
                    <p:cNvSpPr>
                      <a:spLocks noChangeArrowheads="1"/>
                    </p:cNvSpPr>
                    <p:nvPr/>
                  </p:nvSpPr>
                  <p:spPr bwMode="auto">
                    <a:xfrm>
                      <a:off x="14434182" y="35291649"/>
                      <a:ext cx="136207" cy="15301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2" name="Oval 2403"/>
                    <p:cNvSpPr>
                      <a:spLocks noChangeArrowheads="1"/>
                    </p:cNvSpPr>
                    <p:nvPr/>
                  </p:nvSpPr>
                  <p:spPr bwMode="auto">
                    <a:xfrm>
                      <a:off x="14709917" y="34976261"/>
                      <a:ext cx="192682" cy="134274"/>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53" name="Rectangle 2404"/>
                    <p:cNvSpPr>
                      <a:spLocks noChangeArrowheads="1"/>
                    </p:cNvSpPr>
                    <p:nvPr/>
                  </p:nvSpPr>
                  <p:spPr bwMode="auto">
                    <a:xfrm>
                      <a:off x="14503948" y="35038714"/>
                      <a:ext cx="591333" cy="649514"/>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43" name="Text Box 2407"/>
                  <p:cNvSpPr txBox="1">
                    <a:spLocks noChangeArrowheads="1"/>
                  </p:cNvSpPr>
                  <p:nvPr/>
                </p:nvSpPr>
                <p:spPr bwMode="auto">
                  <a:xfrm>
                    <a:off x="2920670" y="3808544"/>
                    <a:ext cx="1349046" cy="383229"/>
                  </a:xfrm>
                  <a:prstGeom prst="rect">
                    <a:avLst/>
                  </a:prstGeom>
                  <a:noFill/>
                  <a:ln w="9525">
                    <a:noFill/>
                    <a:miter lim="800000"/>
                    <a:headEnd/>
                    <a:tailEnd/>
                  </a:ln>
                </p:spPr>
                <p:txBody>
                  <a:bodyPr wrap="none">
                    <a:spAutoFit/>
                  </a:bodyPr>
                  <a:lstStyle/>
                  <a:p>
                    <a:pPr>
                      <a:defRPr/>
                    </a:pPr>
                    <a:r>
                      <a:rPr lang="en-US" altLang="ja-JP" sz="1200" dirty="0">
                        <a:latin typeface="+mn-lt"/>
                        <a:ea typeface="ＭＳ Ｐゴシック" pitchFamily="50" charset="-128"/>
                      </a:rPr>
                      <a:t>PSD Systems</a:t>
                    </a:r>
                    <a:endParaRPr lang="ja-JP" altLang="en-US" sz="1200" dirty="0">
                      <a:latin typeface="+mn-lt"/>
                      <a:ea typeface="ＭＳ Ｐゴシック" pitchFamily="50" charset="-128"/>
                    </a:endParaRPr>
                  </a:p>
                </p:txBody>
              </p:sp>
              <p:grpSp>
                <p:nvGrpSpPr>
                  <p:cNvPr id="42" name="グループ化 561"/>
                  <p:cNvGrpSpPr>
                    <a:grpSpLocks/>
                  </p:cNvGrpSpPr>
                  <p:nvPr/>
                </p:nvGrpSpPr>
                <p:grpSpPr bwMode="auto">
                  <a:xfrm>
                    <a:off x="3259237" y="1597267"/>
                    <a:ext cx="639597" cy="466803"/>
                    <a:chOff x="3259237" y="1597267"/>
                    <a:chExt cx="639597" cy="466803"/>
                  </a:xfrm>
                </p:grpSpPr>
                <p:sp>
                  <p:nvSpPr>
                    <p:cNvPr id="49" name="Oval 2387"/>
                    <p:cNvSpPr>
                      <a:spLocks noChangeArrowheads="1"/>
                    </p:cNvSpPr>
                    <p:nvPr/>
                  </p:nvSpPr>
                  <p:spPr bwMode="auto">
                    <a:xfrm>
                      <a:off x="3493794" y="1954067"/>
                      <a:ext cx="156506" cy="110124"/>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50" name="Rectangle 2390"/>
                    <p:cNvSpPr>
                      <a:spLocks noChangeArrowheads="1"/>
                    </p:cNvSpPr>
                    <p:nvPr/>
                  </p:nvSpPr>
                  <p:spPr bwMode="auto">
                    <a:xfrm>
                      <a:off x="3260135" y="1597267"/>
                      <a:ext cx="639254" cy="40085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a:defRPr/>
                      </a:pPr>
                      <a:r>
                        <a:rPr lang="en-US" altLang="ja-JP" sz="900" dirty="0">
                          <a:solidFill>
                            <a:srgbClr val="000000"/>
                          </a:solidFill>
                          <a:ea typeface="ＭＳ Ｐゴシック" pitchFamily="50" charset="-128"/>
                        </a:rPr>
                        <a:t>Daq</a:t>
                      </a:r>
                    </a:p>
                    <a:p>
                      <a:pPr algn="ctr">
                        <a:defRPr/>
                      </a:pPr>
                      <a:r>
                        <a:rPr lang="en-US" altLang="ja-JP" sz="900" dirty="0">
                          <a:solidFill>
                            <a:srgbClr val="000000"/>
                          </a:solidFill>
                          <a:ea typeface="ＭＳ Ｐゴシック" pitchFamily="50" charset="-128"/>
                        </a:rPr>
                        <a:t>Operator</a:t>
                      </a:r>
                      <a:endParaRPr lang="ja-JP" altLang="en-US" sz="900" dirty="0">
                        <a:solidFill>
                          <a:srgbClr val="000000"/>
                        </a:solidFill>
                        <a:ea typeface="ＭＳ Ｐゴシック" pitchFamily="50" charset="-128"/>
                      </a:endParaRPr>
                    </a:p>
                  </p:txBody>
                </p:sp>
              </p:grpSp>
              <p:cxnSp>
                <p:nvCxnSpPr>
                  <p:cNvPr id="45" name="直線コネクタ 44"/>
                  <p:cNvCxnSpPr>
                    <a:stCxn id="59" idx="0"/>
                  </p:cNvCxnSpPr>
                  <p:nvPr/>
                </p:nvCxnSpPr>
                <p:spPr bwMode="auto">
                  <a:xfrm rot="5400000" flipH="1" flipV="1">
                    <a:off x="2790816" y="1761997"/>
                    <a:ext cx="477935" cy="1082322"/>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52" idx="0"/>
                  </p:cNvCxnSpPr>
                  <p:nvPr/>
                </p:nvCxnSpPr>
                <p:spPr bwMode="auto">
                  <a:xfrm rot="5400000" flipH="1" flipV="1">
                    <a:off x="2484730" y="2202546"/>
                    <a:ext cx="1224572" cy="947859"/>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64" idx="0"/>
                  </p:cNvCxnSpPr>
                  <p:nvPr/>
                </p:nvCxnSpPr>
                <p:spPr bwMode="auto">
                  <a:xfrm rot="5400000" flipH="1" flipV="1">
                    <a:off x="3159079" y="2462830"/>
                    <a:ext cx="810508" cy="13226"/>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55" idx="0"/>
                  </p:cNvCxnSpPr>
                  <p:nvPr/>
                </p:nvCxnSpPr>
                <p:spPr bwMode="auto">
                  <a:xfrm rot="16200000" flipV="1">
                    <a:off x="3872026" y="1763109"/>
                    <a:ext cx="451505" cy="105366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1" name="Text Box 2405"/>
                <p:cNvSpPr txBox="1">
                  <a:spLocks noChangeArrowheads="1"/>
                </p:cNvSpPr>
                <p:nvPr/>
              </p:nvSpPr>
              <p:spPr bwMode="auto">
                <a:xfrm>
                  <a:off x="3710177" y="3836642"/>
                  <a:ext cx="825935" cy="320405"/>
                </a:xfrm>
                <a:prstGeom prst="rect">
                  <a:avLst/>
                </a:prstGeom>
                <a:noFill/>
                <a:ln w="9525">
                  <a:noFill/>
                  <a:miter lim="800000"/>
                  <a:headEnd/>
                  <a:tailEnd/>
                </a:ln>
              </p:spPr>
              <p:txBody>
                <a:bodyPr wrap="none">
                  <a:spAutoFit/>
                </a:bodyPr>
                <a:lstStyle/>
                <a:p>
                  <a:r>
                    <a:rPr lang="en-US" altLang="ja-JP" sz="900"/>
                    <a:t>Gatenet</a:t>
                  </a:r>
                </a:p>
              </p:txBody>
            </p:sp>
            <p:cxnSp>
              <p:nvCxnSpPr>
                <p:cNvPr id="32" name="直線コネクタ 31"/>
                <p:cNvCxnSpPr>
                  <a:stCxn id="58" idx="3"/>
                  <a:endCxn id="63" idx="1"/>
                </p:cNvCxnSpPr>
                <p:nvPr/>
              </p:nvCxnSpPr>
              <p:spPr bwMode="auto">
                <a:xfrm>
                  <a:off x="4186451" y="2918411"/>
                  <a:ext cx="573124" cy="3281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直線コネクタ 27"/>
              <p:cNvCxnSpPr>
                <a:stCxn id="61" idx="3"/>
                <a:endCxn id="54" idx="1"/>
              </p:cNvCxnSpPr>
              <p:nvPr/>
            </p:nvCxnSpPr>
            <p:spPr bwMode="auto">
              <a:xfrm flipV="1">
                <a:off x="7241296" y="2475724"/>
                <a:ext cx="586350" cy="2180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62" idx="3"/>
                <a:endCxn id="66" idx="1"/>
              </p:cNvCxnSpPr>
              <p:nvPr/>
            </p:nvCxnSpPr>
            <p:spPr bwMode="auto">
              <a:xfrm>
                <a:off x="7241296" y="2973482"/>
                <a:ext cx="581941" cy="2400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p:cNvCxnSpPr>
              <a:stCxn id="67" idx="0"/>
              <a:endCxn id="49" idx="4"/>
            </p:cNvCxnSpPr>
            <p:nvPr/>
          </p:nvCxnSpPr>
          <p:spPr bwMode="auto">
            <a:xfrm rot="16200000" flipV="1">
              <a:off x="5870193" y="2475420"/>
              <a:ext cx="856841" cy="75433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4" name="グループ化 596"/>
          <p:cNvGrpSpPr>
            <a:grpSpLocks/>
          </p:cNvGrpSpPr>
          <p:nvPr/>
        </p:nvGrpSpPr>
        <p:grpSpPr bwMode="auto">
          <a:xfrm>
            <a:off x="6732240" y="3068960"/>
            <a:ext cx="2171700" cy="1890712"/>
            <a:chOff x="6558806" y="3125934"/>
            <a:chExt cx="2171742" cy="1890228"/>
          </a:xfrm>
        </p:grpSpPr>
        <p:grpSp>
          <p:nvGrpSpPr>
            <p:cNvPr id="69" name="グループ化 587"/>
            <p:cNvGrpSpPr>
              <a:grpSpLocks/>
            </p:cNvGrpSpPr>
            <p:nvPr/>
          </p:nvGrpSpPr>
          <p:grpSpPr bwMode="auto">
            <a:xfrm>
              <a:off x="6558806" y="3125934"/>
              <a:ext cx="2171742" cy="1890228"/>
              <a:chOff x="11542867" y="1669480"/>
              <a:chExt cx="3014474" cy="2623720"/>
            </a:xfrm>
          </p:grpSpPr>
          <p:sp>
            <p:nvSpPr>
              <p:cNvPr id="75" name="円/楕円 74"/>
              <p:cNvSpPr/>
              <p:nvPr/>
            </p:nvSpPr>
            <p:spPr>
              <a:xfrm>
                <a:off x="11571514" y="2394252"/>
                <a:ext cx="2985827" cy="1874716"/>
              </a:xfrm>
              <a:prstGeom prst="ellipse">
                <a:avLst/>
              </a:prstGeom>
              <a:solidFill>
                <a:schemeClr val="bg1">
                  <a:lumMod val="95000"/>
                </a:schemeClr>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p>
            </p:txBody>
          </p:sp>
          <p:grpSp>
            <p:nvGrpSpPr>
              <p:cNvPr id="70" name="Group 2392"/>
              <p:cNvGrpSpPr>
                <a:grpSpLocks/>
              </p:cNvGrpSpPr>
              <p:nvPr/>
            </p:nvGrpSpPr>
            <p:grpSpPr bwMode="auto">
              <a:xfrm>
                <a:off x="11795438" y="2987537"/>
                <a:ext cx="486145" cy="509357"/>
                <a:chOff x="975" y="2794"/>
                <a:chExt cx="552" cy="546"/>
              </a:xfrm>
            </p:grpSpPr>
            <p:sp>
              <p:nvSpPr>
                <p:cNvPr id="101" name="Rectangle 2393"/>
                <p:cNvSpPr>
                  <a:spLocks noChangeArrowheads="1"/>
                </p:cNvSpPr>
                <p:nvPr/>
              </p:nvSpPr>
              <p:spPr bwMode="auto">
                <a:xfrm>
                  <a:off x="976" y="3022"/>
                  <a:ext cx="103" cy="11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02" name="Rectangle 2394"/>
                <p:cNvSpPr>
                  <a:spLocks noChangeArrowheads="1"/>
                </p:cNvSpPr>
                <p:nvPr/>
              </p:nvSpPr>
              <p:spPr bwMode="auto">
                <a:xfrm>
                  <a:off x="1424" y="3034"/>
                  <a:ext cx="103" cy="11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03" name="Oval 2395"/>
                <p:cNvSpPr>
                  <a:spLocks noChangeArrowheads="1"/>
                </p:cNvSpPr>
                <p:nvPr/>
              </p:nvSpPr>
              <p:spPr bwMode="auto">
                <a:xfrm>
                  <a:off x="1189" y="2793"/>
                  <a:ext cx="143" cy="10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04" name="Rectangle 2396"/>
                <p:cNvSpPr>
                  <a:spLocks noChangeArrowheads="1"/>
                </p:cNvSpPr>
                <p:nvPr/>
              </p:nvSpPr>
              <p:spPr bwMode="auto">
                <a:xfrm>
                  <a:off x="1026" y="2848"/>
                  <a:ext cx="440" cy="51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77" name="Text Box 2397"/>
              <p:cNvSpPr txBox="1">
                <a:spLocks noChangeArrowheads="1"/>
              </p:cNvSpPr>
              <p:nvPr/>
            </p:nvSpPr>
            <p:spPr bwMode="auto">
              <a:xfrm>
                <a:off x="11542867" y="3458112"/>
                <a:ext cx="934960" cy="469928"/>
              </a:xfrm>
              <a:prstGeom prst="rect">
                <a:avLst/>
              </a:prstGeom>
              <a:noFill/>
              <a:ln w="9525">
                <a:noFill/>
                <a:miter lim="800000"/>
                <a:headEnd/>
                <a:tailEnd/>
              </a:ln>
            </p:spPr>
            <p:txBody>
              <a:bodyPr wrap="none">
                <a:spAutoFit/>
              </a:bodyPr>
              <a:lstStyle/>
              <a:p>
                <a:pPr algn="ctr"/>
                <a:r>
                  <a:rPr lang="en-US" altLang="ja-JP" sz="800"/>
                  <a:t>Gatherer/</a:t>
                </a:r>
              </a:p>
              <a:p>
                <a:pPr algn="ctr"/>
                <a:r>
                  <a:rPr lang="en-US" altLang="ja-JP" sz="800"/>
                  <a:t>Gateboard</a:t>
                </a:r>
              </a:p>
            </p:txBody>
          </p:sp>
          <p:grpSp>
            <p:nvGrpSpPr>
              <p:cNvPr id="76" name="グループ化 109"/>
              <p:cNvGrpSpPr>
                <a:grpSpLocks/>
              </p:cNvGrpSpPr>
              <p:nvPr/>
            </p:nvGrpSpPr>
            <p:grpSpPr bwMode="auto">
              <a:xfrm>
                <a:off x="13596243" y="3351991"/>
                <a:ext cx="437145" cy="502910"/>
                <a:chOff x="7702550" y="2659063"/>
                <a:chExt cx="658813" cy="712787"/>
              </a:xfrm>
            </p:grpSpPr>
            <p:sp>
              <p:nvSpPr>
                <p:cNvPr id="98" name="Rectangle 2362"/>
                <p:cNvSpPr>
                  <a:spLocks noChangeArrowheads="1"/>
                </p:cNvSpPr>
                <p:nvPr/>
              </p:nvSpPr>
              <p:spPr bwMode="auto">
                <a:xfrm>
                  <a:off x="7703069" y="2975192"/>
                  <a:ext cx="132838" cy="15299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9" name="Oval 2363"/>
                <p:cNvSpPr>
                  <a:spLocks noChangeArrowheads="1"/>
                </p:cNvSpPr>
                <p:nvPr/>
              </p:nvSpPr>
              <p:spPr bwMode="auto">
                <a:xfrm>
                  <a:off x="7978708" y="2659840"/>
                  <a:ext cx="189293" cy="134258"/>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00" name="Rectangle 2364"/>
                <p:cNvSpPr>
                  <a:spLocks noChangeArrowheads="1"/>
                </p:cNvSpPr>
                <p:nvPr/>
              </p:nvSpPr>
              <p:spPr bwMode="auto">
                <a:xfrm>
                  <a:off x="7769488" y="2722286"/>
                  <a:ext cx="591128" cy="64944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79" name="Text Box 2376"/>
              <p:cNvSpPr txBox="1">
                <a:spLocks noChangeArrowheads="1"/>
              </p:cNvSpPr>
              <p:nvPr/>
            </p:nvSpPr>
            <p:spPr bwMode="auto">
              <a:xfrm>
                <a:off x="13473463" y="3800746"/>
                <a:ext cx="754734" cy="320405"/>
              </a:xfrm>
              <a:prstGeom prst="rect">
                <a:avLst/>
              </a:prstGeom>
              <a:noFill/>
              <a:ln w="9525">
                <a:noFill/>
                <a:miter lim="800000"/>
                <a:headEnd/>
                <a:tailEnd/>
              </a:ln>
            </p:spPr>
            <p:txBody>
              <a:bodyPr wrap="none">
                <a:spAutoFit/>
              </a:bodyPr>
              <a:lstStyle/>
              <a:p>
                <a:r>
                  <a:rPr lang="en-US" altLang="ja-JP" sz="900"/>
                  <a:t>Logger</a:t>
                </a:r>
              </a:p>
            </p:txBody>
          </p:sp>
          <p:sp>
            <p:nvSpPr>
              <p:cNvPr id="80" name="Text Box 2407"/>
              <p:cNvSpPr txBox="1">
                <a:spLocks noChangeArrowheads="1"/>
              </p:cNvSpPr>
              <p:nvPr/>
            </p:nvSpPr>
            <p:spPr bwMode="auto">
              <a:xfrm>
                <a:off x="12287671" y="3907683"/>
                <a:ext cx="1529273" cy="385517"/>
              </a:xfrm>
              <a:prstGeom prst="rect">
                <a:avLst/>
              </a:prstGeom>
              <a:noFill/>
              <a:ln w="9525">
                <a:noFill/>
                <a:miter lim="800000"/>
                <a:headEnd/>
                <a:tailEnd/>
              </a:ln>
            </p:spPr>
            <p:txBody>
              <a:bodyPr wrap="none">
                <a:spAutoFit/>
              </a:bodyPr>
              <a:lstStyle/>
              <a:p>
                <a:pPr>
                  <a:defRPr/>
                </a:pPr>
                <a:r>
                  <a:rPr lang="en-US" altLang="ja-JP" sz="1200" dirty="0">
                    <a:latin typeface="+mn-lt"/>
                    <a:ea typeface="ＭＳ Ｐゴシック" pitchFamily="50" charset="-128"/>
                  </a:rPr>
                  <a:t>Scinti. Systems</a:t>
                </a:r>
                <a:endParaRPr lang="ja-JP" altLang="en-US" sz="1200" dirty="0">
                  <a:latin typeface="+mn-lt"/>
                  <a:ea typeface="ＭＳ Ｐゴシック" pitchFamily="50" charset="-128"/>
                </a:endParaRPr>
              </a:p>
            </p:txBody>
          </p:sp>
          <p:sp>
            <p:nvSpPr>
              <p:cNvPr id="81" name="Oval 2387"/>
              <p:cNvSpPr>
                <a:spLocks noChangeArrowheads="1"/>
              </p:cNvSpPr>
              <p:nvPr/>
            </p:nvSpPr>
            <p:spPr bwMode="auto">
              <a:xfrm>
                <a:off x="12891447" y="2028561"/>
                <a:ext cx="154249" cy="10794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82" name="Rectangle 2390"/>
              <p:cNvSpPr>
                <a:spLocks noChangeArrowheads="1"/>
              </p:cNvSpPr>
              <p:nvPr/>
            </p:nvSpPr>
            <p:spPr bwMode="auto">
              <a:xfrm>
                <a:off x="12655667" y="1669480"/>
                <a:ext cx="639033" cy="40314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a:defRPr/>
                </a:pPr>
                <a:r>
                  <a:rPr lang="en-US" altLang="ja-JP" sz="900" dirty="0">
                    <a:ea typeface="ＭＳ Ｐゴシック" pitchFamily="50" charset="-128"/>
                  </a:rPr>
                  <a:t>Daq</a:t>
                </a:r>
              </a:p>
              <a:p>
                <a:pPr algn="ctr">
                  <a:defRPr/>
                </a:pPr>
                <a:r>
                  <a:rPr lang="en-US" altLang="ja-JP" sz="900" dirty="0">
                    <a:ea typeface="ＭＳ Ｐゴシック" pitchFamily="50" charset="-128"/>
                  </a:rPr>
                  <a:t>Operator</a:t>
                </a:r>
                <a:endParaRPr lang="ja-JP" altLang="en-US" sz="900" dirty="0">
                  <a:ea typeface="ＭＳ Ｐゴシック" pitchFamily="50" charset="-128"/>
                </a:endParaRPr>
              </a:p>
            </p:txBody>
          </p:sp>
          <p:grpSp>
            <p:nvGrpSpPr>
              <p:cNvPr id="78" name="グループ化 110"/>
              <p:cNvGrpSpPr>
                <a:grpSpLocks/>
              </p:cNvGrpSpPr>
              <p:nvPr/>
            </p:nvGrpSpPr>
            <p:grpSpPr bwMode="auto">
              <a:xfrm>
                <a:off x="12670684" y="2991177"/>
                <a:ext cx="496460" cy="505487"/>
                <a:chOff x="4176713" y="4881563"/>
                <a:chExt cx="747712" cy="717550"/>
              </a:xfrm>
            </p:grpSpPr>
            <p:sp>
              <p:nvSpPr>
                <p:cNvPr id="93" name="Rectangle 2370"/>
                <p:cNvSpPr>
                  <a:spLocks noChangeArrowheads="1"/>
                </p:cNvSpPr>
                <p:nvPr/>
              </p:nvSpPr>
              <p:spPr bwMode="auto">
                <a:xfrm>
                  <a:off x="4791296" y="4994249"/>
                  <a:ext cx="132750" cy="15635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4" name="Rectangle 2371"/>
                <p:cNvSpPr>
                  <a:spLocks noChangeArrowheads="1"/>
                </p:cNvSpPr>
                <p:nvPr/>
              </p:nvSpPr>
              <p:spPr bwMode="auto">
                <a:xfrm>
                  <a:off x="4787977" y="5388269"/>
                  <a:ext cx="132750" cy="15948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5" name="Rectangle 2372"/>
                <p:cNvSpPr>
                  <a:spLocks noChangeArrowheads="1"/>
                </p:cNvSpPr>
                <p:nvPr/>
              </p:nvSpPr>
              <p:spPr bwMode="auto">
                <a:xfrm>
                  <a:off x="4177326" y="5191258"/>
                  <a:ext cx="132750" cy="15635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6" name="Oval 2373"/>
                <p:cNvSpPr>
                  <a:spLocks noChangeArrowheads="1"/>
                </p:cNvSpPr>
                <p:nvPr/>
              </p:nvSpPr>
              <p:spPr bwMode="auto">
                <a:xfrm>
                  <a:off x="4476014" y="4881671"/>
                  <a:ext cx="189170" cy="13446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97" name="Rectangle 2374"/>
                <p:cNvSpPr>
                  <a:spLocks noChangeArrowheads="1"/>
                </p:cNvSpPr>
                <p:nvPr/>
              </p:nvSpPr>
              <p:spPr bwMode="auto">
                <a:xfrm>
                  <a:off x="4260295" y="4947340"/>
                  <a:ext cx="590739" cy="650447"/>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84" name="Text Box 2375"/>
              <p:cNvSpPr txBox="1">
                <a:spLocks noChangeArrowheads="1"/>
              </p:cNvSpPr>
              <p:nvPr/>
            </p:nvSpPr>
            <p:spPr bwMode="auto">
              <a:xfrm>
                <a:off x="12426186" y="3515163"/>
                <a:ext cx="1021738" cy="320405"/>
              </a:xfrm>
              <a:prstGeom prst="rect">
                <a:avLst/>
              </a:prstGeom>
              <a:noFill/>
              <a:ln w="9525">
                <a:noFill/>
                <a:miter lim="800000"/>
                <a:headEnd/>
                <a:tailEnd/>
              </a:ln>
            </p:spPr>
            <p:txBody>
              <a:bodyPr wrap="none">
                <a:spAutoFit/>
              </a:bodyPr>
              <a:lstStyle/>
              <a:p>
                <a:r>
                  <a:rPr lang="en-US" altLang="ja-JP" sz="900"/>
                  <a:t>Dispatcher</a:t>
                </a:r>
              </a:p>
            </p:txBody>
          </p:sp>
          <p:cxnSp>
            <p:nvCxnSpPr>
              <p:cNvPr id="85" name="直線コネクタ 84"/>
              <p:cNvCxnSpPr/>
              <p:nvPr/>
            </p:nvCxnSpPr>
            <p:spPr bwMode="auto">
              <a:xfrm flipV="1">
                <a:off x="12281061" y="3264420"/>
                <a:ext cx="390030" cy="22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bwMode="auto">
              <a:xfrm>
                <a:off x="13166894" y="3405409"/>
                <a:ext cx="429694" cy="2247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3" name="グループ化 578"/>
              <p:cNvGrpSpPr>
                <a:grpSpLocks/>
              </p:cNvGrpSpPr>
              <p:nvPr/>
            </p:nvGrpSpPr>
            <p:grpSpPr bwMode="auto">
              <a:xfrm>
                <a:off x="13596655" y="2603186"/>
                <a:ext cx="428243" cy="472074"/>
                <a:chOff x="2305802" y="3485781"/>
                <a:chExt cx="428243" cy="472074"/>
              </a:xfrm>
            </p:grpSpPr>
            <p:sp>
              <p:nvSpPr>
                <p:cNvPr id="90" name="Rectangle 2393"/>
                <p:cNvSpPr>
                  <a:spLocks noChangeArrowheads="1"/>
                </p:cNvSpPr>
                <p:nvPr/>
              </p:nvSpPr>
              <p:spPr bwMode="auto">
                <a:xfrm>
                  <a:off x="2305734" y="3699814"/>
                  <a:ext cx="88142" cy="9913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solidFill>
                      <a:srgbClr val="0070C0"/>
                    </a:solidFill>
                    <a:ea typeface="ＭＳ Ｐゴシック" pitchFamily="50" charset="-128"/>
                  </a:endParaRPr>
                </a:p>
              </p:txBody>
            </p:sp>
            <p:sp>
              <p:nvSpPr>
                <p:cNvPr id="91" name="Oval 2395"/>
                <p:cNvSpPr>
                  <a:spLocks noChangeArrowheads="1"/>
                </p:cNvSpPr>
                <p:nvPr/>
              </p:nvSpPr>
              <p:spPr bwMode="auto">
                <a:xfrm>
                  <a:off x="2490833" y="3486128"/>
                  <a:ext cx="123399" cy="88118"/>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solidFill>
                      <a:srgbClr val="0070C0"/>
                    </a:solidFill>
                  </a:endParaRPr>
                </a:p>
              </p:txBody>
            </p:sp>
            <p:sp>
              <p:nvSpPr>
                <p:cNvPr id="92" name="Rectangle 2396"/>
                <p:cNvSpPr>
                  <a:spLocks noChangeArrowheads="1"/>
                </p:cNvSpPr>
                <p:nvPr/>
              </p:nvSpPr>
              <p:spPr bwMode="auto">
                <a:xfrm>
                  <a:off x="2349805" y="3532389"/>
                  <a:ext cx="383419" cy="425171"/>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solidFill>
                      <a:srgbClr val="0070C0"/>
                    </a:solidFill>
                    <a:ea typeface="ＭＳ Ｐゴシック" pitchFamily="50" charset="-128"/>
                  </a:endParaRPr>
                </a:p>
              </p:txBody>
            </p:sp>
          </p:grpSp>
          <p:cxnSp>
            <p:nvCxnSpPr>
              <p:cNvPr id="88" name="直線コネクタ 87"/>
              <p:cNvCxnSpPr>
                <a:stCxn id="93" idx="3"/>
                <a:endCxn id="90" idx="1"/>
              </p:cNvCxnSpPr>
              <p:nvPr/>
            </p:nvCxnSpPr>
            <p:spPr>
              <a:xfrm flipV="1">
                <a:off x="13166894" y="2867888"/>
                <a:ext cx="429694" cy="2577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 Box 2377"/>
              <p:cNvSpPr txBox="1">
                <a:spLocks noChangeArrowheads="1"/>
              </p:cNvSpPr>
              <p:nvPr/>
            </p:nvSpPr>
            <p:spPr bwMode="auto">
              <a:xfrm>
                <a:off x="13473169" y="3050536"/>
                <a:ext cx="790334" cy="320405"/>
              </a:xfrm>
              <a:prstGeom prst="rect">
                <a:avLst/>
              </a:prstGeom>
              <a:noFill/>
              <a:ln w="9525">
                <a:noFill/>
                <a:miter lim="800000"/>
                <a:headEnd/>
                <a:tailEnd/>
              </a:ln>
            </p:spPr>
            <p:txBody>
              <a:bodyPr wrap="none">
                <a:spAutoFit/>
              </a:bodyPr>
              <a:lstStyle/>
              <a:p>
                <a:r>
                  <a:rPr lang="en-US" altLang="ja-JP" sz="900"/>
                  <a:t>Monitor</a:t>
                </a:r>
              </a:p>
            </p:txBody>
          </p:sp>
        </p:grpSp>
        <p:cxnSp>
          <p:nvCxnSpPr>
            <p:cNvPr id="71" name="直線コネクタ 70"/>
            <p:cNvCxnSpPr>
              <a:stCxn id="91" idx="0"/>
              <a:endCxn id="81" idx="4"/>
            </p:cNvCxnSpPr>
            <p:nvPr/>
          </p:nvCxnSpPr>
          <p:spPr>
            <a:xfrm rot="16200000" flipV="1">
              <a:off x="7732832" y="3315505"/>
              <a:ext cx="336464" cy="630249"/>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103" idx="0"/>
              <a:endCxn id="81" idx="4"/>
            </p:cNvCxnSpPr>
            <p:nvPr/>
          </p:nvCxnSpPr>
          <p:spPr>
            <a:xfrm rot="5400000" flipH="1" flipV="1">
              <a:off x="6947836" y="3436913"/>
              <a:ext cx="612618" cy="663588"/>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99" idx="0"/>
              <a:endCxn id="81" idx="4"/>
            </p:cNvCxnSpPr>
            <p:nvPr/>
          </p:nvCxnSpPr>
          <p:spPr>
            <a:xfrm rot="16200000" flipV="1">
              <a:off x="7462232" y="3586105"/>
              <a:ext cx="876076" cy="628662"/>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96" idx="0"/>
              <a:endCxn id="81" idx="4"/>
            </p:cNvCxnSpPr>
            <p:nvPr/>
          </p:nvCxnSpPr>
          <p:spPr>
            <a:xfrm rot="5400000" flipH="1" flipV="1">
              <a:off x="7264548" y="3756800"/>
              <a:ext cx="615792" cy="26989"/>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7" name="グループ化 574"/>
          <p:cNvGrpSpPr>
            <a:grpSpLocks/>
          </p:cNvGrpSpPr>
          <p:nvPr/>
        </p:nvGrpSpPr>
        <p:grpSpPr bwMode="auto">
          <a:xfrm>
            <a:off x="5307670" y="4576341"/>
            <a:ext cx="2252662" cy="1804987"/>
            <a:chOff x="3931945" y="3572798"/>
            <a:chExt cx="3127064" cy="2504615"/>
          </a:xfrm>
        </p:grpSpPr>
        <p:sp>
          <p:nvSpPr>
            <p:cNvPr id="106" name="円/楕円 105"/>
            <p:cNvSpPr/>
            <p:nvPr/>
          </p:nvSpPr>
          <p:spPr>
            <a:xfrm>
              <a:off x="3931945" y="4156547"/>
              <a:ext cx="3127064" cy="1920866"/>
            </a:xfrm>
            <a:prstGeom prst="ellipse">
              <a:avLst/>
            </a:prstGeom>
            <a:solidFill>
              <a:schemeClr val="bg1">
                <a:lumMod val="95000"/>
              </a:schemeClr>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p>
          </p:txBody>
        </p:sp>
        <p:grpSp>
          <p:nvGrpSpPr>
            <p:cNvPr id="105" name="グループ化 63"/>
            <p:cNvGrpSpPr>
              <a:grpSpLocks/>
            </p:cNvGrpSpPr>
            <p:nvPr/>
          </p:nvGrpSpPr>
          <p:grpSpPr bwMode="auto">
            <a:xfrm>
              <a:off x="4146004" y="4760441"/>
              <a:ext cx="486146" cy="509358"/>
              <a:chOff x="6556883" y="2293928"/>
              <a:chExt cx="731838" cy="722311"/>
            </a:xfrm>
          </p:grpSpPr>
          <p:sp>
            <p:nvSpPr>
              <p:cNvPr id="137" name="Rectangle 2393"/>
              <p:cNvSpPr>
                <a:spLocks noChangeArrowheads="1"/>
              </p:cNvSpPr>
              <p:nvPr/>
            </p:nvSpPr>
            <p:spPr bwMode="auto">
              <a:xfrm>
                <a:off x="6556432" y="2596484"/>
                <a:ext cx="136016" cy="1530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8" name="Rectangle 2394"/>
              <p:cNvSpPr>
                <a:spLocks noChangeArrowheads="1"/>
              </p:cNvSpPr>
              <p:nvPr/>
            </p:nvSpPr>
            <p:spPr bwMode="auto">
              <a:xfrm>
                <a:off x="7153570" y="2608979"/>
                <a:ext cx="136016" cy="156190"/>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9" name="Oval 2395"/>
              <p:cNvSpPr>
                <a:spLocks noChangeArrowheads="1"/>
              </p:cNvSpPr>
              <p:nvPr/>
            </p:nvSpPr>
            <p:spPr bwMode="auto">
              <a:xfrm>
                <a:off x="6838415" y="2293475"/>
                <a:ext cx="192411" cy="134324"/>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40" name="Rectangle 2396"/>
              <p:cNvSpPr>
                <a:spLocks noChangeArrowheads="1"/>
              </p:cNvSpPr>
              <p:nvPr/>
            </p:nvSpPr>
            <p:spPr bwMode="auto">
              <a:xfrm>
                <a:off x="6626099" y="2365324"/>
                <a:ext cx="587185" cy="649749"/>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108" name="Text Box 2397"/>
            <p:cNvSpPr txBox="1">
              <a:spLocks noChangeArrowheads="1"/>
            </p:cNvSpPr>
            <p:nvPr/>
          </p:nvSpPr>
          <p:spPr bwMode="auto">
            <a:xfrm>
              <a:off x="3990348" y="5239646"/>
              <a:ext cx="861535" cy="469928"/>
            </a:xfrm>
            <a:prstGeom prst="rect">
              <a:avLst/>
            </a:prstGeom>
            <a:noFill/>
            <a:ln w="9525">
              <a:noFill/>
              <a:miter lim="800000"/>
              <a:headEnd/>
              <a:tailEnd/>
            </a:ln>
          </p:spPr>
          <p:txBody>
            <a:bodyPr wrap="none">
              <a:spAutoFit/>
            </a:bodyPr>
            <a:lstStyle/>
            <a:p>
              <a:pPr algn="ctr"/>
              <a:r>
                <a:rPr lang="en-US" altLang="ja-JP" sz="800"/>
                <a:t>Gatherer </a:t>
              </a:r>
            </a:p>
            <a:p>
              <a:pPr algn="ctr"/>
              <a:r>
                <a:rPr lang="en-US" altLang="ja-JP" sz="800"/>
                <a:t>for GEM </a:t>
              </a:r>
              <a:endParaRPr lang="ja-JP" altLang="en-US" sz="800"/>
            </a:p>
          </p:txBody>
        </p:sp>
        <p:grpSp>
          <p:nvGrpSpPr>
            <p:cNvPr id="107" name="グループ化 114"/>
            <p:cNvGrpSpPr>
              <a:grpSpLocks/>
            </p:cNvGrpSpPr>
            <p:nvPr/>
          </p:nvGrpSpPr>
          <p:grpSpPr bwMode="auto">
            <a:xfrm>
              <a:off x="6161516" y="4389265"/>
              <a:ext cx="446172" cy="510645"/>
              <a:chOff x="2023310" y="5472806"/>
              <a:chExt cx="671005" cy="723391"/>
            </a:xfrm>
          </p:grpSpPr>
          <p:sp>
            <p:nvSpPr>
              <p:cNvPr id="134" name="Rectangle 2366"/>
              <p:cNvSpPr>
                <a:spLocks noChangeArrowheads="1"/>
              </p:cNvSpPr>
              <p:nvPr/>
            </p:nvSpPr>
            <p:spPr bwMode="auto">
              <a:xfrm>
                <a:off x="2024187" y="5798452"/>
                <a:ext cx="135881" cy="15290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5" name="Oval 2367"/>
              <p:cNvSpPr>
                <a:spLocks noChangeArrowheads="1"/>
              </p:cNvSpPr>
              <p:nvPr/>
            </p:nvSpPr>
            <p:spPr bwMode="auto">
              <a:xfrm>
                <a:off x="2299264" y="5473913"/>
                <a:ext cx="188910" cy="13418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36" name="Rectangle 2368"/>
              <p:cNvSpPr>
                <a:spLocks noChangeArrowheads="1"/>
              </p:cNvSpPr>
              <p:nvPr/>
            </p:nvSpPr>
            <p:spPr bwMode="auto">
              <a:xfrm>
                <a:off x="2103727" y="5548806"/>
                <a:ext cx="589926" cy="645960"/>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110" name="Text Box 2377"/>
            <p:cNvSpPr txBox="1">
              <a:spLocks noChangeArrowheads="1"/>
            </p:cNvSpPr>
            <p:nvPr/>
          </p:nvSpPr>
          <p:spPr bwMode="auto">
            <a:xfrm>
              <a:off x="6027729" y="4870060"/>
              <a:ext cx="790334" cy="320405"/>
            </a:xfrm>
            <a:prstGeom prst="rect">
              <a:avLst/>
            </a:prstGeom>
            <a:noFill/>
            <a:ln w="9525">
              <a:noFill/>
              <a:miter lim="800000"/>
              <a:headEnd/>
              <a:tailEnd/>
            </a:ln>
          </p:spPr>
          <p:txBody>
            <a:bodyPr wrap="none">
              <a:spAutoFit/>
            </a:bodyPr>
            <a:lstStyle/>
            <a:p>
              <a:r>
                <a:rPr lang="en-US" altLang="ja-JP" sz="900"/>
                <a:t>Monitor</a:t>
              </a:r>
            </a:p>
          </p:txBody>
        </p:sp>
        <p:grpSp>
          <p:nvGrpSpPr>
            <p:cNvPr id="109" name="グループ化 111"/>
            <p:cNvGrpSpPr>
              <a:grpSpLocks/>
            </p:cNvGrpSpPr>
            <p:nvPr/>
          </p:nvGrpSpPr>
          <p:grpSpPr bwMode="auto">
            <a:xfrm>
              <a:off x="6174411" y="5197589"/>
              <a:ext cx="437145" cy="502910"/>
              <a:chOff x="5489575" y="5357813"/>
              <a:chExt cx="658813" cy="712787"/>
            </a:xfrm>
          </p:grpSpPr>
          <p:sp>
            <p:nvSpPr>
              <p:cNvPr id="131" name="Rectangle 2362"/>
              <p:cNvSpPr>
                <a:spLocks noChangeArrowheads="1"/>
              </p:cNvSpPr>
              <p:nvPr/>
            </p:nvSpPr>
            <p:spPr bwMode="auto">
              <a:xfrm>
                <a:off x="5490947" y="5674417"/>
                <a:ext cx="132847" cy="15298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2" name="Oval 2363"/>
              <p:cNvSpPr>
                <a:spLocks noChangeArrowheads="1"/>
              </p:cNvSpPr>
              <p:nvPr/>
            </p:nvSpPr>
            <p:spPr bwMode="auto">
              <a:xfrm>
                <a:off x="5766603" y="5359083"/>
                <a:ext cx="189308" cy="134250"/>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33" name="Rectangle 2364"/>
              <p:cNvSpPr>
                <a:spLocks noChangeArrowheads="1"/>
              </p:cNvSpPr>
              <p:nvPr/>
            </p:nvSpPr>
            <p:spPr bwMode="auto">
              <a:xfrm>
                <a:off x="5557371" y="5421526"/>
                <a:ext cx="591168" cy="649402"/>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grpSp>
          <p:nvGrpSpPr>
            <p:cNvPr id="111" name="グループ化 110"/>
            <p:cNvGrpSpPr>
              <a:grpSpLocks/>
            </p:cNvGrpSpPr>
            <p:nvPr/>
          </p:nvGrpSpPr>
          <p:grpSpPr bwMode="auto">
            <a:xfrm>
              <a:off x="5107970" y="4763006"/>
              <a:ext cx="496460" cy="505487"/>
              <a:chOff x="4176713" y="4881563"/>
              <a:chExt cx="747712" cy="717550"/>
            </a:xfrm>
          </p:grpSpPr>
          <p:sp>
            <p:nvSpPr>
              <p:cNvPr id="126" name="Rectangle 2370"/>
              <p:cNvSpPr>
                <a:spLocks noChangeArrowheads="1"/>
              </p:cNvSpPr>
              <p:nvPr/>
            </p:nvSpPr>
            <p:spPr bwMode="auto">
              <a:xfrm>
                <a:off x="4791862" y="4993166"/>
                <a:ext cx="132759" cy="15634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27" name="Rectangle 2371"/>
              <p:cNvSpPr>
                <a:spLocks noChangeArrowheads="1"/>
              </p:cNvSpPr>
              <p:nvPr/>
            </p:nvSpPr>
            <p:spPr bwMode="auto">
              <a:xfrm>
                <a:off x="4788544" y="5390289"/>
                <a:ext cx="132759" cy="159476"/>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28" name="Rectangle 2372"/>
              <p:cNvSpPr>
                <a:spLocks noChangeArrowheads="1"/>
              </p:cNvSpPr>
              <p:nvPr/>
            </p:nvSpPr>
            <p:spPr bwMode="auto">
              <a:xfrm>
                <a:off x="4177852" y="5193292"/>
                <a:ext cx="132759" cy="15634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29" name="Oval 2373"/>
              <p:cNvSpPr>
                <a:spLocks noChangeArrowheads="1"/>
              </p:cNvSpPr>
              <p:nvPr/>
            </p:nvSpPr>
            <p:spPr bwMode="auto">
              <a:xfrm>
                <a:off x="4476560" y="4880596"/>
                <a:ext cx="189181" cy="134458"/>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30" name="Rectangle 2374"/>
              <p:cNvSpPr>
                <a:spLocks noChangeArrowheads="1"/>
              </p:cNvSpPr>
              <p:nvPr/>
            </p:nvSpPr>
            <p:spPr bwMode="auto">
              <a:xfrm>
                <a:off x="4260826" y="4946261"/>
                <a:ext cx="590778" cy="65353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113" name="Text Box 2375"/>
            <p:cNvSpPr txBox="1">
              <a:spLocks noChangeArrowheads="1"/>
            </p:cNvSpPr>
            <p:nvPr/>
          </p:nvSpPr>
          <p:spPr bwMode="auto">
            <a:xfrm>
              <a:off x="4904049" y="5271437"/>
              <a:ext cx="1021738" cy="320405"/>
            </a:xfrm>
            <a:prstGeom prst="rect">
              <a:avLst/>
            </a:prstGeom>
            <a:noFill/>
            <a:ln w="9525">
              <a:noFill/>
              <a:miter lim="800000"/>
              <a:headEnd/>
              <a:tailEnd/>
            </a:ln>
          </p:spPr>
          <p:txBody>
            <a:bodyPr wrap="none">
              <a:spAutoFit/>
            </a:bodyPr>
            <a:lstStyle/>
            <a:p>
              <a:r>
                <a:rPr lang="en-US" altLang="ja-JP" sz="900"/>
                <a:t>Dispatcher</a:t>
              </a:r>
            </a:p>
          </p:txBody>
        </p:sp>
        <p:sp>
          <p:nvSpPr>
            <p:cNvPr id="114" name="Text Box 2376"/>
            <p:cNvSpPr txBox="1">
              <a:spLocks noChangeArrowheads="1"/>
            </p:cNvSpPr>
            <p:nvPr/>
          </p:nvSpPr>
          <p:spPr bwMode="auto">
            <a:xfrm>
              <a:off x="6062968" y="5665677"/>
              <a:ext cx="754734" cy="320405"/>
            </a:xfrm>
            <a:prstGeom prst="rect">
              <a:avLst/>
            </a:prstGeom>
            <a:noFill/>
            <a:ln w="9525">
              <a:noFill/>
              <a:miter lim="800000"/>
              <a:headEnd/>
              <a:tailEnd/>
            </a:ln>
          </p:spPr>
          <p:txBody>
            <a:bodyPr wrap="none">
              <a:spAutoFit/>
            </a:bodyPr>
            <a:lstStyle/>
            <a:p>
              <a:r>
                <a:rPr lang="en-US" altLang="ja-JP" sz="900"/>
                <a:t>Logger</a:t>
              </a:r>
            </a:p>
          </p:txBody>
        </p:sp>
        <p:sp>
          <p:nvSpPr>
            <p:cNvPr id="115" name="Text Box 2407"/>
            <p:cNvSpPr txBox="1">
              <a:spLocks noChangeArrowheads="1"/>
            </p:cNvSpPr>
            <p:nvPr/>
          </p:nvSpPr>
          <p:spPr bwMode="auto">
            <a:xfrm>
              <a:off x="4773762" y="5669890"/>
              <a:ext cx="1430207" cy="385494"/>
            </a:xfrm>
            <a:prstGeom prst="rect">
              <a:avLst/>
            </a:prstGeom>
            <a:noFill/>
            <a:ln w="9525">
              <a:noFill/>
              <a:miter lim="800000"/>
              <a:headEnd/>
              <a:tailEnd/>
            </a:ln>
          </p:spPr>
          <p:txBody>
            <a:bodyPr wrap="none">
              <a:spAutoFit/>
            </a:bodyPr>
            <a:lstStyle/>
            <a:p>
              <a:pPr>
                <a:defRPr/>
              </a:pPr>
              <a:r>
                <a:rPr lang="en-US" altLang="ja-JP" sz="1200" dirty="0">
                  <a:latin typeface="+mn-lt"/>
                  <a:ea typeface="ＭＳ Ｐゴシック" pitchFamily="50" charset="-128"/>
                </a:rPr>
                <a:t>GEM Systems</a:t>
              </a:r>
              <a:endParaRPr lang="ja-JP" altLang="en-US" sz="1200" dirty="0">
                <a:latin typeface="+mn-lt"/>
                <a:ea typeface="ＭＳ Ｐゴシック" pitchFamily="50" charset="-128"/>
              </a:endParaRPr>
            </a:p>
          </p:txBody>
        </p:sp>
        <p:grpSp>
          <p:nvGrpSpPr>
            <p:cNvPr id="112" name="グループ化 573"/>
            <p:cNvGrpSpPr>
              <a:grpSpLocks/>
            </p:cNvGrpSpPr>
            <p:nvPr/>
          </p:nvGrpSpPr>
          <p:grpSpPr bwMode="auto">
            <a:xfrm>
              <a:off x="5136348" y="3572798"/>
              <a:ext cx="640887" cy="466803"/>
              <a:chOff x="5136348" y="3572798"/>
              <a:chExt cx="640887" cy="466803"/>
            </a:xfrm>
          </p:grpSpPr>
          <p:sp>
            <p:nvSpPr>
              <p:cNvPr id="124" name="Oval 2387"/>
              <p:cNvSpPr>
                <a:spLocks noChangeArrowheads="1"/>
              </p:cNvSpPr>
              <p:nvPr/>
            </p:nvSpPr>
            <p:spPr bwMode="auto">
              <a:xfrm>
                <a:off x="5373171" y="3929657"/>
                <a:ext cx="154260" cy="11014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25" name="Rectangle 2390"/>
              <p:cNvSpPr>
                <a:spLocks noChangeArrowheads="1"/>
              </p:cNvSpPr>
              <p:nvPr/>
            </p:nvSpPr>
            <p:spPr bwMode="auto">
              <a:xfrm>
                <a:off x="5137374" y="3572798"/>
                <a:ext cx="639075" cy="40091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a:defRPr/>
                </a:pPr>
                <a:r>
                  <a:rPr lang="en-US" altLang="ja-JP" sz="900" dirty="0">
                    <a:ea typeface="ＭＳ Ｐゴシック" pitchFamily="50" charset="-128"/>
                  </a:rPr>
                  <a:t>Daq</a:t>
                </a:r>
              </a:p>
              <a:p>
                <a:pPr algn="ctr">
                  <a:defRPr/>
                </a:pPr>
                <a:r>
                  <a:rPr lang="en-US" altLang="ja-JP" sz="900" dirty="0">
                    <a:ea typeface="ＭＳ Ｐゴシック" pitchFamily="50" charset="-128"/>
                  </a:rPr>
                  <a:t>Operator</a:t>
                </a:r>
                <a:endParaRPr lang="ja-JP" altLang="en-US" sz="900" dirty="0">
                  <a:ea typeface="ＭＳ Ｐゴシック" pitchFamily="50" charset="-128"/>
                </a:endParaRPr>
              </a:p>
            </p:txBody>
          </p:sp>
        </p:grpSp>
        <p:cxnSp>
          <p:nvCxnSpPr>
            <p:cNvPr id="117" name="直線コネクタ 116"/>
            <p:cNvCxnSpPr/>
            <p:nvPr/>
          </p:nvCxnSpPr>
          <p:spPr>
            <a:xfrm flipV="1">
              <a:off x="4632725" y="5037678"/>
              <a:ext cx="476001" cy="22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a:endCxn id="134" idx="1"/>
            </p:cNvCxnSpPr>
            <p:nvPr/>
          </p:nvCxnSpPr>
          <p:spPr>
            <a:xfrm flipV="1">
              <a:off x="5604560" y="4674212"/>
              <a:ext cx="557539" cy="2246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5602357" y="5178659"/>
              <a:ext cx="572965" cy="2951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endCxn id="124" idx="4"/>
            </p:cNvCxnSpPr>
            <p:nvPr/>
          </p:nvCxnSpPr>
          <p:spPr>
            <a:xfrm rot="5400000" flipH="1" flipV="1">
              <a:off x="4563452" y="3873272"/>
              <a:ext cx="720324" cy="1053373"/>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a:endCxn id="124" idx="4"/>
            </p:cNvCxnSpPr>
            <p:nvPr/>
          </p:nvCxnSpPr>
          <p:spPr>
            <a:xfrm rot="5400000" flipH="1" flipV="1">
              <a:off x="5048269" y="4360292"/>
              <a:ext cx="722528" cy="8153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35" idx="0"/>
              <a:endCxn id="124" idx="4"/>
            </p:cNvCxnSpPr>
            <p:nvPr/>
          </p:nvCxnSpPr>
          <p:spPr>
            <a:xfrm rot="16200000" flipV="1">
              <a:off x="5754484" y="3735614"/>
              <a:ext cx="350249" cy="958615"/>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132" idx="0"/>
              <a:endCxn id="124" idx="4"/>
            </p:cNvCxnSpPr>
            <p:nvPr/>
          </p:nvCxnSpPr>
          <p:spPr>
            <a:xfrm rot="16200000" flipV="1">
              <a:off x="5355772" y="4134326"/>
              <a:ext cx="1158688" cy="969632"/>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41" name="図 140"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457200" y="1063277"/>
            <a:ext cx="8229600" cy="4525963"/>
          </a:xfrm>
        </p:spPr>
        <p:txBody>
          <a:bodyPr/>
          <a:lstStyle/>
          <a:p>
            <a:pPr>
              <a:buNone/>
            </a:pPr>
            <a:endParaRPr kumimoji="1" lang="en-US" altLang="ja-JP" smtClean="0"/>
          </a:p>
          <a:p>
            <a:pPr>
              <a:buNone/>
            </a:pPr>
            <a:endParaRPr lang="en-US" altLang="ja-JP" smtClean="0"/>
          </a:p>
          <a:p>
            <a:pPr>
              <a:buNone/>
            </a:pPr>
            <a:endParaRPr kumimoji="1" lang="en-US" altLang="ja-JP" smtClean="0"/>
          </a:p>
          <a:p>
            <a:pPr>
              <a:buNone/>
            </a:pPr>
            <a:r>
              <a:rPr lang="en-US" altLang="ja-JP" sz="4400" smtClean="0"/>
              <a:t>nc  192.168.0.16  24  |  histo_prog</a:t>
            </a:r>
            <a:endParaRPr kumimoji="1" lang="ja-JP" altLang="en-US" sz="440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5" name="スライド番号プレースホルダ 4"/>
          <p:cNvSpPr>
            <a:spLocks noGrp="1"/>
          </p:cNvSpPr>
          <p:nvPr>
            <p:ph type="sldNum" sz="quarter" idx="12"/>
          </p:nvPr>
        </p:nvSpPr>
        <p:spPr/>
        <p:txBody>
          <a:bodyPr/>
          <a:lstStyle/>
          <a:p>
            <a:fld id="{08470B2B-695B-45E3-9C20-99F8EF8DD10C}" type="slidenum">
              <a:rPr kumimoji="1" lang="ja-JP" altLang="en-US" smtClean="0"/>
              <a:pPr/>
              <a:t>3</a:t>
            </a:fld>
            <a:endParaRPr kumimoji="1" lang="ja-JP" altLang="en-US"/>
          </a:p>
        </p:txBody>
      </p:sp>
      <p:pic>
        <p:nvPicPr>
          <p:cNvPr id="6" name="図 5"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スライド番号プレースホルダ 3"/>
          <p:cNvSpPr>
            <a:spLocks noGrp="1"/>
          </p:cNvSpPr>
          <p:nvPr>
            <p:ph type="sldNum" sz="quarter" idx="12"/>
          </p:nvPr>
        </p:nvSpPr>
        <p:spPr>
          <a:noFill/>
        </p:spPr>
        <p:txBody>
          <a:bodyPr/>
          <a:lstStyle/>
          <a:p>
            <a:fld id="{4B81BA4D-2156-4E93-9419-2B4D0F31A8BD}" type="slidenum">
              <a:rPr lang="en-US" altLang="ja-JP" smtClean="0">
                <a:ea typeface="ＭＳ Ｐゴシック" charset="-128"/>
              </a:rPr>
              <a:pPr/>
              <a:t>30</a:t>
            </a:fld>
            <a:endParaRPr lang="en-US" altLang="ja-JP" smtClean="0">
              <a:ea typeface="ＭＳ Ｐゴシック" charset="-128"/>
            </a:endParaRPr>
          </a:p>
        </p:txBody>
      </p:sp>
      <p:sp>
        <p:nvSpPr>
          <p:cNvPr id="1028" name="タイトル 1"/>
          <p:cNvSpPr>
            <a:spLocks noGrp="1"/>
          </p:cNvSpPr>
          <p:nvPr>
            <p:ph type="title" idx="4294967295"/>
          </p:nvPr>
        </p:nvSpPr>
        <p:spPr>
          <a:xfrm>
            <a:off x="457200" y="125413"/>
            <a:ext cx="8229600" cy="1065212"/>
          </a:xfrm>
        </p:spPr>
        <p:txBody>
          <a:bodyPr>
            <a:noAutofit/>
          </a:bodyPr>
          <a:lstStyle/>
          <a:p>
            <a:pPr eaLnBrk="1" hangingPunct="1"/>
            <a:r>
              <a:rPr lang="en-US" altLang="ja-JP" sz="3200" smtClean="0"/>
              <a:t>J-PARC/MLF </a:t>
            </a:r>
            <a:r>
              <a:rPr lang="ja-JP" altLang="en-US" sz="3200" smtClean="0"/>
              <a:t>中性子</a:t>
            </a:r>
            <a:r>
              <a:rPr lang="en-US" altLang="ja-JP" sz="3200" smtClean="0"/>
              <a:t/>
            </a:r>
            <a:br>
              <a:rPr lang="en-US" altLang="ja-JP" sz="3200" smtClean="0"/>
            </a:br>
            <a:r>
              <a:rPr lang="ja-JP" altLang="en-US" sz="3200" smtClean="0"/>
              <a:t>検出器・リードアウトモジュール</a:t>
            </a:r>
          </a:p>
        </p:txBody>
      </p:sp>
      <p:sp>
        <p:nvSpPr>
          <p:cNvPr id="1029" name="コンテンツ プレースホルダ 5"/>
          <p:cNvSpPr>
            <a:spLocks noGrp="1"/>
          </p:cNvSpPr>
          <p:nvPr>
            <p:ph idx="4294967295"/>
          </p:nvPr>
        </p:nvSpPr>
        <p:spPr>
          <a:xfrm>
            <a:off x="471488" y="1244600"/>
            <a:ext cx="7573962" cy="3584575"/>
          </a:xfrm>
        </p:spPr>
        <p:txBody>
          <a:bodyPr/>
          <a:lstStyle/>
          <a:p>
            <a:pPr eaLnBrk="1" hangingPunct="1"/>
            <a:r>
              <a:rPr lang="en-US" altLang="ja-JP" sz="2800" smtClean="0"/>
              <a:t>Position Sensitive Detector (PSD)</a:t>
            </a:r>
          </a:p>
          <a:p>
            <a:pPr lvl="1" eaLnBrk="1" hangingPunct="1"/>
            <a:r>
              <a:rPr lang="en-US" altLang="ja-JP" sz="2400" baseline="30000" smtClean="0"/>
              <a:t>3</a:t>
            </a:r>
            <a:r>
              <a:rPr lang="en-US" altLang="ja-JP" sz="2400" smtClean="0"/>
              <a:t>He filled proportional counter</a:t>
            </a:r>
          </a:p>
          <a:p>
            <a:pPr lvl="1" eaLnBrk="1" hangingPunct="1"/>
            <a:r>
              <a:rPr lang="en-US" altLang="ja-JP" sz="2400" smtClean="0"/>
              <a:t>The most common neutron detector</a:t>
            </a:r>
          </a:p>
          <a:p>
            <a:pPr eaLnBrk="1" hangingPunct="1"/>
            <a:r>
              <a:rPr lang="en-US" altLang="ja-JP" sz="2800" smtClean="0"/>
              <a:t>Photon-counting 2-D/1-D detector (Scinti)</a:t>
            </a:r>
            <a:endParaRPr lang="en-US" altLang="ja-JP" sz="2400" smtClean="0"/>
          </a:p>
          <a:p>
            <a:pPr eaLnBrk="1" hangingPunct="1"/>
            <a:r>
              <a:rPr lang="en-US" altLang="ja-JP" sz="2800" smtClean="0"/>
              <a:t>Gas Electron Multiplier (GEM)</a:t>
            </a:r>
          </a:p>
          <a:p>
            <a:pPr lvl="1" eaLnBrk="1" hangingPunct="1">
              <a:buNone/>
            </a:pPr>
            <a:endParaRPr lang="en-US" altLang="ja-JP" sz="2400" smtClean="0"/>
          </a:p>
        </p:txBody>
      </p:sp>
      <p:pic>
        <p:nvPicPr>
          <p:cNvPr id="14345" name="Picture 9"/>
          <p:cNvPicPr>
            <a:picLocks noChangeAspect="1" noChangeArrowheads="1"/>
          </p:cNvPicPr>
          <p:nvPr/>
        </p:nvPicPr>
        <p:blipFill>
          <a:blip r:embed="rId4" cstate="print"/>
          <a:srcRect/>
          <a:stretch>
            <a:fillRect/>
          </a:stretch>
        </p:blipFill>
        <p:spPr bwMode="auto">
          <a:xfrm>
            <a:off x="750888" y="4878388"/>
            <a:ext cx="1412875" cy="9794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31" name="正方形/長方形 9"/>
          <p:cNvSpPr>
            <a:spLocks noChangeArrowheads="1"/>
          </p:cNvSpPr>
          <p:nvPr/>
        </p:nvSpPr>
        <p:spPr bwMode="auto">
          <a:xfrm>
            <a:off x="1131888" y="5856288"/>
            <a:ext cx="708025" cy="338137"/>
          </a:xfrm>
          <a:prstGeom prst="rect">
            <a:avLst/>
          </a:prstGeom>
          <a:noFill/>
          <a:ln w="9525">
            <a:noFill/>
            <a:miter lim="800000"/>
            <a:headEnd/>
            <a:tailEnd/>
          </a:ln>
        </p:spPr>
        <p:txBody>
          <a:bodyPr wrap="none">
            <a:spAutoFit/>
          </a:bodyPr>
          <a:lstStyle/>
          <a:p>
            <a:r>
              <a:rPr lang="en-US" altLang="ja-JP" sz="1600"/>
              <a:t>PSDs</a:t>
            </a:r>
          </a:p>
        </p:txBody>
      </p:sp>
      <p:pic>
        <p:nvPicPr>
          <p:cNvPr id="14347" name="Picture 11"/>
          <p:cNvPicPr>
            <a:picLocks noChangeAspect="1" noChangeArrowheads="1"/>
          </p:cNvPicPr>
          <p:nvPr/>
        </p:nvPicPr>
        <p:blipFill>
          <a:blip r:embed="rId5" cstate="print"/>
          <a:srcRect/>
          <a:stretch>
            <a:fillRect/>
          </a:stretch>
        </p:blipFill>
        <p:spPr bwMode="auto">
          <a:xfrm>
            <a:off x="6988175" y="4945063"/>
            <a:ext cx="1704975" cy="9128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33" name="正方形/長方形 9"/>
          <p:cNvSpPr>
            <a:spLocks noChangeArrowheads="1"/>
          </p:cNvSpPr>
          <p:nvPr/>
        </p:nvSpPr>
        <p:spPr bwMode="auto">
          <a:xfrm>
            <a:off x="7478713" y="5856288"/>
            <a:ext cx="652462" cy="338137"/>
          </a:xfrm>
          <a:prstGeom prst="rect">
            <a:avLst/>
          </a:prstGeom>
          <a:noFill/>
          <a:ln w="9525">
            <a:noFill/>
            <a:miter lim="800000"/>
            <a:headEnd/>
            <a:tailEnd/>
          </a:ln>
        </p:spPr>
        <p:txBody>
          <a:bodyPr wrap="none">
            <a:spAutoFit/>
          </a:bodyPr>
          <a:lstStyle/>
          <a:p>
            <a:r>
              <a:rPr lang="en-US" altLang="ja-JP" sz="1600"/>
              <a:t>GEM</a:t>
            </a:r>
          </a:p>
        </p:txBody>
      </p:sp>
      <p:graphicFrame>
        <p:nvGraphicFramePr>
          <p:cNvPr id="1026" name="Object 6"/>
          <p:cNvGraphicFramePr>
            <a:graphicFrameLocks noChangeAspect="1"/>
          </p:cNvGraphicFramePr>
          <p:nvPr/>
        </p:nvGraphicFramePr>
        <p:xfrm>
          <a:off x="2565400" y="4948238"/>
          <a:ext cx="2143125" cy="909637"/>
        </p:xfrm>
        <a:graphic>
          <a:graphicData uri="http://schemas.openxmlformats.org/presentationml/2006/ole">
            <mc:AlternateContent xmlns:mc="http://schemas.openxmlformats.org/markup-compatibility/2006">
              <mc:Choice xmlns:v="urn:schemas-microsoft-com:vml" Requires="v">
                <p:oleObj spid="_x0000_s2058" name="Image" r:id="rId6" imgW="13003175" imgH="6450794" progId="">
                  <p:embed/>
                </p:oleObj>
              </mc:Choice>
              <mc:Fallback>
                <p:oleObj name="Image" r:id="rId6" imgW="13003175" imgH="6450794"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t="5542" b="8830"/>
                      <a:stretch>
                        <a:fillRect/>
                      </a:stretch>
                    </p:blipFill>
                    <p:spPr bwMode="auto">
                      <a:xfrm>
                        <a:off x="2565400" y="4948238"/>
                        <a:ext cx="2143125" cy="909637"/>
                      </a:xfrm>
                      <a:prstGeom prst="rect">
                        <a:avLst/>
                      </a:prstGeom>
                      <a:noFill/>
                      <a:ln>
                        <a:noFill/>
                      </a:ln>
                      <a:effectLst>
                        <a:outerShdw blurRad="63500" dist="5388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4" name="Picture 2"/>
          <p:cNvPicPr>
            <a:picLocks noChangeAspect="1" noChangeArrowheads="1"/>
          </p:cNvPicPr>
          <p:nvPr/>
        </p:nvPicPr>
        <p:blipFill>
          <a:blip r:embed="rId8" cstate="print"/>
          <a:srcRect b="9215"/>
          <a:stretch>
            <a:fillRect/>
          </a:stretch>
        </p:blipFill>
        <p:spPr bwMode="auto">
          <a:xfrm>
            <a:off x="4905375" y="4906963"/>
            <a:ext cx="1836738" cy="950912"/>
          </a:xfrm>
          <a:prstGeom prst="rect">
            <a:avLst/>
          </a:prstGeom>
          <a:noFill/>
          <a:ln w="9525">
            <a:noFill/>
            <a:miter lim="800000"/>
            <a:headEnd/>
            <a:tailEnd/>
          </a:ln>
          <a:effectLst>
            <a:outerShdw dist="71842" dir="2700000" algn="ctr" rotWithShape="0">
              <a:schemeClr val="tx1">
                <a:alpha val="50000"/>
              </a:schemeClr>
            </a:outerShdw>
          </a:effectLst>
        </p:spPr>
      </p:pic>
      <p:sp>
        <p:nvSpPr>
          <p:cNvPr id="1035" name="正方形/長方形 9"/>
          <p:cNvSpPr>
            <a:spLocks noChangeArrowheads="1"/>
          </p:cNvSpPr>
          <p:nvPr/>
        </p:nvSpPr>
        <p:spPr bwMode="auto">
          <a:xfrm>
            <a:off x="3071813" y="5856288"/>
            <a:ext cx="1073150" cy="338137"/>
          </a:xfrm>
          <a:prstGeom prst="rect">
            <a:avLst/>
          </a:prstGeom>
          <a:noFill/>
          <a:ln w="9525">
            <a:noFill/>
            <a:miter lim="800000"/>
            <a:headEnd/>
            <a:tailEnd/>
          </a:ln>
        </p:spPr>
        <p:txBody>
          <a:bodyPr wrap="none">
            <a:spAutoFit/>
          </a:bodyPr>
          <a:lstStyle/>
          <a:p>
            <a:r>
              <a:rPr lang="en-US" altLang="ja-JP" sz="1600"/>
              <a:t>2-D Scinti</a:t>
            </a:r>
          </a:p>
        </p:txBody>
      </p:sp>
      <p:sp>
        <p:nvSpPr>
          <p:cNvPr id="1036" name="正方形/長方形 9"/>
          <p:cNvSpPr>
            <a:spLocks noChangeArrowheads="1"/>
          </p:cNvSpPr>
          <p:nvPr/>
        </p:nvSpPr>
        <p:spPr bwMode="auto">
          <a:xfrm>
            <a:off x="5216525" y="5856288"/>
            <a:ext cx="1073150" cy="338137"/>
          </a:xfrm>
          <a:prstGeom prst="rect">
            <a:avLst/>
          </a:prstGeom>
          <a:noFill/>
          <a:ln w="9525">
            <a:noFill/>
            <a:miter lim="800000"/>
            <a:headEnd/>
            <a:tailEnd/>
          </a:ln>
        </p:spPr>
        <p:txBody>
          <a:bodyPr wrap="none">
            <a:spAutoFit/>
          </a:bodyPr>
          <a:lstStyle/>
          <a:p>
            <a:r>
              <a:rPr lang="en-US" altLang="ja-JP" sz="1600"/>
              <a:t>1-D Scinti</a:t>
            </a:r>
          </a:p>
        </p:txBody>
      </p:sp>
      <p:pic>
        <p:nvPicPr>
          <p:cNvPr id="16" name="Picture 4" descr="NEUNET_5"/>
          <p:cNvPicPr>
            <a:picLocks noChangeAspect="1" noChangeArrowheads="1"/>
          </p:cNvPicPr>
          <p:nvPr/>
        </p:nvPicPr>
        <p:blipFill>
          <a:blip r:embed="rId9" cstate="print"/>
          <a:srcRect/>
          <a:stretch>
            <a:fillRect/>
          </a:stretch>
        </p:blipFill>
        <p:spPr>
          <a:xfrm>
            <a:off x="7054289" y="1785915"/>
            <a:ext cx="2089711" cy="2393804"/>
          </a:xfrm>
          <a:prstGeom prst="rect">
            <a:avLst/>
          </a:prstGeom>
          <a:noFill/>
        </p:spPr>
      </p:pic>
      <p:sp>
        <p:nvSpPr>
          <p:cNvPr id="17" name="日付プレースホルダ 16"/>
          <p:cNvSpPr>
            <a:spLocks noGrp="1"/>
          </p:cNvSpPr>
          <p:nvPr>
            <p:ph type="dt" sz="half" idx="10"/>
          </p:nvPr>
        </p:nvSpPr>
        <p:spPr/>
        <p:txBody>
          <a:bodyPr/>
          <a:lstStyle/>
          <a:p>
            <a:r>
              <a:rPr kumimoji="1" lang="en-US" altLang="ja-JP" smtClean="0"/>
              <a:t>2013-09-10</a:t>
            </a:r>
            <a:endParaRPr kumimoji="1" lang="ja-JP" altLang="en-US"/>
          </a:p>
        </p:txBody>
      </p:sp>
    </p:spTree>
  </p:cSld>
  <p:clrMapOvr>
    <a:masterClrMapping/>
  </p:clrMapOvr>
  <p:transition xmlns:p14="http://schemas.microsoft.com/office/powerpoint/2010/main" advTm="63594"/>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3"/>
          <p:cNvSpPr>
            <a:spLocks noGrp="1"/>
          </p:cNvSpPr>
          <p:nvPr>
            <p:ph type="sldNum" sz="quarter" idx="12"/>
          </p:nvPr>
        </p:nvSpPr>
        <p:spPr>
          <a:noFill/>
        </p:spPr>
        <p:txBody>
          <a:bodyPr/>
          <a:lstStyle/>
          <a:p>
            <a:fld id="{C1E0430C-D59B-44EE-9495-2BF46E977D0B}" type="slidenum">
              <a:rPr lang="en-US" altLang="ja-JP" smtClean="0">
                <a:ea typeface="ＭＳ Ｐゴシック" charset="-128"/>
              </a:rPr>
              <a:pPr/>
              <a:t>31</a:t>
            </a:fld>
            <a:endParaRPr lang="en-US" altLang="ja-JP" smtClean="0">
              <a:ea typeface="ＭＳ Ｐゴシック" charset="-128"/>
            </a:endParaRPr>
          </a:p>
        </p:txBody>
      </p:sp>
      <p:sp>
        <p:nvSpPr>
          <p:cNvPr id="22531" name="Rectangle 2"/>
          <p:cNvSpPr>
            <a:spLocks noGrp="1" noChangeArrowheads="1"/>
          </p:cNvSpPr>
          <p:nvPr>
            <p:ph type="title" idx="4294967295"/>
          </p:nvPr>
        </p:nvSpPr>
        <p:spPr>
          <a:xfrm>
            <a:off x="736600" y="106363"/>
            <a:ext cx="7861300" cy="1044575"/>
          </a:xfrm>
        </p:spPr>
        <p:txBody>
          <a:bodyPr/>
          <a:lstStyle/>
          <a:p>
            <a:pPr marL="342900" indent="-342900" eaLnBrk="1" hangingPunct="1"/>
            <a:r>
              <a:rPr lang="en-US" altLang="ja-JP" sz="3600" smtClean="0"/>
              <a:t>MLF</a:t>
            </a:r>
            <a:r>
              <a:rPr lang="ja-JP" altLang="en-US" sz="3600" smtClean="0"/>
              <a:t>中性子用</a:t>
            </a:r>
            <a:r>
              <a:rPr lang="en-US" altLang="ja-JP" sz="3600" smtClean="0"/>
              <a:t>DAQ</a:t>
            </a:r>
            <a:r>
              <a:rPr lang="ja-JP" altLang="en-US" sz="3600" smtClean="0"/>
              <a:t>コンポーネント群</a:t>
            </a:r>
          </a:p>
        </p:txBody>
      </p:sp>
      <p:sp>
        <p:nvSpPr>
          <p:cNvPr id="22532" name="AutoShape 2337"/>
          <p:cNvSpPr>
            <a:spLocks noChangeArrowheads="1"/>
          </p:cNvSpPr>
          <p:nvPr/>
        </p:nvSpPr>
        <p:spPr bwMode="auto">
          <a:xfrm>
            <a:off x="1073150" y="1255713"/>
            <a:ext cx="7180263" cy="5132387"/>
          </a:xfrm>
          <a:prstGeom prst="roundRect">
            <a:avLst>
              <a:gd name="adj" fmla="val 16667"/>
            </a:avLst>
          </a:prstGeom>
          <a:gradFill rotWithShape="1">
            <a:gsLst>
              <a:gs pos="0">
                <a:srgbClr val="9A74C1"/>
              </a:gs>
              <a:gs pos="100000">
                <a:srgbClr val="CC99FF"/>
              </a:gs>
            </a:gsLst>
            <a:lin ang="5400000" scaled="1"/>
          </a:gradFill>
          <a:ln w="3175">
            <a:solidFill>
              <a:schemeClr val="tx1"/>
            </a:solidFill>
            <a:round/>
            <a:headEnd/>
            <a:tailEnd/>
          </a:ln>
        </p:spPr>
        <p:txBody>
          <a:bodyPr wrap="none" anchor="ctr"/>
          <a:lstStyle/>
          <a:p>
            <a:endParaRPr lang="ja-JP" altLang="ja-JP"/>
          </a:p>
        </p:txBody>
      </p:sp>
      <p:grpSp>
        <p:nvGrpSpPr>
          <p:cNvPr id="2" name="グループ化 75"/>
          <p:cNvGrpSpPr>
            <a:grpSpLocks/>
          </p:cNvGrpSpPr>
          <p:nvPr/>
        </p:nvGrpSpPr>
        <p:grpSpPr bwMode="auto">
          <a:xfrm>
            <a:off x="5964238" y="5041900"/>
            <a:ext cx="658812" cy="712788"/>
            <a:chOff x="5964746" y="5041195"/>
            <a:chExt cx="658812" cy="712786"/>
          </a:xfrm>
        </p:grpSpPr>
        <p:sp>
          <p:nvSpPr>
            <p:cNvPr id="54" name="Rectangle 2362"/>
            <p:cNvSpPr>
              <a:spLocks noChangeArrowheads="1"/>
            </p:cNvSpPr>
            <p:nvPr/>
          </p:nvSpPr>
          <p:spPr bwMode="auto">
            <a:xfrm>
              <a:off x="5964746" y="5357107"/>
              <a:ext cx="134937" cy="15398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90" name="Oval 2363"/>
            <p:cNvSpPr>
              <a:spLocks noChangeArrowheads="1"/>
            </p:cNvSpPr>
            <p:nvPr/>
          </p:nvSpPr>
          <p:spPr bwMode="auto">
            <a:xfrm>
              <a:off x="6239141" y="5041195"/>
              <a:ext cx="190883" cy="1346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6" name="Rectangle 2364"/>
            <p:cNvSpPr>
              <a:spLocks noChangeArrowheads="1"/>
            </p:cNvSpPr>
            <p:nvPr/>
          </p:nvSpPr>
          <p:spPr bwMode="auto">
            <a:xfrm>
              <a:off x="6033008" y="5104695"/>
              <a:ext cx="590550" cy="649286"/>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3" name="Group 2365"/>
          <p:cNvGrpSpPr>
            <a:grpSpLocks/>
          </p:cNvGrpSpPr>
          <p:nvPr/>
        </p:nvGrpSpPr>
        <p:grpSpPr bwMode="auto">
          <a:xfrm>
            <a:off x="4479925" y="3344863"/>
            <a:ext cx="658813" cy="711200"/>
            <a:chOff x="4385" y="3173"/>
            <a:chExt cx="497" cy="539"/>
          </a:xfrm>
        </p:grpSpPr>
        <p:sp>
          <p:nvSpPr>
            <p:cNvPr id="51" name="Rectangle 2366"/>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7" name="Oval 2367"/>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3" name="Rectangle 2368"/>
            <p:cNvSpPr>
              <a:spLocks noChangeArrowheads="1"/>
            </p:cNvSpPr>
            <p:nvPr/>
          </p:nvSpPr>
          <p:spPr bwMode="auto">
            <a:xfrm>
              <a:off x="4436" y="3220"/>
              <a:ext cx="446" cy="49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46" name="Rectangle 2370"/>
          <p:cNvSpPr>
            <a:spLocks noChangeArrowheads="1"/>
          </p:cNvSpPr>
          <p:nvPr/>
        </p:nvSpPr>
        <p:spPr bwMode="auto">
          <a:xfrm>
            <a:off x="5033963" y="5105400"/>
            <a:ext cx="134937"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7" name="Rectangle 2371"/>
          <p:cNvSpPr>
            <a:spLocks noChangeArrowheads="1"/>
          </p:cNvSpPr>
          <p:nvPr/>
        </p:nvSpPr>
        <p:spPr bwMode="auto">
          <a:xfrm>
            <a:off x="5032375" y="5500688"/>
            <a:ext cx="134938" cy="15716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8" name="Rectangle 2372"/>
          <p:cNvSpPr>
            <a:spLocks noChangeArrowheads="1"/>
          </p:cNvSpPr>
          <p:nvPr/>
        </p:nvSpPr>
        <p:spPr bwMode="auto">
          <a:xfrm>
            <a:off x="4421188" y="5302250"/>
            <a:ext cx="134937"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38" name="Oval 2373"/>
          <p:cNvSpPr>
            <a:spLocks noChangeArrowheads="1"/>
          </p:cNvSpPr>
          <p:nvPr/>
        </p:nvSpPr>
        <p:spPr bwMode="auto">
          <a:xfrm>
            <a:off x="4718050" y="4991100"/>
            <a:ext cx="190500" cy="134938"/>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0" name="Rectangle 2374"/>
          <p:cNvSpPr>
            <a:spLocks noChangeArrowheads="1"/>
          </p:cNvSpPr>
          <p:nvPr/>
        </p:nvSpPr>
        <p:spPr bwMode="auto">
          <a:xfrm>
            <a:off x="4505325" y="5057775"/>
            <a:ext cx="588963" cy="65087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22540" name="Text Box 2375"/>
          <p:cNvSpPr txBox="1">
            <a:spLocks noChangeArrowheads="1"/>
          </p:cNvSpPr>
          <p:nvPr/>
        </p:nvSpPr>
        <p:spPr bwMode="auto">
          <a:xfrm>
            <a:off x="4322763" y="5699125"/>
            <a:ext cx="1039812" cy="307975"/>
          </a:xfrm>
          <a:prstGeom prst="rect">
            <a:avLst/>
          </a:prstGeom>
          <a:noFill/>
          <a:ln w="9525">
            <a:noFill/>
            <a:miter lim="800000"/>
            <a:headEnd/>
            <a:tailEnd/>
          </a:ln>
        </p:spPr>
        <p:txBody>
          <a:bodyPr wrap="none">
            <a:spAutoFit/>
          </a:bodyPr>
          <a:lstStyle/>
          <a:p>
            <a:r>
              <a:rPr lang="en-US" altLang="ja-JP" sz="1400">
                <a:solidFill>
                  <a:schemeClr val="bg1"/>
                </a:solidFill>
              </a:rPr>
              <a:t>Dispatcher</a:t>
            </a:r>
          </a:p>
        </p:txBody>
      </p:sp>
      <p:sp>
        <p:nvSpPr>
          <p:cNvPr id="22541" name="Text Box 2376"/>
          <p:cNvSpPr txBox="1">
            <a:spLocks noChangeArrowheads="1"/>
          </p:cNvSpPr>
          <p:nvPr/>
        </p:nvSpPr>
        <p:spPr bwMode="auto">
          <a:xfrm>
            <a:off x="5967413" y="5722938"/>
            <a:ext cx="741362" cy="307975"/>
          </a:xfrm>
          <a:prstGeom prst="rect">
            <a:avLst/>
          </a:prstGeom>
          <a:noFill/>
          <a:ln w="9525">
            <a:noFill/>
            <a:miter lim="800000"/>
            <a:headEnd/>
            <a:tailEnd/>
          </a:ln>
        </p:spPr>
        <p:txBody>
          <a:bodyPr wrap="none">
            <a:spAutoFit/>
          </a:bodyPr>
          <a:lstStyle/>
          <a:p>
            <a:r>
              <a:rPr lang="en-US" altLang="ja-JP" sz="1400">
                <a:solidFill>
                  <a:schemeClr val="bg1"/>
                </a:solidFill>
              </a:rPr>
              <a:t>Logger</a:t>
            </a:r>
          </a:p>
        </p:txBody>
      </p:sp>
      <p:sp>
        <p:nvSpPr>
          <p:cNvPr id="22542" name="Text Box 2377"/>
          <p:cNvSpPr txBox="1">
            <a:spLocks noChangeArrowheads="1"/>
          </p:cNvSpPr>
          <p:nvPr/>
        </p:nvSpPr>
        <p:spPr bwMode="auto">
          <a:xfrm>
            <a:off x="4462463" y="4054475"/>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22543" name="Text Box 2378"/>
          <p:cNvSpPr txBox="1">
            <a:spLocks noChangeArrowheads="1"/>
          </p:cNvSpPr>
          <p:nvPr/>
        </p:nvSpPr>
        <p:spPr bwMode="auto">
          <a:xfrm>
            <a:off x="2647950" y="5695950"/>
            <a:ext cx="1219200" cy="307975"/>
          </a:xfrm>
          <a:prstGeom prst="rect">
            <a:avLst/>
          </a:prstGeom>
          <a:noFill/>
          <a:ln w="9525">
            <a:noFill/>
            <a:miter lim="800000"/>
            <a:headEnd/>
            <a:tailEnd/>
          </a:ln>
        </p:spPr>
        <p:txBody>
          <a:bodyPr wrap="none">
            <a:spAutoFit/>
          </a:bodyPr>
          <a:lstStyle/>
          <a:p>
            <a:r>
              <a:rPr lang="en-US" altLang="ja-JP" sz="1400">
                <a:solidFill>
                  <a:schemeClr val="bg1"/>
                </a:solidFill>
              </a:rPr>
              <a:t>DaqOperator</a:t>
            </a:r>
          </a:p>
        </p:txBody>
      </p:sp>
      <p:grpSp>
        <p:nvGrpSpPr>
          <p:cNvPr id="4" name="Group 2379"/>
          <p:cNvGrpSpPr>
            <a:grpSpLocks/>
          </p:cNvGrpSpPr>
          <p:nvPr/>
        </p:nvGrpSpPr>
        <p:grpSpPr bwMode="auto">
          <a:xfrm>
            <a:off x="1655763" y="2166938"/>
            <a:ext cx="730250" cy="720725"/>
            <a:chOff x="975" y="2794"/>
            <a:chExt cx="552" cy="546"/>
          </a:xfrm>
        </p:grpSpPr>
        <p:sp>
          <p:nvSpPr>
            <p:cNvPr id="42" name="Rectangle 2380"/>
            <p:cNvSpPr>
              <a:spLocks noChangeArrowheads="1"/>
            </p:cNvSpPr>
            <p:nvPr/>
          </p:nvSpPr>
          <p:spPr bwMode="auto">
            <a:xfrm>
              <a:off x="975" y="3023"/>
              <a:ext cx="102" cy="11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3" name="Rectangle 2381"/>
            <p:cNvSpPr>
              <a:spLocks noChangeArrowheads="1"/>
            </p:cNvSpPr>
            <p:nvPr/>
          </p:nvSpPr>
          <p:spPr bwMode="auto">
            <a:xfrm>
              <a:off x="1425" y="303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4" name="Oval 2382"/>
            <p:cNvSpPr>
              <a:spLocks noChangeArrowheads="1"/>
            </p:cNvSpPr>
            <p:nvPr/>
          </p:nvSpPr>
          <p:spPr bwMode="auto">
            <a:xfrm>
              <a:off x="1188" y="2794"/>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45" name="Rectangle 2383"/>
            <p:cNvSpPr>
              <a:spLocks noChangeArrowheads="1"/>
            </p:cNvSpPr>
            <p:nvPr/>
          </p:nvSpPr>
          <p:spPr bwMode="auto">
            <a:xfrm>
              <a:off x="1027" y="2848"/>
              <a:ext cx="445" cy="492"/>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45" name="Text Box 2384"/>
          <p:cNvSpPr txBox="1">
            <a:spLocks noChangeArrowheads="1"/>
          </p:cNvSpPr>
          <p:nvPr/>
        </p:nvSpPr>
        <p:spPr bwMode="auto">
          <a:xfrm>
            <a:off x="1317625" y="2911475"/>
            <a:ext cx="1490663" cy="307975"/>
          </a:xfrm>
          <a:prstGeom prst="rect">
            <a:avLst/>
          </a:prstGeom>
          <a:noFill/>
          <a:ln w="9525">
            <a:noFill/>
            <a:miter lim="800000"/>
            <a:headEnd/>
            <a:tailEnd/>
          </a:ln>
        </p:spPr>
        <p:txBody>
          <a:bodyPr wrap="none">
            <a:spAutoFit/>
          </a:bodyPr>
          <a:lstStyle/>
          <a:p>
            <a:r>
              <a:rPr lang="en-US" altLang="ja-JP" sz="1400">
                <a:solidFill>
                  <a:schemeClr val="bg1"/>
                </a:solidFill>
              </a:rPr>
              <a:t>PSD</a:t>
            </a:r>
            <a:r>
              <a:rPr lang="ja-JP" altLang="en-US" sz="1400">
                <a:solidFill>
                  <a:schemeClr val="bg1"/>
                </a:solidFill>
              </a:rPr>
              <a:t>用</a:t>
            </a:r>
            <a:r>
              <a:rPr lang="en-US" altLang="ja-JP" sz="1400">
                <a:solidFill>
                  <a:schemeClr val="bg1"/>
                </a:solidFill>
              </a:rPr>
              <a:t>Gatherer </a:t>
            </a:r>
          </a:p>
        </p:txBody>
      </p:sp>
      <p:grpSp>
        <p:nvGrpSpPr>
          <p:cNvPr id="5" name="グループ化 74"/>
          <p:cNvGrpSpPr/>
          <p:nvPr/>
        </p:nvGrpSpPr>
        <p:grpSpPr>
          <a:xfrm>
            <a:off x="2704540" y="5058860"/>
            <a:ext cx="1030289" cy="636589"/>
            <a:chOff x="2704540" y="5058860"/>
            <a:chExt cx="1030289" cy="636589"/>
          </a:xfrm>
          <a:solidFill>
            <a:srgbClr val="FFFF00"/>
          </a:solidFill>
        </p:grpSpPr>
        <p:sp>
          <p:nvSpPr>
            <p:cNvPr id="38" name="Oval 2387"/>
            <p:cNvSpPr>
              <a:spLocks noChangeArrowheads="1"/>
            </p:cNvSpPr>
            <p:nvPr/>
          </p:nvSpPr>
          <p:spPr bwMode="auto">
            <a:xfrm>
              <a:off x="3116561" y="5560455"/>
              <a:ext cx="190451" cy="134994"/>
            </a:xfrm>
            <a:prstGeom prst="ellipse">
              <a:avLst/>
            </a:prstGeom>
            <a:grpFill/>
            <a:ln w="9525">
              <a:solidFill>
                <a:schemeClr val="tx1"/>
              </a:solidFill>
              <a:round/>
              <a:headEnd/>
              <a:tailEnd/>
            </a:ln>
          </p:spPr>
          <p:txBody>
            <a:bodyPr wrap="none" anchor="ctr"/>
            <a:lstStyle/>
            <a:p>
              <a:pPr>
                <a:defRPr/>
              </a:pPr>
              <a:endParaRPr lang="ja-JP" altLang="en-US"/>
            </a:p>
          </p:txBody>
        </p:sp>
        <p:sp>
          <p:nvSpPr>
            <p:cNvPr id="41" name="Rectangle 2390"/>
            <p:cNvSpPr>
              <a:spLocks noChangeArrowheads="1"/>
            </p:cNvSpPr>
            <p:nvPr/>
          </p:nvSpPr>
          <p:spPr bwMode="auto">
            <a:xfrm>
              <a:off x="2704540" y="5058860"/>
              <a:ext cx="1030289" cy="558504"/>
            </a:xfrm>
            <a:prstGeom prst="rect">
              <a:avLst/>
            </a:prstGeom>
            <a:grp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6" name="Group 2392"/>
          <p:cNvGrpSpPr>
            <a:grpSpLocks/>
          </p:cNvGrpSpPr>
          <p:nvPr/>
        </p:nvGrpSpPr>
        <p:grpSpPr bwMode="auto">
          <a:xfrm>
            <a:off x="4465638" y="2117725"/>
            <a:ext cx="731837" cy="722313"/>
            <a:chOff x="975" y="2794"/>
            <a:chExt cx="552" cy="546"/>
          </a:xfrm>
        </p:grpSpPr>
        <p:sp>
          <p:nvSpPr>
            <p:cNvPr id="33" name="Rectangle 2393"/>
            <p:cNvSpPr>
              <a:spLocks noChangeArrowheads="1"/>
            </p:cNvSpPr>
            <p:nvPr/>
          </p:nvSpPr>
          <p:spPr bwMode="auto">
            <a:xfrm>
              <a:off x="975" y="3023"/>
              <a:ext cx="102" cy="116"/>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34" name="Rectangle 2394"/>
            <p:cNvSpPr>
              <a:spLocks noChangeArrowheads="1"/>
            </p:cNvSpPr>
            <p:nvPr/>
          </p:nvSpPr>
          <p:spPr bwMode="auto">
            <a:xfrm>
              <a:off x="1425" y="3033"/>
              <a:ext cx="102" cy="11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0" name="Oval 2395"/>
            <p:cNvSpPr>
              <a:spLocks noChangeArrowheads="1"/>
            </p:cNvSpPr>
            <p:nvPr/>
          </p:nvSpPr>
          <p:spPr bwMode="auto">
            <a:xfrm>
              <a:off x="1188" y="2794"/>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36" name="Rectangle 2396"/>
            <p:cNvSpPr>
              <a:spLocks noChangeArrowheads="1"/>
            </p:cNvSpPr>
            <p:nvPr/>
          </p:nvSpPr>
          <p:spPr bwMode="auto">
            <a:xfrm>
              <a:off x="1026" y="2848"/>
              <a:ext cx="443" cy="49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48" name="Text Box 2397"/>
          <p:cNvSpPr txBox="1">
            <a:spLocks noChangeArrowheads="1"/>
          </p:cNvSpPr>
          <p:nvPr/>
        </p:nvSpPr>
        <p:spPr bwMode="auto">
          <a:xfrm>
            <a:off x="4084638" y="2873375"/>
            <a:ext cx="1600200" cy="307975"/>
          </a:xfrm>
          <a:prstGeom prst="rect">
            <a:avLst/>
          </a:prstGeom>
          <a:noFill/>
          <a:ln w="9525">
            <a:noFill/>
            <a:miter lim="800000"/>
            <a:headEnd/>
            <a:tailEnd/>
          </a:ln>
        </p:spPr>
        <p:txBody>
          <a:bodyPr wrap="none">
            <a:spAutoFit/>
          </a:bodyPr>
          <a:lstStyle/>
          <a:p>
            <a:r>
              <a:rPr lang="ja-JP" altLang="en-US" sz="1400">
                <a:solidFill>
                  <a:schemeClr val="bg1"/>
                </a:solidFill>
              </a:rPr>
              <a:t>シンチ用</a:t>
            </a:r>
            <a:r>
              <a:rPr lang="en-US" altLang="ja-JP" sz="1400">
                <a:solidFill>
                  <a:schemeClr val="bg1"/>
                </a:solidFill>
              </a:rPr>
              <a:t>Gatherer </a:t>
            </a:r>
          </a:p>
        </p:txBody>
      </p:sp>
      <p:grpSp>
        <p:nvGrpSpPr>
          <p:cNvPr id="7" name="Group 2401"/>
          <p:cNvGrpSpPr>
            <a:grpSpLocks/>
          </p:cNvGrpSpPr>
          <p:nvPr/>
        </p:nvGrpSpPr>
        <p:grpSpPr bwMode="auto">
          <a:xfrm>
            <a:off x="2141538" y="3321050"/>
            <a:ext cx="658812" cy="711200"/>
            <a:chOff x="4385" y="3173"/>
            <a:chExt cx="497" cy="539"/>
          </a:xfrm>
        </p:grpSpPr>
        <p:sp>
          <p:nvSpPr>
            <p:cNvPr id="30" name="Rectangle 2402"/>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6" name="Oval 2403"/>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32" name="Rectangle 2404"/>
            <p:cNvSpPr>
              <a:spLocks noChangeArrowheads="1"/>
            </p:cNvSpPr>
            <p:nvPr/>
          </p:nvSpPr>
          <p:spPr bwMode="auto">
            <a:xfrm>
              <a:off x="4436" y="3220"/>
              <a:ext cx="446" cy="492"/>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0" name="Text Box 2405"/>
          <p:cNvSpPr txBox="1">
            <a:spLocks noChangeArrowheads="1"/>
          </p:cNvSpPr>
          <p:nvPr/>
        </p:nvSpPr>
        <p:spPr bwMode="auto">
          <a:xfrm>
            <a:off x="2125663" y="4014788"/>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22551" name="Text Box 2408"/>
          <p:cNvSpPr txBox="1">
            <a:spLocks noChangeArrowheads="1"/>
          </p:cNvSpPr>
          <p:nvPr/>
        </p:nvSpPr>
        <p:spPr bwMode="auto">
          <a:xfrm>
            <a:off x="3806825" y="1535113"/>
            <a:ext cx="1922463" cy="457200"/>
          </a:xfrm>
          <a:prstGeom prst="rect">
            <a:avLst/>
          </a:prstGeom>
          <a:noFill/>
          <a:ln w="9525">
            <a:noFill/>
            <a:miter lim="800000"/>
            <a:headEnd/>
            <a:tailEnd/>
          </a:ln>
        </p:spPr>
        <p:txBody>
          <a:bodyPr wrap="none">
            <a:spAutoFit/>
          </a:bodyPr>
          <a:lstStyle/>
          <a:p>
            <a:r>
              <a:rPr lang="ja-JP" altLang="en-US" sz="2400" b="1">
                <a:solidFill>
                  <a:schemeClr val="bg1"/>
                </a:solidFill>
              </a:rPr>
              <a:t>シンチ検出器</a:t>
            </a:r>
          </a:p>
        </p:txBody>
      </p:sp>
      <p:grpSp>
        <p:nvGrpSpPr>
          <p:cNvPr id="8" name="グループ化 835"/>
          <p:cNvGrpSpPr>
            <a:grpSpLocks/>
          </p:cNvGrpSpPr>
          <p:nvPr/>
        </p:nvGrpSpPr>
        <p:grpSpPr bwMode="auto">
          <a:xfrm>
            <a:off x="2682875" y="2182813"/>
            <a:ext cx="658813" cy="711200"/>
            <a:chOff x="14435708" y="34976804"/>
            <a:chExt cx="658813" cy="711200"/>
          </a:xfrm>
        </p:grpSpPr>
        <p:sp>
          <p:nvSpPr>
            <p:cNvPr id="27" name="Rectangle 2402"/>
            <p:cNvSpPr>
              <a:spLocks noChangeArrowheads="1"/>
            </p:cNvSpPr>
            <p:nvPr/>
          </p:nvSpPr>
          <p:spPr bwMode="auto">
            <a:xfrm>
              <a:off x="14435708" y="35291129"/>
              <a:ext cx="134938" cy="15398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3" name="Oval 2403"/>
            <p:cNvSpPr>
              <a:spLocks noChangeArrowheads="1"/>
            </p:cNvSpPr>
            <p:nvPr/>
          </p:nvSpPr>
          <p:spPr bwMode="auto">
            <a:xfrm>
              <a:off x="14711429" y="34976804"/>
              <a:ext cx="190883" cy="13458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29" name="Rectangle 2404"/>
            <p:cNvSpPr>
              <a:spLocks noChangeArrowheads="1"/>
            </p:cNvSpPr>
            <p:nvPr/>
          </p:nvSpPr>
          <p:spPr bwMode="auto">
            <a:xfrm>
              <a:off x="14503971" y="35038716"/>
              <a:ext cx="590550" cy="649288"/>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3" name="Text Box 2405"/>
          <p:cNvSpPr txBox="1">
            <a:spLocks noChangeArrowheads="1"/>
          </p:cNvSpPr>
          <p:nvPr/>
        </p:nvSpPr>
        <p:spPr bwMode="auto">
          <a:xfrm>
            <a:off x="2716213" y="2925763"/>
            <a:ext cx="820737" cy="307975"/>
          </a:xfrm>
          <a:prstGeom prst="rect">
            <a:avLst/>
          </a:prstGeom>
          <a:noFill/>
          <a:ln w="9525">
            <a:noFill/>
            <a:miter lim="800000"/>
            <a:headEnd/>
            <a:tailEnd/>
          </a:ln>
        </p:spPr>
        <p:txBody>
          <a:bodyPr wrap="none">
            <a:spAutoFit/>
          </a:bodyPr>
          <a:lstStyle/>
          <a:p>
            <a:r>
              <a:rPr lang="en-US" altLang="ja-JP" sz="1400">
                <a:solidFill>
                  <a:schemeClr val="bg1"/>
                </a:solidFill>
              </a:rPr>
              <a:t>Gatenet</a:t>
            </a:r>
          </a:p>
        </p:txBody>
      </p:sp>
      <p:grpSp>
        <p:nvGrpSpPr>
          <p:cNvPr id="9" name="グループ化 63"/>
          <p:cNvGrpSpPr>
            <a:grpSpLocks/>
          </p:cNvGrpSpPr>
          <p:nvPr/>
        </p:nvGrpSpPr>
        <p:grpSpPr bwMode="auto">
          <a:xfrm>
            <a:off x="6569075" y="2122488"/>
            <a:ext cx="731838" cy="722312"/>
            <a:chOff x="6556883" y="2293928"/>
            <a:chExt cx="731838" cy="722311"/>
          </a:xfrm>
        </p:grpSpPr>
        <p:sp>
          <p:nvSpPr>
            <p:cNvPr id="58" name="Rectangle 2393"/>
            <p:cNvSpPr>
              <a:spLocks noChangeArrowheads="1"/>
            </p:cNvSpPr>
            <p:nvPr/>
          </p:nvSpPr>
          <p:spPr bwMode="auto">
            <a:xfrm>
              <a:off x="6556883" y="2597140"/>
              <a:ext cx="134938" cy="1524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59" name="Rectangle 2394"/>
            <p:cNvSpPr>
              <a:spLocks noChangeArrowheads="1"/>
            </p:cNvSpPr>
            <p:nvPr/>
          </p:nvSpPr>
          <p:spPr bwMode="auto">
            <a:xfrm>
              <a:off x="7153783" y="2609840"/>
              <a:ext cx="134938" cy="15716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0" name="Oval 2395"/>
            <p:cNvSpPr>
              <a:spLocks noChangeArrowheads="1"/>
            </p:cNvSpPr>
            <p:nvPr/>
          </p:nvSpPr>
          <p:spPr bwMode="auto">
            <a:xfrm>
              <a:off x="6839277" y="2293928"/>
              <a:ext cx="190914" cy="1349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61" name="Rectangle 2396"/>
            <p:cNvSpPr>
              <a:spLocks noChangeArrowheads="1"/>
            </p:cNvSpPr>
            <p:nvPr/>
          </p:nvSpPr>
          <p:spPr bwMode="auto">
            <a:xfrm>
              <a:off x="6625146" y="2365365"/>
              <a:ext cx="587375" cy="650874"/>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5" name="Text Box 2397"/>
          <p:cNvSpPr txBox="1">
            <a:spLocks noChangeArrowheads="1"/>
          </p:cNvSpPr>
          <p:nvPr/>
        </p:nvSpPr>
        <p:spPr bwMode="auto">
          <a:xfrm>
            <a:off x="6276975" y="2878138"/>
            <a:ext cx="1528763" cy="307975"/>
          </a:xfrm>
          <a:prstGeom prst="rect">
            <a:avLst/>
          </a:prstGeom>
          <a:noFill/>
          <a:ln w="9525">
            <a:noFill/>
            <a:miter lim="800000"/>
            <a:headEnd/>
            <a:tailEnd/>
          </a:ln>
        </p:spPr>
        <p:txBody>
          <a:bodyPr wrap="none">
            <a:spAutoFit/>
          </a:bodyPr>
          <a:lstStyle/>
          <a:p>
            <a:r>
              <a:rPr lang="en-US" altLang="ja-JP" sz="1400">
                <a:solidFill>
                  <a:schemeClr val="bg1"/>
                </a:solidFill>
              </a:rPr>
              <a:t>GEM</a:t>
            </a:r>
            <a:r>
              <a:rPr lang="ja-JP" altLang="en-US" sz="1400">
                <a:solidFill>
                  <a:schemeClr val="bg1"/>
                </a:solidFill>
              </a:rPr>
              <a:t>用</a:t>
            </a:r>
            <a:r>
              <a:rPr lang="en-US" altLang="ja-JP" sz="1400">
                <a:solidFill>
                  <a:schemeClr val="bg1"/>
                </a:solidFill>
              </a:rPr>
              <a:t>Gatherer </a:t>
            </a:r>
          </a:p>
        </p:txBody>
      </p:sp>
      <p:sp>
        <p:nvSpPr>
          <p:cNvPr id="22556" name="Text Box 2408"/>
          <p:cNvSpPr txBox="1">
            <a:spLocks noChangeArrowheads="1"/>
          </p:cNvSpPr>
          <p:nvPr/>
        </p:nvSpPr>
        <p:spPr bwMode="auto">
          <a:xfrm>
            <a:off x="6030913" y="1541463"/>
            <a:ext cx="1812925" cy="461962"/>
          </a:xfrm>
          <a:prstGeom prst="rect">
            <a:avLst/>
          </a:prstGeom>
          <a:noFill/>
          <a:ln w="9525">
            <a:noFill/>
            <a:miter lim="800000"/>
            <a:headEnd/>
            <a:tailEnd/>
          </a:ln>
        </p:spPr>
        <p:txBody>
          <a:bodyPr wrap="none">
            <a:spAutoFit/>
          </a:bodyPr>
          <a:lstStyle/>
          <a:p>
            <a:r>
              <a:rPr lang="en-US" altLang="ja-JP" sz="2400" b="1">
                <a:solidFill>
                  <a:schemeClr val="bg1"/>
                </a:solidFill>
              </a:rPr>
              <a:t>GEM</a:t>
            </a:r>
            <a:r>
              <a:rPr lang="ja-JP" altLang="en-US" sz="2400" b="1">
                <a:solidFill>
                  <a:schemeClr val="bg1"/>
                </a:solidFill>
              </a:rPr>
              <a:t>検出器</a:t>
            </a:r>
          </a:p>
        </p:txBody>
      </p:sp>
      <p:sp>
        <p:nvSpPr>
          <p:cNvPr id="66" name="Rectangle 2366"/>
          <p:cNvSpPr>
            <a:spLocks noChangeArrowheads="1"/>
          </p:cNvSpPr>
          <p:nvPr/>
        </p:nvSpPr>
        <p:spPr bwMode="auto">
          <a:xfrm>
            <a:off x="6583363" y="3665538"/>
            <a:ext cx="134937" cy="15398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58" name="Oval 2367"/>
          <p:cNvSpPr>
            <a:spLocks noChangeArrowheads="1"/>
          </p:cNvSpPr>
          <p:nvPr/>
        </p:nvSpPr>
        <p:spPr bwMode="auto">
          <a:xfrm>
            <a:off x="6859588" y="3351213"/>
            <a:ext cx="190500" cy="1349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68" name="Rectangle 2368"/>
          <p:cNvSpPr>
            <a:spLocks noChangeArrowheads="1"/>
          </p:cNvSpPr>
          <p:nvPr/>
        </p:nvSpPr>
        <p:spPr bwMode="auto">
          <a:xfrm>
            <a:off x="6650038" y="3413125"/>
            <a:ext cx="592137" cy="649288"/>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22560" name="Text Box 2377"/>
          <p:cNvSpPr txBox="1">
            <a:spLocks noChangeArrowheads="1"/>
          </p:cNvSpPr>
          <p:nvPr/>
        </p:nvSpPr>
        <p:spPr bwMode="auto">
          <a:xfrm>
            <a:off x="6565900" y="4060825"/>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70" name="円/楕円 69"/>
          <p:cNvSpPr/>
          <p:nvPr/>
        </p:nvSpPr>
        <p:spPr>
          <a:xfrm>
            <a:off x="1414463" y="1755775"/>
            <a:ext cx="2243137" cy="2547938"/>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Text Box 2407"/>
          <p:cNvSpPr txBox="1">
            <a:spLocks noChangeArrowheads="1"/>
          </p:cNvSpPr>
          <p:nvPr/>
        </p:nvSpPr>
        <p:spPr bwMode="auto">
          <a:xfrm>
            <a:off x="1652588" y="1511300"/>
            <a:ext cx="1616148" cy="461665"/>
          </a:xfrm>
          <a:prstGeom prst="rect">
            <a:avLst/>
          </a:prstGeom>
          <a:noFill/>
          <a:ln w="9525">
            <a:noFill/>
            <a:miter lim="800000"/>
            <a:headEnd/>
            <a:tailEnd/>
          </a:ln>
        </p:spPr>
        <p:txBody>
          <a:bodyPr wrap="none">
            <a:spAutoFit/>
          </a:bodyPr>
          <a:lstStyle/>
          <a:p>
            <a:pPr>
              <a:defRPr/>
            </a:pPr>
            <a:r>
              <a:rPr lang="en-US" altLang="ja-JP" sz="2400" b="1" dirty="0">
                <a:solidFill>
                  <a:schemeClr val="bg1"/>
                </a:solidFill>
              </a:rPr>
              <a:t>PSD</a:t>
            </a:r>
            <a:r>
              <a:rPr lang="ja-JP" altLang="en-US" sz="2400" b="1" dirty="0">
                <a:solidFill>
                  <a:schemeClr val="bg1"/>
                </a:solidFill>
              </a:rPr>
              <a:t>検出器</a:t>
            </a:r>
          </a:p>
        </p:txBody>
      </p:sp>
      <p:sp>
        <p:nvSpPr>
          <p:cNvPr id="71" name="円/楕円 70"/>
          <p:cNvSpPr/>
          <p:nvPr/>
        </p:nvSpPr>
        <p:spPr>
          <a:xfrm>
            <a:off x="4000500" y="1773238"/>
            <a:ext cx="1692275" cy="2549525"/>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円/楕円 71"/>
          <p:cNvSpPr/>
          <p:nvPr/>
        </p:nvSpPr>
        <p:spPr>
          <a:xfrm>
            <a:off x="6053138" y="1792288"/>
            <a:ext cx="1779587" cy="2547937"/>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円/楕円 72"/>
          <p:cNvSpPr/>
          <p:nvPr/>
        </p:nvSpPr>
        <p:spPr>
          <a:xfrm>
            <a:off x="2206625" y="4657725"/>
            <a:ext cx="5121275" cy="1535113"/>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66" name="正方形/長方形 73"/>
          <p:cNvSpPr>
            <a:spLocks noChangeArrowheads="1"/>
          </p:cNvSpPr>
          <p:nvPr/>
        </p:nvSpPr>
        <p:spPr bwMode="auto">
          <a:xfrm>
            <a:off x="3802063" y="4451350"/>
            <a:ext cx="1731962" cy="461963"/>
          </a:xfrm>
          <a:prstGeom prst="rect">
            <a:avLst/>
          </a:prstGeom>
          <a:noFill/>
          <a:ln w="9525">
            <a:noFill/>
            <a:miter lim="800000"/>
            <a:headEnd/>
            <a:tailEnd/>
          </a:ln>
        </p:spPr>
        <p:txBody>
          <a:bodyPr wrap="none">
            <a:spAutoFit/>
          </a:bodyPr>
          <a:lstStyle/>
          <a:p>
            <a:r>
              <a:rPr lang="ja-JP" altLang="en-US" sz="2400" b="1">
                <a:solidFill>
                  <a:srgbClr val="FFFFFF"/>
                </a:solidFill>
              </a:rPr>
              <a:t>検出器共通</a:t>
            </a:r>
          </a:p>
        </p:txBody>
      </p:sp>
      <p:sp>
        <p:nvSpPr>
          <p:cNvPr id="69" name="日付プレースホルダ 68"/>
          <p:cNvSpPr>
            <a:spLocks noGrp="1"/>
          </p:cNvSpPr>
          <p:nvPr>
            <p:ph type="dt" sz="half" idx="10"/>
          </p:nvPr>
        </p:nvSpPr>
        <p:spPr/>
        <p:txBody>
          <a:bodyPr/>
          <a:lstStyle/>
          <a:p>
            <a:r>
              <a:rPr kumimoji="1" lang="en-US" altLang="ja-JP" smtClean="0"/>
              <a:t>2013-09-10</a:t>
            </a: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8870950" y="6553200"/>
            <a:ext cx="363538" cy="307975"/>
          </a:xfrm>
          <a:prstGeom prst="rect">
            <a:avLst/>
          </a:prstGeom>
          <a:noFill/>
          <a:ln w="9525">
            <a:noFill/>
            <a:miter lim="800000"/>
            <a:headEnd/>
            <a:tailEnd/>
          </a:ln>
        </p:spPr>
        <p:txBody>
          <a:bodyPr wrap="none">
            <a:spAutoFit/>
          </a:bodyPr>
          <a:lstStyle/>
          <a:p>
            <a:r>
              <a:rPr lang="en-US" altLang="ja-JP" sz="1400">
                <a:latin typeface="Times New Roman" pitchFamily="18" charset="0"/>
              </a:rPr>
              <a:t>10</a:t>
            </a:r>
          </a:p>
        </p:txBody>
      </p:sp>
      <p:sp>
        <p:nvSpPr>
          <p:cNvPr id="11267" name="Line 2"/>
          <p:cNvSpPr>
            <a:spLocks noChangeShapeType="1"/>
          </p:cNvSpPr>
          <p:nvPr/>
        </p:nvSpPr>
        <p:spPr bwMode="auto">
          <a:xfrm>
            <a:off x="228600" y="685800"/>
            <a:ext cx="8610600" cy="0"/>
          </a:xfrm>
          <a:prstGeom prst="line">
            <a:avLst/>
          </a:prstGeom>
          <a:noFill/>
          <a:ln w="28575">
            <a:solidFill>
              <a:srgbClr val="FF9900"/>
            </a:solidFill>
            <a:round/>
            <a:headEnd/>
            <a:tailEnd/>
          </a:ln>
        </p:spPr>
        <p:txBody>
          <a:bodyPr/>
          <a:lstStyle/>
          <a:p>
            <a:endParaRPr lang="ja-JP" altLang="en-US"/>
          </a:p>
        </p:txBody>
      </p:sp>
      <p:sp>
        <p:nvSpPr>
          <p:cNvPr id="11268" name="Text Box 3"/>
          <p:cNvSpPr txBox="1">
            <a:spLocks noChangeArrowheads="1"/>
          </p:cNvSpPr>
          <p:nvPr/>
        </p:nvSpPr>
        <p:spPr bwMode="auto">
          <a:xfrm>
            <a:off x="273050" y="120650"/>
            <a:ext cx="3448050" cy="641350"/>
          </a:xfrm>
          <a:prstGeom prst="rect">
            <a:avLst/>
          </a:prstGeom>
          <a:noFill/>
          <a:ln w="9525">
            <a:noFill/>
            <a:miter lim="800000"/>
            <a:headEnd/>
            <a:tailEnd/>
          </a:ln>
        </p:spPr>
        <p:txBody>
          <a:bodyPr wrap="none">
            <a:spAutoFit/>
          </a:bodyPr>
          <a:lstStyle/>
          <a:p>
            <a:r>
              <a:rPr lang="en-US" altLang="ja-JP" sz="3600">
                <a:latin typeface="Times New Roman" pitchFamily="18" charset="0"/>
              </a:rPr>
              <a:t>DAQ middleware</a:t>
            </a:r>
          </a:p>
        </p:txBody>
      </p:sp>
      <p:pic>
        <p:nvPicPr>
          <p:cNvPr id="11269" name="Picture 8" descr="Screenshot-4"/>
          <p:cNvPicPr>
            <a:picLocks noChangeAspect="1" noChangeArrowheads="1"/>
          </p:cNvPicPr>
          <p:nvPr/>
        </p:nvPicPr>
        <p:blipFill>
          <a:blip r:embed="rId2" cstate="print"/>
          <a:srcRect/>
          <a:stretch>
            <a:fillRect/>
          </a:stretch>
        </p:blipFill>
        <p:spPr bwMode="auto">
          <a:xfrm>
            <a:off x="2133600" y="3411538"/>
            <a:ext cx="3681413" cy="2760662"/>
          </a:xfrm>
          <a:prstGeom prst="rect">
            <a:avLst/>
          </a:prstGeom>
          <a:noFill/>
          <a:ln w="9525">
            <a:noFill/>
            <a:miter lim="800000"/>
            <a:headEnd/>
            <a:tailEnd/>
          </a:ln>
        </p:spPr>
      </p:pic>
      <p:sp>
        <p:nvSpPr>
          <p:cNvPr id="11270" name="Text Box 3"/>
          <p:cNvSpPr txBox="1">
            <a:spLocks noChangeArrowheads="1"/>
          </p:cNvSpPr>
          <p:nvPr/>
        </p:nvSpPr>
        <p:spPr bwMode="auto">
          <a:xfrm>
            <a:off x="152400" y="762000"/>
            <a:ext cx="7010400" cy="1616075"/>
          </a:xfrm>
          <a:prstGeom prst="rect">
            <a:avLst/>
          </a:prstGeom>
          <a:noFill/>
          <a:ln w="9525">
            <a:noFill/>
            <a:miter lim="800000"/>
            <a:headEnd/>
            <a:tailEnd/>
          </a:ln>
        </p:spPr>
        <p:txBody>
          <a:bodyPr>
            <a:spAutoFit/>
          </a:bodyPr>
          <a:lstStyle/>
          <a:p>
            <a:pPr marL="342900" indent="-342900"/>
            <a:r>
              <a:rPr lang="en-US" altLang="ja-JP">
                <a:latin typeface="Times New Roman" pitchFamily="18" charset="0"/>
                <a:sym typeface="Symbol" pitchFamily="18" charset="2"/>
              </a:rPr>
              <a:t>DAQ middleware is a standard tool for MLF in J-PARC.</a:t>
            </a:r>
          </a:p>
          <a:p>
            <a:pPr marL="342900" indent="-342900"/>
            <a:endParaRPr lang="en-US" altLang="ja-JP" sz="1400">
              <a:latin typeface="Times New Roman" pitchFamily="18" charset="0"/>
              <a:sym typeface="Symbol" pitchFamily="18" charset="2"/>
            </a:endParaRPr>
          </a:p>
          <a:p>
            <a:pPr marL="342900" indent="-342900"/>
            <a:r>
              <a:rPr lang="en-US" altLang="ja-JP">
                <a:latin typeface="Times New Roman" pitchFamily="18" charset="0"/>
                <a:sym typeface="Symbol" pitchFamily="18" charset="2"/>
              </a:rPr>
              <a:t>Users are able to take data without regard for the difference of detectors</a:t>
            </a:r>
          </a:p>
          <a:p>
            <a:pPr marL="342900" indent="-342900"/>
            <a:r>
              <a:rPr lang="en-US" altLang="ja-JP">
                <a:latin typeface="Times New Roman" pitchFamily="18" charset="0"/>
                <a:sym typeface="Symbol" pitchFamily="18" charset="2"/>
              </a:rPr>
              <a:t> and to control the detectors from a web browser.</a:t>
            </a:r>
          </a:p>
          <a:p>
            <a:pPr marL="342900" indent="-342900"/>
            <a:endParaRPr lang="en-US" altLang="ja-JP" sz="1400">
              <a:latin typeface="Times New Roman" pitchFamily="18" charset="0"/>
              <a:sym typeface="Symbol" pitchFamily="18" charset="2"/>
            </a:endParaRPr>
          </a:p>
          <a:p>
            <a:pPr marL="342900" indent="-342900"/>
            <a:r>
              <a:rPr lang="en-US" altLang="ja-JP">
                <a:latin typeface="Times New Roman" pitchFamily="18" charset="0"/>
                <a:sym typeface="Symbol" pitchFamily="18" charset="2"/>
              </a:rPr>
              <a:t>DAQ middleware is available as an online monitor.</a:t>
            </a:r>
          </a:p>
        </p:txBody>
      </p:sp>
      <p:sp>
        <p:nvSpPr>
          <p:cNvPr id="11271" name="Line 8"/>
          <p:cNvSpPr>
            <a:spLocks noChangeShapeType="1"/>
          </p:cNvSpPr>
          <p:nvPr/>
        </p:nvSpPr>
        <p:spPr bwMode="auto">
          <a:xfrm>
            <a:off x="1066800" y="2895600"/>
            <a:ext cx="1905000" cy="1905000"/>
          </a:xfrm>
          <a:prstGeom prst="line">
            <a:avLst/>
          </a:prstGeom>
          <a:noFill/>
          <a:ln w="9525">
            <a:solidFill>
              <a:schemeClr val="tx1"/>
            </a:solidFill>
            <a:round/>
            <a:headEnd/>
            <a:tailEnd type="triangle" w="med" len="med"/>
          </a:ln>
        </p:spPr>
        <p:txBody>
          <a:bodyPr/>
          <a:lstStyle/>
          <a:p>
            <a:endParaRPr lang="ja-JP" altLang="en-US"/>
          </a:p>
        </p:txBody>
      </p:sp>
      <p:sp>
        <p:nvSpPr>
          <p:cNvPr id="11272" name="Line 9"/>
          <p:cNvSpPr>
            <a:spLocks noChangeShapeType="1"/>
          </p:cNvSpPr>
          <p:nvPr/>
        </p:nvSpPr>
        <p:spPr bwMode="auto">
          <a:xfrm flipH="1">
            <a:off x="4648200" y="3200400"/>
            <a:ext cx="1066800" cy="1295400"/>
          </a:xfrm>
          <a:prstGeom prst="line">
            <a:avLst/>
          </a:prstGeom>
          <a:noFill/>
          <a:ln w="9525">
            <a:solidFill>
              <a:schemeClr val="tx1"/>
            </a:solidFill>
            <a:round/>
            <a:headEnd/>
            <a:tailEnd type="triangle" w="med" len="med"/>
          </a:ln>
        </p:spPr>
        <p:txBody>
          <a:bodyPr/>
          <a:lstStyle/>
          <a:p>
            <a:endParaRPr lang="ja-JP" altLang="en-US"/>
          </a:p>
        </p:txBody>
      </p:sp>
      <p:sp>
        <p:nvSpPr>
          <p:cNvPr id="11273" name="Text Box 10"/>
          <p:cNvSpPr txBox="1">
            <a:spLocks noChangeArrowheads="1"/>
          </p:cNvSpPr>
          <p:nvPr/>
        </p:nvSpPr>
        <p:spPr bwMode="auto">
          <a:xfrm>
            <a:off x="228600" y="2514600"/>
            <a:ext cx="2744788" cy="336550"/>
          </a:xfrm>
          <a:prstGeom prst="rect">
            <a:avLst/>
          </a:prstGeom>
          <a:noFill/>
          <a:ln w="9525">
            <a:noFill/>
            <a:miter lim="800000"/>
            <a:headEnd/>
            <a:tailEnd/>
          </a:ln>
        </p:spPr>
        <p:txBody>
          <a:bodyPr wrap="none">
            <a:spAutoFit/>
          </a:bodyPr>
          <a:lstStyle/>
          <a:p>
            <a:r>
              <a:rPr lang="en-US" altLang="ja-JP" sz="1600">
                <a:latin typeface="Times New Roman" pitchFamily="18" charset="0"/>
              </a:rPr>
              <a:t>Control panel in a web browser</a:t>
            </a:r>
          </a:p>
        </p:txBody>
      </p:sp>
      <p:sp>
        <p:nvSpPr>
          <p:cNvPr id="11274" name="Text Box 11"/>
          <p:cNvSpPr txBox="1">
            <a:spLocks noChangeArrowheads="1"/>
          </p:cNvSpPr>
          <p:nvPr/>
        </p:nvSpPr>
        <p:spPr bwMode="auto">
          <a:xfrm>
            <a:off x="4495800" y="2590800"/>
            <a:ext cx="4464050" cy="581025"/>
          </a:xfrm>
          <a:prstGeom prst="rect">
            <a:avLst/>
          </a:prstGeom>
          <a:noFill/>
          <a:ln w="9525">
            <a:noFill/>
            <a:miter lim="800000"/>
            <a:headEnd/>
            <a:tailEnd/>
          </a:ln>
        </p:spPr>
        <p:txBody>
          <a:bodyPr wrap="none">
            <a:spAutoFit/>
          </a:bodyPr>
          <a:lstStyle/>
          <a:p>
            <a:r>
              <a:rPr lang="en-US" altLang="ja-JP" sz="1600">
                <a:latin typeface="Times New Roman" pitchFamily="18" charset="0"/>
              </a:rPr>
              <a:t>The 2D image and the TOF distribution are updated </a:t>
            </a:r>
          </a:p>
          <a:p>
            <a:r>
              <a:rPr lang="en-US" altLang="ja-JP" sz="1600">
                <a:latin typeface="Times New Roman" pitchFamily="18" charset="0"/>
              </a:rPr>
              <a:t>	every additional 100 events.</a:t>
            </a:r>
          </a:p>
        </p:txBody>
      </p:sp>
      <p:sp>
        <p:nvSpPr>
          <p:cNvPr id="11275" name="Text Box 42"/>
          <p:cNvSpPr txBox="1">
            <a:spLocks noChangeArrowheads="1"/>
          </p:cNvSpPr>
          <p:nvPr/>
        </p:nvSpPr>
        <p:spPr bwMode="auto">
          <a:xfrm>
            <a:off x="2071688" y="3000375"/>
            <a:ext cx="2840037" cy="338138"/>
          </a:xfrm>
          <a:prstGeom prst="rect">
            <a:avLst/>
          </a:prstGeom>
          <a:noFill/>
          <a:ln w="9525">
            <a:solidFill>
              <a:schemeClr val="tx1"/>
            </a:solidFill>
            <a:miter lim="800000"/>
            <a:headEnd/>
            <a:tailEnd/>
          </a:ln>
        </p:spPr>
        <p:txBody>
          <a:bodyPr wrap="none">
            <a:spAutoFit/>
          </a:bodyPr>
          <a:lstStyle/>
          <a:p>
            <a:r>
              <a:rPr lang="en-US" altLang="ja-JP" sz="1600">
                <a:latin typeface="Times New Roman" pitchFamily="18" charset="0"/>
              </a:rPr>
              <a:t>A screen shot during data taking</a:t>
            </a:r>
          </a:p>
        </p:txBody>
      </p:sp>
      <p:sp>
        <p:nvSpPr>
          <p:cNvPr id="12" name="正方形/長方形 11"/>
          <p:cNvSpPr/>
          <p:nvPr/>
        </p:nvSpPr>
        <p:spPr>
          <a:xfrm>
            <a:off x="6500826" y="0"/>
            <a:ext cx="2643174" cy="114298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smtClean="0">
                <a:solidFill>
                  <a:schemeClr val="bg1"/>
                </a:solidFill>
              </a:rPr>
              <a:t>BL 21 </a:t>
            </a:r>
            <a:r>
              <a:rPr lang="en-US" altLang="ja-JP" b="1" smtClean="0">
                <a:solidFill>
                  <a:schemeClr val="bg1"/>
                </a:solidFill>
              </a:rPr>
              <a:t>GEM</a:t>
            </a:r>
          </a:p>
          <a:p>
            <a:pPr algn="ctr"/>
            <a:r>
              <a:rPr kumimoji="1" lang="ja-JP" altLang="en-US" b="1" smtClean="0">
                <a:solidFill>
                  <a:schemeClr val="bg1"/>
                </a:solidFill>
              </a:rPr>
              <a:t>（大下さんのスライド）</a:t>
            </a:r>
          </a:p>
        </p:txBody>
      </p:sp>
      <p:sp>
        <p:nvSpPr>
          <p:cNvPr id="13" name="日付プレースホルダ 12"/>
          <p:cNvSpPr>
            <a:spLocks noGrp="1"/>
          </p:cNvSpPr>
          <p:nvPr>
            <p:ph type="dt" sz="half" idx="10"/>
          </p:nvPr>
        </p:nvSpPr>
        <p:spPr/>
        <p:txBody>
          <a:bodyPr/>
          <a:lstStyle/>
          <a:p>
            <a:r>
              <a:rPr kumimoji="1" lang="en-US" altLang="ja-JP" smtClean="0"/>
              <a:t>2013-09-10</a:t>
            </a:r>
            <a:endParaRPr kumimoji="1" lang="ja-JP" altLang="en-US"/>
          </a:p>
        </p:txBody>
      </p:sp>
      <p:sp>
        <p:nvSpPr>
          <p:cNvPr id="14" name="スライド番号プレースホルダ 13"/>
          <p:cNvSpPr>
            <a:spLocks noGrp="1"/>
          </p:cNvSpPr>
          <p:nvPr>
            <p:ph type="sldNum" sz="quarter" idx="12"/>
          </p:nvPr>
        </p:nvSpPr>
        <p:spPr/>
        <p:txBody>
          <a:bodyPr/>
          <a:lstStyle/>
          <a:p>
            <a:fld id="{41F0C43D-B15F-4CB8-8E2B-278CE20CAA84}" type="slidenum">
              <a:rPr kumimoji="1" lang="ja-JP" altLang="en-US" smtClean="0"/>
              <a:pPr/>
              <a:t>32</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908720"/>
          </a:xfrm>
        </p:spPr>
        <p:txBody>
          <a:bodyPr/>
          <a:lstStyle/>
          <a:p>
            <a:r>
              <a:rPr kumimoji="1" lang="en-US" altLang="ja-JP" smtClean="0"/>
              <a:t>ILC CCD Vertex</a:t>
            </a:r>
            <a:r>
              <a:rPr kumimoji="1" lang="ja-JP" altLang="en-US" smtClean="0"/>
              <a:t>での状況</a:t>
            </a:r>
            <a:endParaRPr kumimoji="1" lang="ja-JP" altLang="en-US"/>
          </a:p>
        </p:txBody>
      </p:sp>
      <p:graphicFrame>
        <p:nvGraphicFramePr>
          <p:cNvPr id="1026" name="Object 2"/>
          <p:cNvGraphicFramePr>
            <a:graphicFrameLocks noChangeAspect="1"/>
          </p:cNvGraphicFramePr>
          <p:nvPr/>
        </p:nvGraphicFramePr>
        <p:xfrm>
          <a:off x="467544" y="1190625"/>
          <a:ext cx="8020050" cy="5667375"/>
        </p:xfrm>
        <a:graphic>
          <a:graphicData uri="http://schemas.openxmlformats.org/presentationml/2006/ole">
            <mc:AlternateContent xmlns:mc="http://schemas.openxmlformats.org/markup-compatibility/2006">
              <mc:Choice xmlns:v="urn:schemas-microsoft-com:vml" Requires="v">
                <p:oleObj spid="_x0000_s33802" name="Acrobat Document" r:id="rId3" imgW="8020050" imgH="5667375" progId="AcroExch.Document.7">
                  <p:embed/>
                </p:oleObj>
              </mc:Choice>
              <mc:Fallback>
                <p:oleObj name="Acrobat Document" r:id="rId3" imgW="8020050" imgH="5667375"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190625"/>
                        <a:ext cx="802005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テキスト ボックス 4"/>
          <p:cNvSpPr txBox="1"/>
          <p:nvPr/>
        </p:nvSpPr>
        <p:spPr>
          <a:xfrm>
            <a:off x="323528" y="692696"/>
            <a:ext cx="4240263" cy="646331"/>
          </a:xfrm>
          <a:prstGeom prst="rect">
            <a:avLst/>
          </a:prstGeom>
          <a:noFill/>
        </p:spPr>
        <p:txBody>
          <a:bodyPr wrap="none" rtlCol="0">
            <a:spAutoFit/>
          </a:bodyPr>
          <a:lstStyle/>
          <a:p>
            <a:r>
              <a:rPr kumimoji="1" lang="ja-JP" altLang="en-US" smtClean="0"/>
              <a:t>順調にデータがとれている。</a:t>
            </a:r>
            <a:endParaRPr kumimoji="1" lang="en-US" altLang="ja-JP" smtClean="0"/>
          </a:p>
          <a:p>
            <a:r>
              <a:rPr lang="ja-JP" altLang="en-US" smtClean="0"/>
              <a:t>下は担当の齊藤さんにいただいたスライド</a:t>
            </a:r>
            <a:endParaRPr kumimoji="1" lang="ja-JP" altLang="en-US"/>
          </a:p>
        </p:txBody>
      </p:sp>
      <p:sp>
        <p:nvSpPr>
          <p:cNvPr id="6" name="正方形/長方形 5"/>
          <p:cNvSpPr/>
          <p:nvPr/>
        </p:nvSpPr>
        <p:spPr>
          <a:xfrm>
            <a:off x="323528" y="1412776"/>
            <a:ext cx="8568952" cy="5328592"/>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日付プレースホルダ 9"/>
          <p:cNvSpPr>
            <a:spLocks noGrp="1"/>
          </p:cNvSpPr>
          <p:nvPr>
            <p:ph type="dt" sz="half" idx="10"/>
          </p:nvPr>
        </p:nvSpPr>
        <p:spPr/>
        <p:txBody>
          <a:bodyPr/>
          <a:lstStyle/>
          <a:p>
            <a:r>
              <a:rPr kumimoji="1" lang="en-US" altLang="ja-JP" smtClean="0"/>
              <a:t>2013-09-10</a:t>
            </a:r>
            <a:endParaRPr kumimoji="1" lang="ja-JP" altLang="en-US"/>
          </a:p>
        </p:txBody>
      </p:sp>
      <p:sp>
        <p:nvSpPr>
          <p:cNvPr id="11" name="スライド番号プレースホルダ 10"/>
          <p:cNvSpPr>
            <a:spLocks noGrp="1"/>
          </p:cNvSpPr>
          <p:nvPr>
            <p:ph type="sldNum" sz="quarter" idx="12"/>
          </p:nvPr>
        </p:nvSpPr>
        <p:spPr/>
        <p:txBody>
          <a:bodyPr/>
          <a:lstStyle/>
          <a:p>
            <a:fld id="{08470B2B-695B-45E3-9C20-99F8EF8DD10C}" type="slidenum">
              <a:rPr kumimoji="1" lang="ja-JP" altLang="en-US" smtClean="0"/>
              <a:pPr/>
              <a:t>33</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7" name="コンテンツ プレースホルダ 6" descr="Screenshot-2.png"/>
          <p:cNvPicPr>
            <a:picLocks noGrp="1" noChangeAspect="1"/>
          </p:cNvPicPr>
          <p:nvPr>
            <p:ph idx="1"/>
          </p:nvPr>
        </p:nvPicPr>
        <p:blipFill>
          <a:blip r:embed="rId2" cstate="print"/>
          <a:stretch>
            <a:fillRect/>
          </a:stretch>
        </p:blipFill>
        <p:spPr>
          <a:xfrm>
            <a:off x="827584" y="224644"/>
            <a:ext cx="7704856" cy="6163885"/>
          </a:xfrm>
        </p:spPr>
      </p:pic>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03ACB81F-7816-46DC-AC88-777FCCE18476}" type="slidenum">
              <a:rPr kumimoji="1" lang="ja-JP" altLang="en-US" smtClean="0"/>
              <a:pPr/>
              <a:t>34</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J-PARC E16 (High P)</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リードアウトモジュールとして</a:t>
            </a:r>
            <a:r>
              <a:rPr kumimoji="1" lang="en-US" altLang="ja-JP" dirty="0" smtClean="0"/>
              <a:t>CERN Scalable Readout System (SRS)</a:t>
            </a:r>
            <a:r>
              <a:rPr kumimoji="1" lang="ja-JP" altLang="en-US" dirty="0" smtClean="0"/>
              <a:t>を検討中</a:t>
            </a:r>
            <a:endParaRPr kumimoji="1" lang="en-US" altLang="ja-JP" dirty="0" smtClean="0"/>
          </a:p>
          <a:p>
            <a:pPr lvl="1">
              <a:buNone/>
            </a:pPr>
            <a:r>
              <a:rPr lang="en-US" altLang="ja-JP" dirty="0" smtClean="0">
                <a:hlinkClick r:id="rId2"/>
              </a:rPr>
              <a:t>https://espace.cern.ch/rd51-wg5/srs/default.aspx</a:t>
            </a:r>
            <a:endParaRPr lang="en-US" altLang="ja-JP" dirty="0" smtClean="0"/>
          </a:p>
          <a:p>
            <a:pPr lvl="1">
              <a:buNone/>
            </a:pPr>
            <a:r>
              <a:rPr lang="ja-JP" altLang="en-US" dirty="0" smtClean="0"/>
              <a:t>に資料がまとめられている</a:t>
            </a:r>
            <a:endParaRPr lang="en-US" altLang="ja-JP" dirty="0" smtClean="0"/>
          </a:p>
          <a:p>
            <a:pPr lvl="1">
              <a:buNone/>
            </a:pPr>
            <a:r>
              <a:rPr lang="ja-JP" altLang="en-US" dirty="0" smtClean="0"/>
              <a:t>注</a:t>
            </a:r>
            <a:r>
              <a:rPr lang="en-US" altLang="ja-JP" dirty="0" smtClean="0"/>
              <a:t>:</a:t>
            </a:r>
            <a:r>
              <a:rPr lang="en-US" altLang="ja-JP" dirty="0" smtClean="0">
                <a:hlinkClick r:id="rId3"/>
              </a:rPr>
              <a:t>https://account.cern.ch/account/Externals/</a:t>
            </a:r>
            <a:r>
              <a:rPr lang="en-US" altLang="ja-JP" dirty="0" smtClean="0"/>
              <a:t> </a:t>
            </a:r>
            <a:r>
              <a:rPr lang="ja-JP" altLang="en-US" dirty="0" smtClean="0"/>
              <a:t>で　　　</a:t>
            </a:r>
            <a:r>
              <a:rPr lang="en-US" altLang="ja-JP" dirty="0" smtClean="0"/>
              <a:t>lightweight CERN account</a:t>
            </a:r>
            <a:r>
              <a:rPr lang="ja-JP" altLang="en-US" dirty="0" smtClean="0"/>
              <a:t>を作る必要がある（審査などはない）</a:t>
            </a:r>
            <a:endParaRPr lang="en-US" altLang="ja-JP" dirty="0" smtClean="0"/>
          </a:p>
          <a:p>
            <a:pPr lvl="1">
              <a:buNone/>
            </a:pPr>
            <a:r>
              <a:rPr lang="ja-JP" altLang="en-US" dirty="0" smtClean="0"/>
              <a:t>スローコントロール</a:t>
            </a:r>
            <a:r>
              <a:rPr lang="en-US" altLang="ja-JP" dirty="0" smtClean="0"/>
              <a:t>: UDP</a:t>
            </a:r>
          </a:p>
          <a:p>
            <a:pPr lvl="1">
              <a:buNone/>
            </a:pPr>
            <a:r>
              <a:rPr lang="ja-JP" altLang="en-US" dirty="0" smtClean="0"/>
              <a:t>データ： </a:t>
            </a:r>
            <a:r>
              <a:rPr lang="en-US" altLang="ja-JP" dirty="0" smtClean="0"/>
              <a:t>UDP</a:t>
            </a:r>
            <a:r>
              <a:rPr lang="ja-JP" altLang="en-US" dirty="0" smtClean="0"/>
              <a:t> </a:t>
            </a:r>
            <a:r>
              <a:rPr lang="en-US" altLang="ja-JP" dirty="0" smtClean="0"/>
              <a:t>(</a:t>
            </a:r>
            <a:r>
              <a:rPr lang="ja-JP" altLang="en-US" dirty="0" smtClean="0"/>
              <a:t>最大</a:t>
            </a:r>
            <a:r>
              <a:rPr lang="en-US" altLang="ja-JP" dirty="0" smtClean="0"/>
              <a:t>9000</a:t>
            </a:r>
            <a:r>
              <a:rPr lang="ja-JP" altLang="en-US" dirty="0" smtClean="0"/>
              <a:t>バイト</a:t>
            </a:r>
            <a:r>
              <a:rPr lang="en-US" altLang="ja-JP" dirty="0" smtClean="0"/>
              <a:t>Jumbo frame)</a:t>
            </a:r>
          </a:p>
          <a:p>
            <a:pPr>
              <a:buNone/>
            </a:pP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5" name="スライド番号プレースホルダ 4"/>
          <p:cNvSpPr>
            <a:spLocks noGrp="1"/>
          </p:cNvSpPr>
          <p:nvPr>
            <p:ph type="sldNum" sz="quarter" idx="12"/>
          </p:nvPr>
        </p:nvSpPr>
        <p:spPr/>
        <p:txBody>
          <a:bodyPr/>
          <a:lstStyle/>
          <a:p>
            <a:fld id="{0196065C-236E-4531-8524-6B92CA4B4B81}" type="slidenum">
              <a:rPr kumimoji="1" lang="ja-JP" altLang="en-US" smtClean="0"/>
              <a:pPr/>
              <a:t>35</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7" name="コンテンツ プレースホルダ 6" descr="P1000298-small.jpg"/>
          <p:cNvPicPr>
            <a:picLocks noGrp="1" noChangeAspect="1"/>
          </p:cNvPicPr>
          <p:nvPr>
            <p:ph idx="1"/>
          </p:nvPr>
        </p:nvPicPr>
        <p:blipFill>
          <a:blip r:embed="rId2" cstate="print"/>
          <a:stretch>
            <a:fillRect/>
          </a:stretch>
        </p:blipFill>
        <p:spPr>
          <a:xfrm>
            <a:off x="1331640" y="1484784"/>
            <a:ext cx="5868652" cy="4401489"/>
          </a:xfrm>
        </p:spPr>
      </p:pic>
      <p:sp>
        <p:nvSpPr>
          <p:cNvPr id="5" name="日付プレースホルダ 4"/>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37AD5DA0-D530-4F81-BC27-EB21FFD2E500}" type="slidenum">
              <a:rPr kumimoji="1" lang="ja-JP" altLang="en-US" smtClean="0"/>
              <a:pPr/>
              <a:t>36</a:t>
            </a:fld>
            <a:endParaRPr kumimoji="1" lang="ja-JP" altLang="en-US"/>
          </a:p>
        </p:txBody>
      </p:sp>
      <p:cxnSp>
        <p:nvCxnSpPr>
          <p:cNvPr id="9" name="直線コネクタ 8"/>
          <p:cNvCxnSpPr/>
          <p:nvPr/>
        </p:nvCxnSpPr>
        <p:spPr>
          <a:xfrm>
            <a:off x="4752020" y="1340768"/>
            <a:ext cx="0" cy="7920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860032" y="1700808"/>
            <a:ext cx="100811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635896" y="1700808"/>
            <a:ext cx="1008112" cy="0"/>
          </a:xfrm>
          <a:prstGeom prst="straightConnector1">
            <a:avLst/>
          </a:prstGeom>
          <a:ln w="381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860032" y="1196752"/>
            <a:ext cx="3780420" cy="523220"/>
          </a:xfrm>
          <a:prstGeom prst="rect">
            <a:avLst/>
          </a:prstGeom>
          <a:noFill/>
        </p:spPr>
        <p:txBody>
          <a:bodyPr wrap="square" rtlCol="0">
            <a:spAutoFit/>
          </a:bodyPr>
          <a:lstStyle/>
          <a:p>
            <a:r>
              <a:rPr kumimoji="1" lang="en-US" altLang="ja-JP" sz="2800" smtClean="0">
                <a:solidFill>
                  <a:srgbClr val="C00000"/>
                </a:solidFill>
              </a:rPr>
              <a:t>Front End Card</a:t>
            </a:r>
            <a:r>
              <a:rPr lang="ja-JP" altLang="en-US" sz="2800" smtClean="0">
                <a:solidFill>
                  <a:srgbClr val="C00000"/>
                </a:solidFill>
              </a:rPr>
              <a:t> </a:t>
            </a:r>
            <a:r>
              <a:rPr lang="en-US" altLang="ja-JP" sz="2800" smtClean="0">
                <a:solidFill>
                  <a:srgbClr val="C00000"/>
                </a:solidFill>
              </a:rPr>
              <a:t>(FEC)</a:t>
            </a:r>
            <a:endParaRPr kumimoji="1" lang="ja-JP" altLang="en-US" sz="2800">
              <a:solidFill>
                <a:srgbClr val="C00000"/>
              </a:solidFill>
            </a:endParaRPr>
          </a:p>
        </p:txBody>
      </p:sp>
      <p:sp>
        <p:nvSpPr>
          <p:cNvPr id="16" name="テキスト ボックス 15"/>
          <p:cNvSpPr txBox="1"/>
          <p:nvPr/>
        </p:nvSpPr>
        <p:spPr>
          <a:xfrm>
            <a:off x="3851921" y="1196752"/>
            <a:ext cx="1044115" cy="523220"/>
          </a:xfrm>
          <a:prstGeom prst="rect">
            <a:avLst/>
          </a:prstGeom>
          <a:noFill/>
        </p:spPr>
        <p:txBody>
          <a:bodyPr wrap="square" rtlCol="0">
            <a:spAutoFit/>
          </a:bodyPr>
          <a:lstStyle/>
          <a:p>
            <a:r>
              <a:rPr lang="en-US" altLang="ja-JP" sz="2800" smtClean="0">
                <a:solidFill>
                  <a:srgbClr val="C00000"/>
                </a:solidFill>
              </a:rPr>
              <a:t>ADC</a:t>
            </a:r>
            <a:endParaRPr kumimoji="1" lang="ja-JP" altLang="en-US" sz="280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コンテンツ プレースホルダ 5" descr="a_ページ_06.png"/>
          <p:cNvPicPr>
            <a:picLocks noGrp="1" noChangeAspect="1"/>
          </p:cNvPicPr>
          <p:nvPr>
            <p:ph idx="1"/>
          </p:nvPr>
        </p:nvPicPr>
        <p:blipFill>
          <a:blip r:embed="rId2" cstate="print"/>
          <a:stretch>
            <a:fillRect/>
          </a:stretch>
        </p:blipFill>
        <p:spPr>
          <a:xfrm>
            <a:off x="1115616" y="404664"/>
            <a:ext cx="7596844" cy="5700062"/>
          </a:xfrm>
        </p:spPr>
      </p:pic>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5" name="スライド番号プレースホルダ 4"/>
          <p:cNvSpPr>
            <a:spLocks noGrp="1"/>
          </p:cNvSpPr>
          <p:nvPr>
            <p:ph type="sldNum" sz="quarter" idx="12"/>
          </p:nvPr>
        </p:nvSpPr>
        <p:spPr/>
        <p:txBody>
          <a:bodyPr/>
          <a:lstStyle/>
          <a:p>
            <a:fld id="{0196065C-236E-4531-8524-6B92CA4B4B81}" type="slidenum">
              <a:rPr kumimoji="1" lang="ja-JP" altLang="en-US" smtClean="0"/>
              <a:pPr/>
              <a:t>37</a:t>
            </a:fld>
            <a:endParaRPr kumimoji="1" lang="ja-JP" altLang="en-US"/>
          </a:p>
        </p:txBody>
      </p:sp>
      <p:sp>
        <p:nvSpPr>
          <p:cNvPr id="7" name="テキスト ボックス 6"/>
          <p:cNvSpPr txBox="1"/>
          <p:nvPr/>
        </p:nvSpPr>
        <p:spPr>
          <a:xfrm>
            <a:off x="683568" y="5985284"/>
            <a:ext cx="8155822" cy="338554"/>
          </a:xfrm>
          <a:prstGeom prst="rect">
            <a:avLst/>
          </a:prstGeom>
          <a:noFill/>
        </p:spPr>
        <p:txBody>
          <a:bodyPr wrap="none" rtlCol="0">
            <a:spAutoFit/>
          </a:bodyPr>
          <a:lstStyle/>
          <a:p>
            <a:r>
              <a:rPr lang="en-US" altLang="ja-JP" sz="1600" smtClean="0">
                <a:hlinkClick r:id="rId3"/>
              </a:rPr>
              <a:t>http://indico.cern.ch/getFile.py/access?contribId=1&amp;resId=0&amp;materialId=slides&amp;confId=236266</a:t>
            </a:r>
            <a:endParaRPr kumimoji="1" lang="ja-JP" altLang="en-US"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コンテンツ プレースホルダ 5" descr="a_ページ_07.png"/>
          <p:cNvPicPr>
            <a:picLocks noGrp="1" noChangeAspect="1"/>
          </p:cNvPicPr>
          <p:nvPr>
            <p:ph idx="1"/>
          </p:nvPr>
        </p:nvPicPr>
        <p:blipFill>
          <a:blip r:embed="rId2" cstate="print"/>
          <a:stretch>
            <a:fillRect/>
          </a:stretch>
        </p:blipFill>
        <p:spPr>
          <a:xfrm>
            <a:off x="755576" y="188640"/>
            <a:ext cx="7560840" cy="5670629"/>
          </a:xfrm>
        </p:spPr>
      </p:pic>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5" name="スライド番号プレースホルダ 4"/>
          <p:cNvSpPr>
            <a:spLocks noGrp="1"/>
          </p:cNvSpPr>
          <p:nvPr>
            <p:ph type="sldNum" sz="quarter" idx="12"/>
          </p:nvPr>
        </p:nvSpPr>
        <p:spPr/>
        <p:txBody>
          <a:bodyPr/>
          <a:lstStyle/>
          <a:p>
            <a:fld id="{0196065C-236E-4531-8524-6B92CA4B4B81}" type="slidenum">
              <a:rPr kumimoji="1" lang="ja-JP" altLang="en-US" smtClean="0"/>
              <a:pPr/>
              <a:t>38</a:t>
            </a:fld>
            <a:endParaRPr kumimoji="1" lang="ja-JP" altLang="en-US"/>
          </a:p>
        </p:txBody>
      </p:sp>
      <p:sp>
        <p:nvSpPr>
          <p:cNvPr id="7" name="テキスト ボックス 6"/>
          <p:cNvSpPr txBox="1"/>
          <p:nvPr/>
        </p:nvSpPr>
        <p:spPr>
          <a:xfrm>
            <a:off x="683568" y="5985284"/>
            <a:ext cx="8155822" cy="338554"/>
          </a:xfrm>
          <a:prstGeom prst="rect">
            <a:avLst/>
          </a:prstGeom>
          <a:noFill/>
        </p:spPr>
        <p:txBody>
          <a:bodyPr wrap="none" rtlCol="0">
            <a:spAutoFit/>
          </a:bodyPr>
          <a:lstStyle/>
          <a:p>
            <a:r>
              <a:rPr lang="en-US" altLang="ja-JP" sz="1600" smtClean="0">
                <a:hlinkClick r:id="rId3"/>
              </a:rPr>
              <a:t>http://indico.cern.ch/getFile.py/access?contribId=1&amp;resId=0&amp;materialId=slides&amp;confId=236266</a:t>
            </a:r>
            <a:endParaRPr kumimoji="1" lang="ja-JP" altLang="en-US" sz="1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568952" cy="1143000"/>
          </a:xfrm>
        </p:spPr>
        <p:txBody>
          <a:bodyPr>
            <a:normAutofit fontScale="90000"/>
          </a:bodyPr>
          <a:lstStyle/>
          <a:p>
            <a:r>
              <a:rPr kumimoji="1" lang="en-US" altLang="ja-JP" dirty="0" smtClean="0"/>
              <a:t>J-PARC Hadron E16 (High P)</a:t>
            </a:r>
            <a:br>
              <a:rPr kumimoji="1" lang="en-US" altLang="ja-JP" dirty="0" smtClean="0"/>
            </a:br>
            <a:r>
              <a:rPr lang="en-US" altLang="ja-JP" dirty="0" smtClean="0"/>
              <a:t>DAQ-Middleware</a:t>
            </a:r>
            <a:r>
              <a:rPr lang="ja-JP" altLang="en-US" dirty="0" smtClean="0"/>
              <a:t>テスト</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dirty="0"/>
          </a:p>
        </p:txBody>
      </p:sp>
      <p:sp>
        <p:nvSpPr>
          <p:cNvPr id="5" name="スライド番号プレースホルダ 4"/>
          <p:cNvSpPr>
            <a:spLocks noGrp="1"/>
          </p:cNvSpPr>
          <p:nvPr>
            <p:ph type="sldNum" sz="quarter" idx="12"/>
          </p:nvPr>
        </p:nvSpPr>
        <p:spPr/>
        <p:txBody>
          <a:bodyPr/>
          <a:lstStyle/>
          <a:p>
            <a:fld id="{0196065C-236E-4531-8524-6B92CA4B4B81}" type="slidenum">
              <a:rPr kumimoji="1" lang="ja-JP" altLang="en-US" smtClean="0"/>
              <a:pPr/>
              <a:t>39</a:t>
            </a:fld>
            <a:endParaRPr kumimoji="1" lang="ja-JP" altLang="en-US" dirty="0"/>
          </a:p>
        </p:txBody>
      </p:sp>
      <p:sp>
        <p:nvSpPr>
          <p:cNvPr id="10" name="角丸四角形 9"/>
          <p:cNvSpPr/>
          <p:nvPr/>
        </p:nvSpPr>
        <p:spPr>
          <a:xfrm>
            <a:off x="4139952" y="5733256"/>
            <a:ext cx="13681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t>Reader</a:t>
            </a:r>
            <a:endParaRPr kumimoji="1" lang="ja-JP" altLang="en-US"/>
          </a:p>
        </p:txBody>
      </p:sp>
      <p:sp>
        <p:nvSpPr>
          <p:cNvPr id="11" name="角丸四角形 10"/>
          <p:cNvSpPr/>
          <p:nvPr/>
        </p:nvSpPr>
        <p:spPr>
          <a:xfrm>
            <a:off x="6120172" y="5733256"/>
            <a:ext cx="13681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t>Monitor</a:t>
            </a:r>
            <a:endParaRPr kumimoji="1" lang="ja-JP" altLang="en-US"/>
          </a:p>
        </p:txBody>
      </p:sp>
      <p:sp>
        <p:nvSpPr>
          <p:cNvPr id="13" name="角丸四角形 12"/>
          <p:cNvSpPr/>
          <p:nvPr/>
        </p:nvSpPr>
        <p:spPr>
          <a:xfrm>
            <a:off x="2123728" y="5733256"/>
            <a:ext cx="13681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t>SRS</a:t>
            </a:r>
            <a:endParaRPr kumimoji="1" lang="ja-JP" altLang="en-US"/>
          </a:p>
        </p:txBody>
      </p:sp>
      <p:cxnSp>
        <p:nvCxnSpPr>
          <p:cNvPr id="14" name="直線コネクタ 13"/>
          <p:cNvCxnSpPr>
            <a:stCxn id="13" idx="3"/>
            <a:endCxn id="10" idx="1"/>
          </p:cNvCxnSpPr>
          <p:nvPr/>
        </p:nvCxnSpPr>
        <p:spPr>
          <a:xfrm>
            <a:off x="3491880" y="6057292"/>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10" idx="3"/>
            <a:endCxn id="11" idx="1"/>
          </p:cNvCxnSpPr>
          <p:nvPr/>
        </p:nvCxnSpPr>
        <p:spPr>
          <a:xfrm>
            <a:off x="5508104" y="6057292"/>
            <a:ext cx="612068"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コンテンツ プレースホルダ 17" descr="e16-monitor.png"/>
          <p:cNvPicPr>
            <a:picLocks noGrp="1" noChangeAspect="1"/>
          </p:cNvPicPr>
          <p:nvPr>
            <p:ph idx="1"/>
          </p:nvPr>
        </p:nvPicPr>
        <p:blipFill>
          <a:blip r:embed="rId2" cstate="print"/>
          <a:stretch>
            <a:fillRect/>
          </a:stretch>
        </p:blipFill>
        <p:spPr>
          <a:xfrm>
            <a:off x="1727684" y="1628800"/>
            <a:ext cx="5262826" cy="3806294"/>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432048" y="955265"/>
            <a:ext cx="8676456" cy="4525963"/>
          </a:xfrm>
        </p:spPr>
        <p:txBody>
          <a:bodyPr/>
          <a:lstStyle/>
          <a:p>
            <a:pPr>
              <a:buNone/>
            </a:pPr>
            <a:endParaRPr kumimoji="1" lang="en-US" altLang="ja-JP" smtClean="0"/>
          </a:p>
          <a:p>
            <a:pPr>
              <a:buNone/>
            </a:pPr>
            <a:endParaRPr lang="en-US" altLang="ja-JP" smtClean="0"/>
          </a:p>
          <a:p>
            <a:pPr>
              <a:buNone/>
            </a:pPr>
            <a:endParaRPr kumimoji="1" lang="en-US" altLang="ja-JP" smtClean="0"/>
          </a:p>
          <a:p>
            <a:pPr>
              <a:buNone/>
            </a:pPr>
            <a:r>
              <a:rPr lang="en-US" altLang="ja-JP" sz="4400" smtClean="0"/>
              <a:t>nc  192.168.0.16  24  |  tee  datafile  | histo_prog</a:t>
            </a:r>
            <a:endParaRPr kumimoji="1" lang="ja-JP" altLang="en-US" sz="440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5" name="スライド番号プレースホルダ 4"/>
          <p:cNvSpPr>
            <a:spLocks noGrp="1"/>
          </p:cNvSpPr>
          <p:nvPr>
            <p:ph type="sldNum" sz="quarter" idx="12"/>
          </p:nvPr>
        </p:nvSpPr>
        <p:spPr/>
        <p:txBody>
          <a:bodyPr/>
          <a:lstStyle/>
          <a:p>
            <a:fld id="{08470B2B-695B-45E3-9C20-99F8EF8DD10C}" type="slidenum">
              <a:rPr kumimoji="1" lang="ja-JP" altLang="en-US" smtClean="0"/>
              <a:pPr/>
              <a:t>4</a:t>
            </a:fld>
            <a:endParaRPr kumimoji="1" lang="ja-JP" altLang="en-US"/>
          </a:p>
        </p:txBody>
      </p:sp>
      <p:pic>
        <p:nvPicPr>
          <p:cNvPr id="6" name="図 5"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1979712" y="2780928"/>
            <a:ext cx="5770984" cy="1180728"/>
          </a:xfrm>
        </p:spPr>
        <p:txBody>
          <a:bodyPr>
            <a:normAutofit lnSpcReduction="10000"/>
          </a:bodyPr>
          <a:lstStyle/>
          <a:p>
            <a:pPr>
              <a:buNone/>
            </a:pPr>
            <a:r>
              <a:rPr lang="ja-JP" altLang="en-US" sz="7200" smtClean="0"/>
              <a:t>開発体制など</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40</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四角形吹き出し 56"/>
          <p:cNvSpPr/>
          <p:nvPr/>
        </p:nvSpPr>
        <p:spPr>
          <a:xfrm>
            <a:off x="7020272" y="5841268"/>
            <a:ext cx="1727200" cy="806450"/>
          </a:xfrm>
          <a:prstGeom prst="wedgeRectCallout">
            <a:avLst>
              <a:gd name="adj1" fmla="val 16697"/>
              <a:gd name="adj2" fmla="val -385422"/>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a:solidFill>
                  <a:schemeClr val="bg1"/>
                </a:solidFill>
              </a:rPr>
              <a:t>DAQ-Middleware </a:t>
            </a:r>
            <a:r>
              <a:rPr lang="en-US" altLang="ja-JP" sz="2400" b="1" smtClean="0">
                <a:solidFill>
                  <a:schemeClr val="bg1"/>
                </a:solidFill>
              </a:rPr>
              <a:t>1.2.2</a:t>
            </a:r>
            <a:endParaRPr lang="ja-JP" altLang="en-US" sz="1600" b="1" dirty="0">
              <a:solidFill>
                <a:schemeClr val="bg1"/>
              </a:solidFill>
            </a:endParaRPr>
          </a:p>
        </p:txBody>
      </p:sp>
      <p:sp>
        <p:nvSpPr>
          <p:cNvPr id="2" name="タイトル 1"/>
          <p:cNvSpPr>
            <a:spLocks noGrp="1"/>
          </p:cNvSpPr>
          <p:nvPr>
            <p:ph type="title"/>
          </p:nvPr>
        </p:nvSpPr>
        <p:spPr/>
        <p:txBody>
          <a:bodyPr/>
          <a:lstStyle/>
          <a:p>
            <a:r>
              <a:rPr kumimoji="1" lang="en-US" altLang="ja-JP" smtClean="0"/>
              <a:t>DAQ-Middleware</a:t>
            </a:r>
            <a:r>
              <a:rPr kumimoji="1" lang="ja-JP" altLang="en-US" smtClean="0"/>
              <a:t>の歴史</a:t>
            </a:r>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08470B2B-695B-45E3-9C20-99F8EF8DD10C}" type="slidenum">
              <a:rPr kumimoji="1" lang="ja-JP" altLang="en-US" smtClean="0"/>
              <a:pPr/>
              <a:t>41</a:t>
            </a:fld>
            <a:endParaRPr kumimoji="1" lang="ja-JP" altLang="en-US"/>
          </a:p>
        </p:txBody>
      </p:sp>
      <p:sp>
        <p:nvSpPr>
          <p:cNvPr id="7" name="AutoShape 17"/>
          <p:cNvSpPr>
            <a:spLocks noChangeArrowheads="1"/>
          </p:cNvSpPr>
          <p:nvPr/>
        </p:nvSpPr>
        <p:spPr bwMode="auto">
          <a:xfrm>
            <a:off x="215516" y="5091138"/>
            <a:ext cx="1211263" cy="647700"/>
          </a:xfrm>
          <a:prstGeom prst="wedgeRectCallout">
            <a:avLst>
              <a:gd name="adj1" fmla="val 2688"/>
              <a:gd name="adj2" fmla="val -363838"/>
            </a:avLst>
          </a:prstGeom>
          <a:solidFill>
            <a:srgbClr val="C7BE7B">
              <a:alpha val="69804"/>
            </a:srgbClr>
          </a:solidFill>
          <a:ln w="3175">
            <a:solidFill>
              <a:schemeClr val="bg2">
                <a:lumMod val="25000"/>
              </a:schemeClr>
            </a:solid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400" b="1" i="1" dirty="0">
                <a:solidFill>
                  <a:schemeClr val="bg1"/>
                </a:solidFill>
              </a:rPr>
              <a:t>CHEP06</a:t>
            </a:r>
          </a:p>
        </p:txBody>
      </p:sp>
      <p:sp>
        <p:nvSpPr>
          <p:cNvPr id="8" name="正方形/長方形 7"/>
          <p:cNvSpPr/>
          <p:nvPr/>
        </p:nvSpPr>
        <p:spPr bwMode="auto">
          <a:xfrm>
            <a:off x="5274879" y="1628800"/>
            <a:ext cx="3367409" cy="14541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 name="正方形/長方形 8"/>
          <p:cNvSpPr/>
          <p:nvPr/>
        </p:nvSpPr>
        <p:spPr bwMode="auto">
          <a:xfrm>
            <a:off x="748916" y="1628800"/>
            <a:ext cx="1138238" cy="145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 name="正方形/長方形 9"/>
          <p:cNvSpPr/>
          <p:nvPr/>
        </p:nvSpPr>
        <p:spPr bwMode="auto">
          <a:xfrm>
            <a:off x="1883979" y="1628800"/>
            <a:ext cx="1138237" cy="145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 name="正方形/長方形 10"/>
          <p:cNvSpPr/>
          <p:nvPr/>
        </p:nvSpPr>
        <p:spPr bwMode="auto">
          <a:xfrm>
            <a:off x="3019041" y="1628800"/>
            <a:ext cx="1138238" cy="145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2" name="正方形/長方形 11"/>
          <p:cNvSpPr/>
          <p:nvPr/>
        </p:nvSpPr>
        <p:spPr bwMode="auto">
          <a:xfrm>
            <a:off x="4154104" y="1628800"/>
            <a:ext cx="1138237" cy="145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テキスト ボックス 69"/>
          <p:cNvSpPr txBox="1">
            <a:spLocks noChangeArrowheads="1"/>
          </p:cNvSpPr>
          <p:nvPr/>
        </p:nvSpPr>
        <p:spPr bwMode="auto">
          <a:xfrm>
            <a:off x="450466"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2006</a:t>
            </a:r>
            <a:endParaRPr lang="ja-JP" altLang="en-US" b="1" dirty="0">
              <a:solidFill>
                <a:schemeClr val="tx1">
                  <a:lumMod val="85000"/>
                  <a:lumOff val="15000"/>
                </a:schemeClr>
              </a:solidFill>
            </a:endParaRPr>
          </a:p>
        </p:txBody>
      </p:sp>
      <p:sp>
        <p:nvSpPr>
          <p:cNvPr id="14" name="テキスト ボックス 70"/>
          <p:cNvSpPr txBox="1">
            <a:spLocks noChangeArrowheads="1"/>
          </p:cNvSpPr>
          <p:nvPr/>
        </p:nvSpPr>
        <p:spPr bwMode="auto">
          <a:xfrm>
            <a:off x="1610929"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2007</a:t>
            </a:r>
            <a:endParaRPr lang="ja-JP" altLang="en-US" b="1" dirty="0">
              <a:solidFill>
                <a:schemeClr val="tx1">
                  <a:lumMod val="85000"/>
                  <a:lumOff val="15000"/>
                </a:schemeClr>
              </a:solidFill>
            </a:endParaRPr>
          </a:p>
        </p:txBody>
      </p:sp>
      <p:sp>
        <p:nvSpPr>
          <p:cNvPr id="15" name="テキスト ボックス 71"/>
          <p:cNvSpPr txBox="1">
            <a:spLocks noChangeArrowheads="1"/>
          </p:cNvSpPr>
          <p:nvPr/>
        </p:nvSpPr>
        <p:spPr bwMode="auto">
          <a:xfrm>
            <a:off x="2744404" y="3162325"/>
            <a:ext cx="550862"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2008</a:t>
            </a:r>
            <a:endParaRPr lang="ja-JP" altLang="en-US" b="1" dirty="0">
              <a:solidFill>
                <a:schemeClr val="tx1">
                  <a:lumMod val="85000"/>
                  <a:lumOff val="15000"/>
                </a:schemeClr>
              </a:solidFill>
            </a:endParaRPr>
          </a:p>
        </p:txBody>
      </p:sp>
      <p:sp>
        <p:nvSpPr>
          <p:cNvPr id="16" name="テキスト ボックス 72"/>
          <p:cNvSpPr txBox="1">
            <a:spLocks noChangeArrowheads="1"/>
          </p:cNvSpPr>
          <p:nvPr/>
        </p:nvSpPr>
        <p:spPr bwMode="auto">
          <a:xfrm>
            <a:off x="3876291"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2009</a:t>
            </a:r>
            <a:endParaRPr lang="ja-JP" altLang="en-US" b="1" dirty="0">
              <a:solidFill>
                <a:schemeClr val="tx1">
                  <a:lumMod val="85000"/>
                  <a:lumOff val="15000"/>
                </a:schemeClr>
              </a:solidFill>
            </a:endParaRPr>
          </a:p>
        </p:txBody>
      </p:sp>
      <p:sp>
        <p:nvSpPr>
          <p:cNvPr id="17" name="テキスト ボックス 73"/>
          <p:cNvSpPr txBox="1">
            <a:spLocks noChangeArrowheads="1"/>
          </p:cNvSpPr>
          <p:nvPr/>
        </p:nvSpPr>
        <p:spPr bwMode="auto">
          <a:xfrm>
            <a:off x="5009766" y="3162325"/>
            <a:ext cx="550863"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2010</a:t>
            </a:r>
            <a:endParaRPr lang="ja-JP" altLang="en-US" b="1" dirty="0">
              <a:solidFill>
                <a:schemeClr val="tx1">
                  <a:lumMod val="85000"/>
                  <a:lumOff val="15000"/>
                </a:schemeClr>
              </a:solidFill>
            </a:endParaRPr>
          </a:p>
        </p:txBody>
      </p:sp>
      <p:cxnSp>
        <p:nvCxnSpPr>
          <p:cNvPr id="18" name="直線コネクタ 17"/>
          <p:cNvCxnSpPr/>
          <p:nvPr/>
        </p:nvCxnSpPr>
        <p:spPr bwMode="auto">
          <a:xfrm rot="5400000">
            <a:off x="638585"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bwMode="auto">
          <a:xfrm rot="5400000">
            <a:off x="177682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bwMode="auto">
          <a:xfrm rot="5400000">
            <a:off x="291347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bwMode="auto">
          <a:xfrm rot="5400000">
            <a:off x="405012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rot="5400000">
            <a:off x="518677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rot="5400000">
            <a:off x="6167351" y="2984526"/>
            <a:ext cx="1936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94"/>
          <p:cNvSpPr txBox="1">
            <a:spLocks noChangeArrowheads="1"/>
          </p:cNvSpPr>
          <p:nvPr/>
        </p:nvSpPr>
        <p:spPr bwMode="auto">
          <a:xfrm>
            <a:off x="5940152" y="3162325"/>
            <a:ext cx="68580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2011</a:t>
            </a:r>
            <a:endParaRPr lang="ja-JP" altLang="en-US" b="1" dirty="0">
              <a:solidFill>
                <a:schemeClr val="tx1">
                  <a:lumMod val="85000"/>
                  <a:lumOff val="15000"/>
                </a:schemeClr>
              </a:solidFill>
            </a:endParaRPr>
          </a:p>
        </p:txBody>
      </p:sp>
      <p:cxnSp>
        <p:nvCxnSpPr>
          <p:cNvPr id="25" name="直線矢印コネクタ 24"/>
          <p:cNvCxnSpPr/>
          <p:nvPr/>
        </p:nvCxnSpPr>
        <p:spPr bwMode="auto">
          <a:xfrm>
            <a:off x="610804" y="3081363"/>
            <a:ext cx="8211504" cy="1588"/>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bwMode="auto">
          <a:xfrm>
            <a:off x="1009266" y="2186013"/>
            <a:ext cx="428465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56866" y="1739925"/>
            <a:ext cx="5167313" cy="400050"/>
          </a:xfrm>
          <a:prstGeom prst="rect">
            <a:avLst/>
          </a:prstGeom>
          <a:noFill/>
        </p:spPr>
        <p:txBody>
          <a:bodyPr wrap="none">
            <a:spAutoFit/>
          </a:bodyPr>
          <a:lstStyle/>
          <a:p>
            <a:pPr>
              <a:defRPr/>
            </a:pPr>
            <a:r>
              <a:rPr lang="en-US" altLang="ja-JP" sz="2000" b="1" dirty="0">
                <a:solidFill>
                  <a:schemeClr val="accent2">
                    <a:lumMod val="75000"/>
                  </a:schemeClr>
                </a:solidFill>
              </a:rPr>
              <a:t>Next-generation DAQ Project @KEK DTP</a:t>
            </a:r>
            <a:endParaRPr lang="ja-JP" altLang="en-US" sz="2000" b="1" dirty="0">
              <a:solidFill>
                <a:schemeClr val="accent2">
                  <a:lumMod val="75000"/>
                </a:schemeClr>
              </a:solidFill>
            </a:endParaRPr>
          </a:p>
        </p:txBody>
      </p:sp>
      <p:sp>
        <p:nvSpPr>
          <p:cNvPr id="28" name="四角形吹き出し 27"/>
          <p:cNvSpPr/>
          <p:nvPr/>
        </p:nvSpPr>
        <p:spPr>
          <a:xfrm>
            <a:off x="5257912" y="4864125"/>
            <a:ext cx="1727200" cy="806450"/>
          </a:xfrm>
          <a:prstGeom prst="wedgeRectCallout">
            <a:avLst>
              <a:gd name="adj1" fmla="val -274"/>
              <a:gd name="adj2" fmla="val -269086"/>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a:t>
            </a:r>
            <a:r>
              <a:rPr lang="en-US" altLang="ja-JP" sz="2400" b="1" dirty="0">
                <a:solidFill>
                  <a:schemeClr val="bg1"/>
                </a:solidFill>
              </a:rPr>
              <a:t>1.0.0</a:t>
            </a:r>
            <a:endParaRPr lang="ja-JP" altLang="en-US" sz="1600" b="1" dirty="0">
              <a:solidFill>
                <a:schemeClr val="bg1"/>
              </a:solidFill>
            </a:endParaRPr>
          </a:p>
        </p:txBody>
      </p:sp>
      <p:sp>
        <p:nvSpPr>
          <p:cNvPr id="29" name="四角形吹き出し 28"/>
          <p:cNvSpPr/>
          <p:nvPr/>
        </p:nvSpPr>
        <p:spPr>
          <a:xfrm>
            <a:off x="3268279" y="4832375"/>
            <a:ext cx="1684337" cy="696913"/>
          </a:xfrm>
          <a:prstGeom prst="wedgeRectCallout">
            <a:avLst>
              <a:gd name="adj1" fmla="val -19179"/>
              <a:gd name="adj2" fmla="val -295369"/>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1.0-RC1</a:t>
            </a:r>
            <a:endParaRPr lang="ja-JP" altLang="en-US" sz="1600" b="1" dirty="0">
              <a:solidFill>
                <a:schemeClr val="bg1"/>
              </a:solidFill>
            </a:endParaRPr>
          </a:p>
        </p:txBody>
      </p:sp>
      <p:sp>
        <p:nvSpPr>
          <p:cNvPr id="30" name="AutoShape 17"/>
          <p:cNvSpPr>
            <a:spLocks noChangeArrowheads="1"/>
          </p:cNvSpPr>
          <p:nvPr/>
        </p:nvSpPr>
        <p:spPr bwMode="auto">
          <a:xfrm>
            <a:off x="1445829" y="4421213"/>
            <a:ext cx="1209675" cy="581025"/>
          </a:xfrm>
          <a:prstGeom prst="wedgeRectCallout">
            <a:avLst>
              <a:gd name="adj1" fmla="val 122249"/>
              <a:gd name="adj2" fmla="val -275118"/>
            </a:avLst>
          </a:prstGeom>
          <a:solidFill>
            <a:srgbClr val="00B0F0">
              <a:alpha val="70000"/>
            </a:srgbClr>
          </a:solidFill>
          <a:ln w="12700">
            <a:solidFill>
              <a:srgbClr val="0000FF"/>
            </a:solid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400" b="1" i="1" dirty="0">
                <a:solidFill>
                  <a:schemeClr val="bg1"/>
                </a:solidFill>
              </a:rPr>
              <a:t>MLF</a:t>
            </a:r>
          </a:p>
          <a:p>
            <a:pPr algn="ctr">
              <a:defRPr/>
            </a:pPr>
            <a:r>
              <a:rPr lang="en-US" altLang="ja-JP" sz="1400" b="1" i="1" dirty="0">
                <a:solidFill>
                  <a:schemeClr val="bg1"/>
                </a:solidFill>
              </a:rPr>
              <a:t>Pkg(RC1)</a:t>
            </a:r>
          </a:p>
        </p:txBody>
      </p:sp>
      <p:grpSp>
        <p:nvGrpSpPr>
          <p:cNvPr id="31" name="グループ化 35"/>
          <p:cNvGrpSpPr>
            <a:grpSpLocks/>
          </p:cNvGrpSpPr>
          <p:nvPr/>
        </p:nvGrpSpPr>
        <p:grpSpPr bwMode="auto">
          <a:xfrm>
            <a:off x="2784091" y="2273325"/>
            <a:ext cx="1636713" cy="669925"/>
            <a:chOff x="2962275" y="2838450"/>
            <a:chExt cx="1636713" cy="670079"/>
          </a:xfrm>
          <a:effectLst>
            <a:outerShdw blurRad="50800" dist="38100" dir="2700000" algn="tl" rotWithShape="0">
              <a:prstClr val="black">
                <a:alpha val="40000"/>
              </a:prstClr>
            </a:outerShdw>
          </a:effectLst>
        </p:grpSpPr>
        <p:sp>
          <p:nvSpPr>
            <p:cNvPr id="32" name="円形吹き出し 31"/>
            <p:cNvSpPr/>
            <p:nvPr/>
          </p:nvSpPr>
          <p:spPr>
            <a:xfrm>
              <a:off x="2962275" y="2838450"/>
              <a:ext cx="1636713" cy="630383"/>
            </a:xfrm>
            <a:prstGeom prst="wedgeEllipseCallout">
              <a:avLst>
                <a:gd name="adj1" fmla="val 1520"/>
                <a:gd name="adj2" fmla="val 756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b="1" dirty="0"/>
            </a:p>
          </p:txBody>
        </p:sp>
        <p:sp>
          <p:nvSpPr>
            <p:cNvPr id="33" name="正方形/長方形 34"/>
            <p:cNvSpPr>
              <a:spLocks noChangeArrowheads="1"/>
            </p:cNvSpPr>
            <p:nvPr/>
          </p:nvSpPr>
          <p:spPr bwMode="auto">
            <a:xfrm>
              <a:off x="3119076" y="2862198"/>
              <a:ext cx="1377300" cy="646331"/>
            </a:xfrm>
            <a:prstGeom prst="rect">
              <a:avLst/>
            </a:prstGeom>
            <a:noFill/>
            <a:ln w="9525">
              <a:noFill/>
              <a:miter lim="800000"/>
              <a:headEnd/>
              <a:tailEnd/>
            </a:ln>
          </p:spPr>
          <p:txBody>
            <a:bodyPr wrap="none">
              <a:spAutoFit/>
            </a:bodyPr>
            <a:lstStyle/>
            <a:p>
              <a:pPr algn="ctr">
                <a:defRPr/>
              </a:pPr>
              <a:r>
                <a:rPr lang="en-US" altLang="ja-JP" b="1" dirty="0">
                  <a:solidFill>
                    <a:schemeClr val="bg1"/>
                  </a:solidFill>
                  <a:ea typeface="ＭＳ Ｐゴシック" pitchFamily="50" charset="-128"/>
                </a:rPr>
                <a:t>First Beam</a:t>
              </a:r>
            </a:p>
            <a:p>
              <a:pPr algn="ctr">
                <a:defRPr/>
              </a:pPr>
              <a:r>
                <a:rPr lang="en-US" altLang="ja-JP" b="1" dirty="0">
                  <a:solidFill>
                    <a:schemeClr val="bg1"/>
                  </a:solidFill>
                  <a:ea typeface="ＭＳ Ｐゴシック" pitchFamily="50" charset="-128"/>
                </a:rPr>
                <a:t>at MLF</a:t>
              </a:r>
              <a:endParaRPr lang="ja-JP" altLang="en-US" b="1" dirty="0">
                <a:solidFill>
                  <a:schemeClr val="bg1"/>
                </a:solidFill>
                <a:ea typeface="ＭＳ Ｐゴシック" pitchFamily="50" charset="-128"/>
              </a:endParaRPr>
            </a:p>
          </p:txBody>
        </p:sp>
      </p:grpSp>
      <p:grpSp>
        <p:nvGrpSpPr>
          <p:cNvPr id="34" name="グループ化 52"/>
          <p:cNvGrpSpPr>
            <a:grpSpLocks/>
          </p:cNvGrpSpPr>
          <p:nvPr/>
        </p:nvGrpSpPr>
        <p:grpSpPr bwMode="auto">
          <a:xfrm>
            <a:off x="5060566" y="1666900"/>
            <a:ext cx="3545718" cy="1336675"/>
            <a:chOff x="5238750" y="2232025"/>
            <a:chExt cx="3545718" cy="1336675"/>
          </a:xfrm>
        </p:grpSpPr>
        <p:cxnSp>
          <p:nvCxnSpPr>
            <p:cNvPr id="35" name="直線矢印コネクタ 34"/>
            <p:cNvCxnSpPr/>
            <p:nvPr/>
          </p:nvCxnSpPr>
          <p:spPr>
            <a:xfrm>
              <a:off x="5472100" y="2760663"/>
              <a:ext cx="3312368" cy="1588"/>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テキスト ボックス 87"/>
            <p:cNvSpPr txBox="1">
              <a:spLocks noChangeArrowheads="1"/>
            </p:cNvSpPr>
            <p:nvPr/>
          </p:nvSpPr>
          <p:spPr bwMode="auto">
            <a:xfrm>
              <a:off x="6678613" y="2232025"/>
              <a:ext cx="1344612" cy="461963"/>
            </a:xfrm>
            <a:prstGeom prst="rect">
              <a:avLst/>
            </a:prstGeom>
            <a:noFill/>
            <a:ln w="9525">
              <a:noFill/>
              <a:miter lim="800000"/>
              <a:headEnd/>
              <a:tailEnd/>
            </a:ln>
          </p:spPr>
          <p:txBody>
            <a:bodyPr wrap="none">
              <a:spAutoFit/>
            </a:bodyPr>
            <a:lstStyle/>
            <a:p>
              <a:r>
                <a:rPr lang="en-US" altLang="ja-JP" sz="2400" b="1">
                  <a:solidFill>
                    <a:srgbClr val="0000FF"/>
                  </a:solidFill>
                </a:rPr>
                <a:t>Open-It </a:t>
              </a:r>
              <a:endParaRPr lang="ja-JP" altLang="en-US" sz="2400" b="1">
                <a:solidFill>
                  <a:srgbClr val="0000FF"/>
                </a:solidFill>
              </a:endParaRPr>
            </a:p>
          </p:txBody>
        </p:sp>
        <p:grpSp>
          <p:nvGrpSpPr>
            <p:cNvPr id="37" name="グループ化 37"/>
            <p:cNvGrpSpPr>
              <a:grpSpLocks/>
            </p:cNvGrpSpPr>
            <p:nvPr/>
          </p:nvGrpSpPr>
          <p:grpSpPr bwMode="auto">
            <a:xfrm>
              <a:off x="5238753" y="2879725"/>
              <a:ext cx="1689101" cy="688975"/>
              <a:chOff x="5360989" y="2879725"/>
              <a:chExt cx="1689655" cy="688438"/>
            </a:xfrm>
            <a:effectLst>
              <a:outerShdw blurRad="50800" dist="38100" dir="2700000" algn="tl" rotWithShape="0">
                <a:prstClr val="black">
                  <a:alpha val="40000"/>
                </a:prstClr>
              </a:outerShdw>
            </a:effectLst>
          </p:grpSpPr>
          <p:sp>
            <p:nvSpPr>
              <p:cNvPr id="38" name="円形吹き出し 37"/>
              <p:cNvSpPr/>
              <p:nvPr/>
            </p:nvSpPr>
            <p:spPr>
              <a:xfrm>
                <a:off x="5513439" y="2879725"/>
                <a:ext cx="1392695" cy="626574"/>
              </a:xfrm>
              <a:prstGeom prst="wedgeEllipseCallout">
                <a:avLst>
                  <a:gd name="adj1" fmla="val 1520"/>
                  <a:gd name="adj2" fmla="val 69167"/>
                </a:avLst>
              </a:prstGeom>
              <a:solidFill>
                <a:srgbClr val="0000FF"/>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p>
            </p:txBody>
          </p:sp>
          <p:sp>
            <p:nvSpPr>
              <p:cNvPr id="39" name="正方形/長方形 36"/>
              <p:cNvSpPr>
                <a:spLocks noChangeArrowheads="1"/>
              </p:cNvSpPr>
              <p:nvPr/>
            </p:nvSpPr>
            <p:spPr bwMode="auto">
              <a:xfrm>
                <a:off x="5360989" y="2891055"/>
                <a:ext cx="1689655" cy="677108"/>
              </a:xfrm>
              <a:prstGeom prst="rect">
                <a:avLst/>
              </a:prstGeom>
              <a:noFill/>
              <a:ln w="9525">
                <a:noFill/>
                <a:miter lim="800000"/>
                <a:headEnd/>
                <a:tailEnd/>
              </a:ln>
            </p:spPr>
            <p:txBody>
              <a:bodyPr>
                <a:spAutoFit/>
              </a:bodyPr>
              <a:lstStyle/>
              <a:p>
                <a:pPr algn="ctr">
                  <a:defRPr/>
                </a:pPr>
                <a:r>
                  <a:rPr lang="en-US" altLang="ja-JP" sz="2000" b="1" dirty="0">
                    <a:solidFill>
                      <a:schemeClr val="bg1"/>
                    </a:solidFill>
                    <a:ea typeface="ＭＳ Ｐゴシック" pitchFamily="50" charset="-128"/>
                  </a:rPr>
                  <a:t>Open-It </a:t>
                </a:r>
                <a:r>
                  <a:rPr lang="en-US" altLang="ja-JP" b="1" dirty="0">
                    <a:solidFill>
                      <a:schemeClr val="bg1"/>
                    </a:solidFill>
                    <a:ea typeface="ＭＳ Ｐゴシック" pitchFamily="50" charset="-128"/>
                  </a:rPr>
                  <a:t>starts</a:t>
                </a:r>
                <a:endParaRPr lang="ja-JP" altLang="en-US" b="1" dirty="0">
                  <a:solidFill>
                    <a:schemeClr val="bg1"/>
                  </a:solidFill>
                  <a:ea typeface="ＭＳ Ｐゴシック" pitchFamily="50" charset="-128"/>
                </a:endParaRPr>
              </a:p>
            </p:txBody>
          </p:sp>
        </p:grpSp>
      </p:grpSp>
      <p:grpSp>
        <p:nvGrpSpPr>
          <p:cNvPr id="40" name="グループ化 43"/>
          <p:cNvGrpSpPr>
            <a:grpSpLocks/>
          </p:cNvGrpSpPr>
          <p:nvPr/>
        </p:nvGrpSpPr>
        <p:grpSpPr bwMode="auto">
          <a:xfrm>
            <a:off x="463166" y="2276500"/>
            <a:ext cx="1257300" cy="652463"/>
            <a:chOff x="641350" y="2841625"/>
            <a:chExt cx="1257300" cy="653256"/>
          </a:xfrm>
          <a:effectLst>
            <a:outerShdw blurRad="50800" dist="38100" dir="2700000" algn="tl" rotWithShape="0">
              <a:prstClr val="black">
                <a:alpha val="40000"/>
              </a:prstClr>
            </a:outerShdw>
          </a:effectLst>
        </p:grpSpPr>
        <p:sp>
          <p:nvSpPr>
            <p:cNvPr id="41" name="円形吹き出し 40"/>
            <p:cNvSpPr/>
            <p:nvPr/>
          </p:nvSpPr>
          <p:spPr>
            <a:xfrm>
              <a:off x="641350" y="2841625"/>
              <a:ext cx="1257300" cy="631004"/>
            </a:xfrm>
            <a:prstGeom prst="wedgeEllipseCallout">
              <a:avLst>
                <a:gd name="adj1" fmla="val 1520"/>
                <a:gd name="adj2" fmla="val 7566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正方形/長方形 39"/>
            <p:cNvSpPr>
              <a:spLocks noChangeArrowheads="1"/>
            </p:cNvSpPr>
            <p:nvPr/>
          </p:nvSpPr>
          <p:spPr bwMode="auto">
            <a:xfrm>
              <a:off x="785776" y="2848550"/>
              <a:ext cx="966931" cy="646331"/>
            </a:xfrm>
            <a:prstGeom prst="rect">
              <a:avLst/>
            </a:prstGeom>
            <a:noFill/>
            <a:ln w="9525">
              <a:noFill/>
              <a:miter lim="800000"/>
              <a:headEnd/>
              <a:tailEnd/>
            </a:ln>
          </p:spPr>
          <p:txBody>
            <a:bodyPr wrap="none">
              <a:spAutoFit/>
            </a:bodyPr>
            <a:lstStyle/>
            <a:p>
              <a:pPr algn="ctr">
                <a:defRPr/>
              </a:pPr>
              <a:r>
                <a:rPr lang="en-US" altLang="ja-JP" b="1" dirty="0">
                  <a:solidFill>
                    <a:schemeClr val="bg1"/>
                  </a:solidFill>
                  <a:ea typeface="ＭＳ Ｐゴシック" pitchFamily="50" charset="-128"/>
                </a:rPr>
                <a:t>Project</a:t>
              </a:r>
            </a:p>
            <a:p>
              <a:pPr algn="ctr">
                <a:defRPr/>
              </a:pPr>
              <a:r>
                <a:rPr lang="en-US" altLang="ja-JP" b="1" dirty="0">
                  <a:solidFill>
                    <a:schemeClr val="bg1"/>
                  </a:solidFill>
                  <a:ea typeface="ＭＳ Ｐゴシック" pitchFamily="50" charset="-128"/>
                </a:rPr>
                <a:t>starts</a:t>
              </a:r>
              <a:endParaRPr lang="ja-JP" altLang="en-US" b="1" dirty="0">
                <a:solidFill>
                  <a:schemeClr val="bg1"/>
                </a:solidFill>
                <a:ea typeface="ＭＳ Ｐゴシック" pitchFamily="50" charset="-128"/>
              </a:endParaRPr>
            </a:p>
          </p:txBody>
        </p:sp>
      </p:grpSp>
      <p:sp>
        <p:nvSpPr>
          <p:cNvPr id="43" name="AutoShape 17"/>
          <p:cNvSpPr>
            <a:spLocks noChangeArrowheads="1"/>
          </p:cNvSpPr>
          <p:nvPr/>
        </p:nvSpPr>
        <p:spPr bwMode="auto">
          <a:xfrm>
            <a:off x="2223704" y="3898925"/>
            <a:ext cx="1103312" cy="581025"/>
          </a:xfrm>
          <a:prstGeom prst="wedgeRectCallout">
            <a:avLst>
              <a:gd name="adj1" fmla="val 87472"/>
              <a:gd name="adj2" fmla="val -181383"/>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MLF Pkg(RC2)</a:t>
            </a:r>
          </a:p>
        </p:txBody>
      </p:sp>
      <p:sp>
        <p:nvSpPr>
          <p:cNvPr id="44" name="AutoShape 17"/>
          <p:cNvSpPr>
            <a:spLocks noChangeArrowheads="1"/>
          </p:cNvSpPr>
          <p:nvPr/>
        </p:nvSpPr>
        <p:spPr bwMode="auto">
          <a:xfrm>
            <a:off x="2855529" y="3898925"/>
            <a:ext cx="965200" cy="581025"/>
          </a:xfrm>
          <a:prstGeom prst="wedgeRectCallout">
            <a:avLst>
              <a:gd name="adj1" fmla="val 57609"/>
              <a:gd name="adj2" fmla="val -193127"/>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Oct. version</a:t>
            </a:r>
          </a:p>
        </p:txBody>
      </p:sp>
      <p:sp>
        <p:nvSpPr>
          <p:cNvPr id="45" name="AutoShape 17"/>
          <p:cNvSpPr>
            <a:spLocks noChangeArrowheads="1"/>
          </p:cNvSpPr>
          <p:nvPr/>
        </p:nvSpPr>
        <p:spPr bwMode="auto">
          <a:xfrm>
            <a:off x="3049204" y="3898925"/>
            <a:ext cx="965200" cy="581025"/>
          </a:xfrm>
          <a:prstGeom prst="wedgeRectCallout">
            <a:avLst>
              <a:gd name="adj1" fmla="val 42044"/>
              <a:gd name="adj2" fmla="val -188429"/>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Nov. version</a:t>
            </a:r>
          </a:p>
        </p:txBody>
      </p:sp>
      <p:sp>
        <p:nvSpPr>
          <p:cNvPr id="46" name="AutoShape 17"/>
          <p:cNvSpPr>
            <a:spLocks noChangeArrowheads="1"/>
          </p:cNvSpPr>
          <p:nvPr/>
        </p:nvSpPr>
        <p:spPr bwMode="auto">
          <a:xfrm>
            <a:off x="3201604" y="3898925"/>
            <a:ext cx="965200" cy="581025"/>
          </a:xfrm>
          <a:prstGeom prst="wedgeRectCallout">
            <a:avLst>
              <a:gd name="adj1" fmla="val 39214"/>
              <a:gd name="adj2" fmla="val -190778"/>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Dec. version</a:t>
            </a:r>
          </a:p>
        </p:txBody>
      </p:sp>
      <p:sp>
        <p:nvSpPr>
          <p:cNvPr id="47" name="AutoShape 17"/>
          <p:cNvSpPr>
            <a:spLocks noChangeArrowheads="1"/>
          </p:cNvSpPr>
          <p:nvPr/>
        </p:nvSpPr>
        <p:spPr bwMode="auto">
          <a:xfrm>
            <a:off x="4241416" y="3898925"/>
            <a:ext cx="965200" cy="581025"/>
          </a:xfrm>
          <a:prstGeom prst="wedgeRectCallout">
            <a:avLst>
              <a:gd name="adj1" fmla="val -25502"/>
              <a:gd name="adj2" fmla="val -193127"/>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Apr. version</a:t>
            </a:r>
          </a:p>
        </p:txBody>
      </p:sp>
      <p:sp>
        <p:nvSpPr>
          <p:cNvPr id="48" name="AutoShape 17"/>
          <p:cNvSpPr>
            <a:spLocks noChangeArrowheads="1"/>
          </p:cNvSpPr>
          <p:nvPr/>
        </p:nvSpPr>
        <p:spPr bwMode="auto">
          <a:xfrm>
            <a:off x="4571616" y="3898925"/>
            <a:ext cx="963613" cy="581025"/>
          </a:xfrm>
          <a:prstGeom prst="wedgeRectCallout">
            <a:avLst>
              <a:gd name="adj1" fmla="val -33991"/>
              <a:gd name="adj2" fmla="val -195476"/>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June version</a:t>
            </a:r>
          </a:p>
        </p:txBody>
      </p:sp>
      <p:sp>
        <p:nvSpPr>
          <p:cNvPr id="49" name="AutoShape 17"/>
          <p:cNvSpPr>
            <a:spLocks noChangeArrowheads="1"/>
          </p:cNvSpPr>
          <p:nvPr/>
        </p:nvSpPr>
        <p:spPr bwMode="auto">
          <a:xfrm>
            <a:off x="4846254" y="3898925"/>
            <a:ext cx="965200" cy="581025"/>
          </a:xfrm>
          <a:prstGeom prst="wedgeRectCallout">
            <a:avLst>
              <a:gd name="adj1" fmla="val -52386"/>
              <a:gd name="adj2" fmla="val -188429"/>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July</a:t>
            </a:r>
          </a:p>
          <a:p>
            <a:pPr algn="ctr">
              <a:defRPr/>
            </a:pPr>
            <a:r>
              <a:rPr lang="en-US" altLang="ja-JP" sz="1600" b="1" i="1" dirty="0">
                <a:solidFill>
                  <a:schemeClr val="bg1"/>
                </a:solidFill>
              </a:rPr>
              <a:t>version</a:t>
            </a:r>
          </a:p>
        </p:txBody>
      </p:sp>
      <p:sp>
        <p:nvSpPr>
          <p:cNvPr id="50" name="AutoShape 17"/>
          <p:cNvSpPr>
            <a:spLocks noChangeArrowheads="1"/>
          </p:cNvSpPr>
          <p:nvPr/>
        </p:nvSpPr>
        <p:spPr bwMode="auto">
          <a:xfrm>
            <a:off x="5408229" y="3898925"/>
            <a:ext cx="965200" cy="581025"/>
          </a:xfrm>
          <a:prstGeom prst="wedgeRectCallout">
            <a:avLst>
              <a:gd name="adj1" fmla="val -86098"/>
              <a:gd name="adj2" fmla="val -195476"/>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Oct.</a:t>
            </a:r>
          </a:p>
          <a:p>
            <a:pPr algn="ctr">
              <a:defRPr/>
            </a:pPr>
            <a:r>
              <a:rPr lang="en-US" altLang="ja-JP" sz="1600" b="1" i="1" dirty="0">
                <a:solidFill>
                  <a:schemeClr val="bg1"/>
                </a:solidFill>
              </a:rPr>
              <a:t>version</a:t>
            </a:r>
          </a:p>
        </p:txBody>
      </p:sp>
      <p:pic>
        <p:nvPicPr>
          <p:cNvPr id="51" name="Picture 4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2666" y="5145113"/>
            <a:ext cx="1084263" cy="577850"/>
          </a:xfrm>
          <a:prstGeom prst="rect">
            <a:avLst/>
          </a:prstGeom>
          <a:noFill/>
          <a:ln w="9525">
            <a:noFill/>
            <a:miter lim="800000"/>
            <a:headEnd/>
            <a:tailEnd/>
          </a:ln>
        </p:spPr>
      </p:pic>
      <p:sp>
        <p:nvSpPr>
          <p:cNvPr id="53" name="四角形吹き出し 52"/>
          <p:cNvSpPr/>
          <p:nvPr/>
        </p:nvSpPr>
        <p:spPr>
          <a:xfrm>
            <a:off x="7020272" y="4854798"/>
            <a:ext cx="1727200" cy="806450"/>
          </a:xfrm>
          <a:prstGeom prst="wedgeRectCallout">
            <a:avLst>
              <a:gd name="adj1" fmla="val -21685"/>
              <a:gd name="adj2" fmla="val -267784"/>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a:solidFill>
                  <a:schemeClr val="bg1"/>
                </a:solidFill>
              </a:rPr>
              <a:t>DAQ-Middleware </a:t>
            </a:r>
            <a:r>
              <a:rPr lang="en-US" altLang="ja-JP" sz="2400" b="1" smtClean="0">
                <a:solidFill>
                  <a:schemeClr val="bg1"/>
                </a:solidFill>
              </a:rPr>
              <a:t>1.2.1</a:t>
            </a:r>
            <a:endParaRPr lang="ja-JP" altLang="en-US" sz="1600" b="1" dirty="0">
              <a:solidFill>
                <a:schemeClr val="bg1"/>
              </a:solidFill>
            </a:endParaRPr>
          </a:p>
        </p:txBody>
      </p:sp>
      <p:sp>
        <p:nvSpPr>
          <p:cNvPr id="52" name="四角形吹き出し 51"/>
          <p:cNvSpPr/>
          <p:nvPr/>
        </p:nvSpPr>
        <p:spPr>
          <a:xfrm>
            <a:off x="7020272" y="3897052"/>
            <a:ext cx="1727200" cy="806450"/>
          </a:xfrm>
          <a:prstGeom prst="wedgeRectCallout">
            <a:avLst>
              <a:gd name="adj1" fmla="val -71317"/>
              <a:gd name="adj2" fmla="val -146078"/>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a:solidFill>
                  <a:schemeClr val="bg1"/>
                </a:solidFill>
              </a:rPr>
              <a:t>DAQ-Middleware </a:t>
            </a:r>
            <a:r>
              <a:rPr lang="en-US" altLang="ja-JP" sz="2400" b="1" smtClean="0">
                <a:solidFill>
                  <a:schemeClr val="bg1"/>
                </a:solidFill>
              </a:rPr>
              <a:t>1.1.0</a:t>
            </a:r>
            <a:endParaRPr lang="ja-JP" altLang="en-US" sz="1600" b="1" dirty="0">
              <a:solidFill>
                <a:schemeClr val="bg1"/>
              </a:solidFill>
            </a:endParaRPr>
          </a:p>
        </p:txBody>
      </p:sp>
      <p:cxnSp>
        <p:nvCxnSpPr>
          <p:cNvPr id="54" name="直線コネクタ 53"/>
          <p:cNvCxnSpPr/>
          <p:nvPr/>
        </p:nvCxnSpPr>
        <p:spPr bwMode="auto">
          <a:xfrm rot="5400000">
            <a:off x="7067450" y="2972122"/>
            <a:ext cx="1936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94"/>
          <p:cNvSpPr txBox="1">
            <a:spLocks noChangeArrowheads="1"/>
          </p:cNvSpPr>
          <p:nvPr/>
        </p:nvSpPr>
        <p:spPr bwMode="auto">
          <a:xfrm>
            <a:off x="6835581" y="3140968"/>
            <a:ext cx="652743" cy="369332"/>
          </a:xfrm>
          <a:prstGeom prst="rect">
            <a:avLst/>
          </a:prstGeom>
          <a:noFill/>
          <a:ln w="9525">
            <a:noFill/>
            <a:miter lim="800000"/>
            <a:headEnd/>
            <a:tailEnd/>
          </a:ln>
        </p:spPr>
        <p:txBody>
          <a:bodyPr wrap="none">
            <a:spAutoFit/>
          </a:bodyPr>
          <a:lstStyle/>
          <a:p>
            <a:pPr>
              <a:defRPr/>
            </a:pPr>
            <a:r>
              <a:rPr lang="en-US" altLang="ja-JP" b="1" smtClean="0">
                <a:solidFill>
                  <a:schemeClr val="tx1">
                    <a:lumMod val="85000"/>
                    <a:lumOff val="15000"/>
                  </a:schemeClr>
                </a:solidFill>
              </a:rPr>
              <a:t>2012</a:t>
            </a:r>
            <a:endParaRPr lang="ja-JP" altLang="en-US" b="1" dirty="0">
              <a:solidFill>
                <a:schemeClr val="tx1">
                  <a:lumMod val="85000"/>
                  <a:lumOff val="15000"/>
                </a:schemeClr>
              </a:solidFill>
            </a:endParaRPr>
          </a:p>
        </p:txBody>
      </p:sp>
      <p:cxnSp>
        <p:nvCxnSpPr>
          <p:cNvPr id="56" name="直線コネクタ 55"/>
          <p:cNvCxnSpPr/>
          <p:nvPr/>
        </p:nvCxnSpPr>
        <p:spPr bwMode="auto">
          <a:xfrm rot="5400000">
            <a:off x="7787530" y="2949774"/>
            <a:ext cx="1936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94"/>
          <p:cNvSpPr txBox="1">
            <a:spLocks noChangeArrowheads="1"/>
          </p:cNvSpPr>
          <p:nvPr/>
        </p:nvSpPr>
        <p:spPr bwMode="auto">
          <a:xfrm>
            <a:off x="7591665" y="3131676"/>
            <a:ext cx="652743" cy="369332"/>
          </a:xfrm>
          <a:prstGeom prst="rect">
            <a:avLst/>
          </a:prstGeom>
          <a:noFill/>
          <a:ln w="9525">
            <a:noFill/>
            <a:miter lim="800000"/>
            <a:headEnd/>
            <a:tailEnd/>
          </a:ln>
        </p:spPr>
        <p:txBody>
          <a:bodyPr wrap="none">
            <a:spAutoFit/>
          </a:bodyPr>
          <a:lstStyle/>
          <a:p>
            <a:pPr>
              <a:defRPr/>
            </a:pPr>
            <a:r>
              <a:rPr lang="en-US" altLang="ja-JP" b="1" smtClean="0">
                <a:solidFill>
                  <a:schemeClr val="tx1">
                    <a:lumMod val="85000"/>
                    <a:lumOff val="15000"/>
                  </a:schemeClr>
                </a:solidFill>
              </a:rPr>
              <a:t>2013</a:t>
            </a:r>
            <a:endParaRPr lang="ja-JP" altLang="en-US" b="1" dirty="0">
              <a:solidFill>
                <a:schemeClr val="tx1">
                  <a:lumMod val="85000"/>
                  <a:lumOff val="1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1.0.0</a:t>
            </a:r>
            <a:r>
              <a:rPr kumimoji="1" lang="ja-JP" altLang="en-US" smtClean="0"/>
              <a:t>～</a:t>
            </a:r>
            <a:r>
              <a:rPr lang="en-US" altLang="ja-JP" smtClean="0"/>
              <a:t>1.2.0</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1.0.0 </a:t>
            </a:r>
            <a:r>
              <a:rPr kumimoji="1" lang="ja-JP" altLang="en-US" smtClean="0"/>
              <a:t>　</a:t>
            </a:r>
            <a:r>
              <a:rPr kumimoji="1" lang="en-US" altLang="ja-JP" smtClean="0"/>
              <a:t>MLF</a:t>
            </a:r>
            <a:r>
              <a:rPr kumimoji="1" lang="ja-JP" altLang="en-US" smtClean="0"/>
              <a:t>中性子依存のものを排除した最初のバージョン</a:t>
            </a:r>
            <a:endParaRPr kumimoji="1" lang="en-US" altLang="ja-JP" smtClean="0"/>
          </a:p>
          <a:p>
            <a:r>
              <a:rPr lang="en-US" altLang="ja-JP" smtClean="0"/>
              <a:t>1.1.0    Scientific Linux x86_64 (64bit)</a:t>
            </a:r>
            <a:r>
              <a:rPr lang="ja-JP" altLang="en-US" smtClean="0"/>
              <a:t>サポート</a:t>
            </a:r>
            <a:endParaRPr lang="en-US" altLang="ja-JP" smtClean="0"/>
          </a:p>
          <a:p>
            <a:r>
              <a:rPr kumimoji="1" lang="en-US" altLang="ja-JP" smtClean="0"/>
              <a:t>1.2.0    Scientific Linux 6.x</a:t>
            </a:r>
            <a:r>
              <a:rPr kumimoji="1" lang="ja-JP" altLang="en-US" smtClean="0"/>
              <a:t>サポート</a:t>
            </a:r>
            <a:r>
              <a:rPr lang="ja-JP" altLang="en-US" smtClean="0"/>
              <a:t> </a:t>
            </a:r>
            <a:r>
              <a:rPr lang="en-US" altLang="ja-JP" smtClean="0"/>
              <a:t>(</a:t>
            </a:r>
            <a:r>
              <a:rPr lang="ja-JP" altLang="en-US" smtClean="0"/>
              <a:t>ソースコートでは</a:t>
            </a:r>
            <a:r>
              <a:rPr lang="en-US" altLang="ja-JP" smtClean="0"/>
              <a:t>Ubuntu</a:t>
            </a:r>
            <a:r>
              <a:rPr lang="ja-JP" altLang="en-US" smtClean="0"/>
              <a:t>、</a:t>
            </a:r>
            <a:r>
              <a:rPr lang="en-US" altLang="ja-JP" smtClean="0"/>
              <a:t>Debian</a:t>
            </a:r>
            <a:r>
              <a:rPr lang="ja-JP" altLang="en-US" smtClean="0"/>
              <a:t>をサポートしている</a:t>
            </a:r>
            <a:r>
              <a:rPr lang="en-US" altLang="ja-JP" smtClean="0"/>
              <a:t>)</a:t>
            </a:r>
          </a:p>
          <a:p>
            <a:r>
              <a:rPr kumimoji="1" lang="en-US" altLang="ja-JP" smtClean="0"/>
              <a:t>1.2.1 - 1.2.2 Bug Fixes, Features</a:t>
            </a:r>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42</a:t>
            </a:fld>
            <a:endParaRPr kumimoji="1" lang="ja-JP"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開発体制</a:t>
            </a:r>
            <a:endParaRPr kumimoji="1" lang="ja-JP" altLang="en-US"/>
          </a:p>
        </p:txBody>
      </p:sp>
      <p:sp>
        <p:nvSpPr>
          <p:cNvPr id="3" name="コンテンツ プレースホルダ 2"/>
          <p:cNvSpPr>
            <a:spLocks noGrp="1"/>
          </p:cNvSpPr>
          <p:nvPr>
            <p:ph idx="1"/>
          </p:nvPr>
        </p:nvSpPr>
        <p:spPr/>
        <p:txBody>
          <a:bodyPr>
            <a:normAutofit lnSpcReduction="10000"/>
          </a:bodyPr>
          <a:lstStyle/>
          <a:p>
            <a:r>
              <a:rPr kumimoji="1" lang="en-US" altLang="ja-JP" smtClean="0"/>
              <a:t>2010</a:t>
            </a:r>
            <a:r>
              <a:rPr kumimoji="1" lang="ja-JP" altLang="en-US" smtClean="0"/>
              <a:t>年４月 </a:t>
            </a:r>
            <a:r>
              <a:rPr kumimoji="1" lang="en-US" altLang="ja-JP" smtClean="0"/>
              <a:t>DAQ-Middleware Core </a:t>
            </a:r>
            <a:r>
              <a:rPr kumimoji="1" lang="ja-JP" altLang="en-US" smtClean="0"/>
              <a:t>グループ結成</a:t>
            </a:r>
            <a:endParaRPr kumimoji="1" lang="en-US" altLang="ja-JP" smtClean="0"/>
          </a:p>
          <a:p>
            <a:r>
              <a:rPr lang="ja-JP" altLang="en-US" smtClean="0"/>
              <a:t>メンバー</a:t>
            </a:r>
            <a:endParaRPr lang="en-US" altLang="ja-JP" smtClean="0"/>
          </a:p>
          <a:p>
            <a:pPr lvl="1"/>
            <a:r>
              <a:rPr kumimoji="1" lang="ja-JP" altLang="en-US" smtClean="0"/>
              <a:t>千代、</a:t>
            </a:r>
            <a:r>
              <a:rPr lang="ja-JP" altLang="en-US" smtClean="0"/>
              <a:t>濱田、</a:t>
            </a:r>
            <a:r>
              <a:rPr kumimoji="1" lang="ja-JP" altLang="en-US" smtClean="0"/>
              <a:t>井上 </a:t>
            </a:r>
            <a:r>
              <a:rPr kumimoji="1" lang="en-US" altLang="ja-JP" smtClean="0"/>
              <a:t>(KEK)</a:t>
            </a:r>
          </a:p>
          <a:p>
            <a:pPr lvl="1"/>
            <a:r>
              <a:rPr lang="ja-JP" altLang="en-US" smtClean="0"/>
              <a:t>長坂 </a:t>
            </a:r>
            <a:r>
              <a:rPr lang="en-US" altLang="ja-JP" smtClean="0"/>
              <a:t>(</a:t>
            </a:r>
            <a:r>
              <a:rPr lang="ja-JP" altLang="en-US" smtClean="0"/>
              <a:t>広島工業大学</a:t>
            </a:r>
            <a:r>
              <a:rPr lang="en-US" altLang="ja-JP" smtClean="0"/>
              <a:t>)</a:t>
            </a:r>
          </a:p>
          <a:p>
            <a:pPr lvl="1"/>
            <a:r>
              <a:rPr lang="ja-JP" altLang="en-US" smtClean="0"/>
              <a:t>味村 </a:t>
            </a:r>
            <a:r>
              <a:rPr lang="en-US" altLang="ja-JP" smtClean="0"/>
              <a:t>(</a:t>
            </a:r>
            <a:r>
              <a:rPr lang="ja-JP" altLang="en-US" smtClean="0"/>
              <a:t>大阪大学</a:t>
            </a:r>
            <a:r>
              <a:rPr lang="en-US" altLang="ja-JP" smtClean="0"/>
              <a:t>)</a:t>
            </a:r>
          </a:p>
          <a:p>
            <a:pPr lvl="1"/>
            <a:r>
              <a:rPr lang="ja-JP" altLang="en-US" smtClean="0"/>
              <a:t>神</a:t>
            </a:r>
            <a:r>
              <a:rPr kumimoji="1" lang="ja-JP" altLang="en-US" smtClean="0"/>
              <a:t>徳、安藤 </a:t>
            </a:r>
            <a:r>
              <a:rPr kumimoji="1" lang="en-US" altLang="ja-JP" smtClean="0"/>
              <a:t>(</a:t>
            </a:r>
            <a:r>
              <a:rPr kumimoji="1" lang="ja-JP" altLang="en-US" smtClean="0"/>
              <a:t>産業技術総合研究所</a:t>
            </a:r>
            <a:r>
              <a:rPr kumimoji="1" lang="en-US" altLang="ja-JP" smtClean="0"/>
              <a:t>)</a:t>
            </a:r>
          </a:p>
          <a:p>
            <a:pPr lvl="1"/>
            <a:r>
              <a:rPr kumimoji="1" lang="ja-JP" altLang="en-US" smtClean="0"/>
              <a:t>和田 </a:t>
            </a:r>
            <a:r>
              <a:rPr kumimoji="1" lang="en-US" altLang="ja-JP" smtClean="0"/>
              <a:t>( (</a:t>
            </a:r>
            <a:r>
              <a:rPr kumimoji="1" lang="ja-JP" altLang="en-US" smtClean="0"/>
              <a:t>株</a:t>
            </a:r>
            <a:r>
              <a:rPr kumimoji="1" lang="en-US" altLang="ja-JP" smtClean="0"/>
              <a:t>) Bee Beans Technologies</a:t>
            </a:r>
            <a:r>
              <a:rPr lang="en-US" altLang="ja-JP" smtClean="0"/>
              <a:t>)</a:t>
            </a:r>
          </a:p>
          <a:p>
            <a:pPr lvl="1"/>
            <a:r>
              <a:rPr kumimoji="1" lang="ja-JP" altLang="en-US" smtClean="0"/>
              <a:t>仲吉</a:t>
            </a:r>
            <a:r>
              <a:rPr kumimoji="1" lang="en-US" altLang="ja-JP" smtClean="0"/>
              <a:t>(2011</a:t>
            </a:r>
            <a:r>
              <a:rPr kumimoji="1" lang="ja-JP" altLang="en-US" smtClean="0"/>
              <a:t>年</a:t>
            </a:r>
            <a:r>
              <a:rPr kumimoji="1" lang="en-US" altLang="ja-JP" smtClean="0"/>
              <a:t>4</a:t>
            </a:r>
            <a:r>
              <a:rPr kumimoji="1" lang="ja-JP" altLang="en-US" smtClean="0"/>
              <a:t>月まで</a:t>
            </a:r>
            <a:r>
              <a:rPr kumimoji="1" lang="en-US" altLang="ja-JP" smtClean="0"/>
              <a:t>)</a:t>
            </a:r>
            <a:r>
              <a:rPr kumimoji="1" lang="ja-JP" altLang="en-US" smtClean="0"/>
              <a:t>、安</a:t>
            </a:r>
            <a:r>
              <a:rPr kumimoji="1" lang="en-US" altLang="ja-JP" smtClean="0"/>
              <a:t>(2012</a:t>
            </a:r>
            <a:r>
              <a:rPr kumimoji="1" lang="ja-JP" altLang="en-US" smtClean="0"/>
              <a:t>年</a:t>
            </a:r>
            <a:r>
              <a:rPr kumimoji="1" lang="en-US" altLang="ja-JP" smtClean="0"/>
              <a:t>3</a:t>
            </a:r>
            <a:r>
              <a:rPr kumimoji="1" lang="ja-JP" altLang="en-US" smtClean="0"/>
              <a:t>月まで</a:t>
            </a:r>
            <a:r>
              <a:rPr kumimoji="1" lang="en-US" altLang="ja-JP" smtClean="0"/>
              <a:t>)</a:t>
            </a:r>
          </a:p>
          <a:p>
            <a:pPr lvl="1"/>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2013-09-10</a:t>
            </a:r>
            <a:endParaRPr kumimoji="1" lang="ja-JP" altLang="en-US"/>
          </a:p>
        </p:txBody>
      </p:sp>
      <p:sp>
        <p:nvSpPr>
          <p:cNvPr id="8" name="スライド番号プレースホルダ 7"/>
          <p:cNvSpPr>
            <a:spLocks noGrp="1"/>
          </p:cNvSpPr>
          <p:nvPr>
            <p:ph type="sldNum" sz="quarter" idx="12"/>
          </p:nvPr>
        </p:nvSpPr>
        <p:spPr/>
        <p:txBody>
          <a:bodyPr/>
          <a:lstStyle/>
          <a:p>
            <a:fld id="{08470B2B-695B-45E3-9C20-99F8EF8DD10C}" type="slidenum">
              <a:rPr kumimoji="1" lang="ja-JP" altLang="en-US" smtClean="0"/>
              <a:pPr/>
              <a:t>43</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学会発表、展示会等</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CHEP (International Conference on Computing in High Energy and Nuclear Physics)</a:t>
            </a:r>
          </a:p>
          <a:p>
            <a:r>
              <a:rPr kumimoji="1" lang="ja-JP" altLang="en-US" smtClean="0"/>
              <a:t>物理学会</a:t>
            </a:r>
            <a:endParaRPr kumimoji="1" lang="en-US" altLang="ja-JP" smtClean="0"/>
          </a:p>
          <a:p>
            <a:r>
              <a:rPr lang="ja-JP" altLang="en-US" smtClean="0"/>
              <a:t>中性子科学会</a:t>
            </a:r>
            <a:endParaRPr lang="en-US" altLang="ja-JP" smtClean="0"/>
          </a:p>
          <a:p>
            <a:r>
              <a:rPr kumimoji="1" lang="ja-JP" altLang="en-US" smtClean="0"/>
              <a:t>ＴＸテクノロジーショーケース </a:t>
            </a:r>
            <a:r>
              <a:rPr kumimoji="1" lang="en-US" altLang="ja-JP" smtClean="0"/>
              <a:t>in </a:t>
            </a:r>
            <a:r>
              <a:rPr kumimoji="1" lang="ja-JP" altLang="en-US" smtClean="0"/>
              <a:t>つくば</a:t>
            </a:r>
            <a:endParaRPr kumimoji="1" lang="en-US" altLang="ja-JP" smtClean="0"/>
          </a:p>
          <a:p>
            <a:r>
              <a:rPr lang="ja-JP" altLang="en-US" smtClean="0"/>
              <a:t>イノベーションジャパン</a:t>
            </a:r>
            <a:endParaRPr lang="en-US" altLang="ja-JP" smtClean="0"/>
          </a:p>
          <a:p>
            <a:r>
              <a:rPr kumimoji="1" lang="ja-JP" altLang="en-US" smtClean="0"/>
              <a:t>産総研オープンラボ</a:t>
            </a:r>
            <a:endParaRPr kumimoji="1" lang="en-US" altLang="ja-JP" smtClean="0"/>
          </a:p>
          <a:p>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2013-09-10</a:t>
            </a:r>
            <a:endParaRPr kumimoji="1" lang="ja-JP" altLang="en-US"/>
          </a:p>
        </p:txBody>
      </p:sp>
      <p:sp>
        <p:nvSpPr>
          <p:cNvPr id="8" name="スライド番号プレースホルダ 7"/>
          <p:cNvSpPr>
            <a:spLocks noGrp="1"/>
          </p:cNvSpPr>
          <p:nvPr>
            <p:ph type="sldNum" sz="quarter" idx="12"/>
          </p:nvPr>
        </p:nvSpPr>
        <p:spPr/>
        <p:txBody>
          <a:bodyPr/>
          <a:lstStyle/>
          <a:p>
            <a:fld id="{08470B2B-695B-45E3-9C20-99F8EF8DD10C}" type="slidenum">
              <a:rPr kumimoji="1" lang="ja-JP" altLang="en-US" smtClean="0"/>
              <a:pPr/>
              <a:t>44</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2843808" y="2636912"/>
            <a:ext cx="4752528" cy="1800200"/>
          </a:xfrm>
        </p:spPr>
        <p:txBody>
          <a:bodyPr>
            <a:normAutofit/>
          </a:bodyPr>
          <a:lstStyle/>
          <a:p>
            <a:pPr>
              <a:buNone/>
            </a:pPr>
            <a:r>
              <a:rPr lang="ja-JP" altLang="en-US" sz="7200" smtClean="0"/>
              <a:t>性能測定</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45</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mtClean="0"/>
              <a:t>転送速度テスト</a:t>
            </a:r>
            <a:endParaRPr kumimoji="1" lang="ja-JP" altLang="en-US"/>
          </a:p>
        </p:txBody>
      </p:sp>
      <p:pic>
        <p:nvPicPr>
          <p:cNvPr id="7" name="コンテンツ プレースホルダ 6" descr="ethernet.png"/>
          <p:cNvPicPr>
            <a:picLocks noGrp="1" noChangeAspect="1"/>
          </p:cNvPicPr>
          <p:nvPr>
            <p:ph idx="1"/>
          </p:nvPr>
        </p:nvPicPr>
        <p:blipFill>
          <a:blip r:embed="rId2" cstate="print"/>
          <a:stretch>
            <a:fillRect/>
          </a:stretch>
        </p:blipFill>
        <p:spPr>
          <a:xfrm>
            <a:off x="431540" y="3248980"/>
            <a:ext cx="4164923" cy="2988332"/>
          </a:xfrm>
        </p:spPr>
      </p:pic>
      <p:pic>
        <p:nvPicPr>
          <p:cNvPr id="8" name="図 7" descr="localhost.png"/>
          <p:cNvPicPr>
            <a:picLocks noChangeAspect="1"/>
          </p:cNvPicPr>
          <p:nvPr/>
        </p:nvPicPr>
        <p:blipFill>
          <a:blip r:embed="rId3" cstate="print"/>
          <a:stretch>
            <a:fillRect/>
          </a:stretch>
        </p:blipFill>
        <p:spPr>
          <a:xfrm>
            <a:off x="4860032" y="3248980"/>
            <a:ext cx="4176464" cy="2996613"/>
          </a:xfrm>
          <a:prstGeom prst="rect">
            <a:avLst/>
          </a:prstGeom>
        </p:spPr>
      </p:pic>
      <p:grpSp>
        <p:nvGrpSpPr>
          <p:cNvPr id="3" name="グループ化 300"/>
          <p:cNvGrpSpPr>
            <a:grpSpLocks/>
          </p:cNvGrpSpPr>
          <p:nvPr/>
        </p:nvGrpSpPr>
        <p:grpSpPr bwMode="auto">
          <a:xfrm>
            <a:off x="863588" y="1452480"/>
            <a:ext cx="3312368" cy="1508468"/>
            <a:chOff x="15422563" y="11830056"/>
            <a:chExt cx="6022975" cy="2742892"/>
          </a:xfrm>
        </p:grpSpPr>
        <p:grpSp>
          <p:nvGrpSpPr>
            <p:cNvPr id="4" name="グループ化 420"/>
            <p:cNvGrpSpPr>
              <a:grpSpLocks/>
            </p:cNvGrpSpPr>
            <p:nvPr/>
          </p:nvGrpSpPr>
          <p:grpSpPr bwMode="auto">
            <a:xfrm>
              <a:off x="15422563" y="11830056"/>
              <a:ext cx="6022975" cy="2742892"/>
              <a:chOff x="15320736" y="10839450"/>
              <a:chExt cx="6023428" cy="2742591"/>
            </a:xfrm>
          </p:grpSpPr>
          <p:sp>
            <p:nvSpPr>
              <p:cNvPr id="15" name="円/楕円 292"/>
              <p:cNvSpPr>
                <a:spLocks noChangeArrowheads="1"/>
              </p:cNvSpPr>
              <p:nvPr/>
            </p:nvSpPr>
            <p:spPr bwMode="auto">
              <a:xfrm>
                <a:off x="16380287" y="10839450"/>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16" name="円/楕円 293"/>
              <p:cNvSpPr>
                <a:spLocks noChangeArrowheads="1"/>
              </p:cNvSpPr>
              <p:nvPr/>
            </p:nvSpPr>
            <p:spPr bwMode="auto">
              <a:xfrm>
                <a:off x="18390479" y="10861224"/>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cxnSp>
            <p:nvCxnSpPr>
              <p:cNvPr id="17" name="直線コネクタ 295"/>
              <p:cNvCxnSpPr>
                <a:cxnSpLocks noChangeShapeType="1"/>
              </p:cNvCxnSpPr>
              <p:nvPr/>
            </p:nvCxnSpPr>
            <p:spPr bwMode="auto">
              <a:xfrm>
                <a:off x="15320736" y="13553621"/>
                <a:ext cx="6023428" cy="1"/>
              </a:xfrm>
              <a:prstGeom prst="line">
                <a:avLst/>
              </a:prstGeom>
              <a:noFill/>
              <a:ln w="9525" algn="ctr">
                <a:solidFill>
                  <a:schemeClr val="tx1"/>
                </a:solidFill>
                <a:round/>
                <a:headEnd/>
                <a:tailEnd/>
              </a:ln>
            </p:spPr>
          </p:cxnSp>
          <p:cxnSp>
            <p:nvCxnSpPr>
              <p:cNvPr id="18" name="直線コネクタ 312"/>
              <p:cNvCxnSpPr>
                <a:cxnSpLocks noChangeShapeType="1"/>
              </p:cNvCxnSpPr>
              <p:nvPr/>
            </p:nvCxnSpPr>
            <p:spPr bwMode="auto">
              <a:xfrm rot="16200000" flipH="1">
                <a:off x="17053411" y="13386286"/>
                <a:ext cx="325872" cy="181"/>
              </a:xfrm>
              <a:prstGeom prst="line">
                <a:avLst/>
              </a:prstGeom>
              <a:noFill/>
              <a:ln w="9525" algn="ctr">
                <a:solidFill>
                  <a:schemeClr val="tx1"/>
                </a:solidFill>
                <a:round/>
                <a:headEnd/>
                <a:tailEnd/>
              </a:ln>
            </p:spPr>
          </p:cxnSp>
          <p:cxnSp>
            <p:nvCxnSpPr>
              <p:cNvPr id="19" name="直線コネクタ 313"/>
              <p:cNvCxnSpPr>
                <a:cxnSpLocks noChangeShapeType="1"/>
              </p:cNvCxnSpPr>
              <p:nvPr/>
            </p:nvCxnSpPr>
            <p:spPr bwMode="auto">
              <a:xfrm rot="16200000" flipH="1">
                <a:off x="19044149" y="13386272"/>
                <a:ext cx="325872" cy="181"/>
              </a:xfrm>
              <a:prstGeom prst="line">
                <a:avLst/>
              </a:prstGeom>
              <a:noFill/>
              <a:ln w="9525" algn="ctr">
                <a:solidFill>
                  <a:schemeClr val="tx1"/>
                </a:solidFill>
                <a:round/>
                <a:headEnd/>
                <a:tailEnd/>
              </a:ln>
            </p:spPr>
          </p:cxnSp>
          <p:sp>
            <p:nvSpPr>
              <p:cNvPr id="20" name="テキスト ボックス 314"/>
              <p:cNvSpPr txBox="1">
                <a:spLocks noChangeArrowheads="1"/>
              </p:cNvSpPr>
              <p:nvPr/>
            </p:nvSpPr>
            <p:spPr bwMode="auto">
              <a:xfrm>
                <a:off x="20035838" y="13106400"/>
                <a:ext cx="1245291" cy="475641"/>
              </a:xfrm>
              <a:prstGeom prst="rect">
                <a:avLst/>
              </a:prstGeom>
              <a:noFill/>
              <a:ln w="9525">
                <a:noFill/>
                <a:miter lim="800000"/>
                <a:headEnd/>
                <a:tailEnd/>
              </a:ln>
            </p:spPr>
            <p:txBody>
              <a:bodyPr wrap="none">
                <a:spAutoFit/>
              </a:bodyPr>
              <a:lstStyle/>
              <a:p>
                <a:r>
                  <a:rPr lang="en-US" altLang="ja-JP" sz="1100" i="0"/>
                  <a:t>Ethernet</a:t>
                </a:r>
                <a:endParaRPr lang="ja-JP" altLang="en-US" sz="1100" i="0"/>
              </a:p>
            </p:txBody>
          </p:sp>
          <p:grpSp>
            <p:nvGrpSpPr>
              <p:cNvPr id="5" name="グループ化 339"/>
              <p:cNvGrpSpPr>
                <a:grpSpLocks/>
              </p:cNvGrpSpPr>
              <p:nvPr/>
            </p:nvGrpSpPr>
            <p:grpSpPr bwMode="auto">
              <a:xfrm>
                <a:off x="17794247" y="11579877"/>
                <a:ext cx="790959" cy="1924052"/>
                <a:chOff x="18173700" y="14020800"/>
                <a:chExt cx="628650" cy="877094"/>
              </a:xfrm>
            </p:grpSpPr>
            <p:cxnSp>
              <p:nvCxnSpPr>
                <p:cNvPr id="22" name="直線矢印コネクタ 332"/>
                <p:cNvCxnSpPr>
                  <a:cxnSpLocks noChangeShapeType="1"/>
                </p:cNvCxnSpPr>
                <p:nvPr/>
              </p:nvCxnSpPr>
              <p:spPr bwMode="auto">
                <a:xfrm rot="5400000" flipH="1" flipV="1">
                  <a:off x="18363406" y="14458950"/>
                  <a:ext cx="877094" cy="794"/>
                </a:xfrm>
                <a:prstGeom prst="straightConnector1">
                  <a:avLst/>
                </a:prstGeom>
                <a:noFill/>
                <a:ln w="9525" algn="ctr">
                  <a:solidFill>
                    <a:schemeClr val="tx1"/>
                  </a:solidFill>
                  <a:round/>
                  <a:headEnd/>
                  <a:tailEnd type="arrow" w="med" len="med"/>
                </a:ln>
              </p:spPr>
            </p:cxnSp>
            <p:cxnSp>
              <p:nvCxnSpPr>
                <p:cNvPr id="23" name="直線コネクタ 335"/>
                <p:cNvCxnSpPr>
                  <a:cxnSpLocks noChangeShapeType="1"/>
                </p:cNvCxnSpPr>
                <p:nvPr/>
              </p:nvCxnSpPr>
              <p:spPr bwMode="auto">
                <a:xfrm>
                  <a:off x="18173700" y="14897102"/>
                  <a:ext cx="628650" cy="0"/>
                </a:xfrm>
                <a:prstGeom prst="line">
                  <a:avLst/>
                </a:prstGeom>
                <a:noFill/>
                <a:ln w="9525" algn="ctr">
                  <a:solidFill>
                    <a:schemeClr val="tx1"/>
                  </a:solidFill>
                  <a:round/>
                  <a:headEnd/>
                  <a:tailEnd/>
                </a:ln>
              </p:spPr>
            </p:cxnSp>
            <p:cxnSp>
              <p:nvCxnSpPr>
                <p:cNvPr id="24" name="直線コネクタ 338"/>
                <p:cNvCxnSpPr>
                  <a:cxnSpLocks noChangeShapeType="1"/>
                </p:cNvCxnSpPr>
                <p:nvPr/>
              </p:nvCxnSpPr>
              <p:spPr bwMode="auto">
                <a:xfrm rot="5400000" flipH="1" flipV="1">
                  <a:off x="17750034" y="14458604"/>
                  <a:ext cx="857401" cy="10069"/>
                </a:xfrm>
                <a:prstGeom prst="line">
                  <a:avLst/>
                </a:prstGeom>
                <a:noFill/>
                <a:ln w="9525" algn="ctr">
                  <a:solidFill>
                    <a:schemeClr val="tx1"/>
                  </a:solidFill>
                  <a:round/>
                  <a:headEnd/>
                  <a:tailEnd/>
                </a:ln>
              </p:spPr>
            </p:cxnSp>
          </p:grpSp>
        </p:grpSp>
        <p:pic>
          <p:nvPicPr>
            <p:cNvPr id="13" name="Picture 297" descr="C:\Documents and Settings\sendai\デスクトップ\DPC031.wmf"/>
            <p:cNvPicPr>
              <a:picLocks noChangeAspect="1" noChangeArrowheads="1"/>
            </p:cNvPicPr>
            <p:nvPr/>
          </p:nvPicPr>
          <p:blipFill>
            <a:blip r:embed="rId4" cstate="print"/>
            <a:srcRect/>
            <a:stretch>
              <a:fillRect/>
            </a:stretch>
          </p:blipFill>
          <p:spPr bwMode="auto">
            <a:xfrm flipH="1">
              <a:off x="16850310" y="12983036"/>
              <a:ext cx="892405" cy="1222479"/>
            </a:xfrm>
            <a:prstGeom prst="rect">
              <a:avLst/>
            </a:prstGeom>
            <a:noFill/>
            <a:ln w="9525">
              <a:noFill/>
              <a:miter lim="800000"/>
              <a:headEnd/>
              <a:tailEnd/>
            </a:ln>
          </p:spPr>
        </p:pic>
        <p:pic>
          <p:nvPicPr>
            <p:cNvPr id="14" name="Picture 297" descr="C:\Documents and Settings\sendai\デスクトップ\DPC031.wmf"/>
            <p:cNvPicPr>
              <a:picLocks noChangeAspect="1" noChangeArrowheads="1"/>
            </p:cNvPicPr>
            <p:nvPr/>
          </p:nvPicPr>
          <p:blipFill>
            <a:blip r:embed="rId4" cstate="print"/>
            <a:srcRect/>
            <a:stretch>
              <a:fillRect/>
            </a:stretch>
          </p:blipFill>
          <p:spPr bwMode="auto">
            <a:xfrm flipH="1">
              <a:off x="18807446" y="12986472"/>
              <a:ext cx="892405" cy="1222479"/>
            </a:xfrm>
            <a:prstGeom prst="rect">
              <a:avLst/>
            </a:prstGeom>
            <a:noFill/>
            <a:ln w="9525">
              <a:noFill/>
              <a:miter lim="800000"/>
              <a:headEnd/>
              <a:tailEnd/>
            </a:ln>
          </p:spPr>
        </p:pic>
      </p:grpSp>
      <p:grpSp>
        <p:nvGrpSpPr>
          <p:cNvPr id="6" name="グループ化 299"/>
          <p:cNvGrpSpPr>
            <a:grpSpLocks/>
          </p:cNvGrpSpPr>
          <p:nvPr/>
        </p:nvGrpSpPr>
        <p:grpSpPr bwMode="auto">
          <a:xfrm>
            <a:off x="5220072" y="1801971"/>
            <a:ext cx="3356492" cy="1122973"/>
            <a:chOff x="15879763" y="21396392"/>
            <a:chExt cx="5799141" cy="1939739"/>
          </a:xfrm>
        </p:grpSpPr>
        <p:pic>
          <p:nvPicPr>
            <p:cNvPr id="26" name="Picture 297" descr="C:\Documents and Settings\sendai\デスクトップ\DPC031.wmf"/>
            <p:cNvPicPr>
              <a:picLocks noChangeAspect="1" noChangeArrowheads="1"/>
            </p:cNvPicPr>
            <p:nvPr/>
          </p:nvPicPr>
          <p:blipFill>
            <a:blip r:embed="rId4" cstate="print"/>
            <a:srcRect/>
            <a:stretch>
              <a:fillRect/>
            </a:stretch>
          </p:blipFill>
          <p:spPr bwMode="auto">
            <a:xfrm flipH="1">
              <a:off x="15879763" y="22073951"/>
              <a:ext cx="892405" cy="1222479"/>
            </a:xfrm>
            <a:prstGeom prst="rect">
              <a:avLst/>
            </a:prstGeom>
            <a:noFill/>
            <a:ln w="9525">
              <a:noFill/>
              <a:miter lim="800000"/>
              <a:headEnd/>
              <a:tailEnd/>
            </a:ln>
          </p:spPr>
        </p:pic>
        <p:grpSp>
          <p:nvGrpSpPr>
            <p:cNvPr id="9" name="グループ化 313"/>
            <p:cNvGrpSpPr>
              <a:grpSpLocks/>
            </p:cNvGrpSpPr>
            <p:nvPr/>
          </p:nvGrpSpPr>
          <p:grpSpPr bwMode="auto">
            <a:xfrm>
              <a:off x="16920701" y="21396392"/>
              <a:ext cx="4758203" cy="1939739"/>
              <a:chOff x="16420463" y="21776462"/>
              <a:chExt cx="5509099" cy="2245823"/>
            </a:xfrm>
          </p:grpSpPr>
          <p:sp>
            <p:nvSpPr>
              <p:cNvPr id="28" name="円/楕円 363"/>
              <p:cNvSpPr>
                <a:spLocks noChangeArrowheads="1"/>
              </p:cNvSpPr>
              <p:nvPr/>
            </p:nvSpPr>
            <p:spPr bwMode="auto">
              <a:xfrm>
                <a:off x="16678935" y="23110297"/>
                <a:ext cx="1778395"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smtClean="0"/>
                  <a:t>Source</a:t>
                </a:r>
                <a:endParaRPr lang="ja-JP" altLang="en-US" sz="1200" i="0"/>
              </a:p>
            </p:txBody>
          </p:sp>
          <p:sp>
            <p:nvSpPr>
              <p:cNvPr id="29" name="テキスト ボックス 369"/>
              <p:cNvSpPr txBox="1">
                <a:spLocks noChangeArrowheads="1"/>
              </p:cNvSpPr>
              <p:nvPr/>
            </p:nvSpPr>
            <p:spPr bwMode="auto">
              <a:xfrm>
                <a:off x="16420463" y="21776462"/>
                <a:ext cx="5509099" cy="615520"/>
              </a:xfrm>
              <a:prstGeom prst="rect">
                <a:avLst/>
              </a:prstGeom>
              <a:noFill/>
              <a:ln w="9525">
                <a:noFill/>
                <a:miter lim="800000"/>
                <a:headEnd/>
                <a:tailEnd/>
              </a:ln>
            </p:spPr>
            <p:txBody>
              <a:bodyPr>
                <a:spAutoFit/>
              </a:bodyPr>
              <a:lstStyle/>
              <a:p>
                <a:endParaRPr lang="ja-JP" altLang="en-US" sz="1400" i="0"/>
              </a:p>
            </p:txBody>
          </p:sp>
          <p:sp>
            <p:nvSpPr>
              <p:cNvPr id="30" name="円/楕円 363"/>
              <p:cNvSpPr>
                <a:spLocks noChangeArrowheads="1"/>
              </p:cNvSpPr>
              <p:nvPr/>
            </p:nvSpPr>
            <p:spPr bwMode="auto">
              <a:xfrm>
                <a:off x="19039660" y="23124540"/>
                <a:ext cx="1778395" cy="89774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Sink</a:t>
                </a:r>
                <a:endParaRPr lang="ja-JP" altLang="en-US" sz="1200" i="0"/>
              </a:p>
            </p:txBody>
          </p:sp>
        </p:grpSp>
      </p:grpSp>
      <p:cxnSp>
        <p:nvCxnSpPr>
          <p:cNvPr id="32" name="直線コネクタ 31"/>
          <p:cNvCxnSpPr>
            <a:stCxn id="28" idx="6"/>
            <a:endCxn id="30" idx="2"/>
          </p:cNvCxnSpPr>
          <p:nvPr/>
        </p:nvCxnSpPr>
        <p:spPr>
          <a:xfrm>
            <a:off x="6840791" y="2693374"/>
            <a:ext cx="291107" cy="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688124" y="1340768"/>
            <a:ext cx="3312368" cy="1077218"/>
          </a:xfrm>
          <a:prstGeom prst="rect">
            <a:avLst/>
          </a:prstGeom>
          <a:noFill/>
        </p:spPr>
        <p:txBody>
          <a:bodyPr wrap="square" rtlCol="0">
            <a:spAutoFit/>
          </a:bodyPr>
          <a:lstStyle/>
          <a:p>
            <a:r>
              <a:rPr kumimoji="1" lang="en-US" altLang="ja-JP" sz="1600" smtClean="0"/>
              <a:t>Model: HP 8600 xw</a:t>
            </a:r>
          </a:p>
          <a:p>
            <a:r>
              <a:rPr lang="en-US" altLang="ja-JP" sz="1600" smtClean="0"/>
              <a:t>CPU: Intel Xeon E5420 2.50GHz</a:t>
            </a:r>
          </a:p>
          <a:p>
            <a:r>
              <a:rPr kumimoji="1" lang="en-US" altLang="ja-JP" sz="1600" smtClean="0"/>
              <a:t>NIC: Broadcom NetXtreme BCM5755</a:t>
            </a:r>
          </a:p>
          <a:p>
            <a:r>
              <a:rPr lang="en-US" altLang="ja-JP" sz="1600" smtClean="0"/>
              <a:t>Scientific Linux 5.7 i386, x86_64</a:t>
            </a:r>
            <a:endParaRPr kumimoji="1" lang="ja-JP" altLang="en-US" sz="1600"/>
          </a:p>
        </p:txBody>
      </p:sp>
      <p:sp>
        <p:nvSpPr>
          <p:cNvPr id="33" name="日付プレースホルダ 32"/>
          <p:cNvSpPr>
            <a:spLocks noGrp="1"/>
          </p:cNvSpPr>
          <p:nvPr>
            <p:ph type="dt" sz="half" idx="10"/>
          </p:nvPr>
        </p:nvSpPr>
        <p:spPr/>
        <p:txBody>
          <a:bodyPr/>
          <a:lstStyle/>
          <a:p>
            <a:r>
              <a:rPr kumimoji="1" lang="en-US" altLang="ja-JP" smtClean="0"/>
              <a:t>2013-09-10</a:t>
            </a:r>
            <a:endParaRPr kumimoji="1" lang="ja-JP" altLang="en-US"/>
          </a:p>
        </p:txBody>
      </p:sp>
      <p:sp>
        <p:nvSpPr>
          <p:cNvPr id="34" name="スライド番号プレースホルダ 33"/>
          <p:cNvSpPr>
            <a:spLocks noGrp="1"/>
          </p:cNvSpPr>
          <p:nvPr>
            <p:ph type="sldNum" sz="quarter" idx="12"/>
          </p:nvPr>
        </p:nvSpPr>
        <p:spPr/>
        <p:txBody>
          <a:bodyPr/>
          <a:lstStyle/>
          <a:p>
            <a:fld id="{CC6F44B8-E7D0-49FC-9D0F-4DF61D218F53}" type="slidenum">
              <a:rPr kumimoji="1" lang="ja-JP" altLang="en-US" smtClean="0"/>
              <a:pPr/>
              <a:t>46</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開発に必要なプログラミング技能</a:t>
            </a:r>
            <a:endParaRPr kumimoji="1" lang="ja-JP" altLang="en-US"/>
          </a:p>
        </p:txBody>
      </p:sp>
      <p:sp>
        <p:nvSpPr>
          <p:cNvPr id="3" name="コンテンツ プレースホルダ 2"/>
          <p:cNvSpPr>
            <a:spLocks noGrp="1"/>
          </p:cNvSpPr>
          <p:nvPr>
            <p:ph idx="1"/>
          </p:nvPr>
        </p:nvSpPr>
        <p:spPr/>
        <p:txBody>
          <a:bodyPr>
            <a:normAutofit/>
          </a:bodyPr>
          <a:lstStyle/>
          <a:p>
            <a:r>
              <a:rPr kumimoji="1" lang="ja-JP" altLang="en-US" sz="2400" smtClean="0"/>
              <a:t>言語：</a:t>
            </a:r>
            <a:r>
              <a:rPr kumimoji="1" lang="en-US" altLang="ja-JP" sz="2400" smtClean="0"/>
              <a:t>C++</a:t>
            </a:r>
          </a:p>
          <a:p>
            <a:pPr lvl="1"/>
            <a:r>
              <a:rPr kumimoji="1" lang="ja-JP" altLang="en-US" sz="2000" smtClean="0"/>
              <a:t>解説書例</a:t>
            </a:r>
            <a:endParaRPr kumimoji="1" lang="en-US" altLang="ja-JP" sz="2000" smtClean="0"/>
          </a:p>
          <a:p>
            <a:pPr lvl="2"/>
            <a:r>
              <a:rPr lang="ja-JP" altLang="en-US" sz="1600" smtClean="0"/>
              <a:t>技術職員専門課程研修（平成</a:t>
            </a:r>
            <a:r>
              <a:rPr lang="en-US" altLang="ja-JP" sz="1600" smtClean="0"/>
              <a:t>22</a:t>
            </a:r>
            <a:r>
              <a:rPr lang="ja-JP" altLang="en-US" sz="1600" smtClean="0"/>
              <a:t>年度）データ処理のためのＣ</a:t>
            </a:r>
            <a:r>
              <a:rPr lang="en-US" altLang="ja-JP" sz="1600" smtClean="0"/>
              <a:t>++</a:t>
            </a:r>
            <a:r>
              <a:rPr lang="ja-JP" altLang="en-US" sz="1600" smtClean="0"/>
              <a:t>入門</a:t>
            </a:r>
            <a:endParaRPr kumimoji="1" lang="en-US" altLang="ja-JP" sz="1600" smtClean="0"/>
          </a:p>
          <a:p>
            <a:pPr lvl="2">
              <a:buNone/>
            </a:pPr>
            <a:r>
              <a:rPr lang="en-US" altLang="ja-JP" sz="1600" smtClean="0"/>
              <a:t>	</a:t>
            </a:r>
            <a:r>
              <a:rPr lang="en-US" altLang="ja-JP" sz="1600" smtClean="0">
                <a:hlinkClick r:id="rId2"/>
              </a:rPr>
              <a:t>http://www-lib.kek.jp/tiff/2010/1026/1026005.pdf</a:t>
            </a:r>
            <a:endParaRPr kumimoji="1" lang="en-US" altLang="ja-JP" sz="1600" smtClean="0"/>
          </a:p>
          <a:p>
            <a:r>
              <a:rPr lang="ja-JP" altLang="en-US" sz="2400" smtClean="0"/>
              <a:t>リードアウトモジュールからのデータ読み出し</a:t>
            </a:r>
            <a:endParaRPr lang="en-US" altLang="ja-JP" sz="2400" smtClean="0"/>
          </a:p>
          <a:p>
            <a:pPr lvl="1"/>
            <a:r>
              <a:rPr kumimoji="1" lang="en-US" altLang="ja-JP" sz="2400" smtClean="0"/>
              <a:t>SiTCP</a:t>
            </a:r>
            <a:r>
              <a:rPr lang="ja-JP" altLang="en-US" sz="2400" smtClean="0"/>
              <a:t>リードアウトモジュールからのデータ読みだしならネットワークプログラム</a:t>
            </a:r>
            <a:endParaRPr lang="en-US" altLang="ja-JP" sz="2400" smtClean="0"/>
          </a:p>
          <a:p>
            <a:pPr lvl="1"/>
            <a:r>
              <a:rPr kumimoji="1" lang="ja-JP" altLang="en-US" sz="2400" smtClean="0"/>
              <a:t>ネットワークプログラムについては単純なものなら</a:t>
            </a:r>
            <a:r>
              <a:rPr lang="en-US" altLang="ja-JP" sz="2400" smtClean="0"/>
              <a:t>DAQ-Middleware</a:t>
            </a:r>
            <a:r>
              <a:rPr lang="ja-JP" altLang="en-US" sz="2400" smtClean="0"/>
              <a:t>配布物</a:t>
            </a:r>
            <a:r>
              <a:rPr kumimoji="1" lang="ja-JP" altLang="en-US" sz="2400" smtClean="0"/>
              <a:t>としてライブラリがある</a:t>
            </a:r>
            <a:endParaRPr kumimoji="1" lang="en-US" altLang="ja-JP" sz="2400" smtClean="0"/>
          </a:p>
          <a:p>
            <a:r>
              <a:rPr lang="ja-JP" altLang="en-US" sz="2400" smtClean="0"/>
              <a:t>モニターで使用するヒストグラムツール（</a:t>
            </a:r>
            <a:r>
              <a:rPr lang="en-US" altLang="ja-JP" sz="2400" smtClean="0"/>
              <a:t>ROOT</a:t>
            </a:r>
            <a:r>
              <a:rPr lang="ja-JP" altLang="en-US" sz="2400" smtClean="0"/>
              <a:t>など）</a:t>
            </a:r>
            <a:endParaRPr kumimoji="1" lang="ja-JP" altLang="en-US" sz="240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47</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開発環境</a:t>
            </a:r>
            <a:endParaRPr kumimoji="1" lang="ja-JP" altLang="en-US"/>
          </a:p>
        </p:txBody>
      </p:sp>
      <p:sp>
        <p:nvSpPr>
          <p:cNvPr id="3" name="コンテンツ プレースホルダ 2"/>
          <p:cNvSpPr>
            <a:spLocks noGrp="1"/>
          </p:cNvSpPr>
          <p:nvPr>
            <p:ph idx="1"/>
          </p:nvPr>
        </p:nvSpPr>
        <p:spPr/>
        <p:txBody>
          <a:bodyPr>
            <a:normAutofit fontScale="77500" lnSpcReduction="20000"/>
          </a:bodyPr>
          <a:lstStyle/>
          <a:p>
            <a:r>
              <a:rPr kumimoji="1" lang="en-US" altLang="ja-JP" smtClean="0"/>
              <a:t>DAQ-Middleware</a:t>
            </a:r>
            <a:r>
              <a:rPr kumimoji="1" lang="ja-JP" altLang="en-US" smtClean="0"/>
              <a:t>開発者提供の</a:t>
            </a:r>
            <a:r>
              <a:rPr kumimoji="1" lang="en-US" altLang="ja-JP" smtClean="0"/>
              <a:t>VMware Player</a:t>
            </a:r>
            <a:r>
              <a:rPr kumimoji="1" lang="ja-JP" altLang="en-US" smtClean="0"/>
              <a:t>イメージを使う</a:t>
            </a:r>
            <a:endParaRPr kumimoji="1" lang="en-US" altLang="ja-JP" smtClean="0"/>
          </a:p>
          <a:p>
            <a:r>
              <a:rPr lang="ja-JP" altLang="en-US" smtClean="0"/>
              <a:t>自力</a:t>
            </a:r>
            <a:endParaRPr lang="en-US" altLang="ja-JP" smtClean="0"/>
          </a:p>
          <a:p>
            <a:pPr lvl="1"/>
            <a:r>
              <a:rPr lang="en-US" altLang="ja-JP" smtClean="0"/>
              <a:t>Scientific Linux (5.x, 6.x 32bit, 64bit) (CentOS 5.x, RHEL 5.x, 6.x)</a:t>
            </a:r>
            <a:r>
              <a:rPr lang="ja-JP" altLang="en-US" smtClean="0"/>
              <a:t>用バイナリパッケージ、</a:t>
            </a:r>
            <a:r>
              <a:rPr lang="en-US" altLang="ja-JP" smtClean="0"/>
              <a:t>Ubuntu (2012.04 LTS 32bit, 64bit)</a:t>
            </a:r>
            <a:r>
              <a:rPr lang="ja-JP" altLang="en-US" smtClean="0"/>
              <a:t>バイナリパッケージがあるのでこれを使ってセットアップ</a:t>
            </a:r>
            <a:endParaRPr lang="en-US" altLang="ja-JP" smtClean="0"/>
          </a:p>
          <a:p>
            <a:pPr lvl="2"/>
            <a:r>
              <a:rPr lang="en-US" altLang="ja-JP" smtClean="0"/>
              <a:t>SL</a:t>
            </a:r>
          </a:p>
          <a:p>
            <a:pPr lvl="3"/>
            <a:r>
              <a:rPr lang="en-US" altLang="ja-JP" smtClean="0"/>
              <a:t>wget  http://daqmw.kek.jp/src/daqmw-rpm</a:t>
            </a:r>
          </a:p>
          <a:p>
            <a:pPr lvl="3"/>
            <a:r>
              <a:rPr lang="en-US" altLang="ja-JP" smtClean="0"/>
              <a:t>sh  daqmw-rpm  install</a:t>
            </a:r>
          </a:p>
          <a:p>
            <a:pPr lvl="2"/>
            <a:r>
              <a:rPr lang="en-US" altLang="ja-JP" smtClean="0"/>
              <a:t>Ubuntu</a:t>
            </a:r>
          </a:p>
          <a:p>
            <a:pPr lvl="3"/>
            <a:r>
              <a:rPr lang="en-US" altLang="ja-JP" smtClean="0"/>
              <a:t>wget  http://daqmw.kek.jp/src/Ubuntu_daqmw</a:t>
            </a:r>
          </a:p>
          <a:p>
            <a:pPr lvl="3"/>
            <a:r>
              <a:rPr lang="en-US" altLang="ja-JP" smtClean="0"/>
              <a:t>sh  Ubuntu_daqmw  install</a:t>
            </a:r>
          </a:p>
          <a:p>
            <a:pPr lvl="1"/>
            <a:r>
              <a:rPr lang="ja-JP" altLang="en-US" smtClean="0"/>
              <a:t>それ以外の</a:t>
            </a:r>
            <a:r>
              <a:rPr lang="en-US" altLang="ja-JP" smtClean="0"/>
              <a:t>OS</a:t>
            </a:r>
            <a:r>
              <a:rPr lang="ja-JP" altLang="en-US" smtClean="0"/>
              <a:t>には</a:t>
            </a:r>
            <a:r>
              <a:rPr kumimoji="1" lang="ja-JP" altLang="en-US" smtClean="0"/>
              <a:t>ソースからセットアップ</a:t>
            </a:r>
            <a:endParaRPr kumimoji="1" lang="en-US" altLang="ja-JP" smtClean="0"/>
          </a:p>
          <a:p>
            <a:pPr lvl="2"/>
            <a:r>
              <a:rPr lang="ja-JP" altLang="en-US" smtClean="0"/>
              <a:t>依存物</a:t>
            </a:r>
            <a:r>
              <a:rPr lang="en-US" altLang="ja-JP" smtClean="0"/>
              <a:t>(OpenRTM-aist</a:t>
            </a:r>
            <a:r>
              <a:rPr lang="ja-JP" altLang="en-US" smtClean="0"/>
              <a:t>、</a:t>
            </a:r>
            <a:r>
              <a:rPr lang="en-US" altLang="ja-JP" smtClean="0"/>
              <a:t>omniORB)</a:t>
            </a:r>
            <a:r>
              <a:rPr lang="ja-JP" altLang="en-US" smtClean="0"/>
              <a:t>があるのでちょっとめんどくさい。</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48</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ドキュメンテーション</a:t>
            </a:r>
            <a:endParaRPr kumimoji="1" lang="ja-JP" altLang="en-US"/>
          </a:p>
        </p:txBody>
      </p:sp>
      <p:sp>
        <p:nvSpPr>
          <p:cNvPr id="3" name="コンテンツ プレースホルダ 2"/>
          <p:cNvSpPr>
            <a:spLocks noGrp="1"/>
          </p:cNvSpPr>
          <p:nvPr>
            <p:ph idx="1"/>
          </p:nvPr>
        </p:nvSpPr>
        <p:spPr>
          <a:xfrm>
            <a:off x="179512" y="1600200"/>
            <a:ext cx="8640960" cy="4525963"/>
          </a:xfrm>
        </p:spPr>
        <p:txBody>
          <a:bodyPr/>
          <a:lstStyle/>
          <a:p>
            <a:r>
              <a:rPr kumimoji="1" lang="en-US" altLang="ja-JP" smtClean="0"/>
              <a:t>DAQ-Middleware 1.1.0 </a:t>
            </a:r>
            <a:r>
              <a:rPr kumimoji="1" lang="ja-JP" altLang="en-US" smtClean="0"/>
              <a:t>技術解説書</a:t>
            </a:r>
            <a:endParaRPr kumimoji="1" lang="en-US" altLang="ja-JP" smtClean="0"/>
          </a:p>
          <a:p>
            <a:pPr lvl="1">
              <a:buNone/>
            </a:pPr>
            <a:r>
              <a:rPr lang="ja-JP" altLang="en-US" smtClean="0"/>
              <a:t>（</a:t>
            </a:r>
            <a:r>
              <a:rPr lang="en-US" altLang="ja-JP" smtClean="0"/>
              <a:t>1.2.2</a:t>
            </a:r>
            <a:r>
              <a:rPr lang="ja-JP" altLang="en-US" smtClean="0"/>
              <a:t>でも有効）</a:t>
            </a:r>
            <a:endParaRPr kumimoji="1" lang="en-US" altLang="ja-JP" smtClean="0"/>
          </a:p>
          <a:p>
            <a:pPr>
              <a:buNone/>
            </a:pPr>
            <a:r>
              <a:rPr lang="en-US" altLang="ja-JP" smtClean="0"/>
              <a:t>	</a:t>
            </a:r>
            <a:r>
              <a:rPr lang="en-US" altLang="ja-JP" sz="2400" smtClean="0">
                <a:hlinkClick r:id="rId2"/>
              </a:rPr>
              <a:t>http://daqmw.kek.jp/docs/DAQ-Middleware-1.1.0-Tech.pdf</a:t>
            </a:r>
            <a:endParaRPr lang="en-US" altLang="ja-JP" sz="2400" smtClean="0"/>
          </a:p>
          <a:p>
            <a:pPr>
              <a:buNone/>
            </a:pPr>
            <a:endParaRPr kumimoji="1" lang="en-US" altLang="ja-JP" sz="2400" smtClean="0"/>
          </a:p>
          <a:p>
            <a:r>
              <a:rPr lang="en-US" altLang="ja-JP" smtClean="0"/>
              <a:t>DAQ-Middleware 1.2.2</a:t>
            </a:r>
            <a:r>
              <a:rPr lang="ja-JP" altLang="en-US" smtClean="0"/>
              <a:t>開発マニュアル</a:t>
            </a:r>
            <a:endParaRPr lang="en-US" altLang="ja-JP" smtClean="0"/>
          </a:p>
          <a:p>
            <a:pPr>
              <a:buNone/>
            </a:pPr>
            <a:r>
              <a:rPr lang="en-US" altLang="ja-JP" smtClean="0"/>
              <a:t>	</a:t>
            </a:r>
            <a:r>
              <a:rPr lang="en-US" altLang="ja-JP" sz="2000" smtClean="0">
                <a:hlinkClick r:id="rId3"/>
              </a:rPr>
              <a:t>http://daqmw.kek.jp/docs/DAQ-Middleware-1.2.2-DevManual.pdf</a:t>
            </a:r>
            <a:endParaRPr lang="en-US" altLang="ja-JP" sz="2000" smtClean="0"/>
          </a:p>
          <a:p>
            <a:pPr>
              <a:buNone/>
            </a:pPr>
            <a:r>
              <a:rPr lang="en-US" altLang="ja-JP" sz="2000" smtClean="0"/>
              <a:t>	</a:t>
            </a:r>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49</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ja-JP" altLang="en-US" smtClean="0"/>
              <a:t>アウトライン</a:t>
            </a:r>
          </a:p>
        </p:txBody>
      </p:sp>
      <p:sp>
        <p:nvSpPr>
          <p:cNvPr id="4100" name="Rectangle 3"/>
          <p:cNvSpPr>
            <a:spLocks noGrp="1" noChangeArrowheads="1"/>
          </p:cNvSpPr>
          <p:nvPr>
            <p:ph type="body" idx="1"/>
          </p:nvPr>
        </p:nvSpPr>
        <p:spPr/>
        <p:txBody>
          <a:bodyPr>
            <a:normAutofit lnSpcReduction="10000"/>
          </a:bodyPr>
          <a:lstStyle/>
          <a:p>
            <a:pPr eaLnBrk="1" hangingPunct="1">
              <a:buFont typeface="Wingdings" pitchFamily="2" charset="2"/>
              <a:buChar char="n"/>
            </a:pPr>
            <a:r>
              <a:rPr lang="en-US" altLang="ja-JP" smtClean="0"/>
              <a:t>DAQ-Middleware</a:t>
            </a:r>
            <a:r>
              <a:rPr lang="ja-JP" altLang="en-US" smtClean="0"/>
              <a:t>の紹介</a:t>
            </a:r>
          </a:p>
          <a:p>
            <a:pPr eaLnBrk="1" hangingPunct="1">
              <a:buFont typeface="Wingdings" pitchFamily="2" charset="2"/>
              <a:buChar char="n"/>
            </a:pPr>
            <a:r>
              <a:rPr lang="ja-JP" altLang="en-US" smtClean="0"/>
              <a:t>実際に使用されているところの紹介</a:t>
            </a:r>
            <a:endParaRPr lang="en-US" altLang="ja-JP" smtClean="0"/>
          </a:p>
          <a:p>
            <a:pPr eaLnBrk="1" hangingPunct="1">
              <a:buFont typeface="Wingdings" pitchFamily="2" charset="2"/>
              <a:buChar char="n"/>
            </a:pPr>
            <a:r>
              <a:rPr lang="ja-JP" altLang="en-US" smtClean="0"/>
              <a:t>開発体制</a:t>
            </a:r>
            <a:endParaRPr lang="en-US" altLang="ja-JP" smtClean="0"/>
          </a:p>
          <a:p>
            <a:pPr eaLnBrk="1" hangingPunct="1">
              <a:buFont typeface="Wingdings" pitchFamily="2" charset="2"/>
              <a:buChar char="n"/>
            </a:pPr>
            <a:r>
              <a:rPr lang="ja-JP" altLang="en-US" smtClean="0"/>
              <a:t>性能測定</a:t>
            </a:r>
            <a:endParaRPr lang="en-US" altLang="ja-JP" smtClean="0"/>
          </a:p>
          <a:p>
            <a:pPr eaLnBrk="1" hangingPunct="1">
              <a:buFont typeface="Wingdings" pitchFamily="2" charset="2"/>
              <a:buChar char="n"/>
            </a:pPr>
            <a:r>
              <a:rPr lang="ja-JP" altLang="en-US" smtClean="0"/>
              <a:t>その他</a:t>
            </a:r>
            <a:endParaRPr lang="en-US" altLang="ja-JP" smtClean="0"/>
          </a:p>
          <a:p>
            <a:pPr eaLnBrk="1" hangingPunct="1">
              <a:buFont typeface="Wingdings" pitchFamily="2" charset="2"/>
              <a:buChar char="n"/>
            </a:pPr>
            <a:endParaRPr lang="en-US" altLang="ja-JP" smtClean="0"/>
          </a:p>
          <a:p>
            <a:pPr eaLnBrk="1" hangingPunct="1">
              <a:buFont typeface="Wingdings" pitchFamily="2" charset="2"/>
              <a:buChar char="n"/>
            </a:pPr>
            <a:r>
              <a:rPr lang="en-US" altLang="ja-JP" smtClean="0"/>
              <a:t>DAQ-Middleware</a:t>
            </a:r>
            <a:r>
              <a:rPr lang="ja-JP" altLang="en-US" smtClean="0"/>
              <a:t>ホームページ</a:t>
            </a:r>
            <a:endParaRPr lang="en-US" altLang="ja-JP" smtClean="0"/>
          </a:p>
          <a:p>
            <a:pPr eaLnBrk="1" hangingPunct="1">
              <a:buNone/>
            </a:pPr>
            <a:r>
              <a:rPr lang="en-US" altLang="ja-JP" smtClean="0"/>
              <a:t>	</a:t>
            </a:r>
            <a:r>
              <a:rPr lang="en-US" altLang="ja-JP" smtClean="0">
                <a:hlinkClick r:id="rId2"/>
              </a:rPr>
              <a:t>http://daqmw.kek.jp/</a:t>
            </a:r>
            <a:endParaRPr lang="ja-JP" altLang="en-US" smtClean="0"/>
          </a:p>
          <a:p>
            <a:pPr eaLnBrk="1" hangingPunct="1">
              <a:buFontTx/>
              <a:buNone/>
            </a:pPr>
            <a:endParaRPr lang="en-US" altLang="ja-JP" smtClean="0"/>
          </a:p>
        </p:txBody>
      </p:sp>
      <p:sp>
        <p:nvSpPr>
          <p:cNvPr id="7" name="スライド番号プレースホルダ 6"/>
          <p:cNvSpPr>
            <a:spLocks noGrp="1"/>
          </p:cNvSpPr>
          <p:nvPr>
            <p:ph type="sldNum" sz="quarter" idx="12"/>
          </p:nvPr>
        </p:nvSpPr>
        <p:spPr/>
        <p:txBody>
          <a:bodyPr/>
          <a:lstStyle/>
          <a:p>
            <a:fld id="{605D8FCC-A4DA-4822-884F-CBAE5082B61E}" type="slidenum">
              <a:rPr kumimoji="1" lang="ja-JP" altLang="en-US" smtClean="0"/>
              <a:pPr/>
              <a:t>5</a:t>
            </a:fld>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2013-09-10</a:t>
            </a: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mtClean="0"/>
              <a:t>DAQ-Middleware</a:t>
            </a:r>
            <a:r>
              <a:rPr kumimoji="1" lang="ja-JP" altLang="en-US" smtClean="0"/>
              <a:t>トレーニングコース</a:t>
            </a:r>
            <a:endParaRPr kumimoji="1" lang="ja-JP" altLang="en-US"/>
          </a:p>
        </p:txBody>
      </p:sp>
      <p:sp>
        <p:nvSpPr>
          <p:cNvPr id="3" name="コンテンツ プレースホルダ 2"/>
          <p:cNvSpPr>
            <a:spLocks noGrp="1"/>
          </p:cNvSpPr>
          <p:nvPr>
            <p:ph idx="1"/>
          </p:nvPr>
        </p:nvSpPr>
        <p:spPr>
          <a:xfrm>
            <a:off x="287524" y="1600200"/>
            <a:ext cx="8399276" cy="4525963"/>
          </a:xfrm>
        </p:spPr>
        <p:txBody>
          <a:bodyPr/>
          <a:lstStyle/>
          <a:p>
            <a:r>
              <a:rPr kumimoji="1" lang="ja-JP" altLang="en-US" dirty="0" smtClean="0"/>
              <a:t>毎年夏に</a:t>
            </a:r>
            <a:r>
              <a:rPr lang="en-US" altLang="ja-JP" dirty="0" smtClean="0"/>
              <a:t>KEK</a:t>
            </a:r>
            <a:r>
              <a:rPr lang="ja-JP" altLang="en-US" dirty="0" smtClean="0"/>
              <a:t>と西日本で開催</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08470B2B-695B-45E3-9C20-99F8EF8DD10C}" type="slidenum">
              <a:rPr kumimoji="1" lang="ja-JP" altLang="en-US" smtClean="0"/>
              <a:pPr/>
              <a:t>50</a:t>
            </a:fld>
            <a:endParaRPr kumimoji="1" lang="ja-JP" altLang="en-US"/>
          </a:p>
        </p:txBody>
      </p:sp>
      <p:pic>
        <p:nvPicPr>
          <p:cNvPr id="8" name="図 7"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ホームページ、サポート</a:t>
            </a:r>
            <a:endParaRPr kumimoji="1" lang="ja-JP" altLang="en-US"/>
          </a:p>
        </p:txBody>
      </p:sp>
      <p:sp>
        <p:nvSpPr>
          <p:cNvPr id="3" name="コンテンツ プレースホルダ 2"/>
          <p:cNvSpPr>
            <a:spLocks noGrp="1"/>
          </p:cNvSpPr>
          <p:nvPr>
            <p:ph idx="1"/>
          </p:nvPr>
        </p:nvSpPr>
        <p:spPr/>
        <p:txBody>
          <a:bodyPr/>
          <a:lstStyle/>
          <a:p>
            <a:r>
              <a:rPr lang="en-US" altLang="ja-JP" smtClean="0"/>
              <a:t>http://daqmw.kek.jp/</a:t>
            </a:r>
          </a:p>
          <a:p>
            <a:r>
              <a:rPr kumimoji="1" lang="ja-JP" altLang="en-US" smtClean="0"/>
              <a:t>サポートメールアドレス</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51</a:t>
            </a:fld>
            <a:endParaRPr kumimoji="1" lang="ja-JP" altLang="en-US"/>
          </a:p>
        </p:txBody>
      </p:sp>
      <p:pic>
        <p:nvPicPr>
          <p:cNvPr id="7" name="図 6" descr="daqmw-support.png"/>
          <p:cNvPicPr>
            <a:picLocks noChangeAspect="1"/>
          </p:cNvPicPr>
          <p:nvPr/>
        </p:nvPicPr>
        <p:blipFill>
          <a:blip r:embed="rId2" cstate="print"/>
          <a:stretch>
            <a:fillRect/>
          </a:stretch>
        </p:blipFill>
        <p:spPr>
          <a:xfrm>
            <a:off x="827584" y="2775967"/>
            <a:ext cx="7620000" cy="5810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2132857"/>
            <a:ext cx="7978080" cy="3528392"/>
          </a:xfrm>
        </p:spPr>
        <p:txBody>
          <a:bodyPr>
            <a:normAutofit/>
          </a:bodyPr>
          <a:lstStyle/>
          <a:p>
            <a:pPr algn="r">
              <a:buNone/>
            </a:pPr>
            <a:r>
              <a:rPr kumimoji="1" lang="en-US" altLang="ja-JP" sz="6600" smtClean="0"/>
              <a:t>DAQ-Middleware</a:t>
            </a:r>
            <a:r>
              <a:rPr kumimoji="1" lang="ja-JP" altLang="en-US" sz="6600" smtClean="0"/>
              <a:t>の</a:t>
            </a:r>
            <a:endParaRPr kumimoji="1" lang="en-US" altLang="ja-JP" sz="6600" smtClean="0"/>
          </a:p>
          <a:p>
            <a:pPr algn="r">
              <a:buNone/>
            </a:pPr>
            <a:r>
              <a:rPr kumimoji="1" lang="ja-JP" altLang="en-US" sz="6600" smtClean="0"/>
              <a:t>紹介</a:t>
            </a:r>
            <a:endParaRPr kumimoji="1" lang="ja-JP" altLang="en-US" sz="660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6</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付プレースホルダ 3"/>
          <p:cNvSpPr>
            <a:spLocks noGrp="1"/>
          </p:cNvSpPr>
          <p:nvPr>
            <p:ph type="dt" sz="quarter" idx="10"/>
          </p:nvPr>
        </p:nvSpPr>
        <p:spPr>
          <a:noFill/>
        </p:spPr>
        <p:txBody>
          <a:bodyPr/>
          <a:lstStyle/>
          <a:p>
            <a:r>
              <a:rPr lang="en-US" altLang="ja-JP" smtClean="0"/>
              <a:t>2013-09-09</a:t>
            </a:r>
            <a:endParaRPr lang="en-US" altLang="ja-JP"/>
          </a:p>
        </p:txBody>
      </p:sp>
      <p:sp>
        <p:nvSpPr>
          <p:cNvPr id="19462" name="Rectangle 2"/>
          <p:cNvSpPr>
            <a:spLocks noGrp="1" noChangeArrowheads="1"/>
          </p:cNvSpPr>
          <p:nvPr>
            <p:ph type="title"/>
          </p:nvPr>
        </p:nvSpPr>
        <p:spPr>
          <a:xfrm>
            <a:off x="685800" y="165100"/>
            <a:ext cx="7772400" cy="939800"/>
          </a:xfrm>
        </p:spPr>
        <p:txBody>
          <a:bodyPr/>
          <a:lstStyle/>
          <a:p>
            <a:pPr eaLnBrk="1" hangingPunct="1"/>
            <a:r>
              <a:rPr lang="ja-JP" altLang="en-US" smtClean="0"/>
              <a:t>データ収集システム</a:t>
            </a:r>
          </a:p>
        </p:txBody>
      </p:sp>
      <p:sp>
        <p:nvSpPr>
          <p:cNvPr id="32" name="スライド番号プレースホルダ 31"/>
          <p:cNvSpPr>
            <a:spLocks noGrp="1"/>
          </p:cNvSpPr>
          <p:nvPr>
            <p:ph type="sldNum" sz="quarter" idx="12"/>
          </p:nvPr>
        </p:nvSpPr>
        <p:spPr/>
        <p:txBody>
          <a:bodyPr/>
          <a:lstStyle/>
          <a:p>
            <a:fld id="{03ACB81F-7816-46DC-AC88-777FCCE18476}" type="slidenum">
              <a:rPr kumimoji="1" lang="ja-JP" altLang="en-US" smtClean="0"/>
              <a:pPr/>
              <a:t>7</a:t>
            </a:fld>
            <a:endParaRPr kumimoji="1" lang="ja-JP" altLang="en-US"/>
          </a:p>
        </p:txBody>
      </p:sp>
      <p:sp>
        <p:nvSpPr>
          <p:cNvPr id="34" name="フッター プレースホルダ 33"/>
          <p:cNvSpPr>
            <a:spLocks noGrp="1"/>
          </p:cNvSpPr>
          <p:nvPr>
            <p:ph type="ftr" sz="quarter" idx="11"/>
          </p:nvPr>
        </p:nvSpPr>
        <p:spPr/>
        <p:txBody>
          <a:bodyPr/>
          <a:lstStyle/>
          <a:p>
            <a:r>
              <a:rPr kumimoji="1" lang="ja-JP" altLang="en-US" smtClean="0"/>
              <a:t>データ収集技術講演会</a:t>
            </a:r>
            <a:r>
              <a:rPr kumimoji="1" lang="en-US" altLang="ja-JP" smtClean="0"/>
              <a:t>@</a:t>
            </a:r>
            <a:r>
              <a:rPr kumimoji="1" lang="ja-JP" altLang="en-US" smtClean="0"/>
              <a:t>広島工業大学</a:t>
            </a:r>
            <a:endParaRPr kumimoji="1" lang="ja-JP" altLang="en-US"/>
          </a:p>
        </p:txBody>
      </p:sp>
      <p:grpSp>
        <p:nvGrpSpPr>
          <p:cNvPr id="2" name="グループ化 37"/>
          <p:cNvGrpSpPr/>
          <p:nvPr/>
        </p:nvGrpSpPr>
        <p:grpSpPr>
          <a:xfrm>
            <a:off x="431540" y="1088740"/>
            <a:ext cx="8304485" cy="4154773"/>
            <a:chOff x="431540" y="1088740"/>
            <a:chExt cx="8304485" cy="4154773"/>
          </a:xfrm>
        </p:grpSpPr>
        <p:sp>
          <p:nvSpPr>
            <p:cNvPr id="159772" name="Oval 28"/>
            <p:cNvSpPr>
              <a:spLocks noChangeArrowheads="1"/>
            </p:cNvSpPr>
            <p:nvPr/>
          </p:nvSpPr>
          <p:spPr bwMode="auto">
            <a:xfrm>
              <a:off x="5521338" y="1274733"/>
              <a:ext cx="3214687" cy="3740150"/>
            </a:xfrm>
            <a:prstGeom prst="ellipse">
              <a:avLst/>
            </a:prstGeom>
            <a:solidFill>
              <a:srgbClr val="99FF33"/>
            </a:solidFill>
            <a:ln w="9525">
              <a:noFill/>
              <a:round/>
              <a:headEnd/>
              <a:tailEnd/>
            </a:ln>
            <a:effectLst/>
          </p:spPr>
          <p:txBody>
            <a:bodyPr wrap="none" anchor="ctr"/>
            <a:lstStyle/>
            <a:p>
              <a:pPr algn="ctr">
                <a:defRPr/>
              </a:pPr>
              <a:endParaRPr lang="ja-JP" altLang="en-US" sz="1800" dirty="0"/>
            </a:p>
            <a:p>
              <a:pPr algn="ctr">
                <a:defRPr/>
              </a:pPr>
              <a:endParaRPr lang="ja-JP" altLang="en-US" sz="1800" dirty="0"/>
            </a:p>
            <a:p>
              <a:pPr algn="ctr">
                <a:defRPr/>
              </a:pPr>
              <a:endParaRPr lang="ja-JP" altLang="en-US" sz="1800" dirty="0"/>
            </a:p>
            <a:p>
              <a:pPr algn="ctr">
                <a:defRPr/>
              </a:pPr>
              <a:endParaRPr lang="ja-JP" altLang="en-US" sz="1800" dirty="0"/>
            </a:p>
            <a:p>
              <a:pPr algn="ctr">
                <a:defRPr/>
              </a:pPr>
              <a:endParaRPr lang="ja-JP" altLang="en-US" sz="1800" b="1" dirty="0">
                <a:solidFill>
                  <a:schemeClr val="accent2"/>
                </a:solidFill>
              </a:endParaRPr>
            </a:p>
            <a:p>
              <a:pPr algn="ctr">
                <a:defRPr/>
              </a:pPr>
              <a:endParaRPr lang="ja-JP" altLang="en-US" sz="1800" b="1" dirty="0">
                <a:solidFill>
                  <a:schemeClr val="accent2"/>
                </a:solidFill>
              </a:endParaRPr>
            </a:p>
            <a:p>
              <a:pPr algn="ctr">
                <a:defRPr/>
              </a:pPr>
              <a:endParaRPr lang="ja-JP" altLang="en-US" sz="1800" b="1" dirty="0">
                <a:solidFill>
                  <a:schemeClr val="accent2"/>
                </a:solidFill>
              </a:endParaRPr>
            </a:p>
            <a:p>
              <a:pPr algn="ctr">
                <a:defRPr/>
              </a:pPr>
              <a:endParaRPr lang="ja-JP" altLang="en-US" sz="1800" b="1" dirty="0">
                <a:solidFill>
                  <a:schemeClr val="accent2"/>
                </a:solidFill>
              </a:endParaRPr>
            </a:p>
            <a:p>
              <a:pPr algn="ctr">
                <a:defRPr/>
              </a:pPr>
              <a:r>
                <a:rPr lang="en-US" altLang="ja-JP" sz="1800" b="1" dirty="0" smtClean="0">
                  <a:solidFill>
                    <a:schemeClr val="accent2"/>
                  </a:solidFill>
                </a:rPr>
                <a:t>X</a:t>
              </a:r>
              <a:endParaRPr lang="en-US" altLang="ja-JP" sz="1800" b="1" dirty="0">
                <a:solidFill>
                  <a:schemeClr val="accent2"/>
                </a:solidFill>
              </a:endParaRPr>
            </a:p>
          </p:txBody>
        </p:sp>
        <p:grpSp>
          <p:nvGrpSpPr>
            <p:cNvPr id="3" name="グループ化 35"/>
            <p:cNvGrpSpPr/>
            <p:nvPr/>
          </p:nvGrpSpPr>
          <p:grpSpPr>
            <a:xfrm>
              <a:off x="431540" y="1088740"/>
              <a:ext cx="7847333" cy="4154773"/>
              <a:chOff x="431540" y="1088740"/>
              <a:chExt cx="7847333" cy="4154773"/>
            </a:xfrm>
          </p:grpSpPr>
          <p:sp>
            <p:nvSpPr>
              <p:cNvPr id="159753" name="Oval 9"/>
              <p:cNvSpPr>
                <a:spLocks noChangeArrowheads="1"/>
              </p:cNvSpPr>
              <p:nvPr/>
            </p:nvSpPr>
            <p:spPr bwMode="auto">
              <a:xfrm>
                <a:off x="1463675" y="1565275"/>
                <a:ext cx="3417888" cy="1782763"/>
              </a:xfrm>
              <a:prstGeom prst="ellipse">
                <a:avLst/>
              </a:prstGeom>
              <a:solidFill>
                <a:srgbClr val="33CCCC"/>
              </a:solidFill>
              <a:ln w="9525">
                <a:noFill/>
                <a:round/>
                <a:headEnd/>
                <a:tailEnd/>
              </a:ln>
              <a:effectLst/>
            </p:spPr>
            <p:txBody>
              <a:bodyPr wrap="none" anchor="ctr"/>
              <a:lstStyle/>
              <a:p>
                <a:pPr algn="ctr">
                  <a:defRPr/>
                </a:pPr>
                <a:endParaRPr lang="ja-JP" altLang="en-US" sz="2000" b="1">
                  <a:solidFill>
                    <a:schemeClr val="accent2"/>
                  </a:solidFill>
                </a:endParaRPr>
              </a:p>
              <a:p>
                <a:pPr algn="ctr">
                  <a:defRPr/>
                </a:pPr>
                <a:endParaRPr lang="ja-JP" altLang="en-US" sz="2000" b="1">
                  <a:solidFill>
                    <a:schemeClr val="accent2"/>
                  </a:solidFill>
                </a:endParaRPr>
              </a:p>
              <a:p>
                <a:pPr algn="ctr">
                  <a:defRPr/>
                </a:pPr>
                <a:endParaRPr lang="ja-JP" altLang="en-US" sz="2000" b="1">
                  <a:solidFill>
                    <a:schemeClr val="accent2"/>
                  </a:solidFill>
                </a:endParaRPr>
              </a:p>
              <a:p>
                <a:pPr algn="ctr">
                  <a:defRPr/>
                </a:pPr>
                <a:endParaRPr lang="ja-JP" altLang="en-US" sz="2000" b="1">
                  <a:solidFill>
                    <a:schemeClr val="accent2"/>
                  </a:solidFill>
                </a:endParaRPr>
              </a:p>
              <a:p>
                <a:pPr algn="ctr">
                  <a:defRPr/>
                </a:pPr>
                <a:endParaRPr lang="ja-JP" altLang="en-US" sz="2000" b="1">
                  <a:solidFill>
                    <a:schemeClr val="accent2"/>
                  </a:solidFill>
                </a:endParaRPr>
              </a:p>
            </p:txBody>
          </p:sp>
          <p:grpSp>
            <p:nvGrpSpPr>
              <p:cNvPr id="4" name="Group 8"/>
              <p:cNvGrpSpPr>
                <a:grpSpLocks/>
              </p:cNvGrpSpPr>
              <p:nvPr/>
            </p:nvGrpSpPr>
            <p:grpSpPr bwMode="auto">
              <a:xfrm>
                <a:off x="2273300" y="2133600"/>
                <a:ext cx="2286000" cy="622300"/>
                <a:chOff x="1432" y="1320"/>
                <a:chExt cx="1440" cy="392"/>
              </a:xfrm>
            </p:grpSpPr>
            <p:sp>
              <p:nvSpPr>
                <p:cNvPr id="19486" name="AutoShape 5"/>
                <p:cNvSpPr>
                  <a:spLocks noChangeArrowheads="1"/>
                </p:cNvSpPr>
                <p:nvPr/>
              </p:nvSpPr>
              <p:spPr bwMode="auto">
                <a:xfrm rot="-5400000">
                  <a:off x="2352" y="1152"/>
                  <a:ext cx="280" cy="760"/>
                </a:xfrm>
                <a:prstGeom prst="can">
                  <a:avLst>
                    <a:gd name="adj" fmla="val 31428"/>
                  </a:avLst>
                </a:prstGeom>
                <a:solidFill>
                  <a:srgbClr val="808080"/>
                </a:solidFill>
                <a:ln w="9525">
                  <a:solidFill>
                    <a:schemeClr val="tx1"/>
                  </a:solidFill>
                  <a:round/>
                  <a:headEnd/>
                  <a:tailEnd/>
                </a:ln>
              </p:spPr>
              <p:txBody>
                <a:bodyPr wrap="none" anchor="ctr"/>
                <a:lstStyle/>
                <a:p>
                  <a:endParaRPr lang="ja-JP" altLang="en-US"/>
                </a:p>
              </p:txBody>
            </p:sp>
            <p:sp>
              <p:nvSpPr>
                <p:cNvPr id="19487" name="AutoShape 4"/>
                <p:cNvSpPr>
                  <a:spLocks noChangeArrowheads="1"/>
                </p:cNvSpPr>
                <p:nvPr/>
              </p:nvSpPr>
              <p:spPr bwMode="auto">
                <a:xfrm flipH="1">
                  <a:off x="1432" y="1320"/>
                  <a:ext cx="928" cy="392"/>
                </a:xfrm>
                <a:prstGeom prst="cube">
                  <a:avLst>
                    <a:gd name="adj" fmla="val 25000"/>
                  </a:avLst>
                </a:prstGeom>
                <a:solidFill>
                  <a:srgbClr val="969696"/>
                </a:solidFill>
                <a:ln w="9525">
                  <a:solidFill>
                    <a:schemeClr val="tx1"/>
                  </a:solidFill>
                  <a:miter lim="800000"/>
                  <a:headEnd/>
                  <a:tailEnd/>
                </a:ln>
              </p:spPr>
              <p:txBody>
                <a:bodyPr wrap="none" anchor="ctr"/>
                <a:lstStyle/>
                <a:p>
                  <a:endParaRPr lang="ja-JP" altLang="en-US"/>
                </a:p>
              </p:txBody>
            </p:sp>
          </p:grpSp>
          <p:sp>
            <p:nvSpPr>
              <p:cNvPr id="19465" name="Line 6"/>
              <p:cNvSpPr>
                <a:spLocks noChangeShapeType="1"/>
              </p:cNvSpPr>
              <p:nvPr/>
            </p:nvSpPr>
            <p:spPr bwMode="auto">
              <a:xfrm flipV="1">
                <a:off x="952500" y="2489200"/>
                <a:ext cx="1435100" cy="12700"/>
              </a:xfrm>
              <a:prstGeom prst="line">
                <a:avLst/>
              </a:prstGeom>
              <a:noFill/>
              <a:ln w="28575">
                <a:solidFill>
                  <a:schemeClr val="hlink"/>
                </a:solidFill>
                <a:prstDash val="dash"/>
                <a:round/>
                <a:headEnd/>
                <a:tailEnd type="arrow" w="lg" len="lg"/>
              </a:ln>
            </p:spPr>
            <p:txBody>
              <a:bodyPr/>
              <a:lstStyle/>
              <a:p>
                <a:endParaRPr lang="ja-JP" altLang="en-US"/>
              </a:p>
            </p:txBody>
          </p:sp>
          <p:sp>
            <p:nvSpPr>
              <p:cNvPr id="19466" name="Oval 7"/>
              <p:cNvSpPr>
                <a:spLocks noChangeArrowheads="1"/>
              </p:cNvSpPr>
              <p:nvPr/>
            </p:nvSpPr>
            <p:spPr bwMode="auto">
              <a:xfrm>
                <a:off x="698500" y="2425700"/>
                <a:ext cx="165100" cy="152400"/>
              </a:xfrm>
              <a:prstGeom prst="ellipse">
                <a:avLst/>
              </a:prstGeom>
              <a:noFill/>
              <a:ln w="9525">
                <a:solidFill>
                  <a:schemeClr val="tx1"/>
                </a:solidFill>
                <a:round/>
                <a:headEnd/>
                <a:tailEnd/>
              </a:ln>
            </p:spPr>
            <p:txBody>
              <a:bodyPr wrap="none" anchor="ctr"/>
              <a:lstStyle/>
              <a:p>
                <a:endParaRPr lang="ja-JP" altLang="en-US"/>
              </a:p>
            </p:txBody>
          </p:sp>
          <p:sp>
            <p:nvSpPr>
              <p:cNvPr id="19467" name="AutoShape 10"/>
              <p:cNvSpPr>
                <a:spLocks noChangeArrowheads="1"/>
              </p:cNvSpPr>
              <p:nvPr/>
            </p:nvSpPr>
            <p:spPr bwMode="auto">
              <a:xfrm>
                <a:off x="5948363" y="1516063"/>
                <a:ext cx="1728787" cy="1439862"/>
              </a:xfrm>
              <a:prstGeom prst="cube">
                <a:avLst>
                  <a:gd name="adj" fmla="val 25000"/>
                </a:avLst>
              </a:prstGeom>
              <a:solidFill>
                <a:srgbClr val="C0C0C0"/>
              </a:solidFill>
              <a:ln w="9525">
                <a:solidFill>
                  <a:schemeClr val="tx1"/>
                </a:solidFill>
                <a:miter lim="800000"/>
                <a:headEnd/>
                <a:tailEnd/>
              </a:ln>
            </p:spPr>
            <p:txBody>
              <a:bodyPr wrap="none" anchor="ctr"/>
              <a:lstStyle/>
              <a:p>
                <a:endParaRPr lang="ja-JP" altLang="en-US"/>
              </a:p>
            </p:txBody>
          </p:sp>
          <p:sp>
            <p:nvSpPr>
              <p:cNvPr id="19468" name="Rectangle 11"/>
              <p:cNvSpPr>
                <a:spLocks noChangeArrowheads="1"/>
              </p:cNvSpPr>
              <p:nvPr/>
            </p:nvSpPr>
            <p:spPr bwMode="auto">
              <a:xfrm>
                <a:off x="6819900" y="1924050"/>
                <a:ext cx="431800" cy="960438"/>
              </a:xfrm>
              <a:prstGeom prst="rect">
                <a:avLst/>
              </a:prstGeom>
              <a:solidFill>
                <a:srgbClr val="33CCCC"/>
              </a:solidFill>
              <a:ln w="9525">
                <a:solidFill>
                  <a:schemeClr val="tx1"/>
                </a:solidFill>
                <a:miter lim="800000"/>
                <a:headEnd/>
                <a:tailEnd/>
              </a:ln>
            </p:spPr>
            <p:txBody>
              <a:bodyPr wrap="none" anchor="ctr"/>
              <a:lstStyle/>
              <a:p>
                <a:endParaRPr lang="ja-JP" altLang="en-US"/>
              </a:p>
            </p:txBody>
          </p:sp>
          <p:sp>
            <p:nvSpPr>
              <p:cNvPr id="19469" name="Rectangle 12"/>
              <p:cNvSpPr>
                <a:spLocks noChangeArrowheads="1"/>
              </p:cNvSpPr>
              <p:nvPr/>
            </p:nvSpPr>
            <p:spPr bwMode="auto">
              <a:xfrm>
                <a:off x="6308725" y="1924050"/>
                <a:ext cx="215900" cy="960438"/>
              </a:xfrm>
              <a:prstGeom prst="rect">
                <a:avLst/>
              </a:prstGeom>
              <a:solidFill>
                <a:srgbClr val="3366FF"/>
              </a:solidFill>
              <a:ln w="9525">
                <a:solidFill>
                  <a:schemeClr val="tx1"/>
                </a:solidFill>
                <a:miter lim="800000"/>
                <a:headEnd/>
                <a:tailEnd/>
              </a:ln>
            </p:spPr>
            <p:txBody>
              <a:bodyPr wrap="none" anchor="ctr"/>
              <a:lstStyle/>
              <a:p>
                <a:endParaRPr lang="ja-JP" altLang="en-US"/>
              </a:p>
            </p:txBody>
          </p:sp>
          <p:sp>
            <p:nvSpPr>
              <p:cNvPr id="19470" name="Oval 13"/>
              <p:cNvSpPr>
                <a:spLocks noChangeArrowheads="1"/>
              </p:cNvSpPr>
              <p:nvPr/>
            </p:nvSpPr>
            <p:spPr bwMode="auto">
              <a:xfrm>
                <a:off x="6354763" y="2197100"/>
                <a:ext cx="107950" cy="106363"/>
              </a:xfrm>
              <a:prstGeom prst="ellipse">
                <a:avLst/>
              </a:prstGeom>
              <a:solidFill>
                <a:srgbClr val="969696"/>
              </a:solidFill>
              <a:ln w="19050">
                <a:solidFill>
                  <a:schemeClr val="tx1"/>
                </a:solidFill>
                <a:round/>
                <a:headEnd/>
                <a:tailEnd/>
              </a:ln>
            </p:spPr>
            <p:txBody>
              <a:bodyPr wrap="none" anchor="ctr"/>
              <a:lstStyle/>
              <a:p>
                <a:endParaRPr lang="ja-JP" altLang="en-US"/>
              </a:p>
            </p:txBody>
          </p:sp>
          <p:cxnSp>
            <p:nvCxnSpPr>
              <p:cNvPr id="19471" name="AutoShape 14"/>
              <p:cNvCxnSpPr>
                <a:cxnSpLocks noChangeShapeType="1"/>
                <a:stCxn id="19485" idx="3"/>
                <a:endCxn id="19472" idx="1"/>
              </p:cNvCxnSpPr>
              <p:nvPr/>
            </p:nvCxnSpPr>
            <p:spPr bwMode="auto">
              <a:xfrm flipH="1" flipV="1">
                <a:off x="7072313" y="2087563"/>
                <a:ext cx="711200" cy="2590800"/>
              </a:xfrm>
              <a:prstGeom prst="curvedConnector5">
                <a:avLst>
                  <a:gd name="adj1" fmla="val -32144"/>
                  <a:gd name="adj2" fmla="val 50060"/>
                  <a:gd name="adj3" fmla="val 132144"/>
                </a:avLst>
              </a:prstGeom>
              <a:noFill/>
              <a:ln w="127000">
                <a:pattFill prst="pct50">
                  <a:fgClr>
                    <a:srgbClr val="FFFF66"/>
                  </a:fgClr>
                  <a:bgClr>
                    <a:srgbClr val="FFFFFF"/>
                  </a:bgClr>
                </a:pattFill>
                <a:round/>
                <a:headEnd/>
                <a:tailEnd/>
              </a:ln>
            </p:spPr>
          </p:cxnSp>
          <p:sp>
            <p:nvSpPr>
              <p:cNvPr id="19472" name="Rectangle 15"/>
              <p:cNvSpPr>
                <a:spLocks noChangeArrowheads="1"/>
              </p:cNvSpPr>
              <p:nvPr/>
            </p:nvSpPr>
            <p:spPr bwMode="auto">
              <a:xfrm>
                <a:off x="7072313" y="1804988"/>
                <a:ext cx="127000" cy="563562"/>
              </a:xfrm>
              <a:prstGeom prst="rect">
                <a:avLst/>
              </a:prstGeom>
              <a:noFill/>
              <a:ln w="9525">
                <a:noFill/>
                <a:miter lim="800000"/>
                <a:headEnd/>
                <a:tailEnd/>
              </a:ln>
            </p:spPr>
            <p:txBody>
              <a:bodyPr wrap="none" anchor="ctr"/>
              <a:lstStyle/>
              <a:p>
                <a:endParaRPr lang="ja-JP" altLang="en-US"/>
              </a:p>
            </p:txBody>
          </p:sp>
          <p:grpSp>
            <p:nvGrpSpPr>
              <p:cNvPr id="5" name="Group 17"/>
              <p:cNvGrpSpPr>
                <a:grpSpLocks/>
              </p:cNvGrpSpPr>
              <p:nvPr/>
            </p:nvGrpSpPr>
            <p:grpSpPr bwMode="auto">
              <a:xfrm>
                <a:off x="6575425" y="3678238"/>
                <a:ext cx="1317625" cy="1565275"/>
                <a:chOff x="3206" y="2917"/>
                <a:chExt cx="830" cy="986"/>
              </a:xfrm>
            </p:grpSpPr>
            <p:pic>
              <p:nvPicPr>
                <p:cNvPr id="19484" name="Picture 18" descr="notepc"/>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6" y="2917"/>
                  <a:ext cx="830" cy="986"/>
                </a:xfrm>
                <a:prstGeom prst="rect">
                  <a:avLst/>
                </a:prstGeom>
                <a:noFill/>
                <a:ln w="9525">
                  <a:noFill/>
                  <a:miter lim="800000"/>
                  <a:headEnd/>
                  <a:tailEnd/>
                </a:ln>
              </p:spPr>
            </p:pic>
            <p:sp>
              <p:nvSpPr>
                <p:cNvPr id="19485" name="Rectangle 19"/>
                <p:cNvSpPr>
                  <a:spLocks noChangeArrowheads="1"/>
                </p:cNvSpPr>
                <p:nvPr/>
              </p:nvSpPr>
              <p:spPr bwMode="auto">
                <a:xfrm>
                  <a:off x="3887" y="3369"/>
                  <a:ext cx="80" cy="355"/>
                </a:xfrm>
                <a:prstGeom prst="rect">
                  <a:avLst/>
                </a:prstGeom>
                <a:noFill/>
                <a:ln w="9525">
                  <a:noFill/>
                  <a:miter lim="800000"/>
                  <a:headEnd/>
                  <a:tailEnd/>
                </a:ln>
              </p:spPr>
              <p:txBody>
                <a:bodyPr wrap="none" anchor="ctr"/>
                <a:lstStyle/>
                <a:p>
                  <a:endParaRPr lang="ja-JP" altLang="en-US"/>
                </a:p>
              </p:txBody>
            </p:sp>
          </p:grpSp>
          <p:cxnSp>
            <p:nvCxnSpPr>
              <p:cNvPr id="19474" name="AutoShape 20"/>
              <p:cNvCxnSpPr>
                <a:cxnSpLocks noChangeShapeType="1"/>
                <a:stCxn id="19486" idx="3"/>
                <a:endCxn id="19470" idx="2"/>
              </p:cNvCxnSpPr>
              <p:nvPr/>
            </p:nvCxnSpPr>
            <p:spPr bwMode="auto">
              <a:xfrm flipV="1">
                <a:off x="4559300" y="2251075"/>
                <a:ext cx="1785938" cy="217488"/>
              </a:xfrm>
              <a:prstGeom prst="curvedConnector3">
                <a:avLst>
                  <a:gd name="adj1" fmla="val 50222"/>
                </a:avLst>
              </a:prstGeom>
              <a:noFill/>
              <a:ln w="38100">
                <a:solidFill>
                  <a:schemeClr val="tx1"/>
                </a:solidFill>
                <a:round/>
                <a:headEnd/>
                <a:tailEnd/>
              </a:ln>
            </p:spPr>
          </p:cxnSp>
          <p:sp>
            <p:nvSpPr>
              <p:cNvPr id="19475" name="Text Box 21"/>
              <p:cNvSpPr txBox="1">
                <a:spLocks noChangeArrowheads="1"/>
              </p:cNvSpPr>
              <p:nvPr/>
            </p:nvSpPr>
            <p:spPr bwMode="auto">
              <a:xfrm>
                <a:off x="431540" y="2060848"/>
                <a:ext cx="697627" cy="400110"/>
              </a:xfrm>
              <a:prstGeom prst="rect">
                <a:avLst/>
              </a:prstGeom>
              <a:noFill/>
              <a:ln w="9525">
                <a:noFill/>
                <a:miter lim="800000"/>
                <a:headEnd/>
                <a:tailEnd/>
              </a:ln>
            </p:spPr>
            <p:txBody>
              <a:bodyPr wrap="none">
                <a:spAutoFit/>
              </a:bodyPr>
              <a:lstStyle/>
              <a:p>
                <a:r>
                  <a:rPr lang="ja-JP" altLang="en-US" sz="2000" smtClean="0"/>
                  <a:t>粒子</a:t>
                </a:r>
                <a:endParaRPr lang="ja-JP" altLang="en-US" sz="2000"/>
              </a:p>
            </p:txBody>
          </p:sp>
          <p:sp>
            <p:nvSpPr>
              <p:cNvPr id="19476" name="AutoShape 22"/>
              <p:cNvSpPr>
                <a:spLocks noChangeArrowheads="1"/>
              </p:cNvSpPr>
              <p:nvPr/>
            </p:nvSpPr>
            <p:spPr bwMode="auto">
              <a:xfrm>
                <a:off x="2566988" y="2281238"/>
                <a:ext cx="419100" cy="457200"/>
              </a:xfrm>
              <a:prstGeom prst="irregularSeal1">
                <a:avLst/>
              </a:prstGeom>
              <a:solidFill>
                <a:srgbClr val="FF00FF"/>
              </a:solidFill>
              <a:ln w="9525">
                <a:noFill/>
                <a:miter lim="800000"/>
                <a:headEnd/>
                <a:tailEnd/>
              </a:ln>
            </p:spPr>
            <p:txBody>
              <a:bodyPr wrap="none" anchor="ctr"/>
              <a:lstStyle/>
              <a:p>
                <a:endParaRPr lang="ja-JP" altLang="en-US"/>
              </a:p>
            </p:txBody>
          </p:sp>
          <p:sp>
            <p:nvSpPr>
              <p:cNvPr id="159768" name="Text Box 24"/>
              <p:cNvSpPr txBox="1">
                <a:spLocks noChangeArrowheads="1"/>
              </p:cNvSpPr>
              <p:nvPr/>
            </p:nvSpPr>
            <p:spPr bwMode="auto">
              <a:xfrm>
                <a:off x="2819376" y="3063870"/>
                <a:ext cx="1733550" cy="519113"/>
              </a:xfrm>
              <a:prstGeom prst="rect">
                <a:avLst/>
              </a:prstGeom>
              <a:noFill/>
              <a:ln w="9525">
                <a:noFill/>
                <a:miter lim="800000"/>
                <a:headEnd/>
                <a:tailEnd/>
              </a:ln>
              <a:effectLst/>
            </p:spPr>
            <p:txBody>
              <a:bodyPr>
                <a:spAutoFit/>
              </a:bodyPr>
              <a:lstStyle/>
              <a:p>
                <a:pPr>
                  <a:defRPr/>
                </a:pPr>
                <a:r>
                  <a:rPr lang="ja-JP" altLang="en-US" sz="2800" dirty="0" smtClean="0"/>
                  <a:t>電気信号</a:t>
                </a:r>
                <a:endParaRPr lang="ja-JP" altLang="en-US" sz="2800" dirty="0"/>
              </a:p>
            </p:txBody>
          </p:sp>
          <p:sp>
            <p:nvSpPr>
              <p:cNvPr id="159769" name="Text Box 25"/>
              <p:cNvSpPr txBox="1">
                <a:spLocks noChangeArrowheads="1"/>
              </p:cNvSpPr>
              <p:nvPr/>
            </p:nvSpPr>
            <p:spPr bwMode="auto">
              <a:xfrm>
                <a:off x="5826125" y="3006725"/>
                <a:ext cx="2025650" cy="519113"/>
              </a:xfrm>
              <a:prstGeom prst="rect">
                <a:avLst/>
              </a:prstGeom>
              <a:noFill/>
              <a:ln w="9525">
                <a:noFill/>
                <a:miter lim="800000"/>
                <a:headEnd/>
                <a:tailEnd/>
              </a:ln>
              <a:effectLst/>
            </p:spPr>
            <p:txBody>
              <a:bodyPr>
                <a:spAutoFit/>
              </a:bodyPr>
              <a:lstStyle/>
              <a:p>
                <a:pPr>
                  <a:defRPr/>
                </a:pPr>
                <a:r>
                  <a:rPr lang="ja-JP" altLang="en-US" sz="2800"/>
                  <a:t>デジタル値</a:t>
                </a:r>
              </a:p>
            </p:txBody>
          </p:sp>
          <p:sp>
            <p:nvSpPr>
              <p:cNvPr id="19481" name="Line 27"/>
              <p:cNvSpPr>
                <a:spLocks noChangeShapeType="1"/>
              </p:cNvSpPr>
              <p:nvPr/>
            </p:nvSpPr>
            <p:spPr bwMode="auto">
              <a:xfrm>
                <a:off x="4535487" y="3282948"/>
                <a:ext cx="1293813" cy="6352"/>
              </a:xfrm>
              <a:prstGeom prst="line">
                <a:avLst/>
              </a:prstGeom>
              <a:noFill/>
              <a:ln w="88900">
                <a:solidFill>
                  <a:srgbClr val="FF6600"/>
                </a:solidFill>
                <a:prstDash val="sysDot"/>
                <a:round/>
                <a:headEnd/>
                <a:tailEnd type="triangle" w="med" len="sm"/>
              </a:ln>
            </p:spPr>
            <p:txBody>
              <a:bodyPr/>
              <a:lstStyle/>
              <a:p>
                <a:endParaRPr lang="ja-JP" altLang="en-US"/>
              </a:p>
            </p:txBody>
          </p:sp>
          <p:sp>
            <p:nvSpPr>
              <p:cNvPr id="19482" name="Rectangle 31"/>
              <p:cNvSpPr>
                <a:spLocks noChangeArrowheads="1"/>
              </p:cNvSpPr>
              <p:nvPr/>
            </p:nvSpPr>
            <p:spPr bwMode="auto">
              <a:xfrm>
                <a:off x="6156176" y="1088740"/>
                <a:ext cx="2122697" cy="369332"/>
              </a:xfrm>
              <a:prstGeom prst="rect">
                <a:avLst/>
              </a:prstGeom>
              <a:noFill/>
              <a:ln w="9525">
                <a:noFill/>
                <a:miter lim="800000"/>
                <a:headEnd/>
                <a:tailEnd/>
              </a:ln>
            </p:spPr>
            <p:txBody>
              <a:bodyPr wrap="none">
                <a:spAutoFit/>
              </a:bodyPr>
              <a:lstStyle/>
              <a:p>
                <a:r>
                  <a:rPr lang="ja-JP" altLang="en-US" b="1" smtClean="0"/>
                  <a:t>データ収集システム</a:t>
                </a:r>
                <a:endParaRPr lang="ja-JP" altLang="en-US" b="1"/>
              </a:p>
            </p:txBody>
          </p:sp>
          <p:sp>
            <p:nvSpPr>
              <p:cNvPr id="19483" name="Rectangle 32"/>
              <p:cNvSpPr>
                <a:spLocks noChangeArrowheads="1"/>
              </p:cNvSpPr>
              <p:nvPr/>
            </p:nvSpPr>
            <p:spPr bwMode="auto">
              <a:xfrm>
                <a:off x="2591780" y="1736812"/>
                <a:ext cx="2047355" cy="369332"/>
              </a:xfrm>
              <a:prstGeom prst="rect">
                <a:avLst/>
              </a:prstGeom>
              <a:noFill/>
              <a:ln w="9525">
                <a:noFill/>
                <a:miter lim="800000"/>
                <a:headEnd/>
                <a:tailEnd/>
              </a:ln>
            </p:spPr>
            <p:txBody>
              <a:bodyPr wrap="none">
                <a:spAutoFit/>
              </a:bodyPr>
              <a:lstStyle/>
              <a:p>
                <a:r>
                  <a:rPr lang="ja-JP" altLang="en-US" b="1" smtClean="0"/>
                  <a:t>検出器　</a:t>
                </a:r>
                <a:r>
                  <a:rPr lang="en-US" altLang="ja-JP" b="1" smtClean="0"/>
                  <a:t>(</a:t>
                </a:r>
                <a:r>
                  <a:rPr lang="ja-JP" altLang="en-US" b="1" smtClean="0"/>
                  <a:t>センサー</a:t>
                </a:r>
                <a:r>
                  <a:rPr lang="en-US" altLang="ja-JP" b="1" smtClean="0"/>
                  <a:t>)</a:t>
                </a:r>
                <a:endParaRPr lang="ja-JP" altLang="en-US" b="1"/>
              </a:p>
            </p:txBody>
          </p:sp>
          <p:sp>
            <p:nvSpPr>
              <p:cNvPr id="33" name="Text Box 24"/>
              <p:cNvSpPr txBox="1">
                <a:spLocks noChangeArrowheads="1"/>
              </p:cNvSpPr>
              <p:nvPr/>
            </p:nvSpPr>
            <p:spPr bwMode="auto">
              <a:xfrm>
                <a:off x="519057" y="3063870"/>
                <a:ext cx="1005193" cy="519113"/>
              </a:xfrm>
              <a:prstGeom prst="rect">
                <a:avLst/>
              </a:prstGeom>
              <a:noFill/>
              <a:ln w="9525">
                <a:noFill/>
                <a:miter lim="800000"/>
                <a:headEnd/>
                <a:tailEnd/>
              </a:ln>
              <a:effectLst/>
            </p:spPr>
            <p:txBody>
              <a:bodyPr wrap="square">
                <a:spAutoFit/>
              </a:bodyPr>
              <a:lstStyle/>
              <a:p>
                <a:pPr>
                  <a:defRPr/>
                </a:pPr>
                <a:r>
                  <a:rPr lang="ja-JP" altLang="en-US" sz="2800" dirty="0" smtClean="0"/>
                  <a:t>粒子</a:t>
                </a:r>
                <a:endParaRPr lang="ja-JP" altLang="en-US" sz="2800" dirty="0"/>
              </a:p>
            </p:txBody>
          </p:sp>
          <p:sp>
            <p:nvSpPr>
              <p:cNvPr id="35" name="Line 27"/>
              <p:cNvSpPr>
                <a:spLocks noChangeShapeType="1"/>
              </p:cNvSpPr>
              <p:nvPr/>
            </p:nvSpPr>
            <p:spPr bwMode="auto">
              <a:xfrm>
                <a:off x="1468395" y="3313109"/>
                <a:ext cx="1293813" cy="6352"/>
              </a:xfrm>
              <a:prstGeom prst="line">
                <a:avLst/>
              </a:prstGeom>
              <a:noFill/>
              <a:ln w="88900">
                <a:solidFill>
                  <a:srgbClr val="FF6600"/>
                </a:solidFill>
                <a:prstDash val="sysDot"/>
                <a:round/>
                <a:headEnd/>
                <a:tailEnd type="triangle" w="med" len="sm"/>
              </a:ln>
            </p:spPr>
            <p:txBody>
              <a:bodyPr/>
              <a:lstStyle/>
              <a:p>
                <a:endParaRPr lang="ja-JP" altLang="en-US"/>
              </a:p>
            </p:txBody>
          </p:sp>
        </p:grpSp>
      </p:grpSp>
      <p:sp>
        <p:nvSpPr>
          <p:cNvPr id="36" name="テキスト ボックス 35"/>
          <p:cNvSpPr txBox="1"/>
          <p:nvPr/>
        </p:nvSpPr>
        <p:spPr>
          <a:xfrm>
            <a:off x="4060818" y="4232286"/>
            <a:ext cx="2346220" cy="461665"/>
          </a:xfrm>
          <a:prstGeom prst="rect">
            <a:avLst/>
          </a:prstGeom>
          <a:noFill/>
        </p:spPr>
        <p:txBody>
          <a:bodyPr wrap="none" rtlCol="0">
            <a:spAutoFit/>
          </a:bodyPr>
          <a:lstStyle/>
          <a:p>
            <a:r>
              <a:rPr kumimoji="1" lang="en-US" altLang="ja-JP" sz="2400" dirty="0" smtClean="0"/>
              <a:t>DAQ-Middleware</a:t>
            </a:r>
          </a:p>
        </p:txBody>
      </p:sp>
    </p:spTree>
    <p:extLst>
      <p:ext uri="{BB962C8B-B14F-4D97-AF65-F5344CB8AC3E}">
        <p14:creationId xmlns:p14="http://schemas.microsoft.com/office/powerpoint/2010/main" val="19855517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182563"/>
            <a:ext cx="8229600" cy="1100137"/>
          </a:xfrm>
        </p:spPr>
        <p:txBody>
          <a:bodyPr/>
          <a:lstStyle/>
          <a:p>
            <a:r>
              <a:rPr lang="en-US" altLang="ja-JP" sz="4800" smtClean="0"/>
              <a:t>DAQ-Middleware</a:t>
            </a:r>
            <a:r>
              <a:rPr lang="ja-JP" altLang="en-US" sz="4800" smtClean="0"/>
              <a:t>とは </a:t>
            </a:r>
            <a:r>
              <a:rPr lang="en-US" altLang="ja-JP" sz="4800" smtClean="0"/>
              <a:t>(1)</a:t>
            </a:r>
            <a:endParaRPr lang="ja-JP" altLang="en-US" sz="4800" smtClean="0"/>
          </a:p>
        </p:txBody>
      </p:sp>
      <p:sp>
        <p:nvSpPr>
          <p:cNvPr id="17411" name="コンテンツ プレースホルダ 20"/>
          <p:cNvSpPr>
            <a:spLocks noGrp="1"/>
          </p:cNvSpPr>
          <p:nvPr>
            <p:ph idx="1"/>
          </p:nvPr>
        </p:nvSpPr>
        <p:spPr>
          <a:xfrm>
            <a:off x="550863" y="1446213"/>
            <a:ext cx="8129587" cy="4762500"/>
          </a:xfrm>
        </p:spPr>
        <p:txBody>
          <a:bodyPr>
            <a:normAutofit fontScale="92500" lnSpcReduction="10000"/>
          </a:bodyPr>
          <a:lstStyle/>
          <a:p>
            <a:pPr>
              <a:buNone/>
            </a:pPr>
            <a:endParaRPr lang="en-US" altLang="ja-JP" sz="3600" dirty="0" smtClean="0"/>
          </a:p>
          <a:p>
            <a:pPr>
              <a:buFont typeface="Wingdings" pitchFamily="2" charset="2"/>
              <a:buChar char="n"/>
            </a:pPr>
            <a:r>
              <a:rPr lang="ja-JP" altLang="en-US" sz="3600" dirty="0" smtClean="0"/>
              <a:t>汎用のネットワークベースデータ収集（</a:t>
            </a:r>
            <a:r>
              <a:rPr lang="en-US" altLang="ja-JP" sz="3600" dirty="0" smtClean="0"/>
              <a:t>DAQ</a:t>
            </a:r>
            <a:r>
              <a:rPr lang="ja-JP" altLang="en-US" sz="3600" dirty="0" smtClean="0"/>
              <a:t>）ソフトウェアフレームワーク</a:t>
            </a:r>
            <a:endParaRPr lang="en-US" altLang="ja-JP" sz="3600" dirty="0" smtClean="0"/>
          </a:p>
          <a:p>
            <a:pPr lvl="1">
              <a:buFont typeface="Wingdings" pitchFamily="2" charset="2"/>
              <a:buChar char="n"/>
            </a:pPr>
            <a:r>
              <a:rPr lang="ja-JP" altLang="en-US" dirty="0" smtClean="0"/>
              <a:t>再利用性を考慮</a:t>
            </a:r>
            <a:endParaRPr lang="en-US" altLang="ja-JP" dirty="0" smtClean="0"/>
          </a:p>
          <a:p>
            <a:pPr lvl="1">
              <a:buFont typeface="Wingdings" pitchFamily="2" charset="2"/>
              <a:buChar char="n"/>
            </a:pPr>
            <a:r>
              <a:rPr lang="en-US" altLang="ja-JP" dirty="0" smtClean="0"/>
              <a:t>DAQ</a:t>
            </a:r>
            <a:r>
              <a:rPr lang="ja-JP" altLang="en-US" dirty="0" smtClean="0"/>
              <a:t>コンポーネントでいろいろな状況に対応</a:t>
            </a:r>
            <a:endParaRPr lang="en-US" altLang="ja-JP" dirty="0" smtClean="0"/>
          </a:p>
          <a:p>
            <a:pPr lvl="1">
              <a:buFont typeface="Wingdings" pitchFamily="2" charset="2"/>
              <a:buChar char="n"/>
            </a:pPr>
            <a:r>
              <a:rPr lang="ja-JP" altLang="en-US" dirty="0" smtClean="0"/>
              <a:t>全体の枠組は統一されている（フレームワーク）</a:t>
            </a:r>
            <a:endParaRPr lang="en-US" altLang="ja-JP" dirty="0" smtClean="0"/>
          </a:p>
          <a:p>
            <a:pPr>
              <a:buFont typeface="Wingdings" pitchFamily="2" charset="2"/>
              <a:buChar char="n"/>
            </a:pPr>
            <a:r>
              <a:rPr lang="ja-JP" altLang="en-US" sz="3600" dirty="0" smtClean="0"/>
              <a:t>ターゲット</a:t>
            </a:r>
            <a:endParaRPr lang="en-US" altLang="ja-JP" sz="3600" dirty="0" smtClean="0"/>
          </a:p>
          <a:p>
            <a:pPr lvl="1">
              <a:buFont typeface="Wingdings" pitchFamily="2" charset="2"/>
              <a:buChar char="n"/>
            </a:pPr>
            <a:r>
              <a:rPr lang="ja-JP" altLang="en-US" sz="3200" dirty="0" smtClean="0"/>
              <a:t>中小規模実験</a:t>
            </a:r>
            <a:endParaRPr lang="en-US" altLang="ja-JP" sz="3200" dirty="0" smtClean="0"/>
          </a:p>
          <a:p>
            <a:pPr lvl="1">
              <a:buFont typeface="Wingdings" pitchFamily="2" charset="2"/>
              <a:buChar char="n"/>
            </a:pPr>
            <a:r>
              <a:rPr lang="ja-JP" altLang="en-US" sz="3200" dirty="0" smtClean="0"/>
              <a:t>テストベッド</a:t>
            </a:r>
            <a:r>
              <a:rPr lang="en-US" altLang="ja-JP" sz="3200" dirty="0" smtClean="0"/>
              <a:t> </a:t>
            </a:r>
            <a:r>
              <a:rPr lang="ja-JP" altLang="en-US" sz="3200" dirty="0" smtClean="0"/>
              <a:t>（センサー、読み出しモジュール</a:t>
            </a:r>
            <a:r>
              <a:rPr lang="en-US" altLang="ja-JP" sz="3200" dirty="0" smtClean="0"/>
              <a:t>)</a:t>
            </a:r>
          </a:p>
        </p:txBody>
      </p:sp>
      <p:sp>
        <p:nvSpPr>
          <p:cNvPr id="9" name="日付プレースホルダ 8"/>
          <p:cNvSpPr>
            <a:spLocks noGrp="1"/>
          </p:cNvSpPr>
          <p:nvPr>
            <p:ph type="dt" sz="half" idx="10"/>
          </p:nvPr>
        </p:nvSpPr>
        <p:spPr/>
        <p:txBody>
          <a:bodyPr/>
          <a:lstStyle/>
          <a:p>
            <a:r>
              <a:rPr kumimoji="1" lang="en-US" altLang="ja-JP" smtClean="0"/>
              <a:t>2013-09-10</a:t>
            </a:r>
            <a:endParaRPr kumimoji="1" lang="ja-JP" altLang="en-US"/>
          </a:p>
        </p:txBody>
      </p:sp>
      <p:sp>
        <p:nvSpPr>
          <p:cNvPr id="10" name="スライド番号プレースホルダ 9"/>
          <p:cNvSpPr>
            <a:spLocks noGrp="1"/>
          </p:cNvSpPr>
          <p:nvPr>
            <p:ph type="sldNum" sz="quarter" idx="12"/>
          </p:nvPr>
        </p:nvSpPr>
        <p:spPr/>
        <p:txBody>
          <a:bodyPr/>
          <a:lstStyle/>
          <a:p>
            <a:fld id="{08470B2B-695B-45E3-9C20-99F8EF8DD10C}" type="slidenum">
              <a:rPr kumimoji="1" lang="ja-JP" altLang="en-US" smtClean="0"/>
              <a:pPr/>
              <a:t>8</a:t>
            </a:fld>
            <a:endParaRPr kumimoji="1" lang="ja-JP" altLang="en-US"/>
          </a:p>
        </p:txBody>
      </p:sp>
      <p:pic>
        <p:nvPicPr>
          <p:cNvPr id="7" name="図 6"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transition xmlns:p14="http://schemas.microsoft.com/office/powerpoint/2010/main" advTm="45516"/>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65820"/>
            <a:ext cx="8229600" cy="1143000"/>
          </a:xfrm>
        </p:spPr>
        <p:txBody>
          <a:bodyPr/>
          <a:lstStyle/>
          <a:p>
            <a:r>
              <a:rPr kumimoji="1" lang="en-US" altLang="ja-JP" smtClean="0"/>
              <a:t>DAQ-Middleware</a:t>
            </a:r>
            <a:r>
              <a:rPr kumimoji="1" lang="ja-JP" altLang="en-US" smtClean="0"/>
              <a:t>で提供するもの</a:t>
            </a:r>
            <a:endParaRPr kumimoji="1" lang="ja-JP" altLang="en-US"/>
          </a:p>
        </p:txBody>
      </p:sp>
      <p:sp>
        <p:nvSpPr>
          <p:cNvPr id="3" name="コンテンツ プレースホルダ 2"/>
          <p:cNvSpPr>
            <a:spLocks noGrp="1"/>
          </p:cNvSpPr>
          <p:nvPr>
            <p:ph idx="1"/>
          </p:nvPr>
        </p:nvSpPr>
        <p:spPr>
          <a:xfrm>
            <a:off x="446856" y="1927373"/>
            <a:ext cx="8229600" cy="4525963"/>
          </a:xfrm>
        </p:spPr>
        <p:txBody>
          <a:bodyPr>
            <a:normAutofit fontScale="92500" lnSpcReduction="10000"/>
          </a:bodyPr>
          <a:lstStyle/>
          <a:p>
            <a:r>
              <a:rPr kumimoji="1" lang="ja-JP" altLang="en-US" dirty="0" smtClean="0"/>
              <a:t>データ収集パス</a:t>
            </a:r>
            <a:endParaRPr kumimoji="1" lang="en-US" altLang="ja-JP" dirty="0" smtClean="0"/>
          </a:p>
          <a:p>
            <a:pPr lvl="1"/>
            <a:r>
              <a:rPr lang="ja-JP" altLang="en-US" dirty="0" smtClean="0"/>
              <a:t>複数の</a:t>
            </a:r>
            <a:r>
              <a:rPr lang="en-US" altLang="ja-JP" dirty="0" smtClean="0"/>
              <a:t>DAQ</a:t>
            </a:r>
            <a:r>
              <a:rPr lang="ja-JP" altLang="en-US" dirty="0" smtClean="0"/>
              <a:t>コンポーネントでデータを集める</a:t>
            </a:r>
            <a:endParaRPr lang="en-US" altLang="ja-JP" dirty="0" smtClean="0"/>
          </a:p>
          <a:p>
            <a:endParaRPr lang="en-US" altLang="ja-JP" dirty="0" smtClean="0"/>
          </a:p>
          <a:p>
            <a:endParaRPr lang="en-US" altLang="ja-JP" dirty="0" smtClean="0"/>
          </a:p>
          <a:p>
            <a:r>
              <a:rPr lang="ja-JP" altLang="en-US" dirty="0" smtClean="0"/>
              <a:t>ランコントロール</a:t>
            </a:r>
            <a:endParaRPr lang="en-US" altLang="ja-JP" dirty="0" smtClean="0"/>
          </a:p>
          <a:p>
            <a:pPr lvl="1"/>
            <a:r>
              <a:rPr lang="ja-JP" altLang="en-US" dirty="0" smtClean="0"/>
              <a:t>スタート、ストップ</a:t>
            </a:r>
            <a:r>
              <a:rPr lang="ja-JP" altLang="en-US" smtClean="0"/>
              <a:t>、状態遷移</a:t>
            </a:r>
            <a:endParaRPr lang="en-US" altLang="ja-JP" dirty="0" smtClean="0"/>
          </a:p>
          <a:p>
            <a:r>
              <a:rPr kumimoji="1" lang="ja-JP" altLang="en-US" dirty="0" smtClean="0"/>
              <a:t>システムコンフィギュレーション</a:t>
            </a:r>
            <a:endParaRPr kumimoji="1" lang="en-US" altLang="ja-JP" dirty="0" smtClean="0"/>
          </a:p>
          <a:p>
            <a:pPr lvl="1"/>
            <a:r>
              <a:rPr lang="en-US" altLang="ja-JP" dirty="0" smtClean="0"/>
              <a:t>DAQ</a:t>
            </a:r>
            <a:r>
              <a:rPr lang="ja-JP" altLang="en-US" dirty="0" smtClean="0"/>
              <a:t>コンポーネントの組み合わせを指定する</a:t>
            </a:r>
            <a:endParaRPr lang="en-US" altLang="ja-JP" dirty="0" smtClean="0"/>
          </a:p>
          <a:p>
            <a:pPr lvl="1"/>
            <a:r>
              <a:rPr kumimoji="1" lang="ja-JP" altLang="en-US" dirty="0" smtClean="0"/>
              <a:t>その他必要なパラメータを指定する</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2013-09-10</a:t>
            </a:r>
            <a:endParaRPr kumimoji="1" lang="ja-JP" altLang="en-US"/>
          </a:p>
        </p:txBody>
      </p:sp>
      <p:sp>
        <p:nvSpPr>
          <p:cNvPr id="5" name="スライド番号プレースホルダ 4"/>
          <p:cNvSpPr>
            <a:spLocks noGrp="1"/>
          </p:cNvSpPr>
          <p:nvPr>
            <p:ph type="sldNum" sz="quarter" idx="12"/>
          </p:nvPr>
        </p:nvSpPr>
        <p:spPr/>
        <p:txBody>
          <a:bodyPr/>
          <a:lstStyle/>
          <a:p>
            <a:fld id="{08470B2B-695B-45E3-9C20-99F8EF8DD10C}" type="slidenum">
              <a:rPr kumimoji="1" lang="ja-JP" altLang="en-US" smtClean="0"/>
              <a:pPr/>
              <a:t>9</a:t>
            </a:fld>
            <a:endParaRPr kumimoji="1" lang="ja-JP" altLang="en-US"/>
          </a:p>
        </p:txBody>
      </p:sp>
      <p:pic>
        <p:nvPicPr>
          <p:cNvPr id="6" name="図 5" descr="OpenIt_logo2.gif"/>
          <p:cNvPicPr>
            <a:picLocks noChangeAspect="1"/>
          </p:cNvPicPr>
          <p:nvPr/>
        </p:nvPicPr>
        <p:blipFill>
          <a:blip r:embed="rId3" cstate="print"/>
          <a:stretch>
            <a:fillRect/>
          </a:stretch>
        </p:blipFill>
        <p:spPr>
          <a:xfrm>
            <a:off x="7811852" y="0"/>
            <a:ext cx="1332148" cy="883467"/>
          </a:xfrm>
          <a:prstGeom prst="rect">
            <a:avLst/>
          </a:prstGeom>
        </p:spPr>
      </p:pic>
      <p:grpSp>
        <p:nvGrpSpPr>
          <p:cNvPr id="7" name="グループ化 16"/>
          <p:cNvGrpSpPr/>
          <p:nvPr/>
        </p:nvGrpSpPr>
        <p:grpSpPr>
          <a:xfrm>
            <a:off x="1347060" y="3032956"/>
            <a:ext cx="2864900" cy="497083"/>
            <a:chOff x="4319972" y="3068960"/>
            <a:chExt cx="2864900" cy="497083"/>
          </a:xfrm>
        </p:grpSpPr>
        <p:grpSp>
          <p:nvGrpSpPr>
            <p:cNvPr id="10" name="グループ化 136"/>
            <p:cNvGrpSpPr/>
            <p:nvPr/>
          </p:nvGrpSpPr>
          <p:grpSpPr>
            <a:xfrm>
              <a:off x="4319972" y="3068960"/>
              <a:ext cx="1070642" cy="497083"/>
              <a:chOff x="2957231" y="5263144"/>
              <a:chExt cx="1070642" cy="497083"/>
            </a:xfrm>
          </p:grpSpPr>
          <p:sp>
            <p:nvSpPr>
              <p:cNvPr id="8" name="円/楕円 7"/>
              <p:cNvSpPr/>
              <p:nvPr/>
            </p:nvSpPr>
            <p:spPr>
              <a:xfrm>
                <a:off x="2957231" y="5263144"/>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rgbClr val="92D050"/>
                  </a:solidFill>
                </a:endParaRPr>
              </a:p>
            </p:txBody>
          </p:sp>
          <p:sp>
            <p:nvSpPr>
              <p:cNvPr id="9" name="右矢印 8"/>
              <p:cNvSpPr/>
              <p:nvPr/>
            </p:nvSpPr>
            <p:spPr>
              <a:xfrm>
                <a:off x="3645501" y="545433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37"/>
            <p:cNvGrpSpPr/>
            <p:nvPr/>
          </p:nvGrpSpPr>
          <p:grpSpPr>
            <a:xfrm>
              <a:off x="5418250" y="3068960"/>
              <a:ext cx="1054111" cy="497083"/>
              <a:chOff x="5197487" y="5254650"/>
              <a:chExt cx="1054111" cy="497083"/>
            </a:xfrm>
          </p:grpSpPr>
          <p:sp>
            <p:nvSpPr>
              <p:cNvPr id="11" name="円/楕円 10"/>
              <p:cNvSpPr/>
              <p:nvPr/>
            </p:nvSpPr>
            <p:spPr>
              <a:xfrm>
                <a:off x="5197487" y="525465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869226" y="544668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円/楕円 14"/>
            <p:cNvSpPr/>
            <p:nvPr/>
          </p:nvSpPr>
          <p:spPr>
            <a:xfrm>
              <a:off x="6552220" y="306896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8|11.2|8.2"/>
</p:tagLst>
</file>

<file path=ppt/tags/tag2.xml><?xml version="1.0" encoding="utf-8"?>
<p:tagLst xmlns:a="http://schemas.openxmlformats.org/drawingml/2006/main" xmlns:r="http://schemas.openxmlformats.org/officeDocument/2006/relationships" xmlns:p="http://schemas.openxmlformats.org/presentationml/2006/main">
  <p:tag name="TIMING" val="|25.8|11.2|8.2"/>
</p:tagLst>
</file>

<file path=ppt/tags/tag3.xml><?xml version="1.0" encoding="utf-8"?>
<p:tagLst xmlns:a="http://schemas.openxmlformats.org/drawingml/2006/main" xmlns:r="http://schemas.openxmlformats.org/officeDocument/2006/relationships" xmlns:p="http://schemas.openxmlformats.org/presentationml/2006/main">
  <p:tag name="TIMING" val="|25.8|11.2|8.2"/>
</p:tagLst>
</file>

<file path=ppt/tags/tag4.xml><?xml version="1.0" encoding="utf-8"?>
<p:tagLst xmlns:a="http://schemas.openxmlformats.org/drawingml/2006/main" xmlns:r="http://schemas.openxmlformats.org/officeDocument/2006/relationships" xmlns:p="http://schemas.openxmlformats.org/presentationml/2006/main">
  <p:tag name="TIMING" val="|25.8|11.2|8.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419</TotalTime>
  <Words>2491</Words>
  <Application>Microsoft Macintosh PowerPoint</Application>
  <PresentationFormat>画面に合わせる (4:3)</PresentationFormat>
  <Paragraphs>710</Paragraphs>
  <Slides>51</Slides>
  <Notes>11</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51</vt:i4>
      </vt:variant>
    </vt:vector>
  </HeadingPairs>
  <TitlesOfParts>
    <vt:vector size="54" baseType="lpstr">
      <vt:lpstr>Office テーマ</vt:lpstr>
      <vt:lpstr>Image</vt:lpstr>
      <vt:lpstr>Acrobat Document</vt:lpstr>
      <vt:lpstr>DAQ-Middleware概論</vt:lpstr>
      <vt:lpstr>PowerPoint プレゼンテーション</vt:lpstr>
      <vt:lpstr>PowerPoint プレゼンテーション</vt:lpstr>
      <vt:lpstr>PowerPoint プレゼンテーション</vt:lpstr>
      <vt:lpstr>アウトライン</vt:lpstr>
      <vt:lpstr>PowerPoint プレゼンテーション</vt:lpstr>
      <vt:lpstr>データ収集システム</vt:lpstr>
      <vt:lpstr>DAQ-Middlewareとは (1)</vt:lpstr>
      <vt:lpstr>DAQ-Middlewareで提供するもの</vt:lpstr>
      <vt:lpstr>背景、構想</vt:lpstr>
      <vt:lpstr>DAQ-Middleware (2)</vt:lpstr>
      <vt:lpstr>DAQ-Middleware構成図</vt:lpstr>
      <vt:lpstr>データ収集パス</vt:lpstr>
      <vt:lpstr>データ収集パス</vt:lpstr>
      <vt:lpstr>ランコントロール</vt:lpstr>
      <vt:lpstr>PowerPoint プレゼンテーション</vt:lpstr>
      <vt:lpstr>システムコンフィギュレーション</vt:lpstr>
      <vt:lpstr>DAQコンポーネント</vt:lpstr>
      <vt:lpstr>コンポーネント状態遷移</vt:lpstr>
      <vt:lpstr>コンポーネント間通信での分類</vt:lpstr>
      <vt:lpstr>DAQコンポーネント 構成例</vt:lpstr>
      <vt:lpstr>DAQコンポーネント構成例 (2) ネットワーク透過性</vt:lpstr>
      <vt:lpstr>DAQコンポーネント特徴のまとめ</vt:lpstr>
      <vt:lpstr>データ収集システム</vt:lpstr>
      <vt:lpstr>PowerPoint プレゼンテーション</vt:lpstr>
      <vt:lpstr>使用例</vt:lpstr>
      <vt:lpstr>PowerPoint プレゼンテーション</vt:lpstr>
      <vt:lpstr>J-PARC/MLFでの例</vt:lpstr>
      <vt:lpstr>J-PARC MLF中性子での使用状況</vt:lpstr>
      <vt:lpstr>J-PARC/MLF 中性子 検出器・リードアウトモジュール</vt:lpstr>
      <vt:lpstr>MLF中性子用DAQコンポーネント群</vt:lpstr>
      <vt:lpstr>PowerPoint プレゼンテーション</vt:lpstr>
      <vt:lpstr>ILC CCD Vertexでの状況</vt:lpstr>
      <vt:lpstr>PowerPoint プレゼンテーション</vt:lpstr>
      <vt:lpstr>J-PARC E16 (High P)</vt:lpstr>
      <vt:lpstr>PowerPoint プレゼンテーション</vt:lpstr>
      <vt:lpstr>PowerPoint プレゼンテーション</vt:lpstr>
      <vt:lpstr>PowerPoint プレゼンテーション</vt:lpstr>
      <vt:lpstr>J-PARC Hadron E16 (High P) DAQ-Middlewareテスト</vt:lpstr>
      <vt:lpstr>PowerPoint プレゼンテーション</vt:lpstr>
      <vt:lpstr>DAQ-Middlewareの歴史</vt:lpstr>
      <vt:lpstr>1.0.0～1.2.0</vt:lpstr>
      <vt:lpstr>開発体制</vt:lpstr>
      <vt:lpstr>学会発表、展示会等</vt:lpstr>
      <vt:lpstr>PowerPoint プレゼンテーション</vt:lpstr>
      <vt:lpstr>転送速度テスト</vt:lpstr>
      <vt:lpstr>開発に必要なプログラミング技能</vt:lpstr>
      <vt:lpstr>開発環境</vt:lpstr>
      <vt:lpstr>ドキュメンテーション</vt:lpstr>
      <vt:lpstr>DAQ-Middlewareトレーニングコース</vt:lpstr>
      <vt:lpstr>ホームページ、サポート</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ILCバーテックスうちあわせ</dc:title>
  <dc:creator> </dc:creator>
  <cp:lastModifiedBy>Sendai Hiroshi</cp:lastModifiedBy>
  <cp:revision>176</cp:revision>
  <dcterms:created xsi:type="dcterms:W3CDTF">2010-04-09T05:47:49Z</dcterms:created>
  <dcterms:modified xsi:type="dcterms:W3CDTF">2013-09-09T21:36:24Z</dcterms:modified>
</cp:coreProperties>
</file>