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9"/>
  </p:notesMasterIdLst>
  <p:handoutMasterIdLst>
    <p:handoutMasterId r:id="rId80"/>
  </p:handoutMasterIdLst>
  <p:sldIdLst>
    <p:sldId id="256" r:id="rId2"/>
    <p:sldId id="296" r:id="rId3"/>
    <p:sldId id="258" r:id="rId4"/>
    <p:sldId id="345" r:id="rId5"/>
    <p:sldId id="320" r:id="rId6"/>
    <p:sldId id="285" r:id="rId7"/>
    <p:sldId id="368" r:id="rId8"/>
    <p:sldId id="347" r:id="rId9"/>
    <p:sldId id="282" r:id="rId10"/>
    <p:sldId id="283" r:id="rId11"/>
    <p:sldId id="284" r:id="rId12"/>
    <p:sldId id="292" r:id="rId13"/>
    <p:sldId id="287" r:id="rId14"/>
    <p:sldId id="323" r:id="rId15"/>
    <p:sldId id="346" r:id="rId16"/>
    <p:sldId id="324" r:id="rId17"/>
    <p:sldId id="309" r:id="rId18"/>
    <p:sldId id="286" r:id="rId19"/>
    <p:sldId id="293" r:id="rId20"/>
    <p:sldId id="294" r:id="rId21"/>
    <p:sldId id="295" r:id="rId22"/>
    <p:sldId id="297" r:id="rId23"/>
    <p:sldId id="298" r:id="rId24"/>
    <p:sldId id="348" r:id="rId25"/>
    <p:sldId id="311" r:id="rId26"/>
    <p:sldId id="262" r:id="rId27"/>
    <p:sldId id="288" r:id="rId28"/>
    <p:sldId id="289" r:id="rId29"/>
    <p:sldId id="308" r:id="rId30"/>
    <p:sldId id="307" r:id="rId31"/>
    <p:sldId id="318" r:id="rId32"/>
    <p:sldId id="290" r:id="rId33"/>
    <p:sldId id="364" r:id="rId34"/>
    <p:sldId id="365" r:id="rId35"/>
    <p:sldId id="349" r:id="rId36"/>
    <p:sldId id="350" r:id="rId37"/>
    <p:sldId id="312" r:id="rId38"/>
    <p:sldId id="351" r:id="rId39"/>
    <p:sldId id="261" r:id="rId40"/>
    <p:sldId id="369" r:id="rId41"/>
    <p:sldId id="370" r:id="rId42"/>
    <p:sldId id="371" r:id="rId43"/>
    <p:sldId id="372" r:id="rId44"/>
    <p:sldId id="272" r:id="rId45"/>
    <p:sldId id="273" r:id="rId46"/>
    <p:sldId id="279" r:id="rId47"/>
    <p:sldId id="274" r:id="rId48"/>
    <p:sldId id="275" r:id="rId49"/>
    <p:sldId id="356" r:id="rId50"/>
    <p:sldId id="259" r:id="rId51"/>
    <p:sldId id="269" r:id="rId52"/>
    <p:sldId id="366" r:id="rId53"/>
    <p:sldId id="354" r:id="rId54"/>
    <p:sldId id="268" r:id="rId55"/>
    <p:sldId id="260" r:id="rId56"/>
    <p:sldId id="277" r:id="rId57"/>
    <p:sldId id="278" r:id="rId58"/>
    <p:sldId id="281" r:id="rId59"/>
    <p:sldId id="280" r:id="rId60"/>
    <p:sldId id="358" r:id="rId61"/>
    <p:sldId id="362" r:id="rId62"/>
    <p:sldId id="359" r:id="rId63"/>
    <p:sldId id="357" r:id="rId64"/>
    <p:sldId id="360" r:id="rId65"/>
    <p:sldId id="361" r:id="rId66"/>
    <p:sldId id="363" r:id="rId67"/>
    <p:sldId id="314" r:id="rId68"/>
    <p:sldId id="325" r:id="rId69"/>
    <p:sldId id="344" r:id="rId70"/>
    <p:sldId id="331" r:id="rId71"/>
    <p:sldId id="352" r:id="rId72"/>
    <p:sldId id="332" r:id="rId73"/>
    <p:sldId id="337" r:id="rId74"/>
    <p:sldId id="335" r:id="rId75"/>
    <p:sldId id="336" r:id="rId76"/>
    <p:sldId id="338" r:id="rId77"/>
    <p:sldId id="343" r:id="rId78"/>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24" autoAdjust="0"/>
    <p:restoredTop sz="94660"/>
  </p:normalViewPr>
  <p:slideViewPr>
    <p:cSldViewPr>
      <p:cViewPr varScale="1">
        <p:scale>
          <a:sx n="92" d="100"/>
          <a:sy n="92" d="100"/>
        </p:scale>
        <p:origin x="-114"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8"/>
    </p:cViewPr>
  </p:sorter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0B4CD9D4-0EAD-433C-A7BD-32CC40DA8814}"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41987"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cs typeface="+mn-cs"/>
              </a:defRPr>
            </a:lvl1pPr>
          </a:lstStyle>
          <a:p>
            <a:pPr>
              <a:defRPr/>
            </a:pPr>
            <a:endParaRPr lang="en-US" altLang="ja-JP"/>
          </a:p>
        </p:txBody>
      </p:sp>
      <p:sp>
        <p:nvSpPr>
          <p:cNvPr id="67588"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990"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cs typeface="+mn-cs"/>
              </a:defRPr>
            </a:lvl1pPr>
          </a:lstStyle>
          <a:p>
            <a:pPr>
              <a:defRPr/>
            </a:pPr>
            <a:endParaRPr lang="en-US" altLang="ja-JP"/>
          </a:p>
        </p:txBody>
      </p:sp>
      <p:sp>
        <p:nvSpPr>
          <p:cNvPr id="41991"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C3AF67BF-7883-45BB-8692-A78F4BAA17F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3DEF4A4-E5D1-4842-969C-77AB212036D4}" type="slidenum">
              <a:rPr lang="en-US" altLang="ja-JP" smtClean="0">
                <a:latin typeface="Arial" charset="0"/>
              </a:rPr>
              <a:pPr/>
              <a:t>19</a:t>
            </a:fld>
            <a:endParaRPr lang="en-US" altLang="ja-JP"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ja-JP" alt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p:spPr>
        <p:txBody>
          <a:bodyPr/>
          <a:lstStyle/>
          <a:p>
            <a:endParaRPr lang="ja-JP" altLang="en-US" smtClean="0"/>
          </a:p>
        </p:txBody>
      </p:sp>
      <p:sp>
        <p:nvSpPr>
          <p:cNvPr id="69636" name="スライド番号プレースホルダ 3"/>
          <p:cNvSpPr>
            <a:spLocks noGrp="1"/>
          </p:cNvSpPr>
          <p:nvPr>
            <p:ph type="sldNum" sz="quarter" idx="5"/>
          </p:nvPr>
        </p:nvSpPr>
        <p:spPr>
          <a:noFill/>
        </p:spPr>
        <p:txBody>
          <a:bodyPr/>
          <a:lstStyle/>
          <a:p>
            <a:fld id="{0438E94A-7EFB-40A3-944F-81CF84BADB3B}" type="slidenum">
              <a:rPr lang="en-US" altLang="ja-JP" smtClean="0">
                <a:latin typeface="Arial" charset="0"/>
              </a:rPr>
              <a:pPr/>
              <a:t>31</a:t>
            </a:fld>
            <a:endParaRPr lang="en-US" altLang="ja-JP"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124B5D-D1EC-42C7-9E1B-114380C7F390}"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930A51-D821-4AA0-8FD2-3A7468AC57B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B6B52F-959D-4140-96A7-5371273209C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457200" y="6489340"/>
            <a:ext cx="2133600" cy="288032"/>
          </a:xfrm>
        </p:spPr>
        <p:txBody>
          <a:bodyPr/>
          <a:lstStyle>
            <a:lvl1pPr>
              <a:defRPr sz="1200" baseline="0" smtClean="0">
                <a:latin typeface="Calibri" pitchFamily="34" charset="0"/>
              </a:defRPr>
            </a:lvl1pPr>
          </a:lstStyle>
          <a:p>
            <a:pPr>
              <a:defRPr/>
            </a:pPr>
            <a:r>
              <a:rPr lang="en-US" altLang="ja-JP" smtClean="0"/>
              <a:t>2012-08-09</a:t>
            </a:r>
            <a:endParaRPr lang="en-US" altLang="ja-JP"/>
          </a:p>
        </p:txBody>
      </p:sp>
      <p:sp>
        <p:nvSpPr>
          <p:cNvPr id="5" name="Rectangle 5"/>
          <p:cNvSpPr>
            <a:spLocks noGrp="1" noChangeArrowheads="1"/>
          </p:cNvSpPr>
          <p:nvPr>
            <p:ph type="ftr" sz="quarter" idx="11"/>
          </p:nvPr>
        </p:nvSpPr>
        <p:spPr>
          <a:xfrm>
            <a:off x="3124200" y="6461249"/>
            <a:ext cx="3032125" cy="316123"/>
          </a:xfrm>
        </p:spPr>
        <p:txBody>
          <a:bodyPr/>
          <a:lstStyle>
            <a:lvl1pPr>
              <a:defRPr sz="1200" baseline="0" smtClean="0">
                <a:latin typeface="Calibri" pitchFamily="34" charset="0"/>
              </a:defRPr>
            </a:lvl1pPr>
          </a:lstStyle>
          <a:p>
            <a:pPr>
              <a:defRPr/>
            </a:pPr>
            <a:r>
              <a:rPr lang="en-US" altLang="ja-JP" smtClean="0"/>
              <a:t>DAQ-Middleware</a:t>
            </a:r>
            <a:r>
              <a:rPr lang="ja-JP" altLang="en-US" smtClean="0"/>
              <a:t>トレーニングコース</a:t>
            </a:r>
            <a:endParaRPr lang="en-US" altLang="ja-JP"/>
          </a:p>
        </p:txBody>
      </p:sp>
      <p:sp>
        <p:nvSpPr>
          <p:cNvPr id="6" name="Rectangle 6"/>
          <p:cNvSpPr>
            <a:spLocks noGrp="1" noChangeArrowheads="1"/>
          </p:cNvSpPr>
          <p:nvPr>
            <p:ph type="sldNum" sz="quarter" idx="12"/>
          </p:nvPr>
        </p:nvSpPr>
        <p:spPr>
          <a:xfrm>
            <a:off x="6553200" y="6453336"/>
            <a:ext cx="2133600" cy="280119"/>
          </a:xfrm>
        </p:spPr>
        <p:txBody>
          <a:bodyPr/>
          <a:lstStyle>
            <a:lvl1pPr>
              <a:defRPr sz="1200" baseline="0" smtClean="0">
                <a:latin typeface="Calibri" pitchFamily="34" charset="0"/>
              </a:defRPr>
            </a:lvl1pPr>
          </a:lstStyle>
          <a:p>
            <a:pPr>
              <a:defRPr/>
            </a:pPr>
            <a:fld id="{48367DC5-7F1D-4770-9D0C-90652026B3A3}"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88B376-9EBE-4518-B95D-2FE6115D31F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71D994A-BBEF-484C-B18B-F58AB9B4502E}"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A63358A-8C84-4003-99F9-90671A691B98}"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4BFB23-E56C-4433-A39A-75AE1EED7BA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A21A49D-F0D7-4CC3-88A0-9FA9E488349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947DB6C-3430-411F-B415-DCFDC477AA73}"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2012-08-09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DAQ-Middleware</a:t>
            </a:r>
            <a:r>
              <a:rPr lang="ja-JP" altLang="en-US"/>
              <a:t>トレーニングコース</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A9629A0-D961-458F-B953-D9C93B070F4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pitchFamily="50" charset="-128"/>
                <a:cs typeface="+mn-cs"/>
              </a:defRPr>
            </a:lvl1pPr>
          </a:lstStyle>
          <a:p>
            <a:pPr>
              <a:defRPr/>
            </a:pPr>
            <a:r>
              <a:rPr lang="en-US" altLang="ja-JP"/>
              <a:t>2012-08-09</a:t>
            </a:r>
          </a:p>
        </p:txBody>
      </p:sp>
      <p:sp>
        <p:nvSpPr>
          <p:cNvPr id="1029" name="Rectangle 5"/>
          <p:cNvSpPr>
            <a:spLocks noGrp="1" noChangeArrowheads="1"/>
          </p:cNvSpPr>
          <p:nvPr>
            <p:ph type="ftr" sz="quarter" idx="3"/>
          </p:nvPr>
        </p:nvSpPr>
        <p:spPr bwMode="auto">
          <a:xfrm>
            <a:off x="3124200" y="6245225"/>
            <a:ext cx="31035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pitchFamily="50" charset="-128"/>
                <a:cs typeface="+mn-cs"/>
              </a:defRPr>
            </a:lvl1pPr>
          </a:lstStyle>
          <a:p>
            <a:pPr>
              <a:defRPr/>
            </a:pPr>
            <a:r>
              <a:rPr lang="en-US" altLang="ja-JP"/>
              <a:t>DAQ-Middleware</a:t>
            </a:r>
            <a:r>
              <a:rPr lang="ja-JP" altLang="en-US"/>
              <a:t>トレーニングコース</a:t>
            </a: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C9DA81D-E35F-40C0-BFCC-DA21F242123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0" fontAlgn="base" hangingPunct="0">
        <a:spcBef>
          <a:spcPct val="0"/>
        </a:spcBef>
        <a:spcAft>
          <a:spcPct val="0"/>
        </a:spcAft>
        <a:defRPr kumimoji="1" sz="4400" baseline="0">
          <a:solidFill>
            <a:schemeClr val="tx2"/>
          </a:solidFill>
          <a:latin typeface="Calibri" pitchFamily="34" charset="0"/>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an7.org/tlpi/"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412875"/>
            <a:ext cx="7772400" cy="1470025"/>
          </a:xfrm>
        </p:spPr>
        <p:txBody>
          <a:bodyPr/>
          <a:lstStyle/>
          <a:p>
            <a:pPr eaLnBrk="1" hangingPunct="1"/>
            <a:r>
              <a:rPr lang="en-US" altLang="ja-JP" smtClean="0"/>
              <a:t/>
            </a:r>
            <a:br>
              <a:rPr lang="en-US" altLang="ja-JP" smtClean="0"/>
            </a:br>
            <a:r>
              <a:rPr lang="en-US" altLang="ja-JP" smtClean="0"/>
              <a:t/>
            </a:r>
            <a:br>
              <a:rPr lang="en-US" altLang="ja-JP" smtClean="0"/>
            </a:br>
            <a:r>
              <a:rPr lang="ja-JP" altLang="en-US" smtClean="0"/>
              <a:t>ネットワークプログラミング</a:t>
            </a:r>
            <a:br>
              <a:rPr lang="ja-JP" altLang="en-US" smtClean="0"/>
            </a:br>
            <a:r>
              <a:rPr lang="ja-JP" altLang="en-US" smtClean="0"/>
              <a:t/>
            </a:r>
            <a:br>
              <a:rPr lang="ja-JP" altLang="en-US" smtClean="0"/>
            </a:br>
            <a:endParaRPr lang="en-US" altLang="ja-JP" smtClean="0"/>
          </a:p>
        </p:txBody>
      </p:sp>
      <p:sp>
        <p:nvSpPr>
          <p:cNvPr id="3075" name="Rectangle 3"/>
          <p:cNvSpPr>
            <a:spLocks noGrp="1" noChangeArrowheads="1"/>
          </p:cNvSpPr>
          <p:nvPr>
            <p:ph type="subTitle" idx="1"/>
          </p:nvPr>
        </p:nvSpPr>
        <p:spPr>
          <a:xfrm>
            <a:off x="1403350" y="4365625"/>
            <a:ext cx="6400800" cy="1752600"/>
          </a:xfrm>
        </p:spPr>
        <p:txBody>
          <a:bodyPr/>
          <a:lstStyle/>
          <a:p>
            <a:pPr eaLnBrk="1" hangingPunct="1"/>
            <a:r>
              <a:rPr lang="ja-JP" altLang="en-US" smtClean="0"/>
              <a:t>千代浩司</a:t>
            </a:r>
          </a:p>
          <a:p>
            <a:pPr eaLnBrk="1" hangingPunct="1"/>
            <a:r>
              <a:rPr lang="ja-JP" altLang="en-US" smtClean="0"/>
              <a:t>高エネルギー加速器研究機構</a:t>
            </a:r>
            <a:endParaRPr lang="en-US" altLang="ja-JP" smtClean="0"/>
          </a:p>
          <a:p>
            <a:pPr eaLnBrk="1" hangingPunct="1"/>
            <a:r>
              <a:rPr lang="ja-JP" altLang="en-US" smtClean="0"/>
              <a:t>素粒子原子核研究所</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p:cNvSpPr>
            <a:spLocks noGrp="1"/>
          </p:cNvSpPr>
          <p:nvPr>
            <p:ph type="sldNum" sz="quarter" idx="12"/>
          </p:nvPr>
        </p:nvSpPr>
        <p:spPr>
          <a:noFill/>
        </p:spPr>
        <p:txBody>
          <a:bodyPr/>
          <a:lstStyle/>
          <a:p>
            <a:fld id="{628A3F78-6EC7-4D3C-950E-9145128BBBE0}" type="slidenum">
              <a:rPr lang="en-US" altLang="ja-JP"/>
              <a:pPr/>
              <a:t>10</a:t>
            </a:fld>
            <a:endParaRPr lang="en-US" altLang="ja-JP"/>
          </a:p>
        </p:txBody>
      </p:sp>
      <p:sp>
        <p:nvSpPr>
          <p:cNvPr id="11267" name="Rectangle 2"/>
          <p:cNvSpPr>
            <a:spLocks noGrp="1" noChangeArrowheads="1"/>
          </p:cNvSpPr>
          <p:nvPr>
            <p:ph type="title"/>
          </p:nvPr>
        </p:nvSpPr>
        <p:spPr/>
        <p:txBody>
          <a:bodyPr/>
          <a:lstStyle/>
          <a:p>
            <a:pPr eaLnBrk="1" hangingPunct="1"/>
            <a:r>
              <a:rPr lang="ja-JP" altLang="en-US" smtClean="0"/>
              <a:t>通信プロトコルの例</a:t>
            </a:r>
          </a:p>
        </p:txBody>
      </p:sp>
      <p:sp>
        <p:nvSpPr>
          <p:cNvPr id="11268" name="Rectangle 3"/>
          <p:cNvSpPr>
            <a:spLocks noGrp="1" noChangeArrowheads="1"/>
          </p:cNvSpPr>
          <p:nvPr>
            <p:ph type="body" idx="1"/>
          </p:nvPr>
        </p:nvSpPr>
        <p:spPr/>
        <p:txBody>
          <a:bodyPr/>
          <a:lstStyle/>
          <a:p>
            <a:pPr eaLnBrk="1" hangingPunct="1"/>
            <a:r>
              <a:rPr lang="en-US" altLang="ja-JP" smtClean="0"/>
              <a:t>SMTP (</a:t>
            </a:r>
            <a:r>
              <a:rPr lang="ja-JP" altLang="en-US" smtClean="0"/>
              <a:t>メール）</a:t>
            </a:r>
          </a:p>
          <a:p>
            <a:pPr eaLnBrk="1" hangingPunct="1"/>
            <a:r>
              <a:rPr lang="en-US" altLang="ja-JP" smtClean="0"/>
              <a:t>HTTP</a:t>
            </a:r>
            <a:r>
              <a:rPr lang="ja-JP" altLang="en-US" smtClean="0"/>
              <a:t>　（ウェブ）</a:t>
            </a:r>
          </a:p>
          <a:p>
            <a:pPr eaLnBrk="1" hangingPunct="1"/>
            <a:r>
              <a:rPr lang="ja-JP" altLang="en-US" smtClean="0"/>
              <a:t>その他いろいろ</a:t>
            </a:r>
          </a:p>
          <a:p>
            <a:pPr eaLnBrk="1" hangingPunct="1">
              <a:buFontTx/>
              <a:buNone/>
            </a:pPr>
            <a:endParaRPr lang="en-US" altLang="ja-JP" smtClean="0"/>
          </a:p>
        </p:txBody>
      </p:sp>
      <p:sp>
        <p:nvSpPr>
          <p:cNvPr id="11269" name="日付プレースホルダ 4"/>
          <p:cNvSpPr>
            <a:spLocks noGrp="1"/>
          </p:cNvSpPr>
          <p:nvPr>
            <p:ph type="dt" sz="quarter" idx="10"/>
          </p:nvPr>
        </p:nvSpPr>
        <p:spPr>
          <a:noFill/>
        </p:spPr>
        <p:txBody>
          <a:bodyPr/>
          <a:lstStyle/>
          <a:p>
            <a:r>
              <a:rPr lang="en-US" altLang="ja-JP"/>
              <a:t>2012-08-09</a:t>
            </a:r>
          </a:p>
        </p:txBody>
      </p:sp>
      <p:sp>
        <p:nvSpPr>
          <p:cNvPr id="11270"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5"/>
          <p:cNvSpPr>
            <a:spLocks noGrp="1"/>
          </p:cNvSpPr>
          <p:nvPr>
            <p:ph type="sldNum" sz="quarter" idx="12"/>
          </p:nvPr>
        </p:nvSpPr>
        <p:spPr>
          <a:noFill/>
        </p:spPr>
        <p:txBody>
          <a:bodyPr/>
          <a:lstStyle/>
          <a:p>
            <a:fld id="{19C9847C-0BB2-4058-8B65-A73DBDC3B623}" type="slidenum">
              <a:rPr lang="en-US" altLang="ja-JP"/>
              <a:pPr/>
              <a:t>11</a:t>
            </a:fld>
            <a:endParaRPr lang="en-US" altLang="ja-JP"/>
          </a:p>
        </p:txBody>
      </p:sp>
      <p:sp>
        <p:nvSpPr>
          <p:cNvPr id="12291" name="Rectangle 2"/>
          <p:cNvSpPr>
            <a:spLocks noGrp="1" noChangeArrowheads="1"/>
          </p:cNvSpPr>
          <p:nvPr>
            <p:ph type="title"/>
          </p:nvPr>
        </p:nvSpPr>
        <p:spPr/>
        <p:txBody>
          <a:bodyPr/>
          <a:lstStyle/>
          <a:p>
            <a:pPr eaLnBrk="1" hangingPunct="1"/>
            <a:r>
              <a:rPr lang="ja-JP" altLang="en-US" smtClean="0"/>
              <a:t>通信プロトコル</a:t>
            </a:r>
          </a:p>
        </p:txBody>
      </p:sp>
      <p:sp>
        <p:nvSpPr>
          <p:cNvPr id="12292" name="Rectangle 3"/>
          <p:cNvSpPr>
            <a:spLocks noGrp="1" noChangeArrowheads="1"/>
          </p:cNvSpPr>
          <p:nvPr>
            <p:ph type="body" idx="1"/>
          </p:nvPr>
        </p:nvSpPr>
        <p:spPr>
          <a:xfrm>
            <a:off x="0" y="1557338"/>
            <a:ext cx="8147050" cy="676275"/>
          </a:xfrm>
        </p:spPr>
        <p:txBody>
          <a:bodyPr/>
          <a:lstStyle/>
          <a:p>
            <a:pPr eaLnBrk="1" hangingPunct="1"/>
            <a:r>
              <a:rPr lang="ja-JP" altLang="en-US" smtClean="0"/>
              <a:t>垂れ流し</a:t>
            </a:r>
          </a:p>
          <a:p>
            <a:pPr eaLnBrk="1" hangingPunct="1"/>
            <a:r>
              <a:rPr lang="ja-JP" altLang="en-US" smtClean="0"/>
              <a:t>ポーリングで読み取り</a:t>
            </a:r>
          </a:p>
          <a:p>
            <a:pPr eaLnBrk="1" hangingPunct="1">
              <a:buFontTx/>
              <a:buNone/>
            </a:pPr>
            <a:r>
              <a:rPr lang="ja-JP" altLang="en-US" smtClean="0"/>
              <a:t>	</a:t>
            </a:r>
          </a:p>
        </p:txBody>
      </p:sp>
      <p:sp>
        <p:nvSpPr>
          <p:cNvPr id="12293" name="Line 5"/>
          <p:cNvSpPr>
            <a:spLocks noChangeShapeType="1"/>
          </p:cNvSpPr>
          <p:nvPr/>
        </p:nvSpPr>
        <p:spPr bwMode="auto">
          <a:xfrm>
            <a:off x="4859338" y="1989138"/>
            <a:ext cx="0" cy="4392612"/>
          </a:xfrm>
          <a:prstGeom prst="line">
            <a:avLst/>
          </a:prstGeom>
          <a:noFill/>
          <a:ln w="9525">
            <a:solidFill>
              <a:schemeClr val="tx1"/>
            </a:solidFill>
            <a:round/>
            <a:headEnd/>
            <a:tailEnd/>
          </a:ln>
        </p:spPr>
        <p:txBody>
          <a:bodyPr/>
          <a:lstStyle/>
          <a:p>
            <a:endParaRPr lang="ja-JP" altLang="en-US"/>
          </a:p>
        </p:txBody>
      </p:sp>
      <p:sp>
        <p:nvSpPr>
          <p:cNvPr id="12294" name="Line 6"/>
          <p:cNvSpPr>
            <a:spLocks noChangeShapeType="1"/>
          </p:cNvSpPr>
          <p:nvPr/>
        </p:nvSpPr>
        <p:spPr bwMode="auto">
          <a:xfrm>
            <a:off x="8243888" y="1989138"/>
            <a:ext cx="0" cy="4392612"/>
          </a:xfrm>
          <a:prstGeom prst="line">
            <a:avLst/>
          </a:prstGeom>
          <a:noFill/>
          <a:ln w="9525">
            <a:solidFill>
              <a:schemeClr val="tx1"/>
            </a:solidFill>
            <a:round/>
            <a:headEnd/>
            <a:tailEnd/>
          </a:ln>
        </p:spPr>
        <p:txBody>
          <a:bodyPr/>
          <a:lstStyle/>
          <a:p>
            <a:endParaRPr lang="ja-JP" altLang="en-US"/>
          </a:p>
        </p:txBody>
      </p:sp>
      <p:sp>
        <p:nvSpPr>
          <p:cNvPr id="12295" name="Line 7"/>
          <p:cNvSpPr>
            <a:spLocks noChangeShapeType="1"/>
          </p:cNvSpPr>
          <p:nvPr/>
        </p:nvSpPr>
        <p:spPr bwMode="auto">
          <a:xfrm>
            <a:off x="4859338" y="2205038"/>
            <a:ext cx="3384550" cy="647700"/>
          </a:xfrm>
          <a:prstGeom prst="line">
            <a:avLst/>
          </a:prstGeom>
          <a:noFill/>
          <a:ln w="9525">
            <a:solidFill>
              <a:schemeClr val="tx1"/>
            </a:solidFill>
            <a:round/>
            <a:headEnd/>
            <a:tailEnd type="triangle" w="med" len="med"/>
          </a:ln>
        </p:spPr>
        <p:txBody>
          <a:bodyPr/>
          <a:lstStyle/>
          <a:p>
            <a:endParaRPr lang="ja-JP" altLang="en-US"/>
          </a:p>
        </p:txBody>
      </p:sp>
      <p:sp>
        <p:nvSpPr>
          <p:cNvPr id="12296" name="Line 8"/>
          <p:cNvSpPr>
            <a:spLocks noChangeShapeType="1"/>
          </p:cNvSpPr>
          <p:nvPr/>
        </p:nvSpPr>
        <p:spPr bwMode="auto">
          <a:xfrm flipH="1">
            <a:off x="4859338" y="3284538"/>
            <a:ext cx="3384550" cy="649287"/>
          </a:xfrm>
          <a:prstGeom prst="line">
            <a:avLst/>
          </a:prstGeom>
          <a:noFill/>
          <a:ln w="9525">
            <a:solidFill>
              <a:schemeClr val="tx1"/>
            </a:solidFill>
            <a:round/>
            <a:headEnd/>
            <a:tailEnd type="triangle" w="med" len="med"/>
          </a:ln>
        </p:spPr>
        <p:txBody>
          <a:bodyPr/>
          <a:lstStyle/>
          <a:p>
            <a:endParaRPr lang="ja-JP" altLang="en-US"/>
          </a:p>
        </p:txBody>
      </p:sp>
      <p:sp>
        <p:nvSpPr>
          <p:cNvPr id="12297" name="Line 9"/>
          <p:cNvSpPr>
            <a:spLocks noChangeShapeType="1"/>
          </p:cNvSpPr>
          <p:nvPr/>
        </p:nvSpPr>
        <p:spPr bwMode="auto">
          <a:xfrm>
            <a:off x="4859338" y="4508500"/>
            <a:ext cx="3384550" cy="649288"/>
          </a:xfrm>
          <a:prstGeom prst="line">
            <a:avLst/>
          </a:prstGeom>
          <a:noFill/>
          <a:ln w="9525">
            <a:solidFill>
              <a:schemeClr val="tx1"/>
            </a:solidFill>
            <a:round/>
            <a:headEnd/>
            <a:tailEnd type="triangle" w="med" len="med"/>
          </a:ln>
        </p:spPr>
        <p:txBody>
          <a:bodyPr/>
          <a:lstStyle/>
          <a:p>
            <a:endParaRPr lang="ja-JP" altLang="en-US"/>
          </a:p>
        </p:txBody>
      </p:sp>
      <p:sp>
        <p:nvSpPr>
          <p:cNvPr id="12298" name="Line 10"/>
          <p:cNvSpPr>
            <a:spLocks noChangeShapeType="1"/>
          </p:cNvSpPr>
          <p:nvPr/>
        </p:nvSpPr>
        <p:spPr bwMode="auto">
          <a:xfrm flipH="1">
            <a:off x="4859338" y="5445125"/>
            <a:ext cx="3384550" cy="720725"/>
          </a:xfrm>
          <a:prstGeom prst="line">
            <a:avLst/>
          </a:prstGeom>
          <a:noFill/>
          <a:ln w="9525">
            <a:solidFill>
              <a:schemeClr val="tx1"/>
            </a:solidFill>
            <a:round/>
            <a:headEnd/>
            <a:tailEnd type="triangle" w="med" len="med"/>
          </a:ln>
        </p:spPr>
        <p:txBody>
          <a:bodyPr/>
          <a:lstStyle/>
          <a:p>
            <a:endParaRPr lang="ja-JP" altLang="en-US"/>
          </a:p>
        </p:txBody>
      </p:sp>
      <p:sp>
        <p:nvSpPr>
          <p:cNvPr id="12299" name="Text Box 11"/>
          <p:cNvSpPr txBox="1">
            <a:spLocks noChangeArrowheads="1"/>
          </p:cNvSpPr>
          <p:nvPr/>
        </p:nvSpPr>
        <p:spPr bwMode="auto">
          <a:xfrm>
            <a:off x="4500563" y="1484313"/>
            <a:ext cx="768350" cy="366712"/>
          </a:xfrm>
          <a:prstGeom prst="rect">
            <a:avLst/>
          </a:prstGeom>
          <a:noFill/>
          <a:ln w="9525">
            <a:noFill/>
            <a:miter lim="800000"/>
            <a:headEnd/>
            <a:tailEnd/>
          </a:ln>
        </p:spPr>
        <p:txBody>
          <a:bodyPr wrap="none">
            <a:spAutoFit/>
          </a:bodyPr>
          <a:lstStyle/>
          <a:p>
            <a:r>
              <a:rPr lang="en-US" altLang="ja-JP"/>
              <a:t>Client</a:t>
            </a:r>
          </a:p>
        </p:txBody>
      </p:sp>
      <p:sp>
        <p:nvSpPr>
          <p:cNvPr id="12300" name="Text Box 12"/>
          <p:cNvSpPr txBox="1">
            <a:spLocks noChangeArrowheads="1"/>
          </p:cNvSpPr>
          <p:nvPr/>
        </p:nvSpPr>
        <p:spPr bwMode="auto">
          <a:xfrm>
            <a:off x="7793038" y="1431925"/>
            <a:ext cx="857250" cy="366713"/>
          </a:xfrm>
          <a:prstGeom prst="rect">
            <a:avLst/>
          </a:prstGeom>
          <a:noFill/>
          <a:ln w="9525">
            <a:noFill/>
            <a:miter lim="800000"/>
            <a:headEnd/>
            <a:tailEnd/>
          </a:ln>
        </p:spPr>
        <p:txBody>
          <a:bodyPr wrap="none">
            <a:spAutoFit/>
          </a:bodyPr>
          <a:lstStyle/>
          <a:p>
            <a:r>
              <a:rPr lang="en-US" altLang="ja-JP"/>
              <a:t>Server</a:t>
            </a:r>
          </a:p>
        </p:txBody>
      </p:sp>
      <p:sp>
        <p:nvSpPr>
          <p:cNvPr id="12301" name="Text Box 13"/>
          <p:cNvSpPr txBox="1">
            <a:spLocks noChangeArrowheads="1"/>
          </p:cNvSpPr>
          <p:nvPr/>
        </p:nvSpPr>
        <p:spPr bwMode="auto">
          <a:xfrm>
            <a:off x="5724525" y="1989138"/>
            <a:ext cx="1797050" cy="366712"/>
          </a:xfrm>
          <a:prstGeom prst="rect">
            <a:avLst/>
          </a:prstGeom>
          <a:noFill/>
          <a:ln w="9525">
            <a:noFill/>
            <a:miter lim="800000"/>
            <a:headEnd/>
            <a:tailEnd/>
          </a:ln>
        </p:spPr>
        <p:txBody>
          <a:bodyPr wrap="none">
            <a:spAutoFit/>
          </a:bodyPr>
          <a:lstStyle/>
          <a:p>
            <a:r>
              <a:rPr lang="en-US" altLang="ja-JP"/>
              <a:t>Length Request</a:t>
            </a:r>
          </a:p>
        </p:txBody>
      </p:sp>
      <p:sp>
        <p:nvSpPr>
          <p:cNvPr id="12302" name="Text Box 14"/>
          <p:cNvSpPr txBox="1">
            <a:spLocks noChangeArrowheads="1"/>
          </p:cNvSpPr>
          <p:nvPr/>
        </p:nvSpPr>
        <p:spPr bwMode="auto">
          <a:xfrm>
            <a:off x="5795963" y="3141663"/>
            <a:ext cx="1625600" cy="366712"/>
          </a:xfrm>
          <a:prstGeom prst="rect">
            <a:avLst/>
          </a:prstGeom>
          <a:noFill/>
          <a:ln w="9525">
            <a:noFill/>
            <a:miter lim="800000"/>
            <a:headEnd/>
            <a:tailEnd/>
          </a:ln>
        </p:spPr>
        <p:txBody>
          <a:bodyPr wrap="none">
            <a:spAutoFit/>
          </a:bodyPr>
          <a:lstStyle/>
          <a:p>
            <a:r>
              <a:rPr lang="en-US" altLang="ja-JP"/>
              <a:t>Length + Data</a:t>
            </a:r>
          </a:p>
        </p:txBody>
      </p:sp>
      <p:sp>
        <p:nvSpPr>
          <p:cNvPr id="12303" name="Line 15"/>
          <p:cNvSpPr>
            <a:spLocks noChangeShapeType="1"/>
          </p:cNvSpPr>
          <p:nvPr/>
        </p:nvSpPr>
        <p:spPr bwMode="auto">
          <a:xfrm>
            <a:off x="4859338" y="1989138"/>
            <a:ext cx="0" cy="4248150"/>
          </a:xfrm>
          <a:prstGeom prst="line">
            <a:avLst/>
          </a:prstGeom>
          <a:noFill/>
          <a:ln w="9525">
            <a:solidFill>
              <a:schemeClr val="tx1"/>
            </a:solidFill>
            <a:round/>
            <a:headEnd/>
            <a:tailEnd/>
          </a:ln>
        </p:spPr>
        <p:txBody>
          <a:bodyPr/>
          <a:lstStyle/>
          <a:p>
            <a:endParaRPr lang="ja-JP" altLang="en-US"/>
          </a:p>
        </p:txBody>
      </p:sp>
      <p:sp>
        <p:nvSpPr>
          <p:cNvPr id="12304" name="Text Box 16"/>
          <p:cNvSpPr txBox="1">
            <a:spLocks noChangeArrowheads="1"/>
          </p:cNvSpPr>
          <p:nvPr/>
        </p:nvSpPr>
        <p:spPr bwMode="auto">
          <a:xfrm>
            <a:off x="5795963" y="4365625"/>
            <a:ext cx="1797050" cy="366713"/>
          </a:xfrm>
          <a:prstGeom prst="rect">
            <a:avLst/>
          </a:prstGeom>
          <a:noFill/>
          <a:ln w="9525">
            <a:noFill/>
            <a:miter lim="800000"/>
            <a:headEnd/>
            <a:tailEnd/>
          </a:ln>
        </p:spPr>
        <p:txBody>
          <a:bodyPr wrap="none">
            <a:spAutoFit/>
          </a:bodyPr>
          <a:lstStyle/>
          <a:p>
            <a:r>
              <a:rPr lang="en-US" altLang="ja-JP"/>
              <a:t>Length Request</a:t>
            </a:r>
          </a:p>
        </p:txBody>
      </p:sp>
      <p:sp>
        <p:nvSpPr>
          <p:cNvPr id="12305" name="Text Box 17"/>
          <p:cNvSpPr txBox="1">
            <a:spLocks noChangeArrowheads="1"/>
          </p:cNvSpPr>
          <p:nvPr/>
        </p:nvSpPr>
        <p:spPr bwMode="auto">
          <a:xfrm>
            <a:off x="5795963" y="5373688"/>
            <a:ext cx="1625600" cy="366712"/>
          </a:xfrm>
          <a:prstGeom prst="rect">
            <a:avLst/>
          </a:prstGeom>
          <a:noFill/>
          <a:ln w="9525">
            <a:noFill/>
            <a:miter lim="800000"/>
            <a:headEnd/>
            <a:tailEnd/>
          </a:ln>
        </p:spPr>
        <p:txBody>
          <a:bodyPr wrap="none">
            <a:spAutoFit/>
          </a:bodyPr>
          <a:lstStyle/>
          <a:p>
            <a:r>
              <a:rPr lang="en-US" altLang="ja-JP"/>
              <a:t>Length + Data</a:t>
            </a:r>
          </a:p>
        </p:txBody>
      </p:sp>
      <p:sp>
        <p:nvSpPr>
          <p:cNvPr id="12306" name="日付プレースホルダ 17"/>
          <p:cNvSpPr>
            <a:spLocks noGrp="1"/>
          </p:cNvSpPr>
          <p:nvPr>
            <p:ph type="dt" sz="quarter" idx="10"/>
          </p:nvPr>
        </p:nvSpPr>
        <p:spPr>
          <a:noFill/>
        </p:spPr>
        <p:txBody>
          <a:bodyPr/>
          <a:lstStyle/>
          <a:p>
            <a:r>
              <a:rPr lang="en-US" altLang="ja-JP"/>
              <a:t>2012-08-09</a:t>
            </a:r>
          </a:p>
        </p:txBody>
      </p:sp>
      <p:sp>
        <p:nvSpPr>
          <p:cNvPr id="12307" name="フッター プレースホルダ 1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p:spPr>
        <p:txBody>
          <a:bodyPr/>
          <a:lstStyle/>
          <a:p>
            <a:fld id="{A46F0119-4040-4A2A-9E9A-9282BE17BBDC}" type="slidenum">
              <a:rPr lang="en-US" altLang="ja-JP"/>
              <a:pPr/>
              <a:t>12</a:t>
            </a:fld>
            <a:endParaRPr lang="en-US" altLang="ja-JP"/>
          </a:p>
        </p:txBody>
      </p:sp>
      <p:sp>
        <p:nvSpPr>
          <p:cNvPr id="13315" name="Rectangle 2"/>
          <p:cNvSpPr>
            <a:spLocks noGrp="1" noChangeArrowheads="1"/>
          </p:cNvSpPr>
          <p:nvPr>
            <p:ph type="title"/>
          </p:nvPr>
        </p:nvSpPr>
        <p:spPr>
          <a:xfrm>
            <a:off x="468313" y="0"/>
            <a:ext cx="8218487" cy="706438"/>
          </a:xfrm>
        </p:spPr>
        <p:txBody>
          <a:bodyPr/>
          <a:lstStyle/>
          <a:p>
            <a:pPr eaLnBrk="1" hangingPunct="1"/>
            <a:r>
              <a:rPr lang="en-US" altLang="ja-JP" sz="3600" smtClean="0"/>
              <a:t>TCP</a:t>
            </a:r>
            <a:r>
              <a:rPr lang="ja-JP" altLang="en-US" sz="3600" smtClean="0"/>
              <a:t>クライアント、サーバーの流れ</a:t>
            </a:r>
          </a:p>
        </p:txBody>
      </p:sp>
      <p:sp>
        <p:nvSpPr>
          <p:cNvPr id="13316" name="Rectangle 4"/>
          <p:cNvSpPr>
            <a:spLocks noChangeArrowheads="1"/>
          </p:cNvSpPr>
          <p:nvPr/>
        </p:nvSpPr>
        <p:spPr bwMode="auto">
          <a:xfrm>
            <a:off x="1114425" y="1701800"/>
            <a:ext cx="1439863" cy="503238"/>
          </a:xfrm>
          <a:prstGeom prst="rect">
            <a:avLst/>
          </a:prstGeom>
          <a:noFill/>
          <a:ln w="9525">
            <a:solidFill>
              <a:schemeClr val="tx1"/>
            </a:solidFill>
            <a:miter lim="800000"/>
            <a:headEnd/>
            <a:tailEnd/>
          </a:ln>
        </p:spPr>
        <p:txBody>
          <a:bodyPr wrap="none" anchor="ctr"/>
          <a:lstStyle/>
          <a:p>
            <a:pPr algn="ctr"/>
            <a:r>
              <a:rPr lang="en-US" altLang="ja-JP"/>
              <a:t>socket()</a:t>
            </a:r>
          </a:p>
        </p:txBody>
      </p:sp>
      <p:sp>
        <p:nvSpPr>
          <p:cNvPr id="13317" name="Rectangle 5"/>
          <p:cNvSpPr>
            <a:spLocks noChangeArrowheads="1"/>
          </p:cNvSpPr>
          <p:nvPr/>
        </p:nvSpPr>
        <p:spPr bwMode="auto">
          <a:xfrm>
            <a:off x="1114425" y="2565400"/>
            <a:ext cx="1439863" cy="503238"/>
          </a:xfrm>
          <a:prstGeom prst="rect">
            <a:avLst/>
          </a:prstGeom>
          <a:noFill/>
          <a:ln w="9525">
            <a:solidFill>
              <a:schemeClr val="tx1"/>
            </a:solidFill>
            <a:miter lim="800000"/>
            <a:headEnd/>
            <a:tailEnd/>
          </a:ln>
        </p:spPr>
        <p:txBody>
          <a:bodyPr wrap="none" anchor="ctr"/>
          <a:lstStyle/>
          <a:p>
            <a:pPr algn="ctr"/>
            <a:r>
              <a:rPr lang="en-US" altLang="ja-JP"/>
              <a:t>connect()</a:t>
            </a:r>
          </a:p>
        </p:txBody>
      </p:sp>
      <p:sp>
        <p:nvSpPr>
          <p:cNvPr id="13318" name="Rectangle 6"/>
          <p:cNvSpPr>
            <a:spLocks noChangeArrowheads="1"/>
          </p:cNvSpPr>
          <p:nvPr/>
        </p:nvSpPr>
        <p:spPr bwMode="auto">
          <a:xfrm>
            <a:off x="1114425" y="3429000"/>
            <a:ext cx="1439863" cy="503238"/>
          </a:xfrm>
          <a:prstGeom prst="rect">
            <a:avLst/>
          </a:prstGeom>
          <a:noFill/>
          <a:ln w="9525">
            <a:solidFill>
              <a:schemeClr val="tx1"/>
            </a:solidFill>
            <a:miter lim="800000"/>
            <a:headEnd/>
            <a:tailEnd/>
          </a:ln>
        </p:spPr>
        <p:txBody>
          <a:bodyPr wrap="none" anchor="ctr"/>
          <a:lstStyle/>
          <a:p>
            <a:pPr algn="ctr"/>
            <a:r>
              <a:rPr lang="en-US" altLang="ja-JP"/>
              <a:t>write()</a:t>
            </a:r>
          </a:p>
        </p:txBody>
      </p:sp>
      <p:sp>
        <p:nvSpPr>
          <p:cNvPr id="13319" name="Rectangle 7"/>
          <p:cNvSpPr>
            <a:spLocks noChangeArrowheads="1"/>
          </p:cNvSpPr>
          <p:nvPr/>
        </p:nvSpPr>
        <p:spPr bwMode="auto">
          <a:xfrm>
            <a:off x="1114425" y="4797425"/>
            <a:ext cx="1439863" cy="503238"/>
          </a:xfrm>
          <a:prstGeom prst="rect">
            <a:avLst/>
          </a:prstGeom>
          <a:noFill/>
          <a:ln w="9525">
            <a:solidFill>
              <a:schemeClr val="tx1"/>
            </a:solidFill>
            <a:miter lim="800000"/>
            <a:headEnd/>
            <a:tailEnd/>
          </a:ln>
        </p:spPr>
        <p:txBody>
          <a:bodyPr wrap="none" anchor="ctr"/>
          <a:lstStyle/>
          <a:p>
            <a:pPr algn="ctr"/>
            <a:r>
              <a:rPr lang="en-US" altLang="ja-JP"/>
              <a:t>read()</a:t>
            </a:r>
          </a:p>
        </p:txBody>
      </p:sp>
      <p:sp>
        <p:nvSpPr>
          <p:cNvPr id="13320" name="Rectangle 8"/>
          <p:cNvSpPr>
            <a:spLocks noChangeArrowheads="1"/>
          </p:cNvSpPr>
          <p:nvPr/>
        </p:nvSpPr>
        <p:spPr bwMode="auto">
          <a:xfrm>
            <a:off x="1114425" y="5661025"/>
            <a:ext cx="1439863" cy="503238"/>
          </a:xfrm>
          <a:prstGeom prst="rect">
            <a:avLst/>
          </a:prstGeom>
          <a:noFill/>
          <a:ln w="9525">
            <a:solidFill>
              <a:schemeClr val="tx1"/>
            </a:solidFill>
            <a:miter lim="800000"/>
            <a:headEnd/>
            <a:tailEnd/>
          </a:ln>
        </p:spPr>
        <p:txBody>
          <a:bodyPr wrap="none" anchor="ctr"/>
          <a:lstStyle/>
          <a:p>
            <a:pPr algn="ctr"/>
            <a:r>
              <a:rPr lang="en-US" altLang="ja-JP"/>
              <a:t>close()</a:t>
            </a:r>
          </a:p>
        </p:txBody>
      </p:sp>
      <p:sp>
        <p:nvSpPr>
          <p:cNvPr id="13321" name="Line 10"/>
          <p:cNvSpPr>
            <a:spLocks noChangeShapeType="1"/>
          </p:cNvSpPr>
          <p:nvPr/>
        </p:nvSpPr>
        <p:spPr bwMode="auto">
          <a:xfrm>
            <a:off x="1835150" y="2205038"/>
            <a:ext cx="0" cy="360362"/>
          </a:xfrm>
          <a:prstGeom prst="line">
            <a:avLst/>
          </a:prstGeom>
          <a:noFill/>
          <a:ln w="9525">
            <a:solidFill>
              <a:schemeClr val="tx1"/>
            </a:solidFill>
            <a:round/>
            <a:headEnd/>
            <a:tailEnd type="triangle" w="med" len="med"/>
          </a:ln>
        </p:spPr>
        <p:txBody>
          <a:bodyPr/>
          <a:lstStyle/>
          <a:p>
            <a:endParaRPr lang="ja-JP" altLang="en-US"/>
          </a:p>
        </p:txBody>
      </p:sp>
      <p:sp>
        <p:nvSpPr>
          <p:cNvPr id="13322" name="Line 11"/>
          <p:cNvSpPr>
            <a:spLocks noChangeShapeType="1"/>
          </p:cNvSpPr>
          <p:nvPr/>
        </p:nvSpPr>
        <p:spPr bwMode="auto">
          <a:xfrm>
            <a:off x="1835150" y="3068638"/>
            <a:ext cx="0" cy="360362"/>
          </a:xfrm>
          <a:prstGeom prst="line">
            <a:avLst/>
          </a:prstGeom>
          <a:noFill/>
          <a:ln w="9525">
            <a:solidFill>
              <a:schemeClr val="tx1"/>
            </a:solidFill>
            <a:round/>
            <a:headEnd/>
            <a:tailEnd type="triangle" w="med" len="med"/>
          </a:ln>
        </p:spPr>
        <p:txBody>
          <a:bodyPr/>
          <a:lstStyle/>
          <a:p>
            <a:endParaRPr lang="ja-JP" altLang="en-US"/>
          </a:p>
        </p:txBody>
      </p:sp>
      <p:sp>
        <p:nvSpPr>
          <p:cNvPr id="13323" name="Line 12"/>
          <p:cNvSpPr>
            <a:spLocks noChangeShapeType="1"/>
          </p:cNvSpPr>
          <p:nvPr/>
        </p:nvSpPr>
        <p:spPr bwMode="auto">
          <a:xfrm>
            <a:off x="1835150" y="3933825"/>
            <a:ext cx="0" cy="863600"/>
          </a:xfrm>
          <a:prstGeom prst="line">
            <a:avLst/>
          </a:prstGeom>
          <a:noFill/>
          <a:ln w="9525">
            <a:solidFill>
              <a:schemeClr val="tx1"/>
            </a:solidFill>
            <a:round/>
            <a:headEnd/>
            <a:tailEnd type="triangle" w="med" len="med"/>
          </a:ln>
        </p:spPr>
        <p:txBody>
          <a:bodyPr/>
          <a:lstStyle/>
          <a:p>
            <a:endParaRPr lang="ja-JP" altLang="en-US"/>
          </a:p>
        </p:txBody>
      </p:sp>
      <p:sp>
        <p:nvSpPr>
          <p:cNvPr id="13324" name="Line 13"/>
          <p:cNvSpPr>
            <a:spLocks noChangeShapeType="1"/>
          </p:cNvSpPr>
          <p:nvPr/>
        </p:nvSpPr>
        <p:spPr bwMode="auto">
          <a:xfrm>
            <a:off x="1835150" y="5302250"/>
            <a:ext cx="0" cy="360363"/>
          </a:xfrm>
          <a:prstGeom prst="line">
            <a:avLst/>
          </a:prstGeom>
          <a:noFill/>
          <a:ln w="9525">
            <a:solidFill>
              <a:schemeClr val="tx1"/>
            </a:solidFill>
            <a:round/>
            <a:headEnd/>
            <a:tailEnd type="triangle" w="med" len="med"/>
          </a:ln>
        </p:spPr>
        <p:txBody>
          <a:bodyPr/>
          <a:lstStyle/>
          <a:p>
            <a:endParaRPr lang="ja-JP" altLang="en-US"/>
          </a:p>
        </p:txBody>
      </p:sp>
      <p:sp>
        <p:nvSpPr>
          <p:cNvPr id="13325" name="Rectangle 14"/>
          <p:cNvSpPr>
            <a:spLocks noChangeArrowheads="1"/>
          </p:cNvSpPr>
          <p:nvPr/>
        </p:nvSpPr>
        <p:spPr bwMode="auto">
          <a:xfrm>
            <a:off x="5219700" y="1270000"/>
            <a:ext cx="2303463" cy="790575"/>
          </a:xfrm>
          <a:prstGeom prst="rect">
            <a:avLst/>
          </a:prstGeom>
          <a:noFill/>
          <a:ln w="9525">
            <a:solidFill>
              <a:schemeClr val="tx1"/>
            </a:solidFill>
            <a:miter lim="800000"/>
            <a:headEnd/>
            <a:tailEnd/>
          </a:ln>
        </p:spPr>
        <p:txBody>
          <a:bodyPr wrap="none" anchor="ctr"/>
          <a:lstStyle/>
          <a:p>
            <a:pPr algn="ctr"/>
            <a:r>
              <a:rPr lang="en-US" altLang="ja-JP"/>
              <a:t>socket(),bind(),listen(),</a:t>
            </a:r>
          </a:p>
          <a:p>
            <a:pPr algn="ctr"/>
            <a:r>
              <a:rPr lang="en-US" altLang="ja-JP"/>
              <a:t>accept()</a:t>
            </a:r>
          </a:p>
        </p:txBody>
      </p:sp>
      <p:sp>
        <p:nvSpPr>
          <p:cNvPr id="13326" name="Line 15"/>
          <p:cNvSpPr>
            <a:spLocks noChangeShapeType="1"/>
          </p:cNvSpPr>
          <p:nvPr/>
        </p:nvSpPr>
        <p:spPr bwMode="auto">
          <a:xfrm>
            <a:off x="2555875" y="2781300"/>
            <a:ext cx="3743325"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13327" name="Rectangle 17"/>
          <p:cNvSpPr>
            <a:spLocks noChangeArrowheads="1"/>
          </p:cNvSpPr>
          <p:nvPr/>
        </p:nvSpPr>
        <p:spPr bwMode="auto">
          <a:xfrm>
            <a:off x="5580063" y="4581525"/>
            <a:ext cx="1439862" cy="503238"/>
          </a:xfrm>
          <a:prstGeom prst="rect">
            <a:avLst/>
          </a:prstGeom>
          <a:noFill/>
          <a:ln w="9525">
            <a:solidFill>
              <a:schemeClr val="tx1"/>
            </a:solidFill>
            <a:miter lim="800000"/>
            <a:headEnd/>
            <a:tailEnd/>
          </a:ln>
        </p:spPr>
        <p:txBody>
          <a:bodyPr wrap="none" anchor="ctr"/>
          <a:lstStyle/>
          <a:p>
            <a:pPr algn="ctr"/>
            <a:r>
              <a:rPr lang="en-US" altLang="ja-JP"/>
              <a:t>write()</a:t>
            </a:r>
          </a:p>
        </p:txBody>
      </p:sp>
      <p:sp>
        <p:nvSpPr>
          <p:cNvPr id="13328" name="Rectangle 18"/>
          <p:cNvSpPr>
            <a:spLocks noChangeArrowheads="1"/>
          </p:cNvSpPr>
          <p:nvPr/>
        </p:nvSpPr>
        <p:spPr bwMode="auto">
          <a:xfrm>
            <a:off x="5580063" y="3717925"/>
            <a:ext cx="1439862" cy="503238"/>
          </a:xfrm>
          <a:prstGeom prst="rect">
            <a:avLst/>
          </a:prstGeom>
          <a:noFill/>
          <a:ln w="9525">
            <a:solidFill>
              <a:schemeClr val="tx1"/>
            </a:solidFill>
            <a:miter lim="800000"/>
            <a:headEnd/>
            <a:tailEnd/>
          </a:ln>
        </p:spPr>
        <p:txBody>
          <a:bodyPr wrap="none" anchor="ctr"/>
          <a:lstStyle/>
          <a:p>
            <a:pPr algn="ctr"/>
            <a:r>
              <a:rPr lang="en-US" altLang="ja-JP"/>
              <a:t>read()</a:t>
            </a:r>
          </a:p>
        </p:txBody>
      </p:sp>
      <p:sp>
        <p:nvSpPr>
          <p:cNvPr id="13329" name="Text Box 19"/>
          <p:cNvSpPr txBox="1">
            <a:spLocks noChangeArrowheads="1"/>
          </p:cNvSpPr>
          <p:nvPr/>
        </p:nvSpPr>
        <p:spPr bwMode="auto">
          <a:xfrm>
            <a:off x="3706813" y="2349500"/>
            <a:ext cx="1098550" cy="366713"/>
          </a:xfrm>
          <a:prstGeom prst="rect">
            <a:avLst/>
          </a:prstGeom>
          <a:noFill/>
          <a:ln w="9525">
            <a:noFill/>
            <a:miter lim="800000"/>
            <a:headEnd/>
            <a:tailEnd/>
          </a:ln>
        </p:spPr>
        <p:txBody>
          <a:bodyPr wrap="none">
            <a:spAutoFit/>
          </a:bodyPr>
          <a:lstStyle/>
          <a:p>
            <a:r>
              <a:rPr lang="ja-JP" altLang="en-US"/>
              <a:t>接続確立</a:t>
            </a:r>
          </a:p>
        </p:txBody>
      </p:sp>
      <p:sp>
        <p:nvSpPr>
          <p:cNvPr id="13330" name="Line 20"/>
          <p:cNvSpPr>
            <a:spLocks noChangeShapeType="1"/>
          </p:cNvSpPr>
          <p:nvPr/>
        </p:nvSpPr>
        <p:spPr bwMode="auto">
          <a:xfrm>
            <a:off x="6299200" y="2060575"/>
            <a:ext cx="0" cy="1657350"/>
          </a:xfrm>
          <a:prstGeom prst="line">
            <a:avLst/>
          </a:prstGeom>
          <a:noFill/>
          <a:ln w="9525">
            <a:solidFill>
              <a:schemeClr val="tx1"/>
            </a:solidFill>
            <a:round/>
            <a:headEnd/>
            <a:tailEnd type="triangle" w="med" len="med"/>
          </a:ln>
        </p:spPr>
        <p:txBody>
          <a:bodyPr/>
          <a:lstStyle/>
          <a:p>
            <a:endParaRPr lang="ja-JP" altLang="en-US"/>
          </a:p>
        </p:txBody>
      </p:sp>
      <p:sp>
        <p:nvSpPr>
          <p:cNvPr id="13331" name="Line 21"/>
          <p:cNvSpPr>
            <a:spLocks noChangeShapeType="1"/>
          </p:cNvSpPr>
          <p:nvPr/>
        </p:nvSpPr>
        <p:spPr bwMode="auto">
          <a:xfrm>
            <a:off x="6299200" y="4221163"/>
            <a:ext cx="0" cy="360362"/>
          </a:xfrm>
          <a:prstGeom prst="line">
            <a:avLst/>
          </a:prstGeom>
          <a:noFill/>
          <a:ln w="9525">
            <a:solidFill>
              <a:schemeClr val="tx1"/>
            </a:solidFill>
            <a:round/>
            <a:headEnd/>
            <a:tailEnd type="triangle" w="med" len="med"/>
          </a:ln>
        </p:spPr>
        <p:txBody>
          <a:bodyPr/>
          <a:lstStyle/>
          <a:p>
            <a:endParaRPr lang="ja-JP" altLang="en-US"/>
          </a:p>
        </p:txBody>
      </p:sp>
      <p:sp>
        <p:nvSpPr>
          <p:cNvPr id="13332" name="Line 22"/>
          <p:cNvSpPr>
            <a:spLocks noChangeShapeType="1"/>
          </p:cNvSpPr>
          <p:nvPr/>
        </p:nvSpPr>
        <p:spPr bwMode="auto">
          <a:xfrm>
            <a:off x="2555875" y="3644900"/>
            <a:ext cx="3024188" cy="360363"/>
          </a:xfrm>
          <a:prstGeom prst="line">
            <a:avLst/>
          </a:prstGeom>
          <a:noFill/>
          <a:ln w="9525">
            <a:solidFill>
              <a:schemeClr val="tx1"/>
            </a:solidFill>
            <a:round/>
            <a:headEnd/>
            <a:tailEnd type="triangle" w="med" len="med"/>
          </a:ln>
        </p:spPr>
        <p:txBody>
          <a:bodyPr/>
          <a:lstStyle/>
          <a:p>
            <a:endParaRPr lang="ja-JP" altLang="en-US"/>
          </a:p>
        </p:txBody>
      </p:sp>
      <p:sp>
        <p:nvSpPr>
          <p:cNvPr id="13333" name="Text Box 23"/>
          <p:cNvSpPr txBox="1">
            <a:spLocks noChangeArrowheads="1"/>
          </p:cNvSpPr>
          <p:nvPr/>
        </p:nvSpPr>
        <p:spPr bwMode="auto">
          <a:xfrm>
            <a:off x="6227763" y="4206875"/>
            <a:ext cx="1782762" cy="366713"/>
          </a:xfrm>
          <a:prstGeom prst="rect">
            <a:avLst/>
          </a:prstGeom>
          <a:noFill/>
          <a:ln w="9525">
            <a:noFill/>
            <a:miter lim="800000"/>
            <a:headEnd/>
            <a:tailEnd/>
          </a:ln>
        </p:spPr>
        <p:txBody>
          <a:bodyPr wrap="none">
            <a:spAutoFit/>
          </a:bodyPr>
          <a:lstStyle/>
          <a:p>
            <a:r>
              <a:rPr lang="ja-JP" altLang="en-US"/>
              <a:t>リクエストの処理</a:t>
            </a:r>
          </a:p>
        </p:txBody>
      </p:sp>
      <p:sp>
        <p:nvSpPr>
          <p:cNvPr id="13334" name="Text Box 24"/>
          <p:cNvSpPr txBox="1">
            <a:spLocks noChangeArrowheads="1"/>
          </p:cNvSpPr>
          <p:nvPr/>
        </p:nvSpPr>
        <p:spPr bwMode="auto">
          <a:xfrm>
            <a:off x="3706813" y="3429000"/>
            <a:ext cx="1096962" cy="366713"/>
          </a:xfrm>
          <a:prstGeom prst="rect">
            <a:avLst/>
          </a:prstGeom>
          <a:noFill/>
          <a:ln w="9525">
            <a:noFill/>
            <a:miter lim="800000"/>
            <a:headEnd/>
            <a:tailEnd/>
          </a:ln>
        </p:spPr>
        <p:txBody>
          <a:bodyPr wrap="none">
            <a:spAutoFit/>
          </a:bodyPr>
          <a:lstStyle/>
          <a:p>
            <a:r>
              <a:rPr lang="ja-JP" altLang="en-US"/>
              <a:t>リクエスト</a:t>
            </a:r>
          </a:p>
        </p:txBody>
      </p:sp>
      <p:sp>
        <p:nvSpPr>
          <p:cNvPr id="13335" name="Line 26"/>
          <p:cNvSpPr>
            <a:spLocks noChangeShapeType="1"/>
          </p:cNvSpPr>
          <p:nvPr/>
        </p:nvSpPr>
        <p:spPr bwMode="auto">
          <a:xfrm flipH="1">
            <a:off x="2555875" y="4797425"/>
            <a:ext cx="3024188" cy="288925"/>
          </a:xfrm>
          <a:prstGeom prst="line">
            <a:avLst/>
          </a:prstGeom>
          <a:noFill/>
          <a:ln w="9525">
            <a:solidFill>
              <a:schemeClr val="tx1"/>
            </a:solidFill>
            <a:round/>
            <a:headEnd/>
            <a:tailEnd type="triangle" w="med" len="med"/>
          </a:ln>
        </p:spPr>
        <p:txBody>
          <a:bodyPr/>
          <a:lstStyle/>
          <a:p>
            <a:endParaRPr lang="ja-JP" altLang="en-US"/>
          </a:p>
        </p:txBody>
      </p:sp>
      <p:sp>
        <p:nvSpPr>
          <p:cNvPr id="13336" name="Text Box 27"/>
          <p:cNvSpPr txBox="1">
            <a:spLocks noChangeArrowheads="1"/>
          </p:cNvSpPr>
          <p:nvPr/>
        </p:nvSpPr>
        <p:spPr bwMode="auto">
          <a:xfrm>
            <a:off x="3851275" y="4510088"/>
            <a:ext cx="641350" cy="366712"/>
          </a:xfrm>
          <a:prstGeom prst="rect">
            <a:avLst/>
          </a:prstGeom>
          <a:noFill/>
          <a:ln w="9525">
            <a:noFill/>
            <a:miter lim="800000"/>
            <a:headEnd/>
            <a:tailEnd/>
          </a:ln>
        </p:spPr>
        <p:txBody>
          <a:bodyPr wrap="none">
            <a:spAutoFit/>
          </a:bodyPr>
          <a:lstStyle/>
          <a:p>
            <a:r>
              <a:rPr lang="ja-JP" altLang="en-US"/>
              <a:t>返答</a:t>
            </a:r>
          </a:p>
        </p:txBody>
      </p:sp>
      <p:sp>
        <p:nvSpPr>
          <p:cNvPr id="13337" name="Line 31"/>
          <p:cNvSpPr>
            <a:spLocks noChangeShapeType="1"/>
          </p:cNvSpPr>
          <p:nvPr/>
        </p:nvSpPr>
        <p:spPr bwMode="auto">
          <a:xfrm flipH="1">
            <a:off x="611188" y="5013325"/>
            <a:ext cx="503237" cy="0"/>
          </a:xfrm>
          <a:prstGeom prst="line">
            <a:avLst/>
          </a:prstGeom>
          <a:noFill/>
          <a:ln w="9525">
            <a:solidFill>
              <a:schemeClr val="tx1"/>
            </a:solidFill>
            <a:round/>
            <a:headEnd/>
            <a:tailEnd/>
          </a:ln>
        </p:spPr>
        <p:txBody>
          <a:bodyPr/>
          <a:lstStyle/>
          <a:p>
            <a:endParaRPr lang="ja-JP" altLang="en-US"/>
          </a:p>
        </p:txBody>
      </p:sp>
      <p:sp>
        <p:nvSpPr>
          <p:cNvPr id="13338" name="Line 32"/>
          <p:cNvSpPr>
            <a:spLocks noChangeShapeType="1"/>
          </p:cNvSpPr>
          <p:nvPr/>
        </p:nvSpPr>
        <p:spPr bwMode="auto">
          <a:xfrm flipV="1">
            <a:off x="611188" y="3644900"/>
            <a:ext cx="0" cy="1368425"/>
          </a:xfrm>
          <a:prstGeom prst="line">
            <a:avLst/>
          </a:prstGeom>
          <a:noFill/>
          <a:ln w="9525">
            <a:solidFill>
              <a:schemeClr val="tx1"/>
            </a:solidFill>
            <a:round/>
            <a:headEnd/>
            <a:tailEnd/>
          </a:ln>
        </p:spPr>
        <p:txBody>
          <a:bodyPr/>
          <a:lstStyle/>
          <a:p>
            <a:endParaRPr lang="ja-JP" altLang="en-US"/>
          </a:p>
        </p:txBody>
      </p:sp>
      <p:sp>
        <p:nvSpPr>
          <p:cNvPr id="13339" name="Line 33"/>
          <p:cNvSpPr>
            <a:spLocks noChangeShapeType="1"/>
          </p:cNvSpPr>
          <p:nvPr/>
        </p:nvSpPr>
        <p:spPr bwMode="auto">
          <a:xfrm>
            <a:off x="611188" y="3644900"/>
            <a:ext cx="503237" cy="0"/>
          </a:xfrm>
          <a:prstGeom prst="line">
            <a:avLst/>
          </a:prstGeom>
          <a:noFill/>
          <a:ln w="9525">
            <a:solidFill>
              <a:schemeClr val="tx1"/>
            </a:solidFill>
            <a:round/>
            <a:headEnd/>
            <a:tailEnd type="triangle" w="med" len="med"/>
          </a:ln>
        </p:spPr>
        <p:txBody>
          <a:bodyPr/>
          <a:lstStyle/>
          <a:p>
            <a:endParaRPr lang="ja-JP" altLang="en-US"/>
          </a:p>
        </p:txBody>
      </p:sp>
      <p:sp>
        <p:nvSpPr>
          <p:cNvPr id="13340" name="Text Box 34"/>
          <p:cNvSpPr txBox="1">
            <a:spLocks noChangeArrowheads="1"/>
          </p:cNvSpPr>
          <p:nvPr/>
        </p:nvSpPr>
        <p:spPr bwMode="auto">
          <a:xfrm>
            <a:off x="1187450" y="1125538"/>
            <a:ext cx="1290638" cy="366712"/>
          </a:xfrm>
          <a:prstGeom prst="rect">
            <a:avLst/>
          </a:prstGeom>
          <a:noFill/>
          <a:ln w="9525">
            <a:noFill/>
            <a:miter lim="800000"/>
            <a:headEnd/>
            <a:tailEnd/>
          </a:ln>
        </p:spPr>
        <p:txBody>
          <a:bodyPr wrap="none">
            <a:spAutoFit/>
          </a:bodyPr>
          <a:lstStyle/>
          <a:p>
            <a:r>
              <a:rPr lang="ja-JP" altLang="en-US"/>
              <a:t>クライアント</a:t>
            </a:r>
          </a:p>
        </p:txBody>
      </p:sp>
      <p:sp>
        <p:nvSpPr>
          <p:cNvPr id="13341" name="Text Box 35"/>
          <p:cNvSpPr txBox="1">
            <a:spLocks noChangeArrowheads="1"/>
          </p:cNvSpPr>
          <p:nvPr/>
        </p:nvSpPr>
        <p:spPr bwMode="auto">
          <a:xfrm>
            <a:off x="5795963" y="765175"/>
            <a:ext cx="1079500" cy="366713"/>
          </a:xfrm>
          <a:prstGeom prst="rect">
            <a:avLst/>
          </a:prstGeom>
          <a:noFill/>
          <a:ln w="9525">
            <a:noFill/>
            <a:miter lim="800000"/>
            <a:headEnd/>
            <a:tailEnd/>
          </a:ln>
        </p:spPr>
        <p:txBody>
          <a:bodyPr wrap="none">
            <a:spAutoFit/>
          </a:bodyPr>
          <a:lstStyle/>
          <a:p>
            <a:r>
              <a:rPr lang="ja-JP" altLang="en-US"/>
              <a:t>サーバー</a:t>
            </a:r>
          </a:p>
        </p:txBody>
      </p:sp>
      <p:sp>
        <p:nvSpPr>
          <p:cNvPr id="13343" name="日付プレースホルダ 31"/>
          <p:cNvSpPr>
            <a:spLocks noGrp="1"/>
          </p:cNvSpPr>
          <p:nvPr>
            <p:ph type="dt" sz="quarter" idx="10"/>
          </p:nvPr>
        </p:nvSpPr>
        <p:spPr>
          <a:noFill/>
        </p:spPr>
        <p:txBody>
          <a:bodyPr/>
          <a:lstStyle/>
          <a:p>
            <a:r>
              <a:rPr lang="en-US" altLang="ja-JP"/>
              <a:t>2012-08-09</a:t>
            </a:r>
          </a:p>
        </p:txBody>
      </p:sp>
      <p:sp>
        <p:nvSpPr>
          <p:cNvPr id="13344" name="フッター プレースホルダ 32"/>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5"/>
          <p:cNvSpPr>
            <a:spLocks noGrp="1"/>
          </p:cNvSpPr>
          <p:nvPr>
            <p:ph type="sldNum" sz="quarter" idx="12"/>
          </p:nvPr>
        </p:nvSpPr>
        <p:spPr>
          <a:noFill/>
        </p:spPr>
        <p:txBody>
          <a:bodyPr/>
          <a:lstStyle/>
          <a:p>
            <a:fld id="{EF4C6061-2B95-4A4F-8B2D-082FAE434B51}" type="slidenum">
              <a:rPr lang="en-US" altLang="ja-JP"/>
              <a:pPr/>
              <a:t>13</a:t>
            </a:fld>
            <a:endParaRPr lang="en-US" altLang="ja-JP"/>
          </a:p>
        </p:txBody>
      </p:sp>
      <p:sp>
        <p:nvSpPr>
          <p:cNvPr id="15363" name="Rectangle 2"/>
          <p:cNvSpPr>
            <a:spLocks noGrp="1" noChangeArrowheads="1"/>
          </p:cNvSpPr>
          <p:nvPr>
            <p:ph type="title"/>
          </p:nvPr>
        </p:nvSpPr>
        <p:spPr/>
        <p:txBody>
          <a:bodyPr/>
          <a:lstStyle/>
          <a:p>
            <a:pPr eaLnBrk="1" hangingPunct="1"/>
            <a:r>
              <a:rPr lang="ja-JP" altLang="en-US" smtClean="0"/>
              <a:t>クライアントプログラム</a:t>
            </a:r>
          </a:p>
        </p:txBody>
      </p:sp>
      <p:sp>
        <p:nvSpPr>
          <p:cNvPr id="15364" name="Rectangle 3"/>
          <p:cNvSpPr>
            <a:spLocks noGrp="1" noChangeArrowheads="1"/>
          </p:cNvSpPr>
          <p:nvPr>
            <p:ph type="body" idx="1"/>
          </p:nvPr>
        </p:nvSpPr>
        <p:spPr>
          <a:xfrm>
            <a:off x="0" y="404813"/>
            <a:ext cx="3322638" cy="749300"/>
          </a:xfrm>
        </p:spPr>
        <p:txBody>
          <a:bodyPr/>
          <a:lstStyle/>
          <a:p>
            <a:pPr eaLnBrk="1" hangingPunct="1">
              <a:buFontTx/>
              <a:buNone/>
            </a:pPr>
            <a:endParaRPr lang="en-US" altLang="ja-JP" smtClean="0"/>
          </a:p>
          <a:p>
            <a:pPr eaLnBrk="1" hangingPunct="1">
              <a:buFontTx/>
              <a:buNone/>
            </a:pPr>
            <a:endParaRPr lang="en-US" altLang="ja-JP" smtClean="0"/>
          </a:p>
        </p:txBody>
      </p:sp>
      <p:sp>
        <p:nvSpPr>
          <p:cNvPr id="15365" name="Text Box 4"/>
          <p:cNvSpPr txBox="1">
            <a:spLocks noChangeArrowheads="1"/>
          </p:cNvSpPr>
          <p:nvPr/>
        </p:nvSpPr>
        <p:spPr bwMode="auto">
          <a:xfrm>
            <a:off x="250825" y="1628775"/>
            <a:ext cx="8809038" cy="4473575"/>
          </a:xfrm>
          <a:prstGeom prst="rect">
            <a:avLst/>
          </a:prstGeom>
          <a:noFill/>
          <a:ln w="9525">
            <a:noFill/>
            <a:miter lim="800000"/>
            <a:headEnd/>
            <a:tailEnd/>
          </a:ln>
        </p:spPr>
        <p:txBody>
          <a:bodyPr wrap="none">
            <a:spAutoFit/>
          </a:bodyPr>
          <a:lstStyle/>
          <a:p>
            <a:r>
              <a:rPr lang="en-US" altLang="ja-JP" sz="2400"/>
              <a:t>int sockfd;</a:t>
            </a:r>
          </a:p>
          <a:p>
            <a:r>
              <a:rPr lang="en-US" altLang="ja-JP" sz="2400"/>
              <a:t>sockfd = socket(AF_INET, SOCK_STREAM, 0);</a:t>
            </a:r>
          </a:p>
          <a:p>
            <a:r>
              <a:rPr lang="en-US" altLang="ja-JP" sz="2400"/>
              <a:t>connect(sockfd, (struct sockaddr *)&amp;servaddr, sizeof(servaddr));</a:t>
            </a:r>
          </a:p>
          <a:p>
            <a:endParaRPr lang="en-US" altLang="ja-JP" sz="2400"/>
          </a:p>
          <a:p>
            <a:r>
              <a:rPr lang="ja-JP" altLang="en-US" sz="2400"/>
              <a:t>接続を確保できればあとはファイルディスクリプタを使って</a:t>
            </a:r>
          </a:p>
          <a:p>
            <a:r>
              <a:rPr lang="en-US" altLang="ja-JP" sz="2400"/>
              <a:t>read()</a:t>
            </a:r>
            <a:r>
              <a:rPr lang="ja-JP" altLang="en-US" sz="2400"/>
              <a:t>したり</a:t>
            </a:r>
            <a:r>
              <a:rPr lang="en-US" altLang="ja-JP" sz="2400"/>
              <a:t>write()</a:t>
            </a:r>
            <a:r>
              <a:rPr lang="ja-JP" altLang="en-US" sz="2400"/>
              <a:t>すれば通信できる</a:t>
            </a:r>
          </a:p>
          <a:p>
            <a:r>
              <a:rPr lang="ja-JP" altLang="en-US" sz="2400"/>
              <a:t>（普通のファイルの読み書きと同様）。</a:t>
            </a:r>
          </a:p>
          <a:p>
            <a:endParaRPr lang="ja-JP" altLang="en-US" sz="2400"/>
          </a:p>
          <a:p>
            <a:r>
              <a:rPr lang="ja-JP" altLang="en-US" sz="2400"/>
              <a:t>理想的には</a:t>
            </a:r>
            <a:r>
              <a:rPr lang="en-US" altLang="ja-JP" sz="2400"/>
              <a:t>kernel</a:t>
            </a:r>
            <a:r>
              <a:rPr lang="ja-JP" altLang="en-US" sz="2400"/>
              <a:t>側の話はまったく知らなくてもよいはずだが、</a:t>
            </a:r>
          </a:p>
          <a:p>
            <a:r>
              <a:rPr lang="ja-JP" altLang="en-US" sz="2400"/>
              <a:t>そうはいかないこともある。</a:t>
            </a:r>
          </a:p>
          <a:p>
            <a:endParaRPr lang="ja-JP" altLang="en-US" sz="2400"/>
          </a:p>
          <a:p>
            <a:r>
              <a:rPr lang="en-US" altLang="ja-JP" sz="2400"/>
              <a:t>kernel</a:t>
            </a:r>
            <a:r>
              <a:rPr lang="ja-JP" altLang="en-US" sz="2400"/>
              <a:t>側も理解しておくと勉強が進む（こともある）。</a:t>
            </a:r>
          </a:p>
        </p:txBody>
      </p:sp>
      <p:sp>
        <p:nvSpPr>
          <p:cNvPr id="15366" name="日付プレースホルダ 5"/>
          <p:cNvSpPr>
            <a:spLocks noGrp="1"/>
          </p:cNvSpPr>
          <p:nvPr>
            <p:ph type="dt" sz="quarter" idx="10"/>
          </p:nvPr>
        </p:nvSpPr>
        <p:spPr>
          <a:noFill/>
        </p:spPr>
        <p:txBody>
          <a:bodyPr/>
          <a:lstStyle/>
          <a:p>
            <a:r>
              <a:rPr lang="en-US" altLang="ja-JP"/>
              <a:t>2012-08-09</a:t>
            </a:r>
          </a:p>
        </p:txBody>
      </p:sp>
      <p:sp>
        <p:nvSpPr>
          <p:cNvPr id="15367"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z="4000" smtClean="0"/>
              <a:t>システムコールのエラーの捕捉（１）</a:t>
            </a:r>
          </a:p>
        </p:txBody>
      </p:sp>
      <p:sp>
        <p:nvSpPr>
          <p:cNvPr id="16387" name="コンテンツ プレースホルダー 2"/>
          <p:cNvSpPr>
            <a:spLocks noGrp="1"/>
          </p:cNvSpPr>
          <p:nvPr>
            <p:ph idx="1"/>
          </p:nvPr>
        </p:nvSpPr>
        <p:spPr/>
        <p:txBody>
          <a:bodyPr/>
          <a:lstStyle/>
          <a:p>
            <a:r>
              <a:rPr lang="ja-JP" altLang="en-US" sz="2400" smtClean="0"/>
              <a:t>エラーの捕捉はたいせつ</a:t>
            </a:r>
            <a:endParaRPr lang="en-US" altLang="ja-JP" sz="2400" smtClean="0"/>
          </a:p>
          <a:p>
            <a:pPr lvl="1"/>
            <a:r>
              <a:rPr lang="ja-JP" altLang="en-US" sz="2400" smtClean="0"/>
              <a:t>さぼるとあまりよいことはない</a:t>
            </a:r>
            <a:endParaRPr lang="en-US" altLang="ja-JP" sz="2400" smtClean="0"/>
          </a:p>
          <a:p>
            <a:r>
              <a:rPr lang="ja-JP" altLang="en-US" sz="2400" smtClean="0"/>
              <a:t>大部分のシステムコールはエラーだと</a:t>
            </a:r>
            <a:r>
              <a:rPr lang="en-US" altLang="ja-JP" sz="2400" smtClean="0"/>
              <a:t> -1 </a:t>
            </a:r>
            <a:r>
              <a:rPr lang="ja-JP" altLang="en-US" sz="2400" smtClean="0"/>
              <a:t>を返す</a:t>
            </a:r>
            <a:endParaRPr lang="en-US" altLang="ja-JP" sz="2400" smtClean="0"/>
          </a:p>
          <a:p>
            <a:r>
              <a:rPr lang="ja-JP" altLang="en-US" sz="2400" smtClean="0"/>
              <a:t>大域変数</a:t>
            </a:r>
            <a:r>
              <a:rPr lang="en-US" altLang="ja-JP" sz="2400" smtClean="0"/>
              <a:t>errno</a:t>
            </a:r>
            <a:r>
              <a:rPr lang="ja-JP" altLang="en-US" sz="2400" smtClean="0"/>
              <a:t>が設定される</a:t>
            </a:r>
            <a:endParaRPr lang="en-US" altLang="ja-JP" sz="2400" smtClean="0"/>
          </a:p>
          <a:p>
            <a:pPr lvl="1"/>
            <a:r>
              <a:rPr lang="en-US" altLang="ja-JP" sz="2400" smtClean="0"/>
              <a:t>#include &lt;errno.h&gt;</a:t>
            </a:r>
          </a:p>
          <a:p>
            <a:pPr lvl="1"/>
            <a:r>
              <a:rPr lang="ja-JP" altLang="en-US" sz="2400" smtClean="0"/>
              <a:t>エラーが起きたときに設定される。エラーがおこる前は前の</a:t>
            </a:r>
            <a:r>
              <a:rPr lang="en-US" altLang="ja-JP" sz="2400" smtClean="0"/>
              <a:t>errno</a:t>
            </a:r>
            <a:r>
              <a:rPr lang="ja-JP" altLang="en-US" sz="2400" smtClean="0"/>
              <a:t>が残っている</a:t>
            </a:r>
            <a:endParaRPr lang="en-US" altLang="ja-JP" sz="2400" smtClean="0"/>
          </a:p>
          <a:p>
            <a:r>
              <a:rPr lang="ja-JP" altLang="en-US" sz="2400" smtClean="0"/>
              <a:t>どんなエラーがあるかはマニュアルページの</a:t>
            </a:r>
            <a:r>
              <a:rPr lang="en-US" altLang="ja-JP" sz="2400" smtClean="0"/>
              <a:t>ERRORS</a:t>
            </a:r>
            <a:r>
              <a:rPr lang="ja-JP" altLang="en-US" sz="2400" smtClean="0"/>
              <a:t>に書いてある。</a:t>
            </a:r>
          </a:p>
        </p:txBody>
      </p:sp>
      <p:sp>
        <p:nvSpPr>
          <p:cNvPr id="16388" name="スライド番号プレースホルダー 3"/>
          <p:cNvSpPr>
            <a:spLocks noGrp="1"/>
          </p:cNvSpPr>
          <p:nvPr>
            <p:ph type="sldNum" sz="quarter" idx="12"/>
          </p:nvPr>
        </p:nvSpPr>
        <p:spPr>
          <a:noFill/>
        </p:spPr>
        <p:txBody>
          <a:bodyPr/>
          <a:lstStyle/>
          <a:p>
            <a:fld id="{992C691A-9B0A-45EB-BE78-3F3849B80EA8}" type="slidenum">
              <a:rPr lang="en-US" altLang="ja-JP"/>
              <a:pPr/>
              <a:t>14</a:t>
            </a:fld>
            <a:endParaRPr lang="en-US" altLang="ja-JP"/>
          </a:p>
        </p:txBody>
      </p:sp>
      <p:sp>
        <p:nvSpPr>
          <p:cNvPr id="16389" name="日付プレースホルダ 4"/>
          <p:cNvSpPr>
            <a:spLocks noGrp="1"/>
          </p:cNvSpPr>
          <p:nvPr>
            <p:ph type="dt" sz="quarter" idx="10"/>
          </p:nvPr>
        </p:nvSpPr>
        <p:spPr>
          <a:noFill/>
        </p:spPr>
        <p:txBody>
          <a:bodyPr/>
          <a:lstStyle/>
          <a:p>
            <a:r>
              <a:rPr lang="en-US" altLang="ja-JP"/>
              <a:t>2012-08-09</a:t>
            </a:r>
          </a:p>
        </p:txBody>
      </p:sp>
      <p:sp>
        <p:nvSpPr>
          <p:cNvPr id="16390"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3"/>
          <p:cNvSpPr>
            <a:spLocks noGrp="1"/>
          </p:cNvSpPr>
          <p:nvPr>
            <p:ph type="sldNum" sz="quarter" idx="12"/>
          </p:nvPr>
        </p:nvSpPr>
        <p:spPr>
          <a:noFill/>
        </p:spPr>
        <p:txBody>
          <a:bodyPr/>
          <a:lstStyle/>
          <a:p>
            <a:fld id="{3515FDC7-E345-4142-9FC6-82AE1237E2C6}" type="slidenum">
              <a:rPr lang="en-US" altLang="ja-JP"/>
              <a:pPr/>
              <a:t>15</a:t>
            </a:fld>
            <a:endParaRPr lang="en-US" altLang="ja-JP"/>
          </a:p>
        </p:txBody>
      </p:sp>
      <p:sp>
        <p:nvSpPr>
          <p:cNvPr id="17411" name="テキスト ボックス 4"/>
          <p:cNvSpPr txBox="1">
            <a:spLocks noChangeArrowheads="1"/>
          </p:cNvSpPr>
          <p:nvPr/>
        </p:nvSpPr>
        <p:spPr bwMode="auto">
          <a:xfrm>
            <a:off x="1547813" y="149225"/>
            <a:ext cx="6284912" cy="6708775"/>
          </a:xfrm>
          <a:prstGeom prst="rect">
            <a:avLst/>
          </a:prstGeom>
          <a:noFill/>
          <a:ln w="9525">
            <a:noFill/>
            <a:miter lim="800000"/>
            <a:headEnd/>
            <a:tailEnd/>
          </a:ln>
        </p:spPr>
        <p:txBody>
          <a:bodyPr wrap="none">
            <a:spAutoFit/>
          </a:bodyPr>
          <a:lstStyle/>
          <a:p>
            <a:r>
              <a:rPr lang="en-US" altLang="ja-JP" sz="1400"/>
              <a:t>man socket</a:t>
            </a:r>
            <a:r>
              <a:rPr lang="ja-JP" altLang="en-US" sz="1400"/>
              <a:t>で出てくる例：</a:t>
            </a:r>
            <a:endParaRPr lang="en-US" altLang="ja-JP" sz="1400"/>
          </a:p>
          <a:p>
            <a:endParaRPr lang="en-US" altLang="ja-JP" sz="1400"/>
          </a:p>
          <a:p>
            <a:r>
              <a:rPr lang="en-US" altLang="ja-JP" sz="1400"/>
              <a:t>RETURN VALUE</a:t>
            </a:r>
          </a:p>
          <a:p>
            <a:r>
              <a:rPr lang="en-US" altLang="ja-JP" sz="1400"/>
              <a:t>       On success, a file descriptor for  the  new  socket  is  returned.   On</a:t>
            </a:r>
          </a:p>
          <a:p>
            <a:r>
              <a:rPr lang="en-US" altLang="ja-JP" sz="1400"/>
              <a:t>       error, -1 is returned, and errno is set appropriately.</a:t>
            </a:r>
          </a:p>
          <a:p>
            <a:endParaRPr lang="en-US" altLang="ja-JP" sz="1400"/>
          </a:p>
          <a:p>
            <a:r>
              <a:rPr lang="en-US" altLang="ja-JP" sz="1400"/>
              <a:t>ERRORS</a:t>
            </a:r>
          </a:p>
          <a:p>
            <a:r>
              <a:rPr lang="en-US" altLang="ja-JP" sz="1400"/>
              <a:t>       EACCES Permission  to create a socket of the specified type and/or pro-</a:t>
            </a:r>
          </a:p>
          <a:p>
            <a:r>
              <a:rPr lang="en-US" altLang="ja-JP" sz="1400"/>
              <a:t>              tocol is denied.</a:t>
            </a:r>
          </a:p>
          <a:p>
            <a:endParaRPr lang="en-US" altLang="ja-JP" sz="1400"/>
          </a:p>
          <a:p>
            <a:r>
              <a:rPr lang="en-US" altLang="ja-JP" sz="1400"/>
              <a:t>       EAFNOSUPPORT</a:t>
            </a:r>
          </a:p>
          <a:p>
            <a:r>
              <a:rPr lang="en-US" altLang="ja-JP" sz="1400"/>
              <a:t>              The implementation does not support the specified  address  fam-</a:t>
            </a:r>
          </a:p>
          <a:p>
            <a:r>
              <a:rPr lang="en-US" altLang="ja-JP" sz="1400"/>
              <a:t>              ily.</a:t>
            </a:r>
          </a:p>
          <a:p>
            <a:endParaRPr lang="en-US" altLang="ja-JP" sz="1400"/>
          </a:p>
          <a:p>
            <a:r>
              <a:rPr lang="en-US" altLang="ja-JP" sz="1400"/>
              <a:t>       EINVAL Unknown protocol, or protocol family not available.</a:t>
            </a:r>
          </a:p>
          <a:p>
            <a:endParaRPr lang="en-US" altLang="ja-JP" sz="1400"/>
          </a:p>
          <a:p>
            <a:r>
              <a:rPr lang="en-US" altLang="ja-JP" sz="1400"/>
              <a:t>       EMFILE Process file table overflow.</a:t>
            </a:r>
          </a:p>
          <a:p>
            <a:endParaRPr lang="en-US" altLang="ja-JP" sz="1400"/>
          </a:p>
          <a:p>
            <a:r>
              <a:rPr lang="en-US" altLang="ja-JP" sz="1400"/>
              <a:t>       ENFILE The  system  limit  on  the  total number of open files has been</a:t>
            </a:r>
          </a:p>
          <a:p>
            <a:r>
              <a:rPr lang="en-US" altLang="ja-JP" sz="1400"/>
              <a:t>              reached.</a:t>
            </a:r>
          </a:p>
          <a:p>
            <a:endParaRPr lang="en-US" altLang="ja-JP" sz="1400"/>
          </a:p>
          <a:p>
            <a:r>
              <a:rPr lang="en-US" altLang="ja-JP" sz="1400"/>
              <a:t>       ENOBUFS or ENOMEM</a:t>
            </a:r>
          </a:p>
          <a:p>
            <a:r>
              <a:rPr lang="en-US" altLang="ja-JP" sz="1400"/>
              <a:t>              Insufficient memory is available.  The socket cannot be  created</a:t>
            </a:r>
          </a:p>
          <a:p>
            <a:r>
              <a:rPr lang="en-US" altLang="ja-JP" sz="1400"/>
              <a:t>              until sufficient resources are freed.</a:t>
            </a:r>
          </a:p>
          <a:p>
            <a:endParaRPr lang="en-US" altLang="ja-JP" sz="1400"/>
          </a:p>
          <a:p>
            <a:r>
              <a:rPr lang="en-US" altLang="ja-JP" sz="1400"/>
              <a:t>       EPROTONOSUPPORT</a:t>
            </a:r>
          </a:p>
          <a:p>
            <a:r>
              <a:rPr lang="en-US" altLang="ja-JP" sz="1400"/>
              <a:t>              The  protocol  type  or  the specified protocol is not supported</a:t>
            </a:r>
          </a:p>
          <a:p>
            <a:r>
              <a:rPr lang="en-US" altLang="ja-JP" sz="1400"/>
              <a:t>              within this domain.</a:t>
            </a:r>
          </a:p>
          <a:p>
            <a:endParaRPr lang="en-US" altLang="ja-JP" sz="1400"/>
          </a:p>
          <a:p>
            <a:r>
              <a:rPr lang="en-US" altLang="ja-JP" sz="1400"/>
              <a:t>       Other errors may be generated by the underlying protocol modules.</a:t>
            </a:r>
          </a:p>
          <a:p>
            <a:endParaRPr lang="ja-JP" altLang="en-US" sz="1000"/>
          </a:p>
        </p:txBody>
      </p:sp>
      <p:sp>
        <p:nvSpPr>
          <p:cNvPr id="17412" name="日付プレースホルダ 5"/>
          <p:cNvSpPr>
            <a:spLocks noGrp="1"/>
          </p:cNvSpPr>
          <p:nvPr>
            <p:ph type="dt" sz="quarter" idx="10"/>
          </p:nvPr>
        </p:nvSpPr>
        <p:spPr>
          <a:noFill/>
        </p:spPr>
        <p:txBody>
          <a:bodyPr/>
          <a:lstStyle/>
          <a:p>
            <a:r>
              <a:rPr lang="en-US" altLang="ja-JP"/>
              <a:t>2012-08-09</a:t>
            </a:r>
          </a:p>
        </p:txBody>
      </p:sp>
      <p:sp>
        <p:nvSpPr>
          <p:cNvPr id="17413"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z="4000" smtClean="0"/>
              <a:t>システムコールのエラーの捕捉（</a:t>
            </a:r>
            <a:r>
              <a:rPr lang="en-US" altLang="ja-JP" sz="4000" smtClean="0"/>
              <a:t>2</a:t>
            </a:r>
            <a:r>
              <a:rPr lang="ja-JP" altLang="en-US" sz="4000" smtClean="0"/>
              <a:t>）</a:t>
            </a:r>
          </a:p>
        </p:txBody>
      </p:sp>
      <p:sp>
        <p:nvSpPr>
          <p:cNvPr id="18435" name="コンテンツ プレースホルダー 2"/>
          <p:cNvSpPr>
            <a:spLocks noGrp="1"/>
          </p:cNvSpPr>
          <p:nvPr>
            <p:ph idx="1"/>
          </p:nvPr>
        </p:nvSpPr>
        <p:spPr/>
        <p:txBody>
          <a:bodyPr/>
          <a:lstStyle/>
          <a:p>
            <a:r>
              <a:rPr lang="en-US" altLang="ja-JP" smtClean="0"/>
              <a:t>errno</a:t>
            </a:r>
            <a:r>
              <a:rPr lang="ja-JP" altLang="en-US" smtClean="0"/>
              <a:t>から文字列へ変換する関数</a:t>
            </a:r>
            <a:endParaRPr lang="en-US" altLang="ja-JP" smtClean="0"/>
          </a:p>
          <a:p>
            <a:pPr lvl="1"/>
            <a:r>
              <a:rPr lang="en-US" altLang="ja-JP" smtClean="0"/>
              <a:t>perror()</a:t>
            </a:r>
          </a:p>
          <a:p>
            <a:pPr lvl="1"/>
            <a:r>
              <a:rPr lang="en-US" altLang="ja-JP" smtClean="0"/>
              <a:t>err()</a:t>
            </a:r>
          </a:p>
          <a:p>
            <a:pPr>
              <a:buFontTx/>
              <a:buNone/>
            </a:pPr>
            <a:endParaRPr lang="en-US" altLang="ja-JP" smtClean="0"/>
          </a:p>
        </p:txBody>
      </p:sp>
      <p:sp>
        <p:nvSpPr>
          <p:cNvPr id="18436" name="スライド番号プレースホルダー 3"/>
          <p:cNvSpPr>
            <a:spLocks noGrp="1"/>
          </p:cNvSpPr>
          <p:nvPr>
            <p:ph type="sldNum" sz="quarter" idx="12"/>
          </p:nvPr>
        </p:nvSpPr>
        <p:spPr>
          <a:noFill/>
        </p:spPr>
        <p:txBody>
          <a:bodyPr/>
          <a:lstStyle/>
          <a:p>
            <a:fld id="{7B4725D5-B04C-400D-8A02-16B73345C1B0}" type="slidenum">
              <a:rPr lang="en-US" altLang="ja-JP"/>
              <a:pPr/>
              <a:t>16</a:t>
            </a:fld>
            <a:endParaRPr lang="en-US" altLang="ja-JP"/>
          </a:p>
        </p:txBody>
      </p:sp>
      <p:sp>
        <p:nvSpPr>
          <p:cNvPr id="18437" name="テキスト ボックス 4"/>
          <p:cNvSpPr txBox="1">
            <a:spLocks noChangeArrowheads="1"/>
          </p:cNvSpPr>
          <p:nvPr/>
        </p:nvSpPr>
        <p:spPr bwMode="auto">
          <a:xfrm>
            <a:off x="900113" y="3284538"/>
            <a:ext cx="7510389" cy="2031325"/>
          </a:xfrm>
          <a:prstGeom prst="rect">
            <a:avLst/>
          </a:prstGeom>
          <a:noFill/>
          <a:ln w="9525">
            <a:noFill/>
            <a:miter lim="800000"/>
            <a:headEnd/>
            <a:tailEnd/>
          </a:ln>
        </p:spPr>
        <p:txBody>
          <a:bodyPr wrap="none">
            <a:spAutoFit/>
          </a:bodyPr>
          <a:lstStyle/>
          <a:p>
            <a:r>
              <a:rPr lang="en-US" altLang="ja-JP"/>
              <a:t>if ( (sockfd = socket(AF_INET, SOCK_STREAM, 0)) &lt; 0) {</a:t>
            </a:r>
          </a:p>
          <a:p>
            <a:r>
              <a:rPr lang="en-US" altLang="ja-JP"/>
              <a:t>    perror("socket error</a:t>
            </a:r>
            <a:r>
              <a:rPr lang="en-US" altLang="ja-JP" smtClean="0"/>
              <a:t>");</a:t>
            </a:r>
          </a:p>
          <a:p>
            <a:r>
              <a:rPr lang="en-US" altLang="ja-JP" smtClean="0"/>
              <a:t>    exit(1);</a:t>
            </a:r>
            <a:endParaRPr lang="en-US" altLang="ja-JP"/>
          </a:p>
          <a:p>
            <a:r>
              <a:rPr lang="en-US" altLang="ja-JP"/>
              <a:t>}</a:t>
            </a:r>
          </a:p>
          <a:p>
            <a:endParaRPr lang="en-US" altLang="ja-JP"/>
          </a:p>
          <a:p>
            <a:r>
              <a:rPr lang="ja-JP" altLang="en-US"/>
              <a:t>エラー時には</a:t>
            </a:r>
            <a:r>
              <a:rPr lang="en-US" altLang="ja-JP"/>
              <a:t>perror()</a:t>
            </a:r>
            <a:r>
              <a:rPr lang="ja-JP" altLang="en-US"/>
              <a:t>で指定した文字列 </a:t>
            </a:r>
            <a:r>
              <a:rPr lang="en-US" altLang="ja-JP"/>
              <a:t>+ ": " </a:t>
            </a:r>
            <a:r>
              <a:rPr lang="ja-JP" altLang="en-US"/>
              <a:t>と、</a:t>
            </a:r>
            <a:r>
              <a:rPr lang="en-US" altLang="ja-JP"/>
              <a:t>errno</a:t>
            </a:r>
            <a:r>
              <a:rPr lang="ja-JP" altLang="en-US"/>
              <a:t>に対応する文字列が</a:t>
            </a:r>
            <a:endParaRPr lang="en-US" altLang="ja-JP"/>
          </a:p>
          <a:p>
            <a:r>
              <a:rPr lang="ja-JP" altLang="en-US"/>
              <a:t>表示される。</a:t>
            </a:r>
          </a:p>
        </p:txBody>
      </p:sp>
      <p:sp>
        <p:nvSpPr>
          <p:cNvPr id="18438" name="日付プレースホルダ 5"/>
          <p:cNvSpPr>
            <a:spLocks noGrp="1"/>
          </p:cNvSpPr>
          <p:nvPr>
            <p:ph type="dt" sz="quarter" idx="10"/>
          </p:nvPr>
        </p:nvSpPr>
        <p:spPr>
          <a:noFill/>
        </p:spPr>
        <p:txBody>
          <a:bodyPr/>
          <a:lstStyle/>
          <a:p>
            <a:r>
              <a:rPr lang="en-US" altLang="ja-JP"/>
              <a:t>2012-08-09</a:t>
            </a:r>
          </a:p>
        </p:txBody>
      </p:sp>
      <p:sp>
        <p:nvSpPr>
          <p:cNvPr id="18439"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5"/>
          <p:cNvSpPr>
            <a:spLocks noGrp="1"/>
          </p:cNvSpPr>
          <p:nvPr>
            <p:ph type="sldNum" sz="quarter" idx="12"/>
          </p:nvPr>
        </p:nvSpPr>
        <p:spPr>
          <a:noFill/>
        </p:spPr>
        <p:txBody>
          <a:bodyPr/>
          <a:lstStyle/>
          <a:p>
            <a:fld id="{AB4E2CE5-1AA9-4720-8C2B-9BA6CACA069D}" type="slidenum">
              <a:rPr lang="en-US" altLang="ja-JP"/>
              <a:pPr/>
              <a:t>17</a:t>
            </a:fld>
            <a:endParaRPr lang="en-US" altLang="ja-JP"/>
          </a:p>
        </p:txBody>
      </p:sp>
      <p:sp>
        <p:nvSpPr>
          <p:cNvPr id="19459" name="Rectangle 2"/>
          <p:cNvSpPr>
            <a:spLocks noGrp="1" noChangeArrowheads="1"/>
          </p:cNvSpPr>
          <p:nvPr>
            <p:ph type="title"/>
          </p:nvPr>
        </p:nvSpPr>
        <p:spPr>
          <a:xfrm>
            <a:off x="468313" y="561975"/>
            <a:ext cx="8291512" cy="706438"/>
          </a:xfrm>
        </p:spPr>
        <p:txBody>
          <a:bodyPr/>
          <a:lstStyle/>
          <a:p>
            <a:pPr eaLnBrk="1" hangingPunct="1"/>
            <a:r>
              <a:rPr lang="ja-JP" altLang="en-US" sz="4000" smtClean="0"/>
              <a:t>システムコールのエラーの捕捉（</a:t>
            </a:r>
            <a:r>
              <a:rPr lang="en-US" altLang="ja-JP" sz="4000" smtClean="0"/>
              <a:t>3</a:t>
            </a:r>
            <a:r>
              <a:rPr lang="ja-JP" altLang="en-US" sz="4000" smtClean="0"/>
              <a:t>）</a:t>
            </a:r>
          </a:p>
        </p:txBody>
      </p:sp>
      <p:sp>
        <p:nvSpPr>
          <p:cNvPr id="19460" name="Text Box 4"/>
          <p:cNvSpPr txBox="1">
            <a:spLocks noChangeArrowheads="1"/>
          </p:cNvSpPr>
          <p:nvPr/>
        </p:nvSpPr>
        <p:spPr bwMode="auto">
          <a:xfrm>
            <a:off x="1476375" y="1773238"/>
            <a:ext cx="6242050" cy="3262312"/>
          </a:xfrm>
          <a:prstGeom prst="rect">
            <a:avLst/>
          </a:prstGeom>
          <a:noFill/>
          <a:ln w="9525">
            <a:noFill/>
            <a:miter lim="800000"/>
            <a:headEnd/>
            <a:tailEnd/>
          </a:ln>
        </p:spPr>
        <p:txBody>
          <a:bodyPr wrap="none">
            <a:spAutoFit/>
          </a:bodyPr>
          <a:lstStyle/>
          <a:p>
            <a:r>
              <a:rPr lang="en-US" altLang="ja-JP"/>
              <a:t>#include &lt;err.h&gt;</a:t>
            </a:r>
          </a:p>
          <a:p>
            <a:r>
              <a:rPr lang="en-US" altLang="ja-JP"/>
              <a:t>err(int eval, const char *fmt, ...)</a:t>
            </a:r>
            <a:endParaRPr lang="en-US" altLang="ja-JP" sz="2000"/>
          </a:p>
          <a:p>
            <a:r>
              <a:rPr lang="en-US" altLang="ja-JP" sz="2000"/>
              <a:t> </a:t>
            </a:r>
            <a:r>
              <a:rPr lang="ja-JP" altLang="en-US" sz="2000"/>
              <a:t>　　　</a:t>
            </a:r>
            <a:r>
              <a:rPr lang="en-US" altLang="ja-JP" sz="2000"/>
              <a:t>progname: fmt</a:t>
            </a:r>
            <a:r>
              <a:rPr lang="ja-JP" altLang="en-US" sz="2000"/>
              <a:t>の文字列 </a:t>
            </a:r>
            <a:r>
              <a:rPr lang="en-US" altLang="ja-JP" sz="2000"/>
              <a:t>: errno</a:t>
            </a:r>
            <a:r>
              <a:rPr lang="ja-JP" altLang="en-US" sz="2000"/>
              <a:t>に対応する文字列</a:t>
            </a:r>
          </a:p>
          <a:p>
            <a:r>
              <a:rPr lang="ja-JP" altLang="en-US" sz="2000"/>
              <a:t>　　　と表示して</a:t>
            </a:r>
            <a:r>
              <a:rPr lang="en-US" altLang="ja-JP" sz="2000"/>
              <a:t>exit(eval)</a:t>
            </a:r>
            <a:r>
              <a:rPr lang="ja-JP" altLang="en-US" sz="2000"/>
              <a:t>する。</a:t>
            </a:r>
            <a:endParaRPr lang="ja-JP" altLang="en-US"/>
          </a:p>
          <a:p>
            <a:r>
              <a:rPr lang="ja-JP" altLang="en-US"/>
              <a:t>        </a:t>
            </a:r>
            <a:r>
              <a:rPr lang="en-US" altLang="ja-JP"/>
              <a:t>fmt</a:t>
            </a:r>
            <a:r>
              <a:rPr lang="ja-JP" altLang="en-US"/>
              <a:t>は</a:t>
            </a:r>
            <a:r>
              <a:rPr lang="en-US" altLang="ja-JP"/>
              <a:t>printf()</a:t>
            </a:r>
            <a:r>
              <a:rPr lang="ja-JP" altLang="en-US"/>
              <a:t>と同じ感じで書ける</a:t>
            </a:r>
            <a:endParaRPr lang="en-US" altLang="ja-JP"/>
          </a:p>
          <a:p>
            <a:endParaRPr lang="en-US" altLang="ja-JP"/>
          </a:p>
          <a:p>
            <a:r>
              <a:rPr lang="en-US" altLang="ja-JP"/>
              <a:t>char *ip_address = "192.168.0.16";</a:t>
            </a:r>
          </a:p>
          <a:p>
            <a:r>
              <a:rPr lang="en-US" altLang="ja-JP"/>
              <a:t>if ( (sockfd = socket(AF_INET, SOCK_STREAM, 0)) &lt; 0) {</a:t>
            </a:r>
          </a:p>
          <a:p>
            <a:r>
              <a:rPr lang="en-US" altLang="ja-JP"/>
              <a:t>     err(1, "socket error for %s", ip_address);</a:t>
            </a:r>
          </a:p>
          <a:p>
            <a:r>
              <a:rPr lang="en-US" altLang="ja-JP"/>
              <a:t>}</a:t>
            </a:r>
          </a:p>
          <a:p>
            <a:endParaRPr lang="ja-JP" altLang="en-US" sz="2000"/>
          </a:p>
        </p:txBody>
      </p:sp>
      <p:sp>
        <p:nvSpPr>
          <p:cNvPr id="19461" name="日付プレースホルダ 4"/>
          <p:cNvSpPr>
            <a:spLocks noGrp="1"/>
          </p:cNvSpPr>
          <p:nvPr>
            <p:ph type="dt" sz="quarter" idx="10"/>
          </p:nvPr>
        </p:nvSpPr>
        <p:spPr>
          <a:noFill/>
        </p:spPr>
        <p:txBody>
          <a:bodyPr/>
          <a:lstStyle/>
          <a:p>
            <a:r>
              <a:rPr lang="en-US" altLang="ja-JP"/>
              <a:t>2012-08-09</a:t>
            </a:r>
          </a:p>
        </p:txBody>
      </p:sp>
      <p:sp>
        <p:nvSpPr>
          <p:cNvPr id="1946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5"/>
          <p:cNvSpPr>
            <a:spLocks noGrp="1"/>
          </p:cNvSpPr>
          <p:nvPr>
            <p:ph type="sldNum" sz="quarter" idx="12"/>
          </p:nvPr>
        </p:nvSpPr>
        <p:spPr>
          <a:noFill/>
        </p:spPr>
        <p:txBody>
          <a:bodyPr/>
          <a:lstStyle/>
          <a:p>
            <a:fld id="{756511ED-7776-43E1-9C39-ED60737D9535}" type="slidenum">
              <a:rPr lang="en-US" altLang="ja-JP"/>
              <a:pPr/>
              <a:t>18</a:t>
            </a:fld>
            <a:endParaRPr lang="en-US" altLang="ja-JP"/>
          </a:p>
        </p:txBody>
      </p:sp>
      <p:sp>
        <p:nvSpPr>
          <p:cNvPr id="26627" name="Rectangle 2"/>
          <p:cNvSpPr>
            <a:spLocks noGrp="1" noChangeArrowheads="1"/>
          </p:cNvSpPr>
          <p:nvPr>
            <p:ph type="title"/>
          </p:nvPr>
        </p:nvSpPr>
        <p:spPr>
          <a:xfrm>
            <a:off x="468313" y="0"/>
            <a:ext cx="8229600" cy="1143000"/>
          </a:xfrm>
        </p:spPr>
        <p:txBody>
          <a:bodyPr/>
          <a:lstStyle/>
          <a:p>
            <a:pPr eaLnBrk="1" hangingPunct="1"/>
            <a:r>
              <a:rPr lang="en-US" altLang="ja-JP" smtClean="0"/>
              <a:t>TCP</a:t>
            </a:r>
            <a:r>
              <a:rPr lang="ja-JP" altLang="en-US" smtClean="0"/>
              <a:t>接続</a:t>
            </a:r>
          </a:p>
        </p:txBody>
      </p:sp>
      <p:sp>
        <p:nvSpPr>
          <p:cNvPr id="26628" name="Line 4"/>
          <p:cNvSpPr>
            <a:spLocks noChangeShapeType="1"/>
          </p:cNvSpPr>
          <p:nvPr/>
        </p:nvSpPr>
        <p:spPr bwMode="auto">
          <a:xfrm>
            <a:off x="2771775" y="1412875"/>
            <a:ext cx="0" cy="4824413"/>
          </a:xfrm>
          <a:prstGeom prst="line">
            <a:avLst/>
          </a:prstGeom>
          <a:noFill/>
          <a:ln w="9525">
            <a:solidFill>
              <a:schemeClr val="tx1"/>
            </a:solidFill>
            <a:round/>
            <a:headEnd/>
            <a:tailEnd/>
          </a:ln>
        </p:spPr>
        <p:txBody>
          <a:bodyPr/>
          <a:lstStyle/>
          <a:p>
            <a:endParaRPr lang="ja-JP" altLang="en-US"/>
          </a:p>
        </p:txBody>
      </p:sp>
      <p:sp>
        <p:nvSpPr>
          <p:cNvPr id="26629" name="Line 5"/>
          <p:cNvSpPr>
            <a:spLocks noChangeShapeType="1"/>
          </p:cNvSpPr>
          <p:nvPr/>
        </p:nvSpPr>
        <p:spPr bwMode="auto">
          <a:xfrm>
            <a:off x="6300788" y="1412875"/>
            <a:ext cx="0" cy="4895850"/>
          </a:xfrm>
          <a:prstGeom prst="line">
            <a:avLst/>
          </a:prstGeom>
          <a:noFill/>
          <a:ln w="9525">
            <a:solidFill>
              <a:schemeClr val="tx1"/>
            </a:solidFill>
            <a:round/>
            <a:headEnd/>
            <a:tailEnd/>
          </a:ln>
        </p:spPr>
        <p:txBody>
          <a:bodyPr/>
          <a:lstStyle/>
          <a:p>
            <a:endParaRPr lang="ja-JP" altLang="en-US"/>
          </a:p>
        </p:txBody>
      </p:sp>
      <p:sp>
        <p:nvSpPr>
          <p:cNvPr id="26630" name="Line 6"/>
          <p:cNvSpPr>
            <a:spLocks noChangeShapeType="1"/>
          </p:cNvSpPr>
          <p:nvPr/>
        </p:nvSpPr>
        <p:spPr bwMode="auto">
          <a:xfrm>
            <a:off x="2771775" y="2276475"/>
            <a:ext cx="3529013" cy="576263"/>
          </a:xfrm>
          <a:prstGeom prst="line">
            <a:avLst/>
          </a:prstGeom>
          <a:noFill/>
          <a:ln w="9525">
            <a:solidFill>
              <a:schemeClr val="tx1"/>
            </a:solidFill>
            <a:round/>
            <a:headEnd/>
            <a:tailEnd type="triangle" w="med" len="med"/>
          </a:ln>
        </p:spPr>
        <p:txBody>
          <a:bodyPr/>
          <a:lstStyle/>
          <a:p>
            <a:endParaRPr lang="ja-JP" altLang="en-US"/>
          </a:p>
        </p:txBody>
      </p:sp>
      <p:sp>
        <p:nvSpPr>
          <p:cNvPr id="26631" name="Line 7"/>
          <p:cNvSpPr>
            <a:spLocks noChangeShapeType="1"/>
          </p:cNvSpPr>
          <p:nvPr/>
        </p:nvSpPr>
        <p:spPr bwMode="auto">
          <a:xfrm flipH="1">
            <a:off x="2771775" y="3500438"/>
            <a:ext cx="3529013" cy="576262"/>
          </a:xfrm>
          <a:prstGeom prst="line">
            <a:avLst/>
          </a:prstGeom>
          <a:noFill/>
          <a:ln w="9525">
            <a:solidFill>
              <a:schemeClr val="tx1"/>
            </a:solidFill>
            <a:round/>
            <a:headEnd/>
            <a:tailEnd type="triangle" w="med" len="med"/>
          </a:ln>
        </p:spPr>
        <p:txBody>
          <a:bodyPr/>
          <a:lstStyle/>
          <a:p>
            <a:endParaRPr lang="ja-JP" altLang="en-US"/>
          </a:p>
        </p:txBody>
      </p:sp>
      <p:sp>
        <p:nvSpPr>
          <p:cNvPr id="26632" name="Line 8"/>
          <p:cNvSpPr>
            <a:spLocks noChangeShapeType="1"/>
          </p:cNvSpPr>
          <p:nvPr/>
        </p:nvSpPr>
        <p:spPr bwMode="auto">
          <a:xfrm>
            <a:off x="2771775" y="4724400"/>
            <a:ext cx="3529013" cy="647700"/>
          </a:xfrm>
          <a:prstGeom prst="line">
            <a:avLst/>
          </a:prstGeom>
          <a:noFill/>
          <a:ln w="9525">
            <a:solidFill>
              <a:schemeClr val="tx1"/>
            </a:solidFill>
            <a:round/>
            <a:headEnd/>
            <a:tailEnd type="triangle" w="med" len="med"/>
          </a:ln>
        </p:spPr>
        <p:txBody>
          <a:bodyPr/>
          <a:lstStyle/>
          <a:p>
            <a:endParaRPr lang="ja-JP" altLang="en-US"/>
          </a:p>
        </p:txBody>
      </p:sp>
      <p:sp>
        <p:nvSpPr>
          <p:cNvPr id="26633" name="Text Box 9"/>
          <p:cNvSpPr txBox="1">
            <a:spLocks noChangeArrowheads="1"/>
          </p:cNvSpPr>
          <p:nvPr/>
        </p:nvSpPr>
        <p:spPr bwMode="auto">
          <a:xfrm>
            <a:off x="1116013" y="1341438"/>
            <a:ext cx="1455737" cy="1187450"/>
          </a:xfrm>
          <a:prstGeom prst="rect">
            <a:avLst/>
          </a:prstGeom>
          <a:noFill/>
          <a:ln w="9525">
            <a:noFill/>
            <a:miter lim="800000"/>
            <a:headEnd/>
            <a:tailEnd/>
          </a:ln>
        </p:spPr>
        <p:txBody>
          <a:bodyPr wrap="none">
            <a:spAutoFit/>
          </a:bodyPr>
          <a:lstStyle/>
          <a:p>
            <a:r>
              <a:rPr lang="en-US" altLang="ja-JP" sz="2400"/>
              <a:t>socket()</a:t>
            </a:r>
          </a:p>
          <a:p>
            <a:r>
              <a:rPr lang="en-US" altLang="ja-JP" sz="2400"/>
              <a:t>connect()</a:t>
            </a:r>
          </a:p>
          <a:p>
            <a:r>
              <a:rPr lang="en-US" altLang="ja-JP" sz="2400"/>
              <a:t>(blocks)</a:t>
            </a:r>
          </a:p>
        </p:txBody>
      </p:sp>
      <p:sp>
        <p:nvSpPr>
          <p:cNvPr id="26634" name="Text Box 10"/>
          <p:cNvSpPr txBox="1">
            <a:spLocks noChangeArrowheads="1"/>
          </p:cNvSpPr>
          <p:nvPr/>
        </p:nvSpPr>
        <p:spPr bwMode="auto">
          <a:xfrm>
            <a:off x="6372225" y="836613"/>
            <a:ext cx="1270000" cy="1187450"/>
          </a:xfrm>
          <a:prstGeom prst="rect">
            <a:avLst/>
          </a:prstGeom>
          <a:noFill/>
          <a:ln w="9525">
            <a:noFill/>
            <a:miter lim="800000"/>
            <a:headEnd/>
            <a:tailEnd/>
          </a:ln>
        </p:spPr>
        <p:txBody>
          <a:bodyPr wrap="none">
            <a:spAutoFit/>
          </a:bodyPr>
          <a:lstStyle/>
          <a:p>
            <a:r>
              <a:rPr lang="en-US" altLang="ja-JP" sz="2400"/>
              <a:t>socket()</a:t>
            </a:r>
          </a:p>
          <a:p>
            <a:r>
              <a:rPr lang="en-US" altLang="ja-JP" sz="2400"/>
              <a:t>bind()</a:t>
            </a:r>
          </a:p>
          <a:p>
            <a:r>
              <a:rPr lang="en-US" altLang="ja-JP" sz="2400"/>
              <a:t>lisnten()</a:t>
            </a:r>
          </a:p>
        </p:txBody>
      </p:sp>
      <p:sp>
        <p:nvSpPr>
          <p:cNvPr id="26635" name="Text Box 11"/>
          <p:cNvSpPr txBox="1">
            <a:spLocks noChangeArrowheads="1"/>
          </p:cNvSpPr>
          <p:nvPr/>
        </p:nvSpPr>
        <p:spPr bwMode="auto">
          <a:xfrm>
            <a:off x="6372225" y="2133600"/>
            <a:ext cx="1285875" cy="822325"/>
          </a:xfrm>
          <a:prstGeom prst="rect">
            <a:avLst/>
          </a:prstGeom>
          <a:noFill/>
          <a:ln w="9525">
            <a:noFill/>
            <a:miter lim="800000"/>
            <a:headEnd/>
            <a:tailEnd/>
          </a:ln>
        </p:spPr>
        <p:txBody>
          <a:bodyPr wrap="none">
            <a:spAutoFit/>
          </a:bodyPr>
          <a:lstStyle/>
          <a:p>
            <a:r>
              <a:rPr lang="en-US" altLang="ja-JP" sz="2400"/>
              <a:t>accept()</a:t>
            </a:r>
          </a:p>
          <a:p>
            <a:r>
              <a:rPr lang="en-US" altLang="ja-JP" sz="2400"/>
              <a:t>(blocks)</a:t>
            </a:r>
          </a:p>
        </p:txBody>
      </p:sp>
      <p:sp>
        <p:nvSpPr>
          <p:cNvPr id="26636" name="Text Box 12"/>
          <p:cNvSpPr txBox="1">
            <a:spLocks noChangeArrowheads="1"/>
          </p:cNvSpPr>
          <p:nvPr/>
        </p:nvSpPr>
        <p:spPr bwMode="auto">
          <a:xfrm>
            <a:off x="1187450" y="3860800"/>
            <a:ext cx="1455738" cy="822325"/>
          </a:xfrm>
          <a:prstGeom prst="rect">
            <a:avLst/>
          </a:prstGeom>
          <a:noFill/>
          <a:ln w="9525">
            <a:noFill/>
            <a:miter lim="800000"/>
            <a:headEnd/>
            <a:tailEnd/>
          </a:ln>
        </p:spPr>
        <p:txBody>
          <a:bodyPr wrap="none">
            <a:spAutoFit/>
          </a:bodyPr>
          <a:lstStyle/>
          <a:p>
            <a:r>
              <a:rPr lang="en-US" altLang="ja-JP" sz="2400"/>
              <a:t>connect()</a:t>
            </a:r>
          </a:p>
          <a:p>
            <a:r>
              <a:rPr lang="en-US" altLang="ja-JP" sz="2400"/>
              <a:t>retuns</a:t>
            </a:r>
          </a:p>
        </p:txBody>
      </p:sp>
      <p:sp>
        <p:nvSpPr>
          <p:cNvPr id="26637" name="Text Box 13"/>
          <p:cNvSpPr txBox="1">
            <a:spLocks noChangeArrowheads="1"/>
          </p:cNvSpPr>
          <p:nvPr/>
        </p:nvSpPr>
        <p:spPr bwMode="auto">
          <a:xfrm>
            <a:off x="6424613" y="4959350"/>
            <a:ext cx="1285875" cy="822325"/>
          </a:xfrm>
          <a:prstGeom prst="rect">
            <a:avLst/>
          </a:prstGeom>
          <a:noFill/>
          <a:ln w="9525">
            <a:noFill/>
            <a:miter lim="800000"/>
            <a:headEnd/>
            <a:tailEnd/>
          </a:ln>
        </p:spPr>
        <p:txBody>
          <a:bodyPr wrap="none">
            <a:spAutoFit/>
          </a:bodyPr>
          <a:lstStyle/>
          <a:p>
            <a:r>
              <a:rPr lang="en-US" altLang="ja-JP" sz="2400"/>
              <a:t>accept()</a:t>
            </a:r>
          </a:p>
          <a:p>
            <a:r>
              <a:rPr lang="en-US" altLang="ja-JP" sz="2400"/>
              <a:t>returns</a:t>
            </a:r>
          </a:p>
        </p:txBody>
      </p:sp>
      <p:sp>
        <p:nvSpPr>
          <p:cNvPr id="26638" name="Text Box 14"/>
          <p:cNvSpPr txBox="1">
            <a:spLocks noChangeArrowheads="1"/>
          </p:cNvSpPr>
          <p:nvPr/>
        </p:nvSpPr>
        <p:spPr bwMode="auto">
          <a:xfrm>
            <a:off x="179388" y="5085866"/>
            <a:ext cx="2593975" cy="1187450"/>
          </a:xfrm>
          <a:prstGeom prst="rect">
            <a:avLst/>
          </a:prstGeom>
          <a:noFill/>
          <a:ln w="9525">
            <a:noFill/>
            <a:miter lim="800000"/>
            <a:headEnd/>
            <a:tailEnd/>
          </a:ln>
        </p:spPr>
        <p:txBody>
          <a:bodyPr wrap="none">
            <a:spAutoFit/>
          </a:bodyPr>
          <a:lstStyle/>
          <a:p>
            <a:r>
              <a:rPr lang="ja-JP" altLang="en-US" sz="2400"/>
              <a:t>ここで</a:t>
            </a:r>
            <a:r>
              <a:rPr lang="en-US" altLang="ja-JP" sz="2400"/>
              <a:t>read()</a:t>
            </a:r>
            <a:r>
              <a:rPr lang="ja-JP" altLang="en-US" sz="2400"/>
              <a:t>、</a:t>
            </a:r>
          </a:p>
          <a:p>
            <a:r>
              <a:rPr lang="en-US" altLang="ja-JP" sz="2400"/>
              <a:t>write()</a:t>
            </a:r>
            <a:r>
              <a:rPr lang="ja-JP" altLang="en-US" sz="2400"/>
              <a:t>できるように</a:t>
            </a:r>
          </a:p>
          <a:p>
            <a:r>
              <a:rPr lang="ja-JP" altLang="en-US" sz="2400"/>
              <a:t>なる。</a:t>
            </a:r>
          </a:p>
        </p:txBody>
      </p:sp>
      <p:sp>
        <p:nvSpPr>
          <p:cNvPr id="26639" name="Text Box 15"/>
          <p:cNvSpPr txBox="1">
            <a:spLocks noChangeArrowheads="1"/>
          </p:cNvSpPr>
          <p:nvPr/>
        </p:nvSpPr>
        <p:spPr bwMode="auto">
          <a:xfrm>
            <a:off x="2176463" y="985838"/>
            <a:ext cx="1290637" cy="366712"/>
          </a:xfrm>
          <a:prstGeom prst="rect">
            <a:avLst/>
          </a:prstGeom>
          <a:noFill/>
          <a:ln w="9525">
            <a:noFill/>
            <a:miter lim="800000"/>
            <a:headEnd/>
            <a:tailEnd/>
          </a:ln>
        </p:spPr>
        <p:txBody>
          <a:bodyPr wrap="none">
            <a:spAutoFit/>
          </a:bodyPr>
          <a:lstStyle/>
          <a:p>
            <a:r>
              <a:rPr lang="ja-JP" altLang="en-US"/>
              <a:t>クライアント</a:t>
            </a:r>
          </a:p>
        </p:txBody>
      </p:sp>
      <p:sp>
        <p:nvSpPr>
          <p:cNvPr id="26640" name="Text Box 16"/>
          <p:cNvSpPr txBox="1">
            <a:spLocks noChangeArrowheads="1"/>
          </p:cNvSpPr>
          <p:nvPr/>
        </p:nvSpPr>
        <p:spPr bwMode="auto">
          <a:xfrm>
            <a:off x="5795963" y="549275"/>
            <a:ext cx="1079500" cy="366713"/>
          </a:xfrm>
          <a:prstGeom prst="rect">
            <a:avLst/>
          </a:prstGeom>
          <a:noFill/>
          <a:ln w="9525">
            <a:noFill/>
            <a:miter lim="800000"/>
            <a:headEnd/>
            <a:tailEnd/>
          </a:ln>
        </p:spPr>
        <p:txBody>
          <a:bodyPr wrap="none">
            <a:spAutoFit/>
          </a:bodyPr>
          <a:lstStyle/>
          <a:p>
            <a:r>
              <a:rPr lang="ja-JP" altLang="en-US"/>
              <a:t>サーバー</a:t>
            </a:r>
          </a:p>
        </p:txBody>
      </p:sp>
      <p:sp>
        <p:nvSpPr>
          <p:cNvPr id="26641" name="日付プレースホルダ 16"/>
          <p:cNvSpPr>
            <a:spLocks noGrp="1"/>
          </p:cNvSpPr>
          <p:nvPr>
            <p:ph type="dt" sz="quarter" idx="10"/>
          </p:nvPr>
        </p:nvSpPr>
        <p:spPr>
          <a:noFill/>
        </p:spPr>
        <p:txBody>
          <a:bodyPr/>
          <a:lstStyle/>
          <a:p>
            <a:r>
              <a:rPr lang="en-US" altLang="ja-JP"/>
              <a:t>2012-08-09</a:t>
            </a:r>
          </a:p>
        </p:txBody>
      </p:sp>
      <p:sp>
        <p:nvSpPr>
          <p:cNvPr id="26642" name="フッター プレースホルダ 1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5"/>
          <p:cNvSpPr>
            <a:spLocks noGrp="1"/>
          </p:cNvSpPr>
          <p:nvPr>
            <p:ph type="sldNum" sz="quarter" idx="12"/>
          </p:nvPr>
        </p:nvSpPr>
        <p:spPr>
          <a:noFill/>
        </p:spPr>
        <p:txBody>
          <a:bodyPr/>
          <a:lstStyle/>
          <a:p>
            <a:fld id="{42EB6D6A-37C9-4F45-A571-B60C4C7A002F}" type="slidenum">
              <a:rPr lang="en-US" altLang="ja-JP"/>
              <a:pPr/>
              <a:t>19</a:t>
            </a:fld>
            <a:endParaRPr lang="en-US" altLang="ja-JP"/>
          </a:p>
        </p:txBody>
      </p:sp>
      <p:sp>
        <p:nvSpPr>
          <p:cNvPr id="20483" name="Rectangle 2"/>
          <p:cNvSpPr>
            <a:spLocks noGrp="1" noChangeArrowheads="1"/>
          </p:cNvSpPr>
          <p:nvPr>
            <p:ph type="title"/>
          </p:nvPr>
        </p:nvSpPr>
        <p:spPr>
          <a:xfrm>
            <a:off x="900113" y="0"/>
            <a:ext cx="7427912" cy="777875"/>
          </a:xfrm>
        </p:spPr>
        <p:txBody>
          <a:bodyPr/>
          <a:lstStyle/>
          <a:p>
            <a:pPr eaLnBrk="1" hangingPunct="1"/>
            <a:r>
              <a:rPr lang="en-US" altLang="ja-JP" smtClean="0"/>
              <a:t>socket()</a:t>
            </a:r>
          </a:p>
        </p:txBody>
      </p:sp>
      <p:sp>
        <p:nvSpPr>
          <p:cNvPr id="20484" name="Text Box 4"/>
          <p:cNvSpPr txBox="1">
            <a:spLocks noChangeArrowheads="1"/>
          </p:cNvSpPr>
          <p:nvPr/>
        </p:nvSpPr>
        <p:spPr bwMode="auto">
          <a:xfrm>
            <a:off x="1042988" y="908050"/>
            <a:ext cx="4591050" cy="1465263"/>
          </a:xfrm>
          <a:prstGeom prst="rect">
            <a:avLst/>
          </a:prstGeom>
          <a:noFill/>
          <a:ln w="9525">
            <a:noFill/>
            <a:miter lim="800000"/>
            <a:headEnd/>
            <a:tailEnd/>
          </a:ln>
        </p:spPr>
        <p:txBody>
          <a:bodyPr wrap="none">
            <a:spAutoFit/>
          </a:bodyPr>
          <a:lstStyle/>
          <a:p>
            <a:r>
              <a:rPr lang="en-US" altLang="ja-JP"/>
              <a:t> #include &lt;sys/types.h&gt;</a:t>
            </a:r>
          </a:p>
          <a:p>
            <a:r>
              <a:rPr lang="en-US" altLang="ja-JP"/>
              <a:t> #include &lt;sys/socket.h&gt;</a:t>
            </a:r>
          </a:p>
          <a:p>
            <a:endParaRPr lang="en-US" altLang="ja-JP"/>
          </a:p>
          <a:p>
            <a:r>
              <a:rPr lang="en-US" altLang="ja-JP"/>
              <a:t> int socket(int domain, int type, int protocol);</a:t>
            </a:r>
          </a:p>
          <a:p>
            <a:endParaRPr lang="en-US" altLang="ja-JP"/>
          </a:p>
        </p:txBody>
      </p:sp>
      <p:sp>
        <p:nvSpPr>
          <p:cNvPr id="20485" name="Text Box 5"/>
          <p:cNvSpPr txBox="1">
            <a:spLocks noChangeArrowheads="1"/>
          </p:cNvSpPr>
          <p:nvPr/>
        </p:nvSpPr>
        <p:spPr bwMode="auto">
          <a:xfrm>
            <a:off x="1116013" y="2205038"/>
            <a:ext cx="4567237" cy="3113087"/>
          </a:xfrm>
          <a:prstGeom prst="rect">
            <a:avLst/>
          </a:prstGeom>
          <a:noFill/>
          <a:ln w="9525">
            <a:noFill/>
            <a:miter lim="800000"/>
            <a:headEnd/>
            <a:tailEnd/>
          </a:ln>
        </p:spPr>
        <p:txBody>
          <a:bodyPr wrap="none">
            <a:spAutoFit/>
          </a:bodyPr>
          <a:lstStyle/>
          <a:p>
            <a:r>
              <a:rPr lang="en-US" altLang="ja-JP"/>
              <a:t>domain</a:t>
            </a:r>
          </a:p>
          <a:p>
            <a:r>
              <a:rPr lang="en-US" altLang="ja-JP"/>
              <a:t>    IPv4: AF_INET</a:t>
            </a:r>
          </a:p>
          <a:p>
            <a:r>
              <a:rPr lang="en-US" altLang="ja-JP"/>
              <a:t>    Unix: AF_UNIX (X11</a:t>
            </a:r>
            <a:r>
              <a:rPr lang="ja-JP" altLang="en-US"/>
              <a:t>などで使われている）</a:t>
            </a:r>
          </a:p>
          <a:p>
            <a:endParaRPr lang="ja-JP" altLang="en-US"/>
          </a:p>
          <a:p>
            <a:r>
              <a:rPr lang="en-US" altLang="ja-JP"/>
              <a:t>type</a:t>
            </a:r>
          </a:p>
          <a:p>
            <a:r>
              <a:rPr lang="en-US" altLang="ja-JP"/>
              <a:t>    SOCK_STREAM (TCP)</a:t>
            </a:r>
          </a:p>
          <a:p>
            <a:r>
              <a:rPr lang="en-US" altLang="ja-JP"/>
              <a:t>    SOCK_DGRAM   (UDP)</a:t>
            </a:r>
          </a:p>
          <a:p>
            <a:endParaRPr lang="en-US" altLang="ja-JP"/>
          </a:p>
          <a:p>
            <a:r>
              <a:rPr lang="en-US" altLang="ja-JP"/>
              <a:t>protocol</a:t>
            </a:r>
          </a:p>
          <a:p>
            <a:r>
              <a:rPr lang="en-US" altLang="ja-JP"/>
              <a:t>    0</a:t>
            </a:r>
          </a:p>
          <a:p>
            <a:r>
              <a:rPr lang="en-US" altLang="ja-JP"/>
              <a:t>    </a:t>
            </a:r>
            <a:r>
              <a:rPr lang="ja-JP" altLang="en-US"/>
              <a:t>その他</a:t>
            </a:r>
          </a:p>
        </p:txBody>
      </p:sp>
      <p:sp>
        <p:nvSpPr>
          <p:cNvPr id="20486" name="Rectangle 6"/>
          <p:cNvSpPr>
            <a:spLocks noChangeArrowheads="1"/>
          </p:cNvSpPr>
          <p:nvPr/>
        </p:nvSpPr>
        <p:spPr bwMode="auto">
          <a:xfrm>
            <a:off x="1116013" y="908050"/>
            <a:ext cx="4895850" cy="1296988"/>
          </a:xfrm>
          <a:prstGeom prst="rect">
            <a:avLst/>
          </a:prstGeom>
          <a:noFill/>
          <a:ln w="9525">
            <a:solidFill>
              <a:schemeClr val="tx1"/>
            </a:solidFill>
            <a:miter lim="800000"/>
            <a:headEnd/>
            <a:tailEnd/>
          </a:ln>
        </p:spPr>
        <p:txBody>
          <a:bodyPr wrap="none" anchor="ctr"/>
          <a:lstStyle/>
          <a:p>
            <a:endParaRPr lang="ja-JP" altLang="en-US"/>
          </a:p>
        </p:txBody>
      </p:sp>
      <p:sp>
        <p:nvSpPr>
          <p:cNvPr id="20487" name="Text Box 7"/>
          <p:cNvSpPr txBox="1">
            <a:spLocks noChangeArrowheads="1"/>
          </p:cNvSpPr>
          <p:nvPr/>
        </p:nvSpPr>
        <p:spPr bwMode="auto">
          <a:xfrm>
            <a:off x="1116013" y="5392738"/>
            <a:ext cx="6038850" cy="1465262"/>
          </a:xfrm>
          <a:prstGeom prst="rect">
            <a:avLst/>
          </a:prstGeom>
          <a:noFill/>
          <a:ln w="9525">
            <a:noFill/>
            <a:miter lim="800000"/>
            <a:headEnd/>
            <a:tailEnd/>
          </a:ln>
        </p:spPr>
        <p:txBody>
          <a:bodyPr wrap="none">
            <a:spAutoFit/>
          </a:bodyPr>
          <a:lstStyle/>
          <a:p>
            <a:r>
              <a:rPr lang="en-US" altLang="ja-JP"/>
              <a:t>int sockfd;</a:t>
            </a:r>
          </a:p>
          <a:p>
            <a:r>
              <a:rPr lang="en-US" altLang="ja-JP"/>
              <a:t>if ( (sockfd = socket(AF_INET, SOCK_STREAM, 0)) &lt; 0) {</a:t>
            </a:r>
          </a:p>
          <a:p>
            <a:r>
              <a:rPr lang="en-US" altLang="ja-JP"/>
              <a:t>    perror("socket error");</a:t>
            </a:r>
          </a:p>
          <a:p>
            <a:r>
              <a:rPr lang="en-US" altLang="ja-JP"/>
              <a:t>    exit(1);</a:t>
            </a:r>
          </a:p>
          <a:p>
            <a:r>
              <a:rPr lang="en-US" altLang="ja-JP"/>
              <a:t>}</a:t>
            </a:r>
          </a:p>
        </p:txBody>
      </p:sp>
      <p:sp>
        <p:nvSpPr>
          <p:cNvPr id="20488" name="日付プレースホルダ 7"/>
          <p:cNvSpPr>
            <a:spLocks noGrp="1"/>
          </p:cNvSpPr>
          <p:nvPr>
            <p:ph type="dt" sz="quarter" idx="10"/>
          </p:nvPr>
        </p:nvSpPr>
        <p:spPr>
          <a:noFill/>
        </p:spPr>
        <p:txBody>
          <a:bodyPr/>
          <a:lstStyle/>
          <a:p>
            <a:r>
              <a:rPr lang="en-US" altLang="ja-JP"/>
              <a:t>2012-08-09</a:t>
            </a:r>
          </a:p>
        </p:txBody>
      </p:sp>
      <p:sp>
        <p:nvSpPr>
          <p:cNvPr id="20489" name="フッター プレースホルダ 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p:cNvSpPr>
            <a:spLocks noGrp="1"/>
          </p:cNvSpPr>
          <p:nvPr>
            <p:ph type="sldNum" sz="quarter" idx="12"/>
          </p:nvPr>
        </p:nvSpPr>
        <p:spPr>
          <a:noFill/>
        </p:spPr>
        <p:txBody>
          <a:bodyPr/>
          <a:lstStyle/>
          <a:p>
            <a:fld id="{E3D3C14F-9B78-4394-97C5-D4457A7E676B}" type="slidenum">
              <a:rPr lang="en-US" altLang="ja-JP"/>
              <a:pPr/>
              <a:t>2</a:t>
            </a:fld>
            <a:endParaRPr lang="en-US" altLang="ja-JP"/>
          </a:p>
        </p:txBody>
      </p:sp>
      <p:sp>
        <p:nvSpPr>
          <p:cNvPr id="4099" name="Rectangle 2"/>
          <p:cNvSpPr>
            <a:spLocks noGrp="1" noChangeArrowheads="1"/>
          </p:cNvSpPr>
          <p:nvPr>
            <p:ph type="title"/>
          </p:nvPr>
        </p:nvSpPr>
        <p:spPr/>
        <p:txBody>
          <a:bodyPr/>
          <a:lstStyle/>
          <a:p>
            <a:pPr eaLnBrk="1" hangingPunct="1"/>
            <a:r>
              <a:rPr lang="ja-JP" altLang="en-US" smtClean="0"/>
              <a:t>内容</a:t>
            </a:r>
          </a:p>
        </p:txBody>
      </p:sp>
      <p:sp>
        <p:nvSpPr>
          <p:cNvPr id="4100" name="Rectangle 3"/>
          <p:cNvSpPr>
            <a:spLocks noGrp="1" noChangeArrowheads="1"/>
          </p:cNvSpPr>
          <p:nvPr>
            <p:ph type="body" idx="1"/>
          </p:nvPr>
        </p:nvSpPr>
        <p:spPr/>
        <p:txBody>
          <a:bodyPr/>
          <a:lstStyle/>
          <a:p>
            <a:pPr eaLnBrk="1" hangingPunct="1"/>
            <a:r>
              <a:rPr lang="ja-JP" altLang="en-US" sz="2400" smtClean="0"/>
              <a:t>クライアントアプリケーションの書き方</a:t>
            </a:r>
            <a:endParaRPr lang="en-US" altLang="ja-JP" sz="2400" smtClean="0"/>
          </a:p>
          <a:p>
            <a:pPr lvl="1" eaLnBrk="1" hangingPunct="1"/>
            <a:r>
              <a:rPr lang="en-US" altLang="ja-JP" sz="2400" smtClean="0"/>
              <a:t>socket()</a:t>
            </a:r>
          </a:p>
          <a:p>
            <a:pPr lvl="1" eaLnBrk="1" hangingPunct="1"/>
            <a:r>
              <a:rPr lang="en-US" altLang="ja-JP" sz="2400" smtClean="0"/>
              <a:t>connect()</a:t>
            </a:r>
          </a:p>
          <a:p>
            <a:pPr lvl="1" eaLnBrk="1" hangingPunct="1"/>
            <a:r>
              <a:rPr lang="en-US" altLang="ja-JP" sz="2400" smtClean="0"/>
              <a:t>read(), write()</a:t>
            </a:r>
          </a:p>
          <a:p>
            <a:pPr lvl="1" eaLnBrk="1" hangingPunct="1"/>
            <a:r>
              <a:rPr lang="ja-JP" altLang="en-US" sz="2400" smtClean="0"/>
              <a:t>ネットワークバイトオーダー</a:t>
            </a:r>
          </a:p>
          <a:p>
            <a:pPr eaLnBrk="1" hangingPunct="1"/>
            <a:r>
              <a:rPr lang="ja-JP" altLang="en-US" sz="2400" smtClean="0"/>
              <a:t>ユーティリティー</a:t>
            </a:r>
            <a:endParaRPr lang="en-US" altLang="ja-JP" sz="2400" smtClean="0"/>
          </a:p>
          <a:p>
            <a:pPr lvl="1" eaLnBrk="1" hangingPunct="1"/>
            <a:r>
              <a:rPr lang="en-US" altLang="ja-JP" sz="2400" smtClean="0"/>
              <a:t>gettimeofday()</a:t>
            </a:r>
          </a:p>
          <a:p>
            <a:pPr lvl="1" eaLnBrk="1" hangingPunct="1"/>
            <a:r>
              <a:rPr lang="en-US" altLang="ja-JP" sz="2400" smtClean="0"/>
              <a:t>tcpdump</a:t>
            </a:r>
          </a:p>
          <a:p>
            <a:pPr lvl="1" eaLnBrk="1" hangingPunct="1"/>
            <a:r>
              <a:rPr lang="en-US" altLang="ja-JP" sz="2400" smtClean="0"/>
              <a:t>wireshark</a:t>
            </a:r>
          </a:p>
          <a:p>
            <a:pPr eaLnBrk="1" hangingPunct="1"/>
            <a:r>
              <a:rPr lang="ja-JP" altLang="en-US" sz="2400" smtClean="0"/>
              <a:t>トラブル解消例</a:t>
            </a:r>
            <a:endParaRPr lang="en-US" altLang="ja-JP" sz="2400" smtClean="0"/>
          </a:p>
          <a:p>
            <a:pPr eaLnBrk="1" hangingPunct="1">
              <a:buFontTx/>
              <a:buNone/>
            </a:pPr>
            <a:endParaRPr lang="ja-JP" altLang="en-US" smtClean="0"/>
          </a:p>
        </p:txBody>
      </p:sp>
      <p:sp>
        <p:nvSpPr>
          <p:cNvPr id="4101" name="日付プレースホルダ 4"/>
          <p:cNvSpPr>
            <a:spLocks noGrp="1"/>
          </p:cNvSpPr>
          <p:nvPr>
            <p:ph type="dt" sz="quarter" idx="10"/>
          </p:nvPr>
        </p:nvSpPr>
        <p:spPr>
          <a:noFill/>
        </p:spPr>
        <p:txBody>
          <a:bodyPr/>
          <a:lstStyle/>
          <a:p>
            <a:r>
              <a:rPr lang="en-US" altLang="ja-JP"/>
              <a:t>2012-08-09</a:t>
            </a:r>
          </a:p>
        </p:txBody>
      </p:sp>
      <p:sp>
        <p:nvSpPr>
          <p:cNvPr id="410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 5"/>
          <p:cNvSpPr>
            <a:spLocks noGrp="1"/>
          </p:cNvSpPr>
          <p:nvPr>
            <p:ph type="sldNum" sz="quarter" idx="12"/>
          </p:nvPr>
        </p:nvSpPr>
        <p:spPr>
          <a:noFill/>
        </p:spPr>
        <p:txBody>
          <a:bodyPr/>
          <a:lstStyle/>
          <a:p>
            <a:fld id="{8C5BF8EF-3693-4590-9AAE-18F29FFE832E}" type="slidenum">
              <a:rPr lang="en-US" altLang="ja-JP"/>
              <a:pPr/>
              <a:t>20</a:t>
            </a:fld>
            <a:endParaRPr lang="en-US" altLang="ja-JP"/>
          </a:p>
        </p:txBody>
      </p:sp>
      <p:sp>
        <p:nvSpPr>
          <p:cNvPr id="21507" name="Rectangle 2"/>
          <p:cNvSpPr>
            <a:spLocks noGrp="1" noChangeArrowheads="1"/>
          </p:cNvSpPr>
          <p:nvPr>
            <p:ph type="title"/>
          </p:nvPr>
        </p:nvSpPr>
        <p:spPr/>
        <p:txBody>
          <a:bodyPr/>
          <a:lstStyle/>
          <a:p>
            <a:pPr eaLnBrk="1" hangingPunct="1"/>
            <a:r>
              <a:rPr lang="en-US" altLang="ja-JP" smtClean="0"/>
              <a:t>connect() </a:t>
            </a:r>
            <a:r>
              <a:rPr lang="ja-JP" altLang="en-US" smtClean="0"/>
              <a:t>　</a:t>
            </a:r>
            <a:r>
              <a:rPr lang="en-US" altLang="ja-JP" smtClean="0"/>
              <a:t>(1)</a:t>
            </a:r>
          </a:p>
        </p:txBody>
      </p:sp>
      <p:sp>
        <p:nvSpPr>
          <p:cNvPr id="21508" name="Text Box 4"/>
          <p:cNvSpPr txBox="1">
            <a:spLocks noChangeArrowheads="1"/>
          </p:cNvSpPr>
          <p:nvPr/>
        </p:nvSpPr>
        <p:spPr bwMode="auto">
          <a:xfrm>
            <a:off x="215516" y="1360488"/>
            <a:ext cx="8928484" cy="1200329"/>
          </a:xfrm>
          <a:prstGeom prst="rect">
            <a:avLst/>
          </a:prstGeom>
          <a:noFill/>
          <a:ln w="9525">
            <a:noFill/>
            <a:miter lim="800000"/>
            <a:headEnd/>
            <a:tailEnd/>
          </a:ln>
        </p:spPr>
        <p:txBody>
          <a:bodyPr wrap="square">
            <a:spAutoFit/>
          </a:bodyPr>
          <a:lstStyle/>
          <a:p>
            <a:r>
              <a:rPr lang="en-US" altLang="ja-JP"/>
              <a:t>#include &lt;sys/types.h&gt;</a:t>
            </a:r>
          </a:p>
          <a:p>
            <a:r>
              <a:rPr lang="en-US" altLang="ja-JP"/>
              <a:t>#include &lt;sys/socket.h&gt;</a:t>
            </a:r>
          </a:p>
          <a:p>
            <a:endParaRPr lang="en-US" altLang="ja-JP"/>
          </a:p>
          <a:p>
            <a:r>
              <a:rPr lang="en-US" altLang="ja-JP"/>
              <a:t>int </a:t>
            </a:r>
            <a:r>
              <a:rPr lang="ja-JP" altLang="en-US" smtClean="0"/>
              <a:t>　</a:t>
            </a:r>
            <a:r>
              <a:rPr lang="en-US" altLang="ja-JP" smtClean="0"/>
              <a:t>connect</a:t>
            </a:r>
            <a:r>
              <a:rPr lang="ja-JP" altLang="en-US" smtClean="0"/>
              <a:t> </a:t>
            </a:r>
            <a:r>
              <a:rPr lang="en-US" altLang="ja-JP" smtClean="0"/>
              <a:t>( int </a:t>
            </a:r>
            <a:r>
              <a:rPr lang="ja-JP" altLang="en-US" smtClean="0"/>
              <a:t>　</a:t>
            </a:r>
            <a:r>
              <a:rPr lang="en-US" altLang="ja-JP" smtClean="0"/>
              <a:t>sockfd</a:t>
            </a:r>
            <a:r>
              <a:rPr lang="en-US" altLang="ja-JP"/>
              <a:t>, const </a:t>
            </a:r>
            <a:r>
              <a:rPr lang="ja-JP" altLang="en-US" smtClean="0"/>
              <a:t>　</a:t>
            </a:r>
            <a:r>
              <a:rPr lang="en-US" altLang="ja-JP" smtClean="0"/>
              <a:t>struct </a:t>
            </a:r>
            <a:r>
              <a:rPr lang="en-US" altLang="ja-JP"/>
              <a:t>sockaddr *</a:t>
            </a:r>
            <a:r>
              <a:rPr lang="en-US" altLang="ja-JP" smtClean="0"/>
              <a:t>serv_addr,</a:t>
            </a:r>
            <a:r>
              <a:rPr lang="ja-JP" altLang="en-US" smtClean="0"/>
              <a:t>　</a:t>
            </a:r>
            <a:r>
              <a:rPr lang="en-US" altLang="ja-JP" smtClean="0"/>
              <a:t>socklen_t </a:t>
            </a:r>
            <a:r>
              <a:rPr lang="en-US" altLang="ja-JP"/>
              <a:t>addrlen);</a:t>
            </a:r>
          </a:p>
        </p:txBody>
      </p:sp>
      <p:sp>
        <p:nvSpPr>
          <p:cNvPr id="21509" name="Text Box 5"/>
          <p:cNvSpPr txBox="1">
            <a:spLocks noChangeArrowheads="1"/>
          </p:cNvSpPr>
          <p:nvPr/>
        </p:nvSpPr>
        <p:spPr bwMode="auto">
          <a:xfrm>
            <a:off x="950913" y="3160713"/>
            <a:ext cx="7359650" cy="2838450"/>
          </a:xfrm>
          <a:prstGeom prst="rect">
            <a:avLst/>
          </a:prstGeom>
          <a:noFill/>
          <a:ln w="9525">
            <a:noFill/>
            <a:miter lim="800000"/>
            <a:headEnd/>
            <a:tailEnd/>
          </a:ln>
        </p:spPr>
        <p:txBody>
          <a:bodyPr wrap="none">
            <a:spAutoFit/>
          </a:bodyPr>
          <a:lstStyle/>
          <a:p>
            <a:r>
              <a:rPr lang="en-US" altLang="ja-JP"/>
              <a:t>struct sockaddr: </a:t>
            </a:r>
            <a:r>
              <a:rPr lang="ja-JP" altLang="en-US"/>
              <a:t>総称ソケットアドレス構造体</a:t>
            </a:r>
          </a:p>
          <a:p>
            <a:r>
              <a:rPr lang="ja-JP" altLang="en-US"/>
              <a:t> </a:t>
            </a:r>
            <a:r>
              <a:rPr lang="ja-JP" altLang="en-US" smtClean="0"/>
              <a:t>                         アドレス</a:t>
            </a:r>
            <a:r>
              <a:rPr lang="ja-JP" altLang="en-US"/>
              <a:t>、ポートの情報を格納する構造体</a:t>
            </a:r>
          </a:p>
          <a:p>
            <a:endParaRPr lang="ja-JP" altLang="en-US"/>
          </a:p>
          <a:p>
            <a:r>
              <a:rPr lang="en-US" altLang="ja-JP"/>
              <a:t>struct sockaddr {</a:t>
            </a:r>
          </a:p>
          <a:p>
            <a:r>
              <a:rPr lang="en-US" altLang="ja-JP"/>
              <a:t>    uint8_t	sa_len;</a:t>
            </a:r>
          </a:p>
          <a:p>
            <a:r>
              <a:rPr lang="en-US" altLang="ja-JP"/>
              <a:t>    sa_family_t	sa_family;	/* address family: AF_XXX value */</a:t>
            </a:r>
          </a:p>
          <a:p>
            <a:r>
              <a:rPr lang="en-US" altLang="ja-JP"/>
              <a:t>    char		sa_data[14];	/* protocol-specific address</a:t>
            </a:r>
          </a:p>
          <a:p>
            <a:r>
              <a:rPr lang="en-US" altLang="ja-JP"/>
              <a:t>};</a:t>
            </a:r>
          </a:p>
          <a:p>
            <a:endParaRPr lang="en-US" altLang="ja-JP"/>
          </a:p>
          <a:p>
            <a:r>
              <a:rPr lang="en-US" altLang="ja-JP"/>
              <a:t>connect()</a:t>
            </a:r>
            <a:r>
              <a:rPr lang="ja-JP" altLang="en-US"/>
              <a:t>では通信相手を指定するために</a:t>
            </a:r>
            <a:r>
              <a:rPr lang="en-US" altLang="ja-JP"/>
              <a:t>sockaddr</a:t>
            </a:r>
            <a:r>
              <a:rPr lang="ja-JP" altLang="en-US"/>
              <a:t>を使用する。</a:t>
            </a:r>
          </a:p>
        </p:txBody>
      </p:sp>
      <p:sp>
        <p:nvSpPr>
          <p:cNvPr id="21510" name="Rectangle 6"/>
          <p:cNvSpPr>
            <a:spLocks noChangeArrowheads="1"/>
          </p:cNvSpPr>
          <p:nvPr/>
        </p:nvSpPr>
        <p:spPr bwMode="auto">
          <a:xfrm>
            <a:off x="179513" y="1341438"/>
            <a:ext cx="8604956" cy="1331478"/>
          </a:xfrm>
          <a:prstGeom prst="rect">
            <a:avLst/>
          </a:prstGeom>
          <a:noFill/>
          <a:ln w="9525">
            <a:solidFill>
              <a:schemeClr val="tx1"/>
            </a:solidFill>
            <a:miter lim="800000"/>
            <a:headEnd/>
            <a:tailEnd/>
          </a:ln>
        </p:spPr>
        <p:txBody>
          <a:bodyPr wrap="none" anchor="ctr"/>
          <a:lstStyle/>
          <a:p>
            <a:endParaRPr lang="ja-JP" altLang="en-US"/>
          </a:p>
        </p:txBody>
      </p:sp>
      <p:sp>
        <p:nvSpPr>
          <p:cNvPr id="21511" name="日付プレースホルダ 6"/>
          <p:cNvSpPr>
            <a:spLocks noGrp="1"/>
          </p:cNvSpPr>
          <p:nvPr>
            <p:ph type="dt" sz="quarter" idx="10"/>
          </p:nvPr>
        </p:nvSpPr>
        <p:spPr>
          <a:noFill/>
        </p:spPr>
        <p:txBody>
          <a:bodyPr/>
          <a:lstStyle/>
          <a:p>
            <a:r>
              <a:rPr lang="en-US" altLang="ja-JP"/>
              <a:t>2012-08-09</a:t>
            </a:r>
          </a:p>
        </p:txBody>
      </p:sp>
      <p:sp>
        <p:nvSpPr>
          <p:cNvPr id="21512"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5"/>
          <p:cNvSpPr>
            <a:spLocks noGrp="1"/>
          </p:cNvSpPr>
          <p:nvPr>
            <p:ph type="sldNum" sz="quarter" idx="12"/>
          </p:nvPr>
        </p:nvSpPr>
        <p:spPr>
          <a:noFill/>
        </p:spPr>
        <p:txBody>
          <a:bodyPr/>
          <a:lstStyle/>
          <a:p>
            <a:fld id="{CEB7C972-7AB8-4BB0-B567-97B11469B2DF}" type="slidenum">
              <a:rPr lang="en-US" altLang="ja-JP"/>
              <a:pPr/>
              <a:t>21</a:t>
            </a:fld>
            <a:endParaRPr lang="en-US" altLang="ja-JP"/>
          </a:p>
        </p:txBody>
      </p:sp>
      <p:sp>
        <p:nvSpPr>
          <p:cNvPr id="22531" name="Rectangle 2"/>
          <p:cNvSpPr>
            <a:spLocks noGrp="1" noChangeArrowheads="1"/>
          </p:cNvSpPr>
          <p:nvPr>
            <p:ph type="title"/>
          </p:nvPr>
        </p:nvSpPr>
        <p:spPr>
          <a:xfrm>
            <a:off x="1908175" y="188913"/>
            <a:ext cx="6105525" cy="836612"/>
          </a:xfrm>
        </p:spPr>
        <p:txBody>
          <a:bodyPr/>
          <a:lstStyle/>
          <a:p>
            <a:pPr eaLnBrk="1" hangingPunct="1"/>
            <a:r>
              <a:rPr lang="en-US" altLang="ja-JP" sz="3600" smtClean="0"/>
              <a:t>connect()  (2) </a:t>
            </a:r>
            <a:r>
              <a:rPr lang="ja-JP" altLang="en-US" sz="3600" smtClean="0"/>
              <a:t>（</a:t>
            </a:r>
            <a:r>
              <a:rPr lang="en-US" altLang="ja-JP" sz="3600" smtClean="0"/>
              <a:t>IPv4</a:t>
            </a:r>
            <a:r>
              <a:rPr lang="ja-JP" altLang="en-US" sz="3600" smtClean="0"/>
              <a:t>の場合）</a:t>
            </a:r>
          </a:p>
        </p:txBody>
      </p:sp>
      <p:sp>
        <p:nvSpPr>
          <p:cNvPr id="22532" name="Text Box 4"/>
          <p:cNvSpPr txBox="1">
            <a:spLocks noChangeArrowheads="1"/>
          </p:cNvSpPr>
          <p:nvPr/>
        </p:nvSpPr>
        <p:spPr bwMode="auto">
          <a:xfrm>
            <a:off x="395288" y="981075"/>
            <a:ext cx="8569200" cy="5355312"/>
          </a:xfrm>
          <a:prstGeom prst="rect">
            <a:avLst/>
          </a:prstGeom>
          <a:noFill/>
          <a:ln w="9525">
            <a:noFill/>
            <a:miter lim="800000"/>
            <a:headEnd/>
            <a:tailEnd/>
          </a:ln>
        </p:spPr>
        <p:txBody>
          <a:bodyPr wrap="square">
            <a:spAutoFit/>
          </a:bodyPr>
          <a:lstStyle/>
          <a:p>
            <a:r>
              <a:rPr lang="en-US" altLang="ja-JP" smtClean="0"/>
              <a:t>#include   &lt;netinet/in.h&gt;</a:t>
            </a:r>
          </a:p>
          <a:p>
            <a:r>
              <a:rPr lang="en-US" altLang="ja-JP" smtClean="0"/>
              <a:t>struct </a:t>
            </a:r>
            <a:r>
              <a:rPr lang="en-US" altLang="ja-JP"/>
              <a:t>sockaddr_in {</a:t>
            </a:r>
          </a:p>
          <a:p>
            <a:r>
              <a:rPr lang="en-US" altLang="ja-JP"/>
              <a:t>    sa_family_t	sin_family;	/* AF_INET */</a:t>
            </a:r>
          </a:p>
          <a:p>
            <a:r>
              <a:rPr lang="en-US" altLang="ja-JP"/>
              <a:t>    in_port_t	sin_port;		/* 16 bit TCP or UDP port number</a:t>
            </a:r>
          </a:p>
          <a:p>
            <a:r>
              <a:rPr lang="en-US" altLang="ja-JP"/>
              <a:t>    struct </a:t>
            </a:r>
            <a:r>
              <a:rPr lang="ja-JP" altLang="en-US" smtClean="0"/>
              <a:t> </a:t>
            </a:r>
            <a:r>
              <a:rPr lang="en-US" altLang="ja-JP" smtClean="0"/>
              <a:t>in_addr</a:t>
            </a:r>
            <a:r>
              <a:rPr lang="en-US" altLang="ja-JP"/>
              <a:t>	sin_addr;	/* 32 bit IPv4 address */</a:t>
            </a:r>
          </a:p>
          <a:p>
            <a:r>
              <a:rPr lang="en-US" altLang="ja-JP"/>
              <a:t>    char		sin_zero[8]	/* unused */</a:t>
            </a:r>
          </a:p>
          <a:p>
            <a:r>
              <a:rPr lang="en-US" altLang="ja-JP"/>
              <a:t>};</a:t>
            </a:r>
          </a:p>
          <a:p>
            <a:r>
              <a:rPr lang="en-US" altLang="ja-JP"/>
              <a:t>struct </a:t>
            </a:r>
            <a:r>
              <a:rPr lang="en-US" altLang="ja-JP" smtClean="0"/>
              <a:t> in_addr </a:t>
            </a:r>
            <a:r>
              <a:rPr lang="en-US" altLang="ja-JP"/>
              <a:t>{</a:t>
            </a:r>
          </a:p>
          <a:p>
            <a:r>
              <a:rPr lang="en-US" altLang="ja-JP"/>
              <a:t>    </a:t>
            </a:r>
            <a:r>
              <a:rPr lang="en-US" altLang="ja-JP" smtClean="0"/>
              <a:t>in_addr_t   s_addr</a:t>
            </a:r>
            <a:r>
              <a:rPr lang="en-US" altLang="ja-JP"/>
              <a:t>;</a:t>
            </a:r>
          </a:p>
          <a:p>
            <a:r>
              <a:rPr lang="en-US" altLang="ja-JP"/>
              <a:t>};</a:t>
            </a:r>
          </a:p>
          <a:p>
            <a:endParaRPr lang="en-US" altLang="ja-JP"/>
          </a:p>
          <a:p>
            <a:r>
              <a:rPr lang="en-US" altLang="ja-JP"/>
              <a:t>Example:</a:t>
            </a:r>
          </a:p>
          <a:p>
            <a:endParaRPr lang="en-US" altLang="ja-JP"/>
          </a:p>
          <a:p>
            <a:r>
              <a:rPr lang="en-US" altLang="ja-JP"/>
              <a:t>struct </a:t>
            </a:r>
            <a:r>
              <a:rPr lang="ja-JP" altLang="en-US"/>
              <a:t>  </a:t>
            </a:r>
            <a:r>
              <a:rPr lang="en-US" altLang="ja-JP"/>
              <a:t>sockaddr_in   servaddr;</a:t>
            </a:r>
          </a:p>
          <a:p>
            <a:r>
              <a:rPr lang="en-US" altLang="ja-JP"/>
              <a:t>char    *ip_address = "192.168.0.16";</a:t>
            </a:r>
          </a:p>
          <a:p>
            <a:r>
              <a:rPr lang="en-US" altLang="ja-JP"/>
              <a:t>int        port = 13;			 /* daytime */</a:t>
            </a:r>
          </a:p>
          <a:p>
            <a:r>
              <a:rPr lang="en-US" altLang="ja-JP"/>
              <a:t>servaddr . sin_family = AF_INET;</a:t>
            </a:r>
          </a:p>
          <a:p>
            <a:r>
              <a:rPr lang="en-US" altLang="ja-JP"/>
              <a:t>servaddr . sin_port    = htons(port);</a:t>
            </a:r>
          </a:p>
          <a:p>
            <a:r>
              <a:rPr lang="en-US" altLang="ja-JP"/>
              <a:t>inet_pton(AF_INET, </a:t>
            </a:r>
            <a:r>
              <a:rPr lang="en-US" altLang="ja-JP" smtClean="0"/>
              <a:t> ip_address</a:t>
            </a:r>
            <a:r>
              <a:rPr lang="en-US" altLang="ja-JP"/>
              <a:t>, </a:t>
            </a:r>
            <a:r>
              <a:rPr lang="en-US" altLang="ja-JP" smtClean="0"/>
              <a:t> &amp;</a:t>
            </a:r>
            <a:r>
              <a:rPr lang="en-US" altLang="ja-JP"/>
              <a:t>servaddr.sin_addr); /* need error check */</a:t>
            </a:r>
          </a:p>
        </p:txBody>
      </p:sp>
      <p:sp>
        <p:nvSpPr>
          <p:cNvPr id="22533" name="日付プレースホルダ 4"/>
          <p:cNvSpPr>
            <a:spLocks noGrp="1"/>
          </p:cNvSpPr>
          <p:nvPr>
            <p:ph type="dt" sz="quarter" idx="10"/>
          </p:nvPr>
        </p:nvSpPr>
        <p:spPr>
          <a:noFill/>
        </p:spPr>
        <p:txBody>
          <a:bodyPr/>
          <a:lstStyle/>
          <a:p>
            <a:r>
              <a:rPr lang="en-US" altLang="ja-JP"/>
              <a:t>2012-08-09</a:t>
            </a:r>
          </a:p>
        </p:txBody>
      </p:sp>
      <p:sp>
        <p:nvSpPr>
          <p:cNvPr id="2253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5"/>
          <p:cNvSpPr>
            <a:spLocks noGrp="1"/>
          </p:cNvSpPr>
          <p:nvPr>
            <p:ph type="sldNum" sz="quarter" idx="12"/>
          </p:nvPr>
        </p:nvSpPr>
        <p:spPr>
          <a:noFill/>
        </p:spPr>
        <p:txBody>
          <a:bodyPr/>
          <a:lstStyle/>
          <a:p>
            <a:fld id="{E6EFBF24-2783-4A9F-9491-4EF17F0DD2BA}" type="slidenum">
              <a:rPr lang="en-US" altLang="ja-JP"/>
              <a:pPr/>
              <a:t>22</a:t>
            </a:fld>
            <a:endParaRPr lang="en-US" altLang="ja-JP"/>
          </a:p>
        </p:txBody>
      </p:sp>
      <p:sp>
        <p:nvSpPr>
          <p:cNvPr id="23555" name="Rectangle 2"/>
          <p:cNvSpPr>
            <a:spLocks noGrp="1" noChangeArrowheads="1"/>
          </p:cNvSpPr>
          <p:nvPr>
            <p:ph type="title"/>
          </p:nvPr>
        </p:nvSpPr>
        <p:spPr>
          <a:xfrm>
            <a:off x="827088" y="0"/>
            <a:ext cx="7138987" cy="633413"/>
          </a:xfrm>
        </p:spPr>
        <p:txBody>
          <a:bodyPr/>
          <a:lstStyle/>
          <a:p>
            <a:pPr eaLnBrk="1" hangingPunct="1"/>
            <a:r>
              <a:rPr lang="en-US" altLang="ja-JP" smtClean="0"/>
              <a:t>socket() + connect()</a:t>
            </a:r>
          </a:p>
        </p:txBody>
      </p:sp>
      <p:sp>
        <p:nvSpPr>
          <p:cNvPr id="23556" name="Text Box 5"/>
          <p:cNvSpPr txBox="1">
            <a:spLocks noChangeArrowheads="1"/>
          </p:cNvSpPr>
          <p:nvPr/>
        </p:nvSpPr>
        <p:spPr bwMode="auto">
          <a:xfrm>
            <a:off x="863984" y="692150"/>
            <a:ext cx="8064500" cy="5509200"/>
          </a:xfrm>
          <a:prstGeom prst="rect">
            <a:avLst/>
          </a:prstGeom>
          <a:noFill/>
          <a:ln w="9525">
            <a:noFill/>
            <a:miter lim="800000"/>
            <a:headEnd/>
            <a:tailEnd/>
          </a:ln>
        </p:spPr>
        <p:txBody>
          <a:bodyPr>
            <a:spAutoFit/>
          </a:bodyPr>
          <a:lstStyle/>
          <a:p>
            <a:r>
              <a:rPr lang="en-US" altLang="ja-JP" sz="1600">
                <a:latin typeface="Consolas" pitchFamily="49" charset="0"/>
              </a:rPr>
              <a:t>struct sockaddr_in servaddr;</a:t>
            </a:r>
          </a:p>
          <a:p>
            <a:r>
              <a:rPr lang="en-US" altLang="ja-JP" sz="1600">
                <a:latin typeface="Consolas" pitchFamily="49" charset="0"/>
              </a:rPr>
              <a:t>int	sockfd;</a:t>
            </a:r>
          </a:p>
          <a:p>
            <a:r>
              <a:rPr lang="en-US" altLang="ja-JP" sz="1600">
                <a:latin typeface="Consolas" pitchFamily="49" charset="0"/>
              </a:rPr>
              <a:t>char	*ip_address = "192.168.0.16";</a:t>
            </a:r>
          </a:p>
          <a:p>
            <a:r>
              <a:rPr lang="en-US" altLang="ja-JP" sz="1600">
                <a:latin typeface="Consolas" pitchFamily="49" charset="0"/>
              </a:rPr>
              <a:t>int	port = 13</a:t>
            </a:r>
            <a:r>
              <a:rPr lang="en-US" altLang="ja-JP" sz="1600" smtClean="0">
                <a:latin typeface="Consolas" pitchFamily="49" charset="0"/>
              </a:rPr>
              <a:t>; </a:t>
            </a:r>
            <a:r>
              <a:rPr lang="ja-JP" altLang="en-US" sz="1600" smtClean="0">
                <a:latin typeface="Consolas" pitchFamily="49" charset="0"/>
              </a:rPr>
              <a:t>　</a:t>
            </a:r>
            <a:r>
              <a:rPr lang="en-US" altLang="ja-JP" sz="1600" smtClean="0">
                <a:latin typeface="Consolas" pitchFamily="49" charset="0"/>
              </a:rPr>
              <a:t>/* </a:t>
            </a:r>
            <a:r>
              <a:rPr lang="en-US" altLang="ja-JP" sz="1600">
                <a:latin typeface="Consolas" pitchFamily="49" charset="0"/>
              </a:rPr>
              <a:t>daytime */</a:t>
            </a:r>
          </a:p>
          <a:p>
            <a:endParaRPr lang="en-US" altLang="ja-JP" sz="1600">
              <a:latin typeface="Consolas" pitchFamily="49" charset="0"/>
            </a:endParaRPr>
          </a:p>
          <a:p>
            <a:r>
              <a:rPr lang="en-US" altLang="ja-JP" sz="1600">
                <a:latin typeface="Consolas" pitchFamily="49" charset="0"/>
              </a:rPr>
              <a:t>if ( (sockfd = socket(AF_INET, SOCK_STREAM, 0)) &lt; 0) {</a:t>
            </a:r>
          </a:p>
          <a:p>
            <a:r>
              <a:rPr lang="en-US" altLang="ja-JP" sz="1600">
                <a:latin typeface="Consolas" pitchFamily="49" charset="0"/>
              </a:rPr>
              <a:t>    peror("socket");</a:t>
            </a:r>
          </a:p>
          <a:p>
            <a:r>
              <a:rPr lang="en-US" altLang="ja-JP" sz="1600">
                <a:latin typeface="Consolas" pitchFamily="49" charset="0"/>
              </a:rPr>
              <a:t>    exit(1);</a:t>
            </a:r>
          </a:p>
          <a:p>
            <a:r>
              <a:rPr lang="en-US" altLang="ja-JP" sz="1600">
                <a:latin typeface="Consolas" pitchFamily="49" charset="0"/>
              </a:rPr>
              <a:t>}</a:t>
            </a:r>
          </a:p>
          <a:p>
            <a:endParaRPr lang="en-US" altLang="ja-JP" sz="1600">
              <a:latin typeface="Consolas" pitchFamily="49" charset="0"/>
            </a:endParaRPr>
          </a:p>
          <a:p>
            <a:r>
              <a:rPr lang="en-US" altLang="ja-JP" sz="1600" smtClean="0">
                <a:latin typeface="Consolas" pitchFamily="49" charset="0"/>
              </a:rPr>
              <a:t>servaddr.sin_family = </a:t>
            </a:r>
            <a:r>
              <a:rPr lang="en-US" altLang="ja-JP" sz="1600">
                <a:latin typeface="Consolas" pitchFamily="49" charset="0"/>
              </a:rPr>
              <a:t>AF_INET;</a:t>
            </a:r>
          </a:p>
          <a:p>
            <a:r>
              <a:rPr lang="en-US" altLang="ja-JP" sz="1600" smtClean="0">
                <a:latin typeface="Consolas" pitchFamily="49" charset="0"/>
              </a:rPr>
              <a:t>servaddr.sin_port   = </a:t>
            </a:r>
            <a:r>
              <a:rPr lang="en-US" altLang="ja-JP" sz="1600">
                <a:latin typeface="Consolas" pitchFamily="49" charset="0"/>
              </a:rPr>
              <a:t>htons(port);</a:t>
            </a:r>
          </a:p>
          <a:p>
            <a:r>
              <a:rPr lang="en-US" altLang="ja-JP" sz="1600">
                <a:latin typeface="Consolas" pitchFamily="49" charset="0"/>
              </a:rPr>
              <a:t>if (inet_pton(AF_INET, ip_address, &amp;servaddr.sin_addr) &lt;=0) {</a:t>
            </a:r>
          </a:p>
          <a:p>
            <a:r>
              <a:rPr lang="en-US" altLang="ja-JP" sz="1600">
                <a:latin typeface="Consolas" pitchFamily="49" charset="0"/>
              </a:rPr>
              <a:t>    fprintf(stderr, "inet_pton error for %s\n", ip_address);</a:t>
            </a:r>
          </a:p>
          <a:p>
            <a:r>
              <a:rPr lang="en-US" altLang="ja-JP" sz="1600">
                <a:latin typeface="Consolas" pitchFamily="49" charset="0"/>
              </a:rPr>
              <a:t>    exit(1);</a:t>
            </a:r>
          </a:p>
          <a:p>
            <a:r>
              <a:rPr lang="en-US" altLang="ja-JP" sz="1600">
                <a:latin typeface="Consolas" pitchFamily="49" charset="0"/>
              </a:rPr>
              <a:t>}</a:t>
            </a:r>
          </a:p>
          <a:p>
            <a:endParaRPr lang="en-US" altLang="ja-JP" sz="1600">
              <a:latin typeface="Consolas" pitchFamily="49" charset="0"/>
            </a:endParaRPr>
          </a:p>
          <a:p>
            <a:r>
              <a:rPr lang="en-US" altLang="ja-JP" sz="1600">
                <a:latin typeface="Consolas" pitchFamily="49" charset="0"/>
              </a:rPr>
              <a:t>if (connect(sockfd, </a:t>
            </a:r>
            <a:r>
              <a:rPr lang="en-US" altLang="ja-JP" sz="1600" b="1">
                <a:latin typeface="Consolas" pitchFamily="49" charset="0"/>
              </a:rPr>
              <a:t>(struct sockaddr *) </a:t>
            </a:r>
            <a:r>
              <a:rPr lang="en-US" altLang="ja-JP" sz="1600">
                <a:latin typeface="Consolas" pitchFamily="49" charset="0"/>
              </a:rPr>
              <a:t>&amp;servaddr,    	sizeof(servaddr)) &lt; 0) {</a:t>
            </a:r>
          </a:p>
          <a:p>
            <a:r>
              <a:rPr lang="en-US" altLang="ja-JP" sz="1600">
                <a:latin typeface="Consolas" pitchFamily="49" charset="0"/>
              </a:rPr>
              <a:t>    perror("connect");</a:t>
            </a:r>
          </a:p>
          <a:p>
            <a:r>
              <a:rPr lang="en-US" altLang="ja-JP" sz="1600">
                <a:latin typeface="Consolas" pitchFamily="49" charset="0"/>
              </a:rPr>
              <a:t>    exit(1);</a:t>
            </a:r>
          </a:p>
          <a:p>
            <a:r>
              <a:rPr lang="en-US" altLang="ja-JP" sz="1600">
                <a:latin typeface="Consolas" pitchFamily="49" charset="0"/>
              </a:rPr>
              <a:t>}</a:t>
            </a:r>
          </a:p>
        </p:txBody>
      </p:sp>
      <p:sp>
        <p:nvSpPr>
          <p:cNvPr id="23557" name="テキスト ボックス 1"/>
          <p:cNvSpPr txBox="1">
            <a:spLocks noChangeArrowheads="1"/>
          </p:cNvSpPr>
          <p:nvPr/>
        </p:nvSpPr>
        <p:spPr bwMode="auto">
          <a:xfrm>
            <a:off x="4608004" y="5615397"/>
            <a:ext cx="4005263" cy="369887"/>
          </a:xfrm>
          <a:prstGeom prst="rect">
            <a:avLst/>
          </a:prstGeom>
          <a:noFill/>
          <a:ln w="9525">
            <a:noFill/>
            <a:miter lim="800000"/>
            <a:headEnd/>
            <a:tailEnd/>
          </a:ln>
        </p:spPr>
        <p:txBody>
          <a:bodyPr wrap="none">
            <a:spAutoFit/>
          </a:bodyPr>
          <a:lstStyle/>
          <a:p>
            <a:r>
              <a:rPr lang="ja-JP" altLang="en-US"/>
              <a:t>長過ぎるので普通はなにかしたいところ</a:t>
            </a:r>
          </a:p>
        </p:txBody>
      </p:sp>
      <p:sp>
        <p:nvSpPr>
          <p:cNvPr id="23558" name="日付プレースホルダ 5"/>
          <p:cNvSpPr>
            <a:spLocks noGrp="1"/>
          </p:cNvSpPr>
          <p:nvPr>
            <p:ph type="dt" sz="quarter" idx="10"/>
          </p:nvPr>
        </p:nvSpPr>
        <p:spPr>
          <a:noFill/>
        </p:spPr>
        <p:txBody>
          <a:bodyPr/>
          <a:lstStyle/>
          <a:p>
            <a:r>
              <a:rPr lang="en-US" altLang="ja-JP"/>
              <a:t>2012-08-09</a:t>
            </a:r>
          </a:p>
        </p:txBody>
      </p:sp>
      <p:sp>
        <p:nvSpPr>
          <p:cNvPr id="23559"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5"/>
          <p:cNvSpPr>
            <a:spLocks noGrp="1"/>
          </p:cNvSpPr>
          <p:nvPr>
            <p:ph type="sldNum" sz="quarter" idx="12"/>
          </p:nvPr>
        </p:nvSpPr>
        <p:spPr>
          <a:noFill/>
        </p:spPr>
        <p:txBody>
          <a:bodyPr/>
          <a:lstStyle/>
          <a:p>
            <a:fld id="{3158589E-5288-46B2-A3E5-0B3B2A1B5646}" type="slidenum">
              <a:rPr lang="en-US" altLang="ja-JP"/>
              <a:pPr/>
              <a:t>23</a:t>
            </a:fld>
            <a:endParaRPr lang="en-US" altLang="ja-JP"/>
          </a:p>
        </p:txBody>
      </p:sp>
      <p:sp>
        <p:nvSpPr>
          <p:cNvPr id="24579" name="Rectangle 2"/>
          <p:cNvSpPr>
            <a:spLocks noGrp="1" noChangeArrowheads="1"/>
          </p:cNvSpPr>
          <p:nvPr>
            <p:ph type="title"/>
          </p:nvPr>
        </p:nvSpPr>
        <p:spPr/>
        <p:txBody>
          <a:bodyPr/>
          <a:lstStyle/>
          <a:p>
            <a:pPr eaLnBrk="1" hangingPunct="1"/>
            <a:r>
              <a:rPr lang="en-US" altLang="ja-JP" smtClean="0"/>
              <a:t>connect_tcp()</a:t>
            </a:r>
          </a:p>
        </p:txBody>
      </p:sp>
      <p:sp>
        <p:nvSpPr>
          <p:cNvPr id="24580" name="Text Box 4"/>
          <p:cNvSpPr txBox="1">
            <a:spLocks noChangeArrowheads="1"/>
          </p:cNvSpPr>
          <p:nvPr/>
        </p:nvSpPr>
        <p:spPr bwMode="auto">
          <a:xfrm>
            <a:off x="395288" y="1628775"/>
            <a:ext cx="8126412" cy="3378200"/>
          </a:xfrm>
          <a:prstGeom prst="rect">
            <a:avLst/>
          </a:prstGeom>
          <a:noFill/>
          <a:ln w="9525">
            <a:noFill/>
            <a:miter lim="800000"/>
            <a:headEnd/>
            <a:tailEnd/>
          </a:ln>
        </p:spPr>
        <p:txBody>
          <a:bodyPr wrap="none">
            <a:spAutoFit/>
          </a:bodyPr>
          <a:lstStyle/>
          <a:p>
            <a:r>
              <a:rPr lang="en-US" altLang="ja-JP" sz="2400"/>
              <a:t>if (</a:t>
            </a:r>
            <a:r>
              <a:rPr lang="ja-JP" altLang="en-US" sz="2400"/>
              <a:t>　</a:t>
            </a:r>
            <a:r>
              <a:rPr lang="en-US" altLang="ja-JP" sz="2400"/>
              <a:t>(sockfd = connect_tcp(ip_address, port)) &lt; 0) {</a:t>
            </a:r>
          </a:p>
          <a:p>
            <a:r>
              <a:rPr lang="en-US" altLang="ja-JP" sz="2400"/>
              <a:t>    fprintf("connect error");</a:t>
            </a:r>
          </a:p>
          <a:p>
            <a:r>
              <a:rPr lang="en-US" altLang="ja-JP" sz="2400"/>
              <a:t>    exit(1);</a:t>
            </a:r>
          </a:p>
          <a:p>
            <a:r>
              <a:rPr lang="en-US" altLang="ja-JP" sz="2400"/>
              <a:t>}</a:t>
            </a:r>
          </a:p>
          <a:p>
            <a:endParaRPr lang="en-US" altLang="ja-JP" sz="2400"/>
          </a:p>
          <a:p>
            <a:r>
              <a:rPr lang="ja-JP" altLang="en-US" sz="2400"/>
              <a:t>と書けるようにまとめておくと使いまわしがきく（かもしれない）。</a:t>
            </a:r>
          </a:p>
          <a:p>
            <a:endParaRPr lang="ja-JP" altLang="en-US" sz="2400"/>
          </a:p>
          <a:p>
            <a:r>
              <a:rPr lang="ja-JP" altLang="en-US" sz="2400"/>
              <a:t>その他</a:t>
            </a:r>
          </a:p>
          <a:p>
            <a:r>
              <a:rPr lang="ja-JP" altLang="en-US" sz="2400"/>
              <a:t>　ソケットアドレス構造体の取り扱いに</a:t>
            </a:r>
            <a:r>
              <a:rPr lang="en-US" altLang="ja-JP" sz="2400"/>
              <a:t>getaddrinfo()</a:t>
            </a:r>
            <a:r>
              <a:rPr lang="ja-JP" altLang="en-US" sz="2400"/>
              <a:t>を使う。</a:t>
            </a:r>
          </a:p>
        </p:txBody>
      </p:sp>
      <p:sp>
        <p:nvSpPr>
          <p:cNvPr id="24581" name="日付プレースホルダ 5"/>
          <p:cNvSpPr>
            <a:spLocks noGrp="1"/>
          </p:cNvSpPr>
          <p:nvPr>
            <p:ph type="dt" sz="quarter" idx="10"/>
          </p:nvPr>
        </p:nvSpPr>
        <p:spPr>
          <a:noFill/>
        </p:spPr>
        <p:txBody>
          <a:bodyPr/>
          <a:lstStyle/>
          <a:p>
            <a:r>
              <a:rPr lang="en-US" altLang="ja-JP"/>
              <a:t>2012-08-09</a:t>
            </a:r>
          </a:p>
        </p:txBody>
      </p:sp>
      <p:sp>
        <p:nvSpPr>
          <p:cNvPr id="24582"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250825" y="274638"/>
            <a:ext cx="8497888" cy="1143000"/>
          </a:xfrm>
        </p:spPr>
        <p:txBody>
          <a:bodyPr/>
          <a:lstStyle/>
          <a:p>
            <a:r>
              <a:rPr lang="en-US" altLang="ja-JP" sz="4000" smtClean="0"/>
              <a:t>DAQ-Middleware Sock</a:t>
            </a:r>
            <a:r>
              <a:rPr lang="ja-JP" altLang="en-US" sz="4000" smtClean="0"/>
              <a:t>ライブラリでは</a:t>
            </a:r>
          </a:p>
        </p:txBody>
      </p:sp>
      <p:sp>
        <p:nvSpPr>
          <p:cNvPr id="25604" name="スライド番号プレースホルダ 3"/>
          <p:cNvSpPr>
            <a:spLocks noGrp="1"/>
          </p:cNvSpPr>
          <p:nvPr>
            <p:ph type="sldNum" sz="quarter" idx="12"/>
          </p:nvPr>
        </p:nvSpPr>
        <p:spPr>
          <a:noFill/>
        </p:spPr>
        <p:txBody>
          <a:bodyPr/>
          <a:lstStyle/>
          <a:p>
            <a:fld id="{CEE51657-EF39-4C29-8D79-079A3F1A06C1}" type="slidenum">
              <a:rPr lang="en-US" altLang="ja-JP"/>
              <a:pPr/>
              <a:t>24</a:t>
            </a:fld>
            <a:endParaRPr lang="en-US" altLang="ja-JP"/>
          </a:p>
        </p:txBody>
      </p:sp>
      <p:sp>
        <p:nvSpPr>
          <p:cNvPr id="25605" name="テキスト ボックス 4"/>
          <p:cNvSpPr txBox="1">
            <a:spLocks noChangeArrowheads="1"/>
          </p:cNvSpPr>
          <p:nvPr/>
        </p:nvSpPr>
        <p:spPr bwMode="auto">
          <a:xfrm>
            <a:off x="179388" y="1916113"/>
            <a:ext cx="9048750" cy="3140075"/>
          </a:xfrm>
          <a:prstGeom prst="rect">
            <a:avLst/>
          </a:prstGeom>
          <a:noFill/>
          <a:ln w="9525">
            <a:noFill/>
            <a:miter lim="800000"/>
            <a:headEnd/>
            <a:tailEnd/>
          </a:ln>
        </p:spPr>
        <p:txBody>
          <a:bodyPr wrap="none">
            <a:spAutoFit/>
          </a:bodyPr>
          <a:lstStyle/>
          <a:p>
            <a:r>
              <a:rPr lang="en-US" altLang="ja-JP">
                <a:latin typeface="Consolas" pitchFamily="49" charset="0"/>
              </a:rPr>
              <a:t> try {</a:t>
            </a:r>
          </a:p>
          <a:p>
            <a:r>
              <a:rPr lang="en-US" altLang="ja-JP">
                <a:latin typeface="Consolas" pitchFamily="49" charset="0"/>
              </a:rPr>
              <a:t>        // Create socket and connect to data server.</a:t>
            </a:r>
          </a:p>
          <a:p>
            <a:r>
              <a:rPr lang="en-US" altLang="ja-JP">
                <a:latin typeface="Consolas" pitchFamily="49" charset="0"/>
              </a:rPr>
              <a:t>        </a:t>
            </a:r>
            <a:r>
              <a:rPr lang="en-US" altLang="ja-JP">
                <a:solidFill>
                  <a:srgbClr val="FF0000"/>
                </a:solidFill>
                <a:latin typeface="Consolas" pitchFamily="49" charset="0"/>
              </a:rPr>
              <a:t>m_sock = new DAQMW::Sock();</a:t>
            </a:r>
          </a:p>
          <a:p>
            <a:r>
              <a:rPr lang="en-US" altLang="ja-JP">
                <a:latin typeface="Consolas" pitchFamily="49" charset="0"/>
              </a:rPr>
              <a:t>        </a:t>
            </a:r>
            <a:r>
              <a:rPr lang="en-US" altLang="ja-JP">
                <a:solidFill>
                  <a:srgbClr val="FF0000"/>
                </a:solidFill>
                <a:latin typeface="Consolas" pitchFamily="49" charset="0"/>
              </a:rPr>
              <a:t>m_sock-&gt;connect(m_srcAddr, m_srcPort);</a:t>
            </a:r>
          </a:p>
          <a:p>
            <a:r>
              <a:rPr lang="en-US" altLang="ja-JP">
                <a:latin typeface="Consolas" pitchFamily="49" charset="0"/>
              </a:rPr>
              <a:t> } catch (DAQMW::SockException&amp; e) {</a:t>
            </a:r>
          </a:p>
          <a:p>
            <a:r>
              <a:rPr lang="en-US" altLang="ja-JP">
                <a:latin typeface="Consolas" pitchFamily="49" charset="0"/>
              </a:rPr>
              <a:t>        std::cerr &lt;&lt; "Sock Fatal Error : " &lt;&lt; e.what() &lt;&lt; std::endl;</a:t>
            </a:r>
          </a:p>
          <a:p>
            <a:r>
              <a:rPr lang="en-US" altLang="ja-JP">
                <a:latin typeface="Consolas" pitchFamily="49" charset="0"/>
              </a:rPr>
              <a:t>        fatal_error_report(USER_DEFINED_ERROR1, "SOCKET FATAL ERROR");</a:t>
            </a:r>
          </a:p>
          <a:p>
            <a:r>
              <a:rPr lang="en-US" altLang="ja-JP">
                <a:latin typeface="Consolas" pitchFamily="49" charset="0"/>
              </a:rPr>
              <a:t> } catch (...) {</a:t>
            </a:r>
          </a:p>
          <a:p>
            <a:r>
              <a:rPr lang="en-US" altLang="ja-JP">
                <a:latin typeface="Consolas" pitchFamily="49" charset="0"/>
              </a:rPr>
              <a:t>        std::cerr &lt;&lt; "Sock Fatal Error : Unknown" &lt;&lt; std::endl;</a:t>
            </a:r>
          </a:p>
          <a:p>
            <a:r>
              <a:rPr lang="en-US" altLang="ja-JP">
                <a:latin typeface="Consolas" pitchFamily="49" charset="0"/>
              </a:rPr>
              <a:t>        fatal_error_report(USER_DEFINED_ERROR1, "SOCKET FATAL ERROR");</a:t>
            </a:r>
          </a:p>
          <a:p>
            <a:r>
              <a:rPr lang="en-US" altLang="ja-JP">
                <a:latin typeface="Consolas" pitchFamily="49" charset="0"/>
              </a:rPr>
              <a:t> }</a:t>
            </a:r>
            <a:endParaRPr lang="ja-JP" altLang="en-US">
              <a:latin typeface="Consolas" pitchFamily="49" charset="0"/>
            </a:endParaRPr>
          </a:p>
        </p:txBody>
      </p:sp>
      <p:sp>
        <p:nvSpPr>
          <p:cNvPr id="25606" name="日付プレースホルダ 5"/>
          <p:cNvSpPr>
            <a:spLocks noGrp="1"/>
          </p:cNvSpPr>
          <p:nvPr>
            <p:ph type="dt" sz="quarter" idx="10"/>
          </p:nvPr>
        </p:nvSpPr>
        <p:spPr>
          <a:noFill/>
        </p:spPr>
        <p:txBody>
          <a:bodyPr/>
          <a:lstStyle/>
          <a:p>
            <a:r>
              <a:rPr lang="en-US" altLang="ja-JP"/>
              <a:t>2012-08-09</a:t>
            </a:r>
          </a:p>
        </p:txBody>
      </p:sp>
      <p:sp>
        <p:nvSpPr>
          <p:cNvPr id="25607"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p:spPr>
        <p:txBody>
          <a:bodyPr/>
          <a:lstStyle/>
          <a:p>
            <a:fld id="{0AD1D962-8D2C-426C-8B71-2655CA733FC9}" type="slidenum">
              <a:rPr lang="en-US" altLang="ja-JP"/>
              <a:pPr/>
              <a:t>25</a:t>
            </a:fld>
            <a:endParaRPr lang="en-US" altLang="ja-JP"/>
          </a:p>
        </p:txBody>
      </p:sp>
      <p:sp>
        <p:nvSpPr>
          <p:cNvPr id="27651" name="Rectangle 2"/>
          <p:cNvSpPr>
            <a:spLocks noGrp="1" noChangeArrowheads="1"/>
          </p:cNvSpPr>
          <p:nvPr>
            <p:ph type="title"/>
          </p:nvPr>
        </p:nvSpPr>
        <p:spPr/>
        <p:txBody>
          <a:bodyPr/>
          <a:lstStyle/>
          <a:p>
            <a:pPr eaLnBrk="1" hangingPunct="1"/>
            <a:r>
              <a:rPr lang="ja-JP" altLang="en-US" smtClean="0"/>
              <a:t>パケットの流れを見てみる</a:t>
            </a:r>
          </a:p>
        </p:txBody>
      </p:sp>
      <p:sp>
        <p:nvSpPr>
          <p:cNvPr id="27652" name="Text Box 4"/>
          <p:cNvSpPr txBox="1">
            <a:spLocks noChangeArrowheads="1"/>
          </p:cNvSpPr>
          <p:nvPr/>
        </p:nvSpPr>
        <p:spPr bwMode="auto">
          <a:xfrm>
            <a:off x="0" y="1628775"/>
            <a:ext cx="9080500" cy="2838450"/>
          </a:xfrm>
          <a:prstGeom prst="rect">
            <a:avLst/>
          </a:prstGeom>
          <a:noFill/>
          <a:ln w="9525">
            <a:noFill/>
            <a:miter lim="800000"/>
            <a:headEnd/>
            <a:tailEnd/>
          </a:ln>
        </p:spPr>
        <p:txBody>
          <a:bodyPr wrap="none">
            <a:spAutoFit/>
          </a:bodyPr>
          <a:lstStyle/>
          <a:p>
            <a:r>
              <a:rPr lang="en-US" altLang="ja-JP"/>
              <a:t>0.000000   0.000000   connect start</a:t>
            </a:r>
          </a:p>
          <a:p>
            <a:r>
              <a:rPr lang="en-US" altLang="ja-JP"/>
              <a:t>0.000363   0.000363   IP 192.168.0.100.35005 &gt; 192.168.0.101.13: S</a:t>
            </a:r>
          </a:p>
          <a:p>
            <a:r>
              <a:rPr lang="en-US" altLang="ja-JP"/>
              <a:t>0.000489   0.000126   IP 192.168.0.101.13    &gt; 192.168.0.100.35005: S</a:t>
            </a:r>
          </a:p>
          <a:p>
            <a:r>
              <a:rPr lang="en-US" altLang="ja-JP"/>
              <a:t>0.000536   0.000047   IP 192.168.0.100.35005 &gt; 192.168.0.101.13: . ack 1 win 1460</a:t>
            </a:r>
          </a:p>
          <a:p>
            <a:r>
              <a:rPr lang="en-US" altLang="ja-JP"/>
              <a:t>0.000583   0.000047   connect returns</a:t>
            </a:r>
          </a:p>
          <a:p>
            <a:endParaRPr lang="en-US" altLang="ja-JP"/>
          </a:p>
          <a:p>
            <a:r>
              <a:rPr lang="en-US" altLang="ja-JP"/>
              <a:t>0.004302   0.003719   IP 192.168.0.101.13    &gt; 192.168.0.100.35005: FP 1:27(26) ack 1</a:t>
            </a:r>
          </a:p>
          <a:p>
            <a:r>
              <a:rPr lang="en-US" altLang="ja-JP"/>
              <a:t>0.004718   0.000416   IP 192.168.0.100.35005 &gt; 192.168.0.101.13: F 1:1(0) ack 28</a:t>
            </a:r>
          </a:p>
          <a:p>
            <a:r>
              <a:rPr lang="en-US" altLang="ja-JP"/>
              <a:t>0.004917   0.000199   IP 192.168.0.101.13    &gt; 192.168.0.100.35005: . ack 2 win 33303</a:t>
            </a:r>
          </a:p>
          <a:p>
            <a:endParaRPr lang="en-US" altLang="ja-JP"/>
          </a:p>
        </p:txBody>
      </p:sp>
      <p:sp>
        <p:nvSpPr>
          <p:cNvPr id="27653" name="日付プレースホルダ 4"/>
          <p:cNvSpPr>
            <a:spLocks noGrp="1"/>
          </p:cNvSpPr>
          <p:nvPr>
            <p:ph type="dt" sz="quarter" idx="10"/>
          </p:nvPr>
        </p:nvSpPr>
        <p:spPr>
          <a:noFill/>
        </p:spPr>
        <p:txBody>
          <a:bodyPr/>
          <a:lstStyle/>
          <a:p>
            <a:r>
              <a:rPr lang="en-US" altLang="ja-JP"/>
              <a:t>2012-08-09</a:t>
            </a:r>
          </a:p>
        </p:txBody>
      </p:sp>
      <p:sp>
        <p:nvSpPr>
          <p:cNvPr id="2765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5"/>
          <p:cNvSpPr>
            <a:spLocks noGrp="1"/>
          </p:cNvSpPr>
          <p:nvPr>
            <p:ph type="sldNum" sz="quarter" idx="12"/>
          </p:nvPr>
        </p:nvSpPr>
        <p:spPr>
          <a:noFill/>
        </p:spPr>
        <p:txBody>
          <a:bodyPr/>
          <a:lstStyle/>
          <a:p>
            <a:fld id="{567CA156-F6A2-43C2-AFC7-BD5856F38C7C}" type="slidenum">
              <a:rPr lang="en-US" altLang="ja-JP"/>
              <a:pPr/>
              <a:t>26</a:t>
            </a:fld>
            <a:endParaRPr lang="en-US" altLang="ja-JP"/>
          </a:p>
        </p:txBody>
      </p:sp>
      <p:sp>
        <p:nvSpPr>
          <p:cNvPr id="28675" name="Rectangle 2"/>
          <p:cNvSpPr>
            <a:spLocks noGrp="1" noChangeArrowheads="1"/>
          </p:cNvSpPr>
          <p:nvPr>
            <p:ph type="title"/>
          </p:nvPr>
        </p:nvSpPr>
        <p:spPr/>
        <p:txBody>
          <a:bodyPr/>
          <a:lstStyle/>
          <a:p>
            <a:pPr eaLnBrk="1" hangingPunct="1"/>
            <a:r>
              <a:rPr lang="en-US" altLang="ja-JP" smtClean="0"/>
              <a:t>read()</a:t>
            </a:r>
            <a:r>
              <a:rPr lang="ja-JP" altLang="en-US" smtClean="0"/>
              <a:t>、</a:t>
            </a:r>
            <a:r>
              <a:rPr lang="en-US" altLang="ja-JP" smtClean="0"/>
              <a:t>write()</a:t>
            </a:r>
          </a:p>
        </p:txBody>
      </p:sp>
      <p:sp>
        <p:nvSpPr>
          <p:cNvPr id="28676" name="Rectangle 3"/>
          <p:cNvSpPr>
            <a:spLocks noGrp="1" noChangeArrowheads="1"/>
          </p:cNvSpPr>
          <p:nvPr>
            <p:ph type="body" idx="1"/>
          </p:nvPr>
        </p:nvSpPr>
        <p:spPr/>
        <p:txBody>
          <a:bodyPr/>
          <a:lstStyle/>
          <a:p>
            <a:pPr eaLnBrk="1" hangingPunct="1"/>
            <a:r>
              <a:rPr lang="ja-JP" altLang="en-US" smtClean="0"/>
              <a:t>ソケットファイルディスクリプタを</a:t>
            </a:r>
            <a:r>
              <a:rPr lang="en-US" altLang="ja-JP" smtClean="0"/>
              <a:t>read(), write()</a:t>
            </a:r>
            <a:r>
              <a:rPr lang="ja-JP" altLang="en-US" smtClean="0"/>
              <a:t>するとデータの受信、送信ができる。</a:t>
            </a:r>
          </a:p>
          <a:p>
            <a:pPr eaLnBrk="1" hangingPunct="1"/>
            <a:endParaRPr lang="ja-JP" altLang="en-US" smtClean="0"/>
          </a:p>
          <a:p>
            <a:pPr eaLnBrk="1" hangingPunct="1"/>
            <a:r>
              <a:rPr lang="en-US" altLang="ja-JP" smtClean="0"/>
              <a:t>read()</a:t>
            </a:r>
          </a:p>
          <a:p>
            <a:pPr lvl="1" eaLnBrk="1" hangingPunct="1"/>
            <a:r>
              <a:rPr lang="ja-JP" altLang="en-US" smtClean="0"/>
              <a:t>通信相手方からのデータがソケットレシーブバッファに入っている。そのデータを読む。</a:t>
            </a:r>
          </a:p>
          <a:p>
            <a:pPr eaLnBrk="1" hangingPunct="1"/>
            <a:r>
              <a:rPr lang="en-US" altLang="ja-JP" smtClean="0"/>
              <a:t>write()</a:t>
            </a:r>
          </a:p>
          <a:p>
            <a:pPr lvl="1" eaLnBrk="1" hangingPunct="1"/>
            <a:r>
              <a:rPr lang="ja-JP" altLang="en-US" smtClean="0"/>
              <a:t>ソケットセンドバッファにデータを書く。書いたデータが通信相手方に送られる。</a:t>
            </a:r>
          </a:p>
          <a:p>
            <a:pPr eaLnBrk="1" hangingPunct="1">
              <a:buFontTx/>
              <a:buNone/>
            </a:pPr>
            <a:endParaRPr lang="en-US" altLang="ja-JP" smtClean="0"/>
          </a:p>
        </p:txBody>
      </p:sp>
      <p:sp>
        <p:nvSpPr>
          <p:cNvPr id="28677" name="日付プレースホルダ 4"/>
          <p:cNvSpPr>
            <a:spLocks noGrp="1"/>
          </p:cNvSpPr>
          <p:nvPr>
            <p:ph type="dt" sz="quarter" idx="10"/>
          </p:nvPr>
        </p:nvSpPr>
        <p:spPr>
          <a:noFill/>
        </p:spPr>
        <p:txBody>
          <a:bodyPr/>
          <a:lstStyle/>
          <a:p>
            <a:r>
              <a:rPr lang="en-US" altLang="ja-JP"/>
              <a:t>2012-08-09</a:t>
            </a:r>
          </a:p>
        </p:txBody>
      </p:sp>
      <p:sp>
        <p:nvSpPr>
          <p:cNvPr id="28678"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5"/>
          <p:cNvSpPr>
            <a:spLocks noGrp="1"/>
          </p:cNvSpPr>
          <p:nvPr>
            <p:ph type="sldNum" sz="quarter" idx="12"/>
          </p:nvPr>
        </p:nvSpPr>
        <p:spPr>
          <a:noFill/>
        </p:spPr>
        <p:txBody>
          <a:bodyPr/>
          <a:lstStyle/>
          <a:p>
            <a:fld id="{F01C4DB4-316E-4FA3-885F-270AEC1A7216}" type="slidenum">
              <a:rPr lang="en-US" altLang="ja-JP"/>
              <a:pPr/>
              <a:t>27</a:t>
            </a:fld>
            <a:endParaRPr lang="en-US" altLang="ja-JP"/>
          </a:p>
        </p:txBody>
      </p:sp>
      <p:sp>
        <p:nvSpPr>
          <p:cNvPr id="29699" name="Rectangle 2"/>
          <p:cNvSpPr>
            <a:spLocks noGrp="1" noChangeArrowheads="1"/>
          </p:cNvSpPr>
          <p:nvPr>
            <p:ph type="title"/>
          </p:nvPr>
        </p:nvSpPr>
        <p:spPr/>
        <p:txBody>
          <a:bodyPr/>
          <a:lstStyle/>
          <a:p>
            <a:pPr eaLnBrk="1" hangingPunct="1"/>
            <a:r>
              <a:rPr lang="en-US" altLang="ja-JP" smtClean="0"/>
              <a:t>TCP Input/Output</a:t>
            </a:r>
          </a:p>
        </p:txBody>
      </p:sp>
      <p:sp>
        <p:nvSpPr>
          <p:cNvPr id="29700" name="Rectangle 4"/>
          <p:cNvSpPr>
            <a:spLocks noChangeArrowheads="1"/>
          </p:cNvSpPr>
          <p:nvPr/>
        </p:nvSpPr>
        <p:spPr bwMode="auto">
          <a:xfrm>
            <a:off x="684213" y="1700213"/>
            <a:ext cx="1584325" cy="792162"/>
          </a:xfrm>
          <a:prstGeom prst="rect">
            <a:avLst/>
          </a:prstGeom>
          <a:noFill/>
          <a:ln w="9525">
            <a:solidFill>
              <a:schemeClr val="tx1"/>
            </a:solidFill>
            <a:miter lim="800000"/>
            <a:headEnd/>
            <a:tailEnd/>
          </a:ln>
        </p:spPr>
        <p:txBody>
          <a:bodyPr wrap="none" anchor="ctr"/>
          <a:lstStyle/>
          <a:p>
            <a:pPr algn="ctr"/>
            <a:r>
              <a:rPr lang="en-US" altLang="ja-JP" sz="2000"/>
              <a:t>application</a:t>
            </a:r>
          </a:p>
        </p:txBody>
      </p:sp>
      <p:sp>
        <p:nvSpPr>
          <p:cNvPr id="29701" name="Rectangle 5"/>
          <p:cNvSpPr>
            <a:spLocks noChangeArrowheads="1"/>
          </p:cNvSpPr>
          <p:nvPr/>
        </p:nvSpPr>
        <p:spPr bwMode="auto">
          <a:xfrm>
            <a:off x="684213" y="3068638"/>
            <a:ext cx="1584325" cy="792162"/>
          </a:xfrm>
          <a:prstGeom prst="rect">
            <a:avLst/>
          </a:prstGeom>
          <a:noFill/>
          <a:ln w="9525">
            <a:solidFill>
              <a:schemeClr val="tx1"/>
            </a:solidFill>
            <a:miter lim="800000"/>
            <a:headEnd/>
            <a:tailEnd/>
          </a:ln>
        </p:spPr>
        <p:txBody>
          <a:bodyPr wrap="none" anchor="ctr"/>
          <a:lstStyle/>
          <a:p>
            <a:pPr algn="ctr"/>
            <a:r>
              <a:rPr lang="en-US" altLang="ja-JP" sz="2000"/>
              <a:t>TCP</a:t>
            </a:r>
          </a:p>
        </p:txBody>
      </p:sp>
      <p:sp>
        <p:nvSpPr>
          <p:cNvPr id="29702" name="Rectangle 6"/>
          <p:cNvSpPr>
            <a:spLocks noChangeArrowheads="1"/>
          </p:cNvSpPr>
          <p:nvPr/>
        </p:nvSpPr>
        <p:spPr bwMode="auto">
          <a:xfrm>
            <a:off x="684213" y="4437063"/>
            <a:ext cx="1584325" cy="792162"/>
          </a:xfrm>
          <a:prstGeom prst="rect">
            <a:avLst/>
          </a:prstGeom>
          <a:noFill/>
          <a:ln w="9525">
            <a:solidFill>
              <a:schemeClr val="tx1"/>
            </a:solidFill>
            <a:miter lim="800000"/>
            <a:headEnd/>
            <a:tailEnd/>
          </a:ln>
        </p:spPr>
        <p:txBody>
          <a:bodyPr wrap="none" anchor="ctr"/>
          <a:lstStyle/>
          <a:p>
            <a:pPr algn="ctr"/>
            <a:r>
              <a:rPr lang="en-US" altLang="ja-JP" sz="2000"/>
              <a:t>IP</a:t>
            </a:r>
          </a:p>
        </p:txBody>
      </p:sp>
      <p:sp>
        <p:nvSpPr>
          <p:cNvPr id="29703" name="Rectangle 7"/>
          <p:cNvSpPr>
            <a:spLocks noChangeArrowheads="1"/>
          </p:cNvSpPr>
          <p:nvPr/>
        </p:nvSpPr>
        <p:spPr bwMode="auto">
          <a:xfrm>
            <a:off x="684213" y="5805488"/>
            <a:ext cx="1584325" cy="792162"/>
          </a:xfrm>
          <a:prstGeom prst="rect">
            <a:avLst/>
          </a:prstGeom>
          <a:noFill/>
          <a:ln w="9525">
            <a:solidFill>
              <a:schemeClr val="tx1"/>
            </a:solidFill>
            <a:miter lim="800000"/>
            <a:headEnd/>
            <a:tailEnd/>
          </a:ln>
        </p:spPr>
        <p:txBody>
          <a:bodyPr wrap="none" anchor="ctr"/>
          <a:lstStyle/>
          <a:p>
            <a:pPr algn="ctr"/>
            <a:r>
              <a:rPr lang="en-US" altLang="ja-JP" sz="2000"/>
              <a:t>datalink</a:t>
            </a:r>
          </a:p>
        </p:txBody>
      </p:sp>
      <p:sp>
        <p:nvSpPr>
          <p:cNvPr id="29704" name="Rectangle 13"/>
          <p:cNvSpPr>
            <a:spLocks noChangeArrowheads="1"/>
          </p:cNvSpPr>
          <p:nvPr/>
        </p:nvSpPr>
        <p:spPr bwMode="auto">
          <a:xfrm>
            <a:off x="3059113" y="1700213"/>
            <a:ext cx="2233612" cy="792162"/>
          </a:xfrm>
          <a:prstGeom prst="rect">
            <a:avLst/>
          </a:prstGeom>
          <a:noFill/>
          <a:ln w="9525">
            <a:solidFill>
              <a:schemeClr val="tx1"/>
            </a:solidFill>
            <a:miter lim="800000"/>
            <a:headEnd/>
            <a:tailEnd/>
          </a:ln>
        </p:spPr>
        <p:txBody>
          <a:bodyPr wrap="none" anchor="ctr"/>
          <a:lstStyle/>
          <a:p>
            <a:pPr algn="ctr"/>
            <a:r>
              <a:rPr lang="en-US" altLang="ja-JP" sz="2000"/>
              <a:t>application buffer</a:t>
            </a:r>
          </a:p>
        </p:txBody>
      </p:sp>
      <p:sp>
        <p:nvSpPr>
          <p:cNvPr id="29705" name="Text Box 14"/>
          <p:cNvSpPr txBox="1">
            <a:spLocks noChangeArrowheads="1"/>
          </p:cNvSpPr>
          <p:nvPr/>
        </p:nvSpPr>
        <p:spPr bwMode="auto">
          <a:xfrm>
            <a:off x="3687763" y="2559050"/>
            <a:ext cx="942975" cy="396875"/>
          </a:xfrm>
          <a:prstGeom prst="rect">
            <a:avLst/>
          </a:prstGeom>
          <a:noFill/>
          <a:ln w="9525">
            <a:noFill/>
            <a:miter lim="800000"/>
            <a:headEnd/>
            <a:tailEnd/>
          </a:ln>
        </p:spPr>
        <p:txBody>
          <a:bodyPr wrap="none">
            <a:spAutoFit/>
          </a:bodyPr>
          <a:lstStyle/>
          <a:p>
            <a:r>
              <a:rPr lang="en-US" altLang="ja-JP" sz="2000" b="1"/>
              <a:t>write()</a:t>
            </a:r>
          </a:p>
        </p:txBody>
      </p:sp>
      <p:sp>
        <p:nvSpPr>
          <p:cNvPr id="29706" name="Rectangle 15"/>
          <p:cNvSpPr>
            <a:spLocks noChangeArrowheads="1"/>
          </p:cNvSpPr>
          <p:nvPr/>
        </p:nvSpPr>
        <p:spPr bwMode="auto">
          <a:xfrm>
            <a:off x="3059113" y="3068638"/>
            <a:ext cx="2233612" cy="792162"/>
          </a:xfrm>
          <a:prstGeom prst="rect">
            <a:avLst/>
          </a:prstGeom>
          <a:noFill/>
          <a:ln w="9525">
            <a:solidFill>
              <a:schemeClr val="tx1"/>
            </a:solidFill>
            <a:miter lim="800000"/>
            <a:headEnd/>
            <a:tailEnd/>
          </a:ln>
        </p:spPr>
        <p:txBody>
          <a:bodyPr wrap="none" anchor="ctr"/>
          <a:lstStyle/>
          <a:p>
            <a:pPr algn="ctr"/>
            <a:r>
              <a:rPr lang="en-US" altLang="ja-JP" sz="2000"/>
              <a:t>socket send buffer</a:t>
            </a:r>
          </a:p>
        </p:txBody>
      </p:sp>
      <p:sp>
        <p:nvSpPr>
          <p:cNvPr id="29707" name="Line 16"/>
          <p:cNvSpPr>
            <a:spLocks noChangeShapeType="1"/>
          </p:cNvSpPr>
          <p:nvPr/>
        </p:nvSpPr>
        <p:spPr bwMode="auto">
          <a:xfrm>
            <a:off x="4643438" y="2492375"/>
            <a:ext cx="0" cy="576263"/>
          </a:xfrm>
          <a:prstGeom prst="line">
            <a:avLst/>
          </a:prstGeom>
          <a:noFill/>
          <a:ln w="9525">
            <a:solidFill>
              <a:schemeClr val="tx1"/>
            </a:solidFill>
            <a:round/>
            <a:headEnd/>
            <a:tailEnd type="triangle" w="med" len="med"/>
          </a:ln>
        </p:spPr>
        <p:txBody>
          <a:bodyPr/>
          <a:lstStyle/>
          <a:p>
            <a:endParaRPr lang="ja-JP" altLang="en-US"/>
          </a:p>
        </p:txBody>
      </p:sp>
      <p:sp>
        <p:nvSpPr>
          <p:cNvPr id="29708" name="Line 17"/>
          <p:cNvSpPr>
            <a:spLocks noChangeShapeType="1"/>
          </p:cNvSpPr>
          <p:nvPr/>
        </p:nvSpPr>
        <p:spPr bwMode="auto">
          <a:xfrm>
            <a:off x="395288" y="2924175"/>
            <a:ext cx="8497887" cy="0"/>
          </a:xfrm>
          <a:prstGeom prst="line">
            <a:avLst/>
          </a:prstGeom>
          <a:noFill/>
          <a:ln w="9525">
            <a:solidFill>
              <a:schemeClr val="tx1"/>
            </a:solidFill>
            <a:round/>
            <a:headEnd/>
            <a:tailEnd/>
          </a:ln>
        </p:spPr>
        <p:txBody>
          <a:bodyPr/>
          <a:lstStyle/>
          <a:p>
            <a:endParaRPr lang="ja-JP" altLang="en-US"/>
          </a:p>
        </p:txBody>
      </p:sp>
      <p:sp>
        <p:nvSpPr>
          <p:cNvPr id="29709" name="Text Box 18"/>
          <p:cNvSpPr txBox="1">
            <a:spLocks noChangeArrowheads="1"/>
          </p:cNvSpPr>
          <p:nvPr/>
        </p:nvSpPr>
        <p:spPr bwMode="auto">
          <a:xfrm>
            <a:off x="7380288" y="2565400"/>
            <a:ext cx="1492250" cy="366713"/>
          </a:xfrm>
          <a:prstGeom prst="rect">
            <a:avLst/>
          </a:prstGeom>
          <a:noFill/>
          <a:ln w="9525">
            <a:noFill/>
            <a:miter lim="800000"/>
            <a:headEnd/>
            <a:tailEnd/>
          </a:ln>
        </p:spPr>
        <p:txBody>
          <a:bodyPr wrap="none">
            <a:spAutoFit/>
          </a:bodyPr>
          <a:lstStyle/>
          <a:p>
            <a:r>
              <a:rPr lang="en-US" altLang="ja-JP"/>
              <a:t>user process</a:t>
            </a:r>
          </a:p>
        </p:txBody>
      </p:sp>
      <p:sp>
        <p:nvSpPr>
          <p:cNvPr id="29710" name="Text Box 19"/>
          <p:cNvSpPr txBox="1">
            <a:spLocks noChangeArrowheads="1"/>
          </p:cNvSpPr>
          <p:nvPr/>
        </p:nvSpPr>
        <p:spPr bwMode="auto">
          <a:xfrm>
            <a:off x="8027988" y="2997200"/>
            <a:ext cx="806450" cy="366713"/>
          </a:xfrm>
          <a:prstGeom prst="rect">
            <a:avLst/>
          </a:prstGeom>
          <a:noFill/>
          <a:ln w="9525">
            <a:noFill/>
            <a:miter lim="800000"/>
            <a:headEnd/>
            <a:tailEnd/>
          </a:ln>
        </p:spPr>
        <p:txBody>
          <a:bodyPr wrap="none">
            <a:spAutoFit/>
          </a:bodyPr>
          <a:lstStyle/>
          <a:p>
            <a:r>
              <a:rPr lang="en-US" altLang="ja-JP"/>
              <a:t>kernel</a:t>
            </a:r>
          </a:p>
        </p:txBody>
      </p:sp>
      <p:sp>
        <p:nvSpPr>
          <p:cNvPr id="29711" name="Text Box 20"/>
          <p:cNvSpPr txBox="1">
            <a:spLocks noChangeArrowheads="1"/>
          </p:cNvSpPr>
          <p:nvPr/>
        </p:nvSpPr>
        <p:spPr bwMode="auto">
          <a:xfrm>
            <a:off x="2700338" y="4365625"/>
            <a:ext cx="6267450" cy="1006475"/>
          </a:xfrm>
          <a:prstGeom prst="rect">
            <a:avLst/>
          </a:prstGeom>
          <a:noFill/>
          <a:ln w="9525">
            <a:noFill/>
            <a:miter lim="800000"/>
            <a:headEnd/>
            <a:tailEnd/>
          </a:ln>
        </p:spPr>
        <p:txBody>
          <a:bodyPr wrap="none">
            <a:spAutoFit/>
          </a:bodyPr>
          <a:lstStyle/>
          <a:p>
            <a:r>
              <a:rPr lang="en-US" altLang="ja-JP" sz="2000"/>
              <a:t>write()</a:t>
            </a:r>
            <a:r>
              <a:rPr lang="ja-JP" altLang="en-US" sz="2000"/>
              <a:t>がリターンしても相手方にデータが到着したことを</a:t>
            </a:r>
          </a:p>
          <a:p>
            <a:r>
              <a:rPr lang="ja-JP" altLang="en-US" sz="2000"/>
              <a:t>保障するものではない。単に</a:t>
            </a:r>
            <a:r>
              <a:rPr lang="en-US" altLang="ja-JP" sz="2000"/>
              <a:t>socket send buffer</a:t>
            </a:r>
            <a:r>
              <a:rPr lang="ja-JP" altLang="en-US" sz="2000"/>
              <a:t>に書けた</a:t>
            </a:r>
          </a:p>
          <a:p>
            <a:r>
              <a:rPr lang="ja-JP" altLang="en-US" sz="2000"/>
              <a:t>だけ（あとは</a:t>
            </a:r>
            <a:r>
              <a:rPr lang="en-US" altLang="ja-JP" sz="2000"/>
              <a:t>kernel</a:t>
            </a:r>
            <a:r>
              <a:rPr lang="ja-JP" altLang="en-US" sz="2000"/>
              <a:t>におまかせ）。</a:t>
            </a:r>
          </a:p>
        </p:txBody>
      </p:sp>
      <p:sp>
        <p:nvSpPr>
          <p:cNvPr id="29712" name="Rectangle 21"/>
          <p:cNvSpPr>
            <a:spLocks noChangeArrowheads="1"/>
          </p:cNvSpPr>
          <p:nvPr/>
        </p:nvSpPr>
        <p:spPr bwMode="auto">
          <a:xfrm>
            <a:off x="5580063" y="3068638"/>
            <a:ext cx="2232025" cy="792162"/>
          </a:xfrm>
          <a:prstGeom prst="rect">
            <a:avLst/>
          </a:prstGeom>
          <a:noFill/>
          <a:ln w="9525">
            <a:solidFill>
              <a:schemeClr val="tx1"/>
            </a:solidFill>
            <a:miter lim="800000"/>
            <a:headEnd/>
            <a:tailEnd/>
          </a:ln>
        </p:spPr>
        <p:txBody>
          <a:bodyPr wrap="none" anchor="ctr"/>
          <a:lstStyle/>
          <a:p>
            <a:pPr algn="ctr"/>
            <a:r>
              <a:rPr lang="en-US" altLang="ja-JP" sz="2000"/>
              <a:t>socket receive</a:t>
            </a:r>
          </a:p>
          <a:p>
            <a:pPr algn="ctr"/>
            <a:r>
              <a:rPr lang="en-US" altLang="ja-JP" sz="2000"/>
              <a:t> buffer</a:t>
            </a:r>
          </a:p>
        </p:txBody>
      </p:sp>
      <p:sp>
        <p:nvSpPr>
          <p:cNvPr id="29713" name="Rectangle 22"/>
          <p:cNvSpPr>
            <a:spLocks noChangeArrowheads="1"/>
          </p:cNvSpPr>
          <p:nvPr/>
        </p:nvSpPr>
        <p:spPr bwMode="auto">
          <a:xfrm>
            <a:off x="5580063" y="1700213"/>
            <a:ext cx="2232025" cy="792162"/>
          </a:xfrm>
          <a:prstGeom prst="rect">
            <a:avLst/>
          </a:prstGeom>
          <a:noFill/>
          <a:ln w="9525">
            <a:solidFill>
              <a:schemeClr val="tx1"/>
            </a:solidFill>
            <a:miter lim="800000"/>
            <a:headEnd/>
            <a:tailEnd/>
          </a:ln>
        </p:spPr>
        <p:txBody>
          <a:bodyPr wrap="none" anchor="ctr"/>
          <a:lstStyle/>
          <a:p>
            <a:pPr algn="ctr"/>
            <a:r>
              <a:rPr lang="en-US" altLang="ja-JP" sz="2000"/>
              <a:t>application buffer</a:t>
            </a:r>
          </a:p>
        </p:txBody>
      </p:sp>
      <p:sp>
        <p:nvSpPr>
          <p:cNvPr id="29714" name="Line 23"/>
          <p:cNvSpPr>
            <a:spLocks noChangeShapeType="1"/>
          </p:cNvSpPr>
          <p:nvPr/>
        </p:nvSpPr>
        <p:spPr bwMode="auto">
          <a:xfrm flipV="1">
            <a:off x="7235825" y="2492375"/>
            <a:ext cx="0" cy="576263"/>
          </a:xfrm>
          <a:prstGeom prst="line">
            <a:avLst/>
          </a:prstGeom>
          <a:noFill/>
          <a:ln w="9525">
            <a:solidFill>
              <a:schemeClr val="tx1"/>
            </a:solidFill>
            <a:round/>
            <a:headEnd/>
            <a:tailEnd type="triangle" w="med" len="med"/>
          </a:ln>
        </p:spPr>
        <p:txBody>
          <a:bodyPr/>
          <a:lstStyle/>
          <a:p>
            <a:endParaRPr lang="ja-JP" altLang="en-US"/>
          </a:p>
        </p:txBody>
      </p:sp>
      <p:sp>
        <p:nvSpPr>
          <p:cNvPr id="29715" name="Text Box 24"/>
          <p:cNvSpPr txBox="1">
            <a:spLocks noChangeArrowheads="1"/>
          </p:cNvSpPr>
          <p:nvPr/>
        </p:nvSpPr>
        <p:spPr bwMode="auto">
          <a:xfrm>
            <a:off x="6372225" y="2565400"/>
            <a:ext cx="889000" cy="396875"/>
          </a:xfrm>
          <a:prstGeom prst="rect">
            <a:avLst/>
          </a:prstGeom>
          <a:noFill/>
          <a:ln w="9525">
            <a:noFill/>
            <a:miter lim="800000"/>
            <a:headEnd/>
            <a:tailEnd/>
          </a:ln>
        </p:spPr>
        <p:txBody>
          <a:bodyPr wrap="none">
            <a:spAutoFit/>
          </a:bodyPr>
          <a:lstStyle/>
          <a:p>
            <a:r>
              <a:rPr lang="en-US" altLang="ja-JP" sz="2000" b="1"/>
              <a:t>read()</a:t>
            </a:r>
          </a:p>
        </p:txBody>
      </p:sp>
      <p:sp>
        <p:nvSpPr>
          <p:cNvPr id="29716" name="Line 25"/>
          <p:cNvSpPr>
            <a:spLocks noChangeShapeType="1"/>
          </p:cNvSpPr>
          <p:nvPr/>
        </p:nvSpPr>
        <p:spPr bwMode="auto">
          <a:xfrm flipV="1">
            <a:off x="1476375" y="2492375"/>
            <a:ext cx="0" cy="576263"/>
          </a:xfrm>
          <a:prstGeom prst="line">
            <a:avLst/>
          </a:prstGeom>
          <a:noFill/>
          <a:ln w="9525">
            <a:solidFill>
              <a:schemeClr val="tx1"/>
            </a:solidFill>
            <a:round/>
            <a:headEnd/>
            <a:tailEnd/>
          </a:ln>
        </p:spPr>
        <p:txBody>
          <a:bodyPr/>
          <a:lstStyle/>
          <a:p>
            <a:endParaRPr lang="ja-JP" altLang="en-US"/>
          </a:p>
        </p:txBody>
      </p:sp>
      <p:sp>
        <p:nvSpPr>
          <p:cNvPr id="29717" name="Line 26"/>
          <p:cNvSpPr>
            <a:spLocks noChangeShapeType="1"/>
          </p:cNvSpPr>
          <p:nvPr/>
        </p:nvSpPr>
        <p:spPr bwMode="auto">
          <a:xfrm flipV="1">
            <a:off x="1476375" y="3860800"/>
            <a:ext cx="0" cy="576263"/>
          </a:xfrm>
          <a:prstGeom prst="line">
            <a:avLst/>
          </a:prstGeom>
          <a:noFill/>
          <a:ln w="9525">
            <a:solidFill>
              <a:schemeClr val="tx1"/>
            </a:solidFill>
            <a:round/>
            <a:headEnd/>
            <a:tailEnd/>
          </a:ln>
        </p:spPr>
        <p:txBody>
          <a:bodyPr/>
          <a:lstStyle/>
          <a:p>
            <a:endParaRPr lang="ja-JP" altLang="en-US"/>
          </a:p>
        </p:txBody>
      </p:sp>
      <p:sp>
        <p:nvSpPr>
          <p:cNvPr id="29718" name="Line 27"/>
          <p:cNvSpPr>
            <a:spLocks noChangeShapeType="1"/>
          </p:cNvSpPr>
          <p:nvPr/>
        </p:nvSpPr>
        <p:spPr bwMode="auto">
          <a:xfrm flipV="1">
            <a:off x="1476375" y="5229225"/>
            <a:ext cx="0" cy="576263"/>
          </a:xfrm>
          <a:prstGeom prst="line">
            <a:avLst/>
          </a:prstGeom>
          <a:noFill/>
          <a:ln w="9525">
            <a:solidFill>
              <a:schemeClr val="tx1"/>
            </a:solidFill>
            <a:round/>
            <a:headEnd/>
            <a:tailEnd/>
          </a:ln>
        </p:spPr>
        <p:txBody>
          <a:bodyPr/>
          <a:lstStyle/>
          <a:p>
            <a:endParaRPr lang="ja-JP" altLang="en-US"/>
          </a:p>
        </p:txBody>
      </p:sp>
      <p:sp>
        <p:nvSpPr>
          <p:cNvPr id="29719" name="日付プレースホルダ 22"/>
          <p:cNvSpPr>
            <a:spLocks noGrp="1"/>
          </p:cNvSpPr>
          <p:nvPr>
            <p:ph type="dt" sz="quarter" idx="10"/>
          </p:nvPr>
        </p:nvSpPr>
        <p:spPr>
          <a:noFill/>
        </p:spPr>
        <p:txBody>
          <a:bodyPr/>
          <a:lstStyle/>
          <a:p>
            <a:r>
              <a:rPr lang="en-US" altLang="ja-JP"/>
              <a:t>2012-08-09</a:t>
            </a:r>
          </a:p>
        </p:txBody>
      </p:sp>
      <p:sp>
        <p:nvSpPr>
          <p:cNvPr id="29720" name="フッター プレースホルダ 23"/>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5"/>
          <p:cNvSpPr>
            <a:spLocks noGrp="1"/>
          </p:cNvSpPr>
          <p:nvPr>
            <p:ph type="sldNum" sz="quarter" idx="12"/>
          </p:nvPr>
        </p:nvSpPr>
        <p:spPr>
          <a:noFill/>
        </p:spPr>
        <p:txBody>
          <a:bodyPr/>
          <a:lstStyle/>
          <a:p>
            <a:fld id="{7E7E9AF5-8AB4-44FD-8396-E7DBE17A08CF}" type="slidenum">
              <a:rPr lang="en-US" altLang="ja-JP"/>
              <a:pPr/>
              <a:t>28</a:t>
            </a:fld>
            <a:endParaRPr lang="en-US" altLang="ja-JP"/>
          </a:p>
        </p:txBody>
      </p:sp>
      <p:sp>
        <p:nvSpPr>
          <p:cNvPr id="30723" name="Rectangle 2"/>
          <p:cNvSpPr>
            <a:spLocks noGrp="1" noChangeArrowheads="1"/>
          </p:cNvSpPr>
          <p:nvPr>
            <p:ph type="title"/>
          </p:nvPr>
        </p:nvSpPr>
        <p:spPr>
          <a:xfrm>
            <a:off x="468313" y="0"/>
            <a:ext cx="8064500" cy="765175"/>
          </a:xfrm>
        </p:spPr>
        <p:txBody>
          <a:bodyPr/>
          <a:lstStyle/>
          <a:p>
            <a:pPr eaLnBrk="1" hangingPunct="1"/>
            <a:r>
              <a:rPr lang="en-US" altLang="ja-JP" sz="3600" smtClean="0"/>
              <a:t>read()  (1)</a:t>
            </a:r>
          </a:p>
        </p:txBody>
      </p:sp>
      <p:sp>
        <p:nvSpPr>
          <p:cNvPr id="30724" name="Rectangle 5"/>
          <p:cNvSpPr>
            <a:spLocks noChangeArrowheads="1"/>
          </p:cNvSpPr>
          <p:nvPr/>
        </p:nvSpPr>
        <p:spPr bwMode="auto">
          <a:xfrm>
            <a:off x="1187450" y="908050"/>
            <a:ext cx="6264275" cy="1368425"/>
          </a:xfrm>
          <a:prstGeom prst="rect">
            <a:avLst/>
          </a:prstGeom>
          <a:noFill/>
          <a:ln w="9525">
            <a:solidFill>
              <a:schemeClr val="tx1"/>
            </a:solidFill>
            <a:miter lim="800000"/>
            <a:headEnd/>
            <a:tailEnd/>
          </a:ln>
        </p:spPr>
        <p:txBody>
          <a:bodyPr wrap="none" anchor="ctr"/>
          <a:lstStyle/>
          <a:p>
            <a:r>
              <a:rPr lang="en-US" altLang="ja-JP"/>
              <a:t>#include &lt;unistd.h&gt;</a:t>
            </a:r>
          </a:p>
          <a:p>
            <a:r>
              <a:rPr lang="en-US" altLang="ja-JP"/>
              <a:t>ssize_t read(int fd, void *buf, size_t count);</a:t>
            </a:r>
          </a:p>
        </p:txBody>
      </p:sp>
      <p:sp>
        <p:nvSpPr>
          <p:cNvPr id="30725" name="Text Box 6"/>
          <p:cNvSpPr txBox="1">
            <a:spLocks noChangeArrowheads="1"/>
          </p:cNvSpPr>
          <p:nvPr/>
        </p:nvSpPr>
        <p:spPr bwMode="auto">
          <a:xfrm>
            <a:off x="1187450" y="2374900"/>
            <a:ext cx="3905250" cy="2563813"/>
          </a:xfrm>
          <a:prstGeom prst="rect">
            <a:avLst/>
          </a:prstGeom>
          <a:noFill/>
          <a:ln w="9525">
            <a:noFill/>
            <a:miter lim="800000"/>
            <a:headEnd/>
            <a:tailEnd/>
          </a:ln>
        </p:spPr>
        <p:txBody>
          <a:bodyPr wrap="none">
            <a:spAutoFit/>
          </a:bodyPr>
          <a:lstStyle/>
          <a:p>
            <a:r>
              <a:rPr lang="en-US" altLang="ja-JP"/>
              <a:t>#define MAX_BUF_SIZE 1024</a:t>
            </a:r>
          </a:p>
          <a:p>
            <a:endParaRPr lang="en-US" altLang="ja-JP"/>
          </a:p>
          <a:p>
            <a:r>
              <a:rPr lang="en-US" altLang="ja-JP"/>
              <a:t>ssize_t n;</a:t>
            </a:r>
          </a:p>
          <a:p>
            <a:r>
              <a:rPr lang="en-US" altLang="ja-JP"/>
              <a:t>unsigned char buf[MAX_BUF_SIZE];</a:t>
            </a:r>
          </a:p>
          <a:p>
            <a:r>
              <a:rPr lang="en-US" altLang="ja-JP"/>
              <a:t>n = read(sockfd, buf, sizeof(buf));</a:t>
            </a:r>
          </a:p>
          <a:p>
            <a:r>
              <a:rPr lang="en-US" altLang="ja-JP"/>
              <a:t>if (n &lt; 0) {</a:t>
            </a:r>
          </a:p>
          <a:p>
            <a:r>
              <a:rPr lang="en-US" altLang="ja-JP"/>
              <a:t>    perror("read error");</a:t>
            </a:r>
          </a:p>
          <a:p>
            <a:r>
              <a:rPr lang="en-US" altLang="ja-JP"/>
              <a:t>    exit(1);</a:t>
            </a:r>
          </a:p>
          <a:p>
            <a:r>
              <a:rPr lang="en-US" altLang="ja-JP"/>
              <a:t>}</a:t>
            </a:r>
          </a:p>
        </p:txBody>
      </p:sp>
      <p:sp>
        <p:nvSpPr>
          <p:cNvPr id="30726" name="Text Box 9"/>
          <p:cNvSpPr txBox="1">
            <a:spLocks noChangeArrowheads="1"/>
          </p:cNvSpPr>
          <p:nvPr/>
        </p:nvSpPr>
        <p:spPr bwMode="auto">
          <a:xfrm>
            <a:off x="1187450" y="5084763"/>
            <a:ext cx="2278063" cy="1190625"/>
          </a:xfrm>
          <a:prstGeom prst="rect">
            <a:avLst/>
          </a:prstGeom>
          <a:noFill/>
          <a:ln w="9525">
            <a:noFill/>
            <a:miter lim="800000"/>
            <a:headEnd/>
            <a:tailEnd/>
          </a:ln>
        </p:spPr>
        <p:txBody>
          <a:bodyPr wrap="none">
            <a:spAutoFit/>
          </a:bodyPr>
          <a:lstStyle/>
          <a:p>
            <a:r>
              <a:rPr lang="ja-JP" altLang="en-US"/>
              <a:t>戻り値</a:t>
            </a:r>
          </a:p>
          <a:p>
            <a:r>
              <a:rPr lang="en-US" altLang="ja-JP"/>
              <a:t>n &gt; 0: </a:t>
            </a:r>
            <a:r>
              <a:rPr lang="ja-JP" altLang="en-US"/>
              <a:t>読んだバイト数</a:t>
            </a:r>
          </a:p>
          <a:p>
            <a:r>
              <a:rPr lang="en-US" altLang="ja-JP"/>
              <a:t>n==0: EOF</a:t>
            </a:r>
          </a:p>
          <a:p>
            <a:r>
              <a:rPr lang="en-US" altLang="ja-JP"/>
              <a:t>n== -1: </a:t>
            </a:r>
            <a:r>
              <a:rPr lang="ja-JP" altLang="en-US"/>
              <a:t>エラー</a:t>
            </a:r>
          </a:p>
        </p:txBody>
      </p:sp>
      <p:sp>
        <p:nvSpPr>
          <p:cNvPr id="30727" name="日付プレースホルダ 6"/>
          <p:cNvSpPr>
            <a:spLocks noGrp="1"/>
          </p:cNvSpPr>
          <p:nvPr>
            <p:ph type="dt" sz="quarter" idx="10"/>
          </p:nvPr>
        </p:nvSpPr>
        <p:spPr>
          <a:noFill/>
        </p:spPr>
        <p:txBody>
          <a:bodyPr/>
          <a:lstStyle/>
          <a:p>
            <a:r>
              <a:rPr lang="en-US" altLang="ja-JP"/>
              <a:t>2012-08-09</a:t>
            </a:r>
          </a:p>
        </p:txBody>
      </p:sp>
      <p:sp>
        <p:nvSpPr>
          <p:cNvPr id="30728"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5"/>
          <p:cNvSpPr>
            <a:spLocks noGrp="1"/>
          </p:cNvSpPr>
          <p:nvPr>
            <p:ph type="sldNum" sz="quarter" idx="12"/>
          </p:nvPr>
        </p:nvSpPr>
        <p:spPr>
          <a:noFill/>
        </p:spPr>
        <p:txBody>
          <a:bodyPr/>
          <a:lstStyle/>
          <a:p>
            <a:fld id="{19FED202-4538-44F0-B1F7-24FAF789DE25}" type="slidenum">
              <a:rPr lang="en-US" altLang="ja-JP"/>
              <a:pPr/>
              <a:t>29</a:t>
            </a:fld>
            <a:endParaRPr lang="en-US" altLang="ja-JP"/>
          </a:p>
        </p:txBody>
      </p:sp>
      <p:sp>
        <p:nvSpPr>
          <p:cNvPr id="31747" name="Rectangle 2"/>
          <p:cNvSpPr>
            <a:spLocks noGrp="1" noChangeArrowheads="1"/>
          </p:cNvSpPr>
          <p:nvPr>
            <p:ph type="title"/>
          </p:nvPr>
        </p:nvSpPr>
        <p:spPr/>
        <p:txBody>
          <a:bodyPr/>
          <a:lstStyle/>
          <a:p>
            <a:pPr eaLnBrk="1" hangingPunct="1"/>
            <a:r>
              <a:rPr lang="en-US" altLang="ja-JP" smtClean="0"/>
              <a:t>read()</a:t>
            </a:r>
            <a:r>
              <a:rPr lang="ja-JP" altLang="en-US" smtClean="0"/>
              <a:t>  </a:t>
            </a:r>
            <a:r>
              <a:rPr lang="en-US" altLang="ja-JP" smtClean="0"/>
              <a:t>(2)</a:t>
            </a:r>
          </a:p>
        </p:txBody>
      </p:sp>
      <p:sp>
        <p:nvSpPr>
          <p:cNvPr id="31748" name="Text Box 5"/>
          <p:cNvSpPr txBox="1">
            <a:spLocks noChangeArrowheads="1"/>
          </p:cNvSpPr>
          <p:nvPr/>
        </p:nvSpPr>
        <p:spPr bwMode="auto">
          <a:xfrm>
            <a:off x="684213" y="2924175"/>
            <a:ext cx="6954148" cy="3477875"/>
          </a:xfrm>
          <a:prstGeom prst="rect">
            <a:avLst/>
          </a:prstGeom>
          <a:noFill/>
          <a:ln w="9525">
            <a:noFill/>
            <a:miter lim="800000"/>
            <a:headEnd/>
            <a:tailEnd/>
          </a:ln>
        </p:spPr>
        <p:txBody>
          <a:bodyPr wrap="none">
            <a:spAutoFit/>
          </a:bodyPr>
          <a:lstStyle/>
          <a:p>
            <a:r>
              <a:rPr lang="ja-JP" altLang="en-US" sz="2000"/>
              <a:t>注意点</a:t>
            </a:r>
            <a:endParaRPr lang="en-US" altLang="ja-JP" sz="2000"/>
          </a:p>
          <a:p>
            <a:endParaRPr lang="en-US" altLang="ja-JP" sz="2000"/>
          </a:p>
          <a:p>
            <a:r>
              <a:rPr lang="en-US" altLang="ja-JP" sz="2000"/>
              <a:t>read()</a:t>
            </a:r>
            <a:r>
              <a:rPr lang="ja-JP" altLang="en-US" sz="2000"/>
              <a:t>がリターンしたときに</a:t>
            </a:r>
            <a:r>
              <a:rPr lang="en-US" altLang="ja-JP" sz="2000"/>
              <a:t>buf</a:t>
            </a:r>
            <a:r>
              <a:rPr lang="ja-JP" altLang="en-US" sz="2000"/>
              <a:t>に</a:t>
            </a:r>
            <a:r>
              <a:rPr lang="en-US" altLang="ja-JP" sz="2000"/>
              <a:t>count</a:t>
            </a:r>
            <a:r>
              <a:rPr lang="ja-JP" altLang="en-US" sz="2000"/>
              <a:t>バイトのデータが</a:t>
            </a:r>
          </a:p>
          <a:p>
            <a:r>
              <a:rPr lang="ja-JP" altLang="en-US" sz="2000"/>
              <a:t>入っているとは限らない。</a:t>
            </a:r>
          </a:p>
          <a:p>
            <a:r>
              <a:rPr lang="en-US" altLang="ja-JP" sz="2000"/>
              <a:t>(</a:t>
            </a:r>
            <a:r>
              <a:rPr lang="ja-JP" altLang="en-US" sz="2000"/>
              <a:t>データが要求したぶんだけまだ到着していないなど）</a:t>
            </a:r>
            <a:endParaRPr lang="en-US" altLang="ja-JP" sz="2000"/>
          </a:p>
          <a:p>
            <a:r>
              <a:rPr lang="ja-JP" altLang="en-US" sz="2000"/>
              <a:t>必ず</a:t>
            </a:r>
            <a:r>
              <a:rPr lang="en-US" altLang="ja-JP" sz="2000"/>
              <a:t>count</a:t>
            </a:r>
            <a:r>
              <a:rPr lang="ja-JP" altLang="en-US" sz="2000"/>
              <a:t>バイト読んだあとリターンするようにしたければ</a:t>
            </a:r>
          </a:p>
          <a:p>
            <a:r>
              <a:rPr lang="ja-JP" altLang="en-US" sz="2000"/>
              <a:t>そのようにプログラムする必要がある。</a:t>
            </a:r>
          </a:p>
          <a:p>
            <a:endParaRPr lang="en-US" altLang="ja-JP" sz="2000"/>
          </a:p>
          <a:p>
            <a:r>
              <a:rPr lang="ja-JP" altLang="en-US" sz="2000" smtClean="0"/>
              <a:t>デフォルト</a:t>
            </a:r>
            <a:r>
              <a:rPr lang="ja-JP" altLang="en-US" sz="2000"/>
              <a:t>では読むデータがない場合は読めるまでブロックする</a:t>
            </a:r>
            <a:endParaRPr lang="en-US" altLang="ja-JP" sz="2000"/>
          </a:p>
          <a:p>
            <a:r>
              <a:rPr lang="ja-JP" altLang="en-US" sz="2000"/>
              <a:t>（そこでプログラムの動作が止まる）</a:t>
            </a:r>
          </a:p>
          <a:p>
            <a:endParaRPr lang="ja-JP" altLang="en-US" sz="2000"/>
          </a:p>
        </p:txBody>
      </p:sp>
      <p:sp>
        <p:nvSpPr>
          <p:cNvPr id="31749" name="Text Box 11"/>
          <p:cNvSpPr txBox="1">
            <a:spLocks noChangeArrowheads="1"/>
          </p:cNvSpPr>
          <p:nvPr/>
        </p:nvSpPr>
        <p:spPr bwMode="auto">
          <a:xfrm>
            <a:off x="900113" y="1700213"/>
            <a:ext cx="4839786" cy="923330"/>
          </a:xfrm>
          <a:prstGeom prst="rect">
            <a:avLst/>
          </a:prstGeom>
          <a:noFill/>
          <a:ln w="9525">
            <a:noFill/>
            <a:miter lim="800000"/>
            <a:headEnd/>
            <a:tailEnd/>
          </a:ln>
        </p:spPr>
        <p:txBody>
          <a:bodyPr wrap="none">
            <a:spAutoFit/>
          </a:bodyPr>
          <a:lstStyle/>
          <a:p>
            <a:r>
              <a:rPr lang="en-US" altLang="ja-JP"/>
              <a:t>#include &lt;unistd.h&gt;</a:t>
            </a:r>
          </a:p>
          <a:p>
            <a:r>
              <a:rPr lang="en-US" altLang="ja-JP"/>
              <a:t>ssize_t </a:t>
            </a:r>
            <a:r>
              <a:rPr lang="ja-JP" altLang="en-US" smtClean="0"/>
              <a:t>　</a:t>
            </a:r>
            <a:r>
              <a:rPr lang="en-US" altLang="ja-JP" smtClean="0"/>
              <a:t>read(int </a:t>
            </a:r>
            <a:r>
              <a:rPr lang="en-US" altLang="ja-JP"/>
              <a:t>fd, void *buf, size_t count);</a:t>
            </a:r>
          </a:p>
          <a:p>
            <a:endParaRPr lang="en-US" altLang="ja-JP"/>
          </a:p>
        </p:txBody>
      </p:sp>
      <p:sp>
        <p:nvSpPr>
          <p:cNvPr id="31750" name="Rectangle 12"/>
          <p:cNvSpPr>
            <a:spLocks noChangeArrowheads="1"/>
          </p:cNvSpPr>
          <p:nvPr/>
        </p:nvSpPr>
        <p:spPr bwMode="auto">
          <a:xfrm>
            <a:off x="755650" y="1484313"/>
            <a:ext cx="5903913" cy="1081087"/>
          </a:xfrm>
          <a:prstGeom prst="rect">
            <a:avLst/>
          </a:prstGeom>
          <a:noFill/>
          <a:ln w="9525">
            <a:solidFill>
              <a:schemeClr val="tx1"/>
            </a:solidFill>
            <a:miter lim="800000"/>
            <a:headEnd/>
            <a:tailEnd/>
          </a:ln>
        </p:spPr>
        <p:txBody>
          <a:bodyPr wrap="none" anchor="ctr"/>
          <a:lstStyle/>
          <a:p>
            <a:endParaRPr lang="ja-JP" altLang="en-US"/>
          </a:p>
        </p:txBody>
      </p:sp>
      <p:sp>
        <p:nvSpPr>
          <p:cNvPr id="31751" name="日付プレースホルダ 6"/>
          <p:cNvSpPr>
            <a:spLocks noGrp="1"/>
          </p:cNvSpPr>
          <p:nvPr>
            <p:ph type="dt" sz="quarter" idx="10"/>
          </p:nvPr>
        </p:nvSpPr>
        <p:spPr>
          <a:noFill/>
        </p:spPr>
        <p:txBody>
          <a:bodyPr/>
          <a:lstStyle/>
          <a:p>
            <a:r>
              <a:rPr lang="en-US" altLang="ja-JP"/>
              <a:t>2012-08-09</a:t>
            </a:r>
          </a:p>
        </p:txBody>
      </p:sp>
      <p:sp>
        <p:nvSpPr>
          <p:cNvPr id="31752"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5"/>
          <p:cNvSpPr>
            <a:spLocks noGrp="1"/>
          </p:cNvSpPr>
          <p:nvPr>
            <p:ph type="sldNum" sz="quarter" idx="12"/>
          </p:nvPr>
        </p:nvSpPr>
        <p:spPr>
          <a:noFill/>
        </p:spPr>
        <p:txBody>
          <a:bodyPr/>
          <a:lstStyle/>
          <a:p>
            <a:fld id="{E4C8D527-0B4C-4E32-A45A-CE4C9A037FEC}" type="slidenum">
              <a:rPr lang="en-US" altLang="ja-JP"/>
              <a:pPr/>
              <a:t>3</a:t>
            </a:fld>
            <a:endParaRPr lang="en-US" altLang="ja-JP"/>
          </a:p>
        </p:txBody>
      </p:sp>
      <p:pic>
        <p:nvPicPr>
          <p:cNvPr id="5123" name="Picture 6" descr="[Book Cover]"/>
          <p:cNvPicPr>
            <a:picLocks noChangeAspect="1" noChangeArrowheads="1"/>
          </p:cNvPicPr>
          <p:nvPr/>
        </p:nvPicPr>
        <p:blipFill>
          <a:blip r:embed="rId2" cstate="print"/>
          <a:srcRect/>
          <a:stretch>
            <a:fillRect/>
          </a:stretch>
        </p:blipFill>
        <p:spPr bwMode="auto">
          <a:xfrm>
            <a:off x="4859338" y="4257092"/>
            <a:ext cx="1609725" cy="2016125"/>
          </a:xfrm>
          <a:prstGeom prst="rect">
            <a:avLst/>
          </a:prstGeom>
          <a:noFill/>
          <a:ln w="9525">
            <a:noFill/>
            <a:miter lim="800000"/>
            <a:headEnd/>
            <a:tailEnd/>
          </a:ln>
        </p:spPr>
      </p:pic>
      <p:pic>
        <p:nvPicPr>
          <p:cNvPr id="5124" name="Picture 4" descr="41hYbMzRwuL"/>
          <p:cNvPicPr>
            <a:picLocks noChangeAspect="1" noChangeArrowheads="1"/>
          </p:cNvPicPr>
          <p:nvPr/>
        </p:nvPicPr>
        <p:blipFill>
          <a:blip r:embed="rId3" cstate="print"/>
          <a:srcRect/>
          <a:stretch>
            <a:fillRect/>
          </a:stretch>
        </p:blipFill>
        <p:spPr bwMode="auto">
          <a:xfrm>
            <a:off x="1979613" y="4293096"/>
            <a:ext cx="1944687" cy="1944687"/>
          </a:xfrm>
          <a:prstGeom prst="rect">
            <a:avLst/>
          </a:prstGeom>
          <a:noFill/>
          <a:ln w="9525">
            <a:noFill/>
            <a:miter lim="800000"/>
            <a:headEnd/>
            <a:tailEnd/>
          </a:ln>
        </p:spPr>
      </p:pic>
      <p:sp>
        <p:nvSpPr>
          <p:cNvPr id="5125" name="Rectangle 2"/>
          <p:cNvSpPr>
            <a:spLocks noGrp="1" noChangeArrowheads="1"/>
          </p:cNvSpPr>
          <p:nvPr>
            <p:ph type="title"/>
          </p:nvPr>
        </p:nvSpPr>
        <p:spPr>
          <a:xfrm>
            <a:off x="250825" y="0"/>
            <a:ext cx="8208963" cy="908050"/>
          </a:xfrm>
        </p:spPr>
        <p:txBody>
          <a:bodyPr/>
          <a:lstStyle/>
          <a:p>
            <a:pPr eaLnBrk="1" hangingPunct="1"/>
            <a:r>
              <a:rPr lang="ja-JP" altLang="en-US" smtClean="0"/>
              <a:t>参考書</a:t>
            </a:r>
          </a:p>
        </p:txBody>
      </p:sp>
      <p:sp>
        <p:nvSpPr>
          <p:cNvPr id="5126" name="Rectangle 3"/>
          <p:cNvSpPr>
            <a:spLocks noGrp="1" noChangeArrowheads="1"/>
          </p:cNvSpPr>
          <p:nvPr>
            <p:ph type="body" idx="1"/>
          </p:nvPr>
        </p:nvSpPr>
        <p:spPr>
          <a:xfrm>
            <a:off x="395288" y="765175"/>
            <a:ext cx="8229600" cy="4525963"/>
          </a:xfrm>
        </p:spPr>
        <p:txBody>
          <a:bodyPr/>
          <a:lstStyle/>
          <a:p>
            <a:pPr eaLnBrk="1" hangingPunct="1"/>
            <a:r>
              <a:rPr lang="en-US" altLang="ja-JP" smtClean="0"/>
              <a:t>Protocol</a:t>
            </a:r>
          </a:p>
          <a:p>
            <a:pPr lvl="1" eaLnBrk="1" hangingPunct="1"/>
            <a:r>
              <a:rPr lang="en-US" altLang="ja-JP" smtClean="0"/>
              <a:t>TCP/IP Illustrated, Volume 1</a:t>
            </a:r>
            <a:r>
              <a:rPr lang="ja-JP" altLang="en-US" smtClean="0"/>
              <a:t>　</a:t>
            </a:r>
            <a:r>
              <a:rPr lang="en-US" altLang="ja-JP" smtClean="0"/>
              <a:t>2nd edition (Fall, Stevens)</a:t>
            </a:r>
          </a:p>
          <a:p>
            <a:pPr lvl="1" eaLnBrk="1" hangingPunct="1">
              <a:buFontTx/>
              <a:buNone/>
            </a:pPr>
            <a:r>
              <a:rPr lang="en-US" altLang="ja-JP" smtClean="0"/>
              <a:t>	</a:t>
            </a:r>
            <a:r>
              <a:rPr lang="ja-JP" altLang="en-US" sz="2000" smtClean="0"/>
              <a:t>パケットの流れ図が</a:t>
            </a:r>
            <a:r>
              <a:rPr lang="en-US" altLang="ja-JP" sz="2000" smtClean="0"/>
              <a:t>Wireshark</a:t>
            </a:r>
            <a:r>
              <a:rPr lang="ja-JP" altLang="en-US" sz="2000" smtClean="0"/>
              <a:t>になった</a:t>
            </a:r>
            <a:endParaRPr lang="en-US" altLang="ja-JP" sz="2000" smtClean="0"/>
          </a:p>
          <a:p>
            <a:pPr eaLnBrk="1" hangingPunct="1"/>
            <a:r>
              <a:rPr lang="en-US" altLang="ja-JP" smtClean="0"/>
              <a:t>Programming</a:t>
            </a:r>
          </a:p>
          <a:p>
            <a:pPr lvl="1" eaLnBrk="1" hangingPunct="1"/>
            <a:r>
              <a:rPr lang="en-US" altLang="ja-JP" smtClean="0"/>
              <a:t>Unix Network Programming Volume 1 (3rd edition) (Stevens, Fenner, Rudoff)</a:t>
            </a:r>
          </a:p>
        </p:txBody>
      </p:sp>
      <p:sp>
        <p:nvSpPr>
          <p:cNvPr id="5127" name="日付プレースホルダ 6"/>
          <p:cNvSpPr>
            <a:spLocks noGrp="1"/>
          </p:cNvSpPr>
          <p:nvPr>
            <p:ph type="dt" sz="quarter" idx="10"/>
          </p:nvPr>
        </p:nvSpPr>
        <p:spPr>
          <a:noFill/>
        </p:spPr>
        <p:txBody>
          <a:bodyPr/>
          <a:lstStyle/>
          <a:p>
            <a:r>
              <a:rPr lang="en-US" altLang="ja-JP"/>
              <a:t>2012-08-09</a:t>
            </a:r>
          </a:p>
        </p:txBody>
      </p:sp>
      <p:sp>
        <p:nvSpPr>
          <p:cNvPr id="5128"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5"/>
          <p:cNvSpPr>
            <a:spLocks noGrp="1"/>
          </p:cNvSpPr>
          <p:nvPr>
            <p:ph type="sldNum" sz="quarter" idx="12"/>
          </p:nvPr>
        </p:nvSpPr>
        <p:spPr>
          <a:noFill/>
        </p:spPr>
        <p:txBody>
          <a:bodyPr/>
          <a:lstStyle/>
          <a:p>
            <a:fld id="{B81EA41E-5740-47B4-8F83-C7EF460E4FC4}" type="slidenum">
              <a:rPr lang="en-US" altLang="ja-JP"/>
              <a:pPr/>
              <a:t>30</a:t>
            </a:fld>
            <a:endParaRPr lang="en-US" altLang="ja-JP"/>
          </a:p>
        </p:txBody>
      </p:sp>
      <p:sp>
        <p:nvSpPr>
          <p:cNvPr id="32771" name="Rectangle 2"/>
          <p:cNvSpPr>
            <a:spLocks noGrp="1" noChangeArrowheads="1"/>
          </p:cNvSpPr>
          <p:nvPr>
            <p:ph type="title"/>
          </p:nvPr>
        </p:nvSpPr>
        <p:spPr>
          <a:xfrm>
            <a:off x="5580063" y="692150"/>
            <a:ext cx="3168650" cy="1196975"/>
          </a:xfrm>
        </p:spPr>
        <p:txBody>
          <a:bodyPr/>
          <a:lstStyle/>
          <a:p>
            <a:pPr eaLnBrk="1" hangingPunct="1"/>
            <a:r>
              <a:rPr lang="en-US" altLang="ja-JP" smtClean="0"/>
              <a:t>readn()</a:t>
            </a:r>
          </a:p>
        </p:txBody>
      </p:sp>
      <p:sp>
        <p:nvSpPr>
          <p:cNvPr id="32772" name="Text Box 5"/>
          <p:cNvSpPr txBox="1">
            <a:spLocks noChangeArrowheads="1"/>
          </p:cNvSpPr>
          <p:nvPr/>
        </p:nvSpPr>
        <p:spPr bwMode="auto">
          <a:xfrm>
            <a:off x="1115616" y="224644"/>
            <a:ext cx="4807726" cy="6278642"/>
          </a:xfrm>
          <a:prstGeom prst="rect">
            <a:avLst/>
          </a:prstGeom>
          <a:noFill/>
          <a:ln w="9525">
            <a:noFill/>
            <a:miter lim="800000"/>
            <a:headEnd/>
            <a:tailEnd/>
          </a:ln>
        </p:spPr>
        <p:txBody>
          <a:bodyPr wrap="none">
            <a:spAutoFit/>
          </a:bodyPr>
          <a:lstStyle/>
          <a:p>
            <a:r>
              <a:rPr lang="en-US" altLang="ja-JP" sz="1600"/>
              <a:t>int readn(int sockfd, unsigned char *buf, int nbytes)</a:t>
            </a:r>
          </a:p>
          <a:p>
            <a:r>
              <a:rPr lang="en-US" altLang="ja-JP" sz="1600"/>
              <a:t>{</a:t>
            </a:r>
          </a:p>
          <a:p>
            <a:r>
              <a:rPr lang="en-US" altLang="ja-JP" sz="1600"/>
              <a:t>    int nleft;</a:t>
            </a:r>
          </a:p>
          <a:p>
            <a:r>
              <a:rPr lang="en-US" altLang="ja-JP" sz="1600"/>
              <a:t>    int nread;</a:t>
            </a:r>
          </a:p>
          <a:p>
            <a:r>
              <a:rPr lang="en-US" altLang="ja-JP" sz="1600"/>
              <a:t>    unsigned char *buf_ptr;</a:t>
            </a:r>
          </a:p>
          <a:p>
            <a:endParaRPr lang="en-US" altLang="ja-JP" sz="1600"/>
          </a:p>
          <a:p>
            <a:r>
              <a:rPr lang="en-US" altLang="ja-JP" sz="1600"/>
              <a:t>    buf_ptr = buf;</a:t>
            </a:r>
          </a:p>
          <a:p>
            <a:r>
              <a:rPr lang="en-US" altLang="ja-JP" sz="1600"/>
              <a:t>    nleft   = nbytes;</a:t>
            </a:r>
          </a:p>
          <a:p>
            <a:endParaRPr lang="en-US" altLang="ja-JP" sz="1600"/>
          </a:p>
          <a:p>
            <a:r>
              <a:rPr lang="en-US" altLang="ja-JP" sz="1600"/>
              <a:t>    while (nleft &gt; 0) {</a:t>
            </a:r>
          </a:p>
          <a:p>
            <a:r>
              <a:rPr lang="en-US" altLang="ja-JP" sz="1600"/>
              <a:t>        nread = read(sockfd, buf_ptr, nleft);</a:t>
            </a:r>
          </a:p>
          <a:p>
            <a:r>
              <a:rPr lang="en-US" altLang="ja-JP" sz="1600"/>
              <a:t>        if (nread &lt; 0) {</a:t>
            </a:r>
          </a:p>
          <a:p>
            <a:r>
              <a:rPr lang="en-US" altLang="ja-JP" sz="1600"/>
              <a:t>            if (errno == EINTR) {</a:t>
            </a:r>
          </a:p>
          <a:p>
            <a:r>
              <a:rPr lang="en-US" altLang="ja-JP" sz="1600"/>
              <a:t>                nread = 0; /* read again */</a:t>
            </a:r>
          </a:p>
          <a:p>
            <a:r>
              <a:rPr lang="en-US" altLang="ja-JP" sz="1600"/>
              <a:t>            }</a:t>
            </a:r>
          </a:p>
          <a:p>
            <a:r>
              <a:rPr lang="en-US" altLang="ja-JP" sz="1600"/>
              <a:t>        }</a:t>
            </a:r>
          </a:p>
          <a:p>
            <a:r>
              <a:rPr lang="en-US" altLang="ja-JP" sz="1600"/>
              <a:t>        else if (nread == 0) { /* EOF */</a:t>
            </a:r>
          </a:p>
          <a:p>
            <a:r>
              <a:rPr lang="en-US" altLang="ja-JP" sz="1600"/>
              <a:t>            break;</a:t>
            </a:r>
          </a:p>
          <a:p>
            <a:r>
              <a:rPr lang="en-US" altLang="ja-JP" sz="1600"/>
              <a:t>        }</a:t>
            </a:r>
          </a:p>
          <a:p>
            <a:r>
              <a:rPr lang="en-US" altLang="ja-JP" sz="1600"/>
              <a:t>        nleft   -= nread;</a:t>
            </a:r>
          </a:p>
          <a:p>
            <a:r>
              <a:rPr lang="en-US" altLang="ja-JP" sz="1600"/>
              <a:t>        buf_ptr += nread;</a:t>
            </a:r>
          </a:p>
          <a:p>
            <a:r>
              <a:rPr lang="en-US" altLang="ja-JP" sz="1600"/>
              <a:t>    }</a:t>
            </a:r>
          </a:p>
          <a:p>
            <a:r>
              <a:rPr lang="en-US" altLang="ja-JP" sz="1600"/>
              <a:t>    return (nbytes - nleft);</a:t>
            </a:r>
          </a:p>
          <a:p>
            <a:r>
              <a:rPr lang="en-US" altLang="ja-JP" sz="1600"/>
              <a:t>}</a:t>
            </a:r>
          </a:p>
          <a:p>
            <a:endParaRPr lang="en-US" altLang="ja-JP"/>
          </a:p>
        </p:txBody>
      </p:sp>
      <p:sp>
        <p:nvSpPr>
          <p:cNvPr id="32773" name="Text Box 15"/>
          <p:cNvSpPr txBox="1">
            <a:spLocks noChangeArrowheads="1"/>
          </p:cNvSpPr>
          <p:nvPr/>
        </p:nvSpPr>
        <p:spPr bwMode="auto">
          <a:xfrm>
            <a:off x="4408488" y="1235075"/>
            <a:ext cx="184150" cy="579438"/>
          </a:xfrm>
          <a:prstGeom prst="rect">
            <a:avLst/>
          </a:prstGeom>
          <a:noFill/>
          <a:ln w="9525">
            <a:noFill/>
            <a:miter lim="800000"/>
            <a:headEnd/>
            <a:tailEnd/>
          </a:ln>
        </p:spPr>
        <p:txBody>
          <a:bodyPr wrap="none">
            <a:spAutoFit/>
          </a:bodyPr>
          <a:lstStyle/>
          <a:p>
            <a:endParaRPr lang="ja-JP" altLang="en-US" sz="3200"/>
          </a:p>
        </p:txBody>
      </p:sp>
      <p:sp>
        <p:nvSpPr>
          <p:cNvPr id="32774" name="日付プレースホルダ 5"/>
          <p:cNvSpPr>
            <a:spLocks noGrp="1"/>
          </p:cNvSpPr>
          <p:nvPr>
            <p:ph type="dt" sz="quarter" idx="10"/>
          </p:nvPr>
        </p:nvSpPr>
        <p:spPr>
          <a:noFill/>
        </p:spPr>
        <p:txBody>
          <a:bodyPr/>
          <a:lstStyle/>
          <a:p>
            <a:r>
              <a:rPr lang="en-US" altLang="ja-JP"/>
              <a:t>2012-08-09</a:t>
            </a:r>
          </a:p>
        </p:txBody>
      </p:sp>
      <p:sp>
        <p:nvSpPr>
          <p:cNvPr id="32775"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pPr marL="174625" indent="-174625" defTabSz="892175" eaLnBrk="1" hangingPunct="1">
              <a:tabLst>
                <a:tab pos="719138" algn="l"/>
                <a:tab pos="990600" algn="l"/>
              </a:tabLst>
            </a:pPr>
            <a:r>
              <a:rPr lang="ja-JP" altLang="en-US" sz="3200" smtClean="0"/>
              <a:t>ソケットレシーブバッファに</a:t>
            </a:r>
            <a:r>
              <a:rPr lang="en-US" altLang="ja-JP" sz="3200" smtClean="0"/>
              <a:t/>
            </a:r>
            <a:br>
              <a:rPr lang="en-US" altLang="ja-JP" sz="3200" smtClean="0"/>
            </a:br>
            <a:r>
              <a:rPr lang="ja-JP" altLang="en-US" sz="3200" smtClean="0"/>
              <a:t>何バイトのデータがあるか調べる方法</a:t>
            </a:r>
          </a:p>
        </p:txBody>
      </p:sp>
      <p:sp>
        <p:nvSpPr>
          <p:cNvPr id="33795" name="コンテンツ プレースホルダ 2"/>
          <p:cNvSpPr>
            <a:spLocks noGrp="1"/>
          </p:cNvSpPr>
          <p:nvPr>
            <p:ph idx="1"/>
          </p:nvPr>
        </p:nvSpPr>
        <p:spPr/>
        <p:txBody>
          <a:bodyPr/>
          <a:lstStyle/>
          <a:p>
            <a:pPr marL="174625" indent="-174625" eaLnBrk="1" hangingPunct="1"/>
            <a:r>
              <a:rPr lang="en-US" altLang="ja-JP" sz="2000" smtClean="0"/>
              <a:t>nbytes = recv(sockfd, </a:t>
            </a:r>
            <a:r>
              <a:rPr lang="ja-JP" altLang="en-US" sz="2000" smtClean="0"/>
              <a:t>　</a:t>
            </a:r>
            <a:r>
              <a:rPr lang="en-US" altLang="ja-JP" sz="2000" smtClean="0"/>
              <a:t>buf, </a:t>
            </a:r>
            <a:r>
              <a:rPr lang="ja-JP" altLang="en-US" sz="2000" smtClean="0"/>
              <a:t>　</a:t>
            </a:r>
            <a:r>
              <a:rPr lang="en-US" altLang="ja-JP" sz="2000" smtClean="0"/>
              <a:t>sizeof(buf),</a:t>
            </a:r>
          </a:p>
          <a:p>
            <a:pPr marL="914400" lvl="1" indent="-514350" eaLnBrk="1" hangingPunct="1">
              <a:buFontTx/>
              <a:buNone/>
            </a:pPr>
            <a:r>
              <a:rPr lang="en-US" altLang="ja-JP" sz="2000" smtClean="0"/>
              <a:t>                                 MSG_PEEK|MSG_DONTWAIT);</a:t>
            </a:r>
          </a:p>
          <a:p>
            <a:pPr marL="914400" lvl="1" indent="-514350" eaLnBrk="1" hangingPunct="1">
              <a:buFontTx/>
              <a:buNone/>
            </a:pPr>
            <a:endParaRPr lang="en-US" altLang="ja-JP" sz="1600" smtClean="0"/>
          </a:p>
          <a:p>
            <a:pPr marL="914400" lvl="1" indent="-514350" eaLnBrk="1" hangingPunct="1">
              <a:buFontTx/>
              <a:buNone/>
            </a:pPr>
            <a:r>
              <a:rPr lang="ja-JP" altLang="en-US" sz="2000" smtClean="0"/>
              <a:t>データは</a:t>
            </a:r>
            <a:r>
              <a:rPr lang="en-US" altLang="ja-JP" sz="2000" smtClean="0"/>
              <a:t>buf</a:t>
            </a:r>
            <a:r>
              <a:rPr lang="ja-JP" altLang="en-US" sz="2000" smtClean="0"/>
              <a:t>にコピーされる</a:t>
            </a:r>
            <a:endParaRPr lang="en-US" altLang="ja-JP" sz="2000" smtClean="0"/>
          </a:p>
          <a:p>
            <a:pPr marL="914400" lvl="1" indent="-514350" eaLnBrk="1" hangingPunct="1">
              <a:buFontTx/>
              <a:buNone/>
            </a:pPr>
            <a:endParaRPr lang="en-US" altLang="ja-JP" sz="2000" smtClean="0"/>
          </a:p>
          <a:p>
            <a:pPr marL="174625" indent="-174625" eaLnBrk="1" hangingPunct="1"/>
            <a:r>
              <a:rPr lang="en-US" altLang="ja-JP" sz="2000" smtClean="0"/>
              <a:t>ioctl(sockfd, </a:t>
            </a:r>
            <a:r>
              <a:rPr lang="ja-JP" altLang="en-US" sz="2000" smtClean="0"/>
              <a:t>　</a:t>
            </a:r>
            <a:r>
              <a:rPr lang="en-US" altLang="ja-JP" sz="2000" smtClean="0"/>
              <a:t>FIONREAD ,   &amp;nbytes);</a:t>
            </a:r>
          </a:p>
          <a:p>
            <a:pPr marL="174625" indent="-174625" eaLnBrk="1" hangingPunct="1">
              <a:buFontTx/>
              <a:buNone/>
            </a:pPr>
            <a:r>
              <a:rPr lang="ja-JP" altLang="ja-JP" sz="2000" smtClean="0"/>
              <a:t>　</a:t>
            </a:r>
            <a:r>
              <a:rPr lang="ja-JP" altLang="en-US" sz="2000" smtClean="0"/>
              <a:t>使える</a:t>
            </a:r>
            <a:r>
              <a:rPr lang="en-US" altLang="ja-JP" sz="2000" smtClean="0"/>
              <a:t>OS</a:t>
            </a:r>
            <a:r>
              <a:rPr lang="ja-JP" altLang="en-US" sz="2000" smtClean="0"/>
              <a:t>は限られる（</a:t>
            </a:r>
            <a:r>
              <a:rPr lang="en-US" altLang="ja-JP" sz="2000" smtClean="0"/>
              <a:t>Linux</a:t>
            </a:r>
            <a:r>
              <a:rPr lang="ja-JP" altLang="en-US" sz="2000" smtClean="0"/>
              <a:t>では使える）</a:t>
            </a:r>
            <a:endParaRPr lang="en-US" altLang="ja-JP" sz="2000" smtClean="0"/>
          </a:p>
          <a:p>
            <a:pPr marL="174625" indent="-174625" eaLnBrk="1" hangingPunct="1">
              <a:buFontTx/>
              <a:buAutoNum type="arabicPeriod"/>
            </a:pPr>
            <a:endParaRPr lang="ja-JP" altLang="en-US" smtClean="0"/>
          </a:p>
        </p:txBody>
      </p:sp>
      <p:sp>
        <p:nvSpPr>
          <p:cNvPr id="33796" name="日付プレースホルダ 4"/>
          <p:cNvSpPr>
            <a:spLocks noGrp="1"/>
          </p:cNvSpPr>
          <p:nvPr>
            <p:ph type="dt" sz="quarter" idx="10"/>
          </p:nvPr>
        </p:nvSpPr>
        <p:spPr>
          <a:noFill/>
        </p:spPr>
        <p:txBody>
          <a:bodyPr/>
          <a:lstStyle/>
          <a:p>
            <a:r>
              <a:rPr lang="en-US" altLang="ja-JP"/>
              <a:t>2012-08-09</a:t>
            </a:r>
          </a:p>
        </p:txBody>
      </p:sp>
      <p:sp>
        <p:nvSpPr>
          <p:cNvPr id="33797"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
        <p:nvSpPr>
          <p:cNvPr id="33798" name="スライド番号プレースホルダ 3"/>
          <p:cNvSpPr>
            <a:spLocks noGrp="1"/>
          </p:cNvSpPr>
          <p:nvPr>
            <p:ph type="sldNum" sz="quarter" idx="12"/>
          </p:nvPr>
        </p:nvSpPr>
        <p:spPr>
          <a:noFill/>
        </p:spPr>
        <p:txBody>
          <a:bodyPr/>
          <a:lstStyle/>
          <a:p>
            <a:fld id="{8A321BE3-3ABA-4925-8C6B-44F56B6F4BB0}" type="slidenum">
              <a:rPr lang="en-US" altLang="ja-JP"/>
              <a:pPr/>
              <a:t>31</a:t>
            </a:fld>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5"/>
          <p:cNvSpPr>
            <a:spLocks noGrp="1"/>
          </p:cNvSpPr>
          <p:nvPr>
            <p:ph type="sldNum" sz="quarter" idx="12"/>
          </p:nvPr>
        </p:nvSpPr>
        <p:spPr>
          <a:noFill/>
        </p:spPr>
        <p:txBody>
          <a:bodyPr/>
          <a:lstStyle/>
          <a:p>
            <a:fld id="{7E7CE860-B3AF-4695-879F-8CB69833C268}" type="slidenum">
              <a:rPr lang="en-US" altLang="ja-JP"/>
              <a:pPr/>
              <a:t>32</a:t>
            </a:fld>
            <a:endParaRPr lang="en-US" altLang="ja-JP"/>
          </a:p>
        </p:txBody>
      </p:sp>
      <p:sp>
        <p:nvSpPr>
          <p:cNvPr id="34819" name="Rectangle 2"/>
          <p:cNvSpPr>
            <a:spLocks noGrp="1" noChangeArrowheads="1"/>
          </p:cNvSpPr>
          <p:nvPr>
            <p:ph type="title"/>
          </p:nvPr>
        </p:nvSpPr>
        <p:spPr/>
        <p:txBody>
          <a:bodyPr/>
          <a:lstStyle/>
          <a:p>
            <a:pPr eaLnBrk="1" hangingPunct="1"/>
            <a:r>
              <a:rPr lang="en-US" altLang="ja-JP" smtClean="0"/>
              <a:t>write()</a:t>
            </a:r>
          </a:p>
        </p:txBody>
      </p:sp>
      <p:sp>
        <p:nvSpPr>
          <p:cNvPr id="34820" name="Rectangle 4"/>
          <p:cNvSpPr>
            <a:spLocks noChangeArrowheads="1"/>
          </p:cNvSpPr>
          <p:nvPr/>
        </p:nvSpPr>
        <p:spPr bwMode="auto">
          <a:xfrm>
            <a:off x="827088" y="1341438"/>
            <a:ext cx="5329237" cy="1150937"/>
          </a:xfrm>
          <a:prstGeom prst="rect">
            <a:avLst/>
          </a:prstGeom>
          <a:noFill/>
          <a:ln w="9525">
            <a:solidFill>
              <a:schemeClr val="tx1"/>
            </a:solidFill>
            <a:miter lim="800000"/>
            <a:headEnd/>
            <a:tailEnd/>
          </a:ln>
        </p:spPr>
        <p:txBody>
          <a:bodyPr wrap="none" anchor="ctr"/>
          <a:lstStyle/>
          <a:p>
            <a:r>
              <a:rPr lang="en-US" altLang="ja-JP"/>
              <a:t>#include &lt;unistd.h&gt;</a:t>
            </a:r>
          </a:p>
          <a:p>
            <a:r>
              <a:rPr lang="en-US" altLang="ja-JP"/>
              <a:t>ssize_t write(int fd, const void *buf, size_t count);</a:t>
            </a:r>
          </a:p>
        </p:txBody>
      </p:sp>
      <p:sp>
        <p:nvSpPr>
          <p:cNvPr id="34821" name="Text Box 5"/>
          <p:cNvSpPr txBox="1">
            <a:spLocks noChangeArrowheads="1"/>
          </p:cNvSpPr>
          <p:nvPr/>
        </p:nvSpPr>
        <p:spPr bwMode="auto">
          <a:xfrm>
            <a:off x="827088" y="2636838"/>
            <a:ext cx="4340225" cy="3937000"/>
          </a:xfrm>
          <a:prstGeom prst="rect">
            <a:avLst/>
          </a:prstGeom>
          <a:noFill/>
          <a:ln w="9525">
            <a:noFill/>
            <a:miter lim="800000"/>
            <a:headEnd/>
            <a:tailEnd/>
          </a:ln>
        </p:spPr>
        <p:txBody>
          <a:bodyPr>
            <a:spAutoFit/>
          </a:bodyPr>
          <a:lstStyle/>
          <a:p>
            <a:r>
              <a:rPr lang="en-US" altLang="ja-JP"/>
              <a:t>unsigned char buf[4];</a:t>
            </a:r>
          </a:p>
          <a:p>
            <a:r>
              <a:rPr lang="en-US" altLang="ja-JP"/>
              <a:t>ssize_t n;</a:t>
            </a:r>
          </a:p>
          <a:p>
            <a:endParaRPr lang="en-US" altLang="ja-JP"/>
          </a:p>
          <a:p>
            <a:r>
              <a:rPr lang="en-US" altLang="ja-JP"/>
              <a:t>buf[0] = 0x5a;</a:t>
            </a:r>
          </a:p>
          <a:p>
            <a:r>
              <a:rPr lang="en-US" altLang="ja-JP"/>
              <a:t>buf[1] = 0x5b;</a:t>
            </a:r>
          </a:p>
          <a:p>
            <a:r>
              <a:rPr lang="en-US" altLang="ja-JP"/>
              <a:t>buf[2] = 0x5c;</a:t>
            </a:r>
          </a:p>
          <a:p>
            <a:r>
              <a:rPr lang="en-US" altLang="ja-JP"/>
              <a:t>buf[3] = 0x5b;</a:t>
            </a:r>
          </a:p>
          <a:p>
            <a:endParaRPr lang="en-US" altLang="ja-JP"/>
          </a:p>
          <a:p>
            <a:r>
              <a:rPr lang="en-US" altLang="ja-JP"/>
              <a:t>if (write(sockfd, buf, 4) == -1) {</a:t>
            </a:r>
          </a:p>
          <a:p>
            <a:r>
              <a:rPr lang="en-US" altLang="ja-JP"/>
              <a:t>    perror("write error");</a:t>
            </a:r>
          </a:p>
          <a:p>
            <a:r>
              <a:rPr lang="en-US" altLang="ja-JP"/>
              <a:t>    exit(1);</a:t>
            </a:r>
          </a:p>
          <a:p>
            <a:r>
              <a:rPr lang="en-US" altLang="ja-JP"/>
              <a:t>}</a:t>
            </a:r>
          </a:p>
          <a:p>
            <a:endParaRPr lang="en-US" altLang="ja-JP"/>
          </a:p>
          <a:p>
            <a:endParaRPr lang="en-US" altLang="ja-JP"/>
          </a:p>
        </p:txBody>
      </p:sp>
      <p:sp>
        <p:nvSpPr>
          <p:cNvPr id="34822" name="Text Box 6"/>
          <p:cNvSpPr txBox="1">
            <a:spLocks noChangeArrowheads="1"/>
          </p:cNvSpPr>
          <p:nvPr/>
        </p:nvSpPr>
        <p:spPr bwMode="auto">
          <a:xfrm>
            <a:off x="3708400" y="3068638"/>
            <a:ext cx="5099050" cy="1631950"/>
          </a:xfrm>
          <a:prstGeom prst="rect">
            <a:avLst/>
          </a:prstGeom>
          <a:noFill/>
          <a:ln w="9525">
            <a:noFill/>
            <a:miter lim="800000"/>
            <a:headEnd/>
            <a:tailEnd/>
          </a:ln>
        </p:spPr>
        <p:txBody>
          <a:bodyPr>
            <a:spAutoFit/>
          </a:bodyPr>
          <a:lstStyle/>
          <a:p>
            <a:r>
              <a:rPr lang="ja-JP" altLang="en-US" sz="2000"/>
              <a:t>ソケットセンドバッファに余裕がないときにはブロックする（エラーにはならない）。</a:t>
            </a:r>
          </a:p>
          <a:p>
            <a:r>
              <a:rPr lang="ja-JP" altLang="en-US" sz="2000"/>
              <a:t>ブロックしないようにするにはノンブロックキグ</a:t>
            </a:r>
          </a:p>
          <a:p>
            <a:r>
              <a:rPr lang="ja-JP" altLang="en-US" sz="2000"/>
              <a:t>ソケットオプションを使う（ノンブロッキングにするとエラー処理とかでだいぶ行数が増える）。</a:t>
            </a:r>
          </a:p>
        </p:txBody>
      </p:sp>
      <p:sp>
        <p:nvSpPr>
          <p:cNvPr id="34823" name="日付プレースホルダ 6"/>
          <p:cNvSpPr>
            <a:spLocks noGrp="1"/>
          </p:cNvSpPr>
          <p:nvPr>
            <p:ph type="dt" sz="quarter" idx="10"/>
          </p:nvPr>
        </p:nvSpPr>
        <p:spPr>
          <a:noFill/>
        </p:spPr>
        <p:txBody>
          <a:bodyPr/>
          <a:lstStyle/>
          <a:p>
            <a:r>
              <a:rPr lang="en-US" altLang="ja-JP"/>
              <a:t>2012-08-09</a:t>
            </a:r>
          </a:p>
        </p:txBody>
      </p:sp>
      <p:sp>
        <p:nvSpPr>
          <p:cNvPr id="34824"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5"/>
          <p:cNvSpPr>
            <a:spLocks noGrp="1"/>
          </p:cNvSpPr>
          <p:nvPr>
            <p:ph type="sldNum" sz="quarter" idx="12"/>
          </p:nvPr>
        </p:nvSpPr>
        <p:spPr>
          <a:noFill/>
        </p:spPr>
        <p:txBody>
          <a:bodyPr/>
          <a:lstStyle/>
          <a:p>
            <a:fld id="{F01C4DB4-316E-4FA3-885F-270AEC1A7216}" type="slidenum">
              <a:rPr lang="en-US" altLang="ja-JP"/>
              <a:pPr/>
              <a:t>33</a:t>
            </a:fld>
            <a:endParaRPr lang="en-US" altLang="ja-JP"/>
          </a:p>
        </p:txBody>
      </p:sp>
      <p:sp>
        <p:nvSpPr>
          <p:cNvPr id="29699" name="Rectangle 2"/>
          <p:cNvSpPr>
            <a:spLocks noGrp="1" noChangeArrowheads="1"/>
          </p:cNvSpPr>
          <p:nvPr>
            <p:ph type="title"/>
          </p:nvPr>
        </p:nvSpPr>
        <p:spPr>
          <a:xfrm>
            <a:off x="457200" y="-18256"/>
            <a:ext cx="8229600" cy="1143000"/>
          </a:xfrm>
        </p:spPr>
        <p:txBody>
          <a:bodyPr/>
          <a:lstStyle/>
          <a:p>
            <a:pPr eaLnBrk="1" hangingPunct="1"/>
            <a:r>
              <a:rPr lang="en-US" altLang="ja-JP" sz="4000" smtClean="0"/>
              <a:t>socket send/receive buffer</a:t>
            </a:r>
            <a:r>
              <a:rPr lang="ja-JP" altLang="en-US" sz="4000" smtClean="0"/>
              <a:t>の大きさ</a:t>
            </a:r>
            <a:endParaRPr lang="en-US" altLang="ja-JP" sz="4000" smtClean="0"/>
          </a:p>
        </p:txBody>
      </p:sp>
      <p:sp>
        <p:nvSpPr>
          <p:cNvPr id="29700" name="Rectangle 4"/>
          <p:cNvSpPr>
            <a:spLocks noChangeArrowheads="1"/>
          </p:cNvSpPr>
          <p:nvPr/>
        </p:nvSpPr>
        <p:spPr bwMode="auto">
          <a:xfrm>
            <a:off x="576449" y="1196752"/>
            <a:ext cx="1584325" cy="792162"/>
          </a:xfrm>
          <a:prstGeom prst="rect">
            <a:avLst/>
          </a:prstGeom>
          <a:noFill/>
          <a:ln w="9525">
            <a:solidFill>
              <a:schemeClr val="tx1"/>
            </a:solidFill>
            <a:miter lim="800000"/>
            <a:headEnd/>
            <a:tailEnd/>
          </a:ln>
        </p:spPr>
        <p:txBody>
          <a:bodyPr wrap="none" anchor="ctr"/>
          <a:lstStyle/>
          <a:p>
            <a:pPr algn="ctr"/>
            <a:r>
              <a:rPr lang="en-US" altLang="ja-JP" sz="2000"/>
              <a:t>application</a:t>
            </a:r>
          </a:p>
        </p:txBody>
      </p:sp>
      <p:sp>
        <p:nvSpPr>
          <p:cNvPr id="29701" name="Rectangle 5"/>
          <p:cNvSpPr>
            <a:spLocks noChangeArrowheads="1"/>
          </p:cNvSpPr>
          <p:nvPr/>
        </p:nvSpPr>
        <p:spPr bwMode="auto">
          <a:xfrm>
            <a:off x="576449" y="2565177"/>
            <a:ext cx="1584325" cy="792162"/>
          </a:xfrm>
          <a:prstGeom prst="rect">
            <a:avLst/>
          </a:prstGeom>
          <a:noFill/>
          <a:ln w="9525">
            <a:solidFill>
              <a:schemeClr val="tx1"/>
            </a:solidFill>
            <a:miter lim="800000"/>
            <a:headEnd/>
            <a:tailEnd/>
          </a:ln>
        </p:spPr>
        <p:txBody>
          <a:bodyPr wrap="none" anchor="ctr"/>
          <a:lstStyle/>
          <a:p>
            <a:pPr algn="ctr"/>
            <a:r>
              <a:rPr lang="en-US" altLang="ja-JP" sz="2000"/>
              <a:t>TCP</a:t>
            </a:r>
          </a:p>
        </p:txBody>
      </p:sp>
      <p:sp>
        <p:nvSpPr>
          <p:cNvPr id="29702" name="Rectangle 6"/>
          <p:cNvSpPr>
            <a:spLocks noChangeArrowheads="1"/>
          </p:cNvSpPr>
          <p:nvPr/>
        </p:nvSpPr>
        <p:spPr bwMode="auto">
          <a:xfrm>
            <a:off x="576449" y="3933602"/>
            <a:ext cx="1584325" cy="792162"/>
          </a:xfrm>
          <a:prstGeom prst="rect">
            <a:avLst/>
          </a:prstGeom>
          <a:noFill/>
          <a:ln w="9525">
            <a:solidFill>
              <a:schemeClr val="tx1"/>
            </a:solidFill>
            <a:miter lim="800000"/>
            <a:headEnd/>
            <a:tailEnd/>
          </a:ln>
        </p:spPr>
        <p:txBody>
          <a:bodyPr wrap="none" anchor="ctr"/>
          <a:lstStyle/>
          <a:p>
            <a:pPr algn="ctr"/>
            <a:r>
              <a:rPr lang="en-US" altLang="ja-JP" sz="2000"/>
              <a:t>IP</a:t>
            </a:r>
          </a:p>
        </p:txBody>
      </p:sp>
      <p:sp>
        <p:nvSpPr>
          <p:cNvPr id="29703" name="Rectangle 7"/>
          <p:cNvSpPr>
            <a:spLocks noChangeArrowheads="1"/>
          </p:cNvSpPr>
          <p:nvPr/>
        </p:nvSpPr>
        <p:spPr bwMode="auto">
          <a:xfrm>
            <a:off x="576449" y="5302027"/>
            <a:ext cx="1584325" cy="792162"/>
          </a:xfrm>
          <a:prstGeom prst="rect">
            <a:avLst/>
          </a:prstGeom>
          <a:noFill/>
          <a:ln w="9525">
            <a:solidFill>
              <a:schemeClr val="tx1"/>
            </a:solidFill>
            <a:miter lim="800000"/>
            <a:headEnd/>
            <a:tailEnd/>
          </a:ln>
        </p:spPr>
        <p:txBody>
          <a:bodyPr wrap="none" anchor="ctr"/>
          <a:lstStyle/>
          <a:p>
            <a:pPr algn="ctr"/>
            <a:r>
              <a:rPr lang="en-US" altLang="ja-JP" sz="2000"/>
              <a:t>datalink</a:t>
            </a:r>
          </a:p>
        </p:txBody>
      </p:sp>
      <p:sp>
        <p:nvSpPr>
          <p:cNvPr id="29704" name="Rectangle 13"/>
          <p:cNvSpPr>
            <a:spLocks noChangeArrowheads="1"/>
          </p:cNvSpPr>
          <p:nvPr/>
        </p:nvSpPr>
        <p:spPr bwMode="auto">
          <a:xfrm>
            <a:off x="2951349" y="1196752"/>
            <a:ext cx="2233612" cy="792162"/>
          </a:xfrm>
          <a:prstGeom prst="rect">
            <a:avLst/>
          </a:prstGeom>
          <a:noFill/>
          <a:ln w="9525">
            <a:solidFill>
              <a:schemeClr val="tx1"/>
            </a:solidFill>
            <a:miter lim="800000"/>
            <a:headEnd/>
            <a:tailEnd/>
          </a:ln>
        </p:spPr>
        <p:txBody>
          <a:bodyPr wrap="none" anchor="ctr"/>
          <a:lstStyle/>
          <a:p>
            <a:pPr algn="ctr"/>
            <a:r>
              <a:rPr lang="en-US" altLang="ja-JP" sz="2000"/>
              <a:t>application buffer</a:t>
            </a:r>
          </a:p>
        </p:txBody>
      </p:sp>
      <p:sp>
        <p:nvSpPr>
          <p:cNvPr id="29705" name="Text Box 14"/>
          <p:cNvSpPr txBox="1">
            <a:spLocks noChangeArrowheads="1"/>
          </p:cNvSpPr>
          <p:nvPr/>
        </p:nvSpPr>
        <p:spPr bwMode="auto">
          <a:xfrm>
            <a:off x="3579999" y="2055589"/>
            <a:ext cx="942975" cy="396875"/>
          </a:xfrm>
          <a:prstGeom prst="rect">
            <a:avLst/>
          </a:prstGeom>
          <a:noFill/>
          <a:ln w="9525">
            <a:noFill/>
            <a:miter lim="800000"/>
            <a:headEnd/>
            <a:tailEnd/>
          </a:ln>
        </p:spPr>
        <p:txBody>
          <a:bodyPr wrap="none">
            <a:spAutoFit/>
          </a:bodyPr>
          <a:lstStyle/>
          <a:p>
            <a:r>
              <a:rPr lang="en-US" altLang="ja-JP" sz="2000" b="1"/>
              <a:t>write()</a:t>
            </a:r>
          </a:p>
        </p:txBody>
      </p:sp>
      <p:sp>
        <p:nvSpPr>
          <p:cNvPr id="29706" name="Rectangle 15"/>
          <p:cNvSpPr>
            <a:spLocks noChangeArrowheads="1"/>
          </p:cNvSpPr>
          <p:nvPr/>
        </p:nvSpPr>
        <p:spPr bwMode="auto">
          <a:xfrm>
            <a:off x="2951349" y="2565177"/>
            <a:ext cx="2233612" cy="792162"/>
          </a:xfrm>
          <a:prstGeom prst="rect">
            <a:avLst/>
          </a:prstGeom>
          <a:noFill/>
          <a:ln w="9525">
            <a:solidFill>
              <a:schemeClr val="tx1"/>
            </a:solidFill>
            <a:miter lim="800000"/>
            <a:headEnd/>
            <a:tailEnd/>
          </a:ln>
        </p:spPr>
        <p:txBody>
          <a:bodyPr wrap="none" anchor="ctr"/>
          <a:lstStyle/>
          <a:p>
            <a:pPr algn="ctr"/>
            <a:r>
              <a:rPr lang="en-US" altLang="ja-JP" sz="2000"/>
              <a:t>socket send buffer</a:t>
            </a:r>
          </a:p>
        </p:txBody>
      </p:sp>
      <p:sp>
        <p:nvSpPr>
          <p:cNvPr id="29707" name="Line 16"/>
          <p:cNvSpPr>
            <a:spLocks noChangeShapeType="1"/>
          </p:cNvSpPr>
          <p:nvPr/>
        </p:nvSpPr>
        <p:spPr bwMode="auto">
          <a:xfrm>
            <a:off x="4535674" y="1988914"/>
            <a:ext cx="0" cy="576263"/>
          </a:xfrm>
          <a:prstGeom prst="line">
            <a:avLst/>
          </a:prstGeom>
          <a:noFill/>
          <a:ln w="9525">
            <a:solidFill>
              <a:schemeClr val="tx1"/>
            </a:solidFill>
            <a:round/>
            <a:headEnd/>
            <a:tailEnd type="triangle" w="med" len="med"/>
          </a:ln>
        </p:spPr>
        <p:txBody>
          <a:bodyPr/>
          <a:lstStyle/>
          <a:p>
            <a:endParaRPr lang="ja-JP" altLang="en-US"/>
          </a:p>
        </p:txBody>
      </p:sp>
      <p:sp>
        <p:nvSpPr>
          <p:cNvPr id="29708" name="Line 17"/>
          <p:cNvSpPr>
            <a:spLocks noChangeShapeType="1"/>
          </p:cNvSpPr>
          <p:nvPr/>
        </p:nvSpPr>
        <p:spPr bwMode="auto">
          <a:xfrm>
            <a:off x="287524" y="2420714"/>
            <a:ext cx="8497887" cy="0"/>
          </a:xfrm>
          <a:prstGeom prst="line">
            <a:avLst/>
          </a:prstGeom>
          <a:noFill/>
          <a:ln w="9525">
            <a:solidFill>
              <a:schemeClr val="tx1"/>
            </a:solidFill>
            <a:round/>
            <a:headEnd/>
            <a:tailEnd/>
          </a:ln>
        </p:spPr>
        <p:txBody>
          <a:bodyPr/>
          <a:lstStyle/>
          <a:p>
            <a:endParaRPr lang="ja-JP" altLang="en-US"/>
          </a:p>
        </p:txBody>
      </p:sp>
      <p:sp>
        <p:nvSpPr>
          <p:cNvPr id="29709" name="Text Box 18"/>
          <p:cNvSpPr txBox="1">
            <a:spLocks noChangeArrowheads="1"/>
          </p:cNvSpPr>
          <p:nvPr/>
        </p:nvSpPr>
        <p:spPr bwMode="auto">
          <a:xfrm>
            <a:off x="7272524" y="2061939"/>
            <a:ext cx="1492250" cy="366713"/>
          </a:xfrm>
          <a:prstGeom prst="rect">
            <a:avLst/>
          </a:prstGeom>
          <a:noFill/>
          <a:ln w="9525">
            <a:noFill/>
            <a:miter lim="800000"/>
            <a:headEnd/>
            <a:tailEnd/>
          </a:ln>
        </p:spPr>
        <p:txBody>
          <a:bodyPr wrap="none">
            <a:spAutoFit/>
          </a:bodyPr>
          <a:lstStyle/>
          <a:p>
            <a:r>
              <a:rPr lang="en-US" altLang="ja-JP"/>
              <a:t>user process</a:t>
            </a:r>
          </a:p>
        </p:txBody>
      </p:sp>
      <p:sp>
        <p:nvSpPr>
          <p:cNvPr id="29710" name="Text Box 19"/>
          <p:cNvSpPr txBox="1">
            <a:spLocks noChangeArrowheads="1"/>
          </p:cNvSpPr>
          <p:nvPr/>
        </p:nvSpPr>
        <p:spPr bwMode="auto">
          <a:xfrm>
            <a:off x="7920224" y="2493739"/>
            <a:ext cx="806450" cy="366713"/>
          </a:xfrm>
          <a:prstGeom prst="rect">
            <a:avLst/>
          </a:prstGeom>
          <a:noFill/>
          <a:ln w="9525">
            <a:noFill/>
            <a:miter lim="800000"/>
            <a:headEnd/>
            <a:tailEnd/>
          </a:ln>
        </p:spPr>
        <p:txBody>
          <a:bodyPr wrap="none">
            <a:spAutoFit/>
          </a:bodyPr>
          <a:lstStyle/>
          <a:p>
            <a:r>
              <a:rPr lang="en-US" altLang="ja-JP"/>
              <a:t>kernel</a:t>
            </a:r>
          </a:p>
        </p:txBody>
      </p:sp>
      <p:sp>
        <p:nvSpPr>
          <p:cNvPr id="29712" name="Rectangle 21"/>
          <p:cNvSpPr>
            <a:spLocks noChangeArrowheads="1"/>
          </p:cNvSpPr>
          <p:nvPr/>
        </p:nvSpPr>
        <p:spPr bwMode="auto">
          <a:xfrm>
            <a:off x="5472299" y="2565177"/>
            <a:ext cx="2232025" cy="792162"/>
          </a:xfrm>
          <a:prstGeom prst="rect">
            <a:avLst/>
          </a:prstGeom>
          <a:noFill/>
          <a:ln w="9525">
            <a:solidFill>
              <a:schemeClr val="tx1"/>
            </a:solidFill>
            <a:miter lim="800000"/>
            <a:headEnd/>
            <a:tailEnd/>
          </a:ln>
        </p:spPr>
        <p:txBody>
          <a:bodyPr wrap="none" anchor="ctr"/>
          <a:lstStyle/>
          <a:p>
            <a:pPr algn="ctr"/>
            <a:r>
              <a:rPr lang="en-US" altLang="ja-JP" sz="2000"/>
              <a:t>socket receive</a:t>
            </a:r>
          </a:p>
          <a:p>
            <a:pPr algn="ctr"/>
            <a:r>
              <a:rPr lang="en-US" altLang="ja-JP" sz="2000"/>
              <a:t> buffer</a:t>
            </a:r>
          </a:p>
        </p:txBody>
      </p:sp>
      <p:sp>
        <p:nvSpPr>
          <p:cNvPr id="29713" name="Rectangle 22"/>
          <p:cNvSpPr>
            <a:spLocks noChangeArrowheads="1"/>
          </p:cNvSpPr>
          <p:nvPr/>
        </p:nvSpPr>
        <p:spPr bwMode="auto">
          <a:xfrm>
            <a:off x="5472299" y="1196752"/>
            <a:ext cx="2232025" cy="792162"/>
          </a:xfrm>
          <a:prstGeom prst="rect">
            <a:avLst/>
          </a:prstGeom>
          <a:noFill/>
          <a:ln w="9525">
            <a:solidFill>
              <a:schemeClr val="tx1"/>
            </a:solidFill>
            <a:miter lim="800000"/>
            <a:headEnd/>
            <a:tailEnd/>
          </a:ln>
        </p:spPr>
        <p:txBody>
          <a:bodyPr wrap="none" anchor="ctr"/>
          <a:lstStyle/>
          <a:p>
            <a:pPr algn="ctr"/>
            <a:r>
              <a:rPr lang="en-US" altLang="ja-JP" sz="2000"/>
              <a:t>application buffer</a:t>
            </a:r>
          </a:p>
        </p:txBody>
      </p:sp>
      <p:sp>
        <p:nvSpPr>
          <p:cNvPr id="29714" name="Line 23"/>
          <p:cNvSpPr>
            <a:spLocks noChangeShapeType="1"/>
          </p:cNvSpPr>
          <p:nvPr/>
        </p:nvSpPr>
        <p:spPr bwMode="auto">
          <a:xfrm flipV="1">
            <a:off x="7128061" y="1988914"/>
            <a:ext cx="0" cy="576263"/>
          </a:xfrm>
          <a:prstGeom prst="line">
            <a:avLst/>
          </a:prstGeom>
          <a:noFill/>
          <a:ln w="9525">
            <a:solidFill>
              <a:schemeClr val="tx1"/>
            </a:solidFill>
            <a:round/>
            <a:headEnd/>
            <a:tailEnd type="triangle" w="med" len="med"/>
          </a:ln>
        </p:spPr>
        <p:txBody>
          <a:bodyPr/>
          <a:lstStyle/>
          <a:p>
            <a:endParaRPr lang="ja-JP" altLang="en-US"/>
          </a:p>
        </p:txBody>
      </p:sp>
      <p:sp>
        <p:nvSpPr>
          <p:cNvPr id="29715" name="Text Box 24"/>
          <p:cNvSpPr txBox="1">
            <a:spLocks noChangeArrowheads="1"/>
          </p:cNvSpPr>
          <p:nvPr/>
        </p:nvSpPr>
        <p:spPr bwMode="auto">
          <a:xfrm>
            <a:off x="6264461" y="2061939"/>
            <a:ext cx="889000" cy="396875"/>
          </a:xfrm>
          <a:prstGeom prst="rect">
            <a:avLst/>
          </a:prstGeom>
          <a:noFill/>
          <a:ln w="9525">
            <a:noFill/>
            <a:miter lim="800000"/>
            <a:headEnd/>
            <a:tailEnd/>
          </a:ln>
        </p:spPr>
        <p:txBody>
          <a:bodyPr wrap="none">
            <a:spAutoFit/>
          </a:bodyPr>
          <a:lstStyle/>
          <a:p>
            <a:r>
              <a:rPr lang="en-US" altLang="ja-JP" sz="2000" b="1"/>
              <a:t>read()</a:t>
            </a:r>
          </a:p>
        </p:txBody>
      </p:sp>
      <p:sp>
        <p:nvSpPr>
          <p:cNvPr id="29716" name="Line 25"/>
          <p:cNvSpPr>
            <a:spLocks noChangeShapeType="1"/>
          </p:cNvSpPr>
          <p:nvPr/>
        </p:nvSpPr>
        <p:spPr bwMode="auto">
          <a:xfrm flipV="1">
            <a:off x="1368611" y="1988914"/>
            <a:ext cx="0" cy="576263"/>
          </a:xfrm>
          <a:prstGeom prst="line">
            <a:avLst/>
          </a:prstGeom>
          <a:noFill/>
          <a:ln w="9525">
            <a:solidFill>
              <a:schemeClr val="tx1"/>
            </a:solidFill>
            <a:round/>
            <a:headEnd/>
            <a:tailEnd/>
          </a:ln>
        </p:spPr>
        <p:txBody>
          <a:bodyPr/>
          <a:lstStyle/>
          <a:p>
            <a:endParaRPr lang="ja-JP" altLang="en-US"/>
          </a:p>
        </p:txBody>
      </p:sp>
      <p:sp>
        <p:nvSpPr>
          <p:cNvPr id="29717" name="Line 26"/>
          <p:cNvSpPr>
            <a:spLocks noChangeShapeType="1"/>
          </p:cNvSpPr>
          <p:nvPr/>
        </p:nvSpPr>
        <p:spPr bwMode="auto">
          <a:xfrm flipV="1">
            <a:off x="1368611" y="3357339"/>
            <a:ext cx="0" cy="576263"/>
          </a:xfrm>
          <a:prstGeom prst="line">
            <a:avLst/>
          </a:prstGeom>
          <a:noFill/>
          <a:ln w="9525">
            <a:solidFill>
              <a:schemeClr val="tx1"/>
            </a:solidFill>
            <a:round/>
            <a:headEnd/>
            <a:tailEnd/>
          </a:ln>
        </p:spPr>
        <p:txBody>
          <a:bodyPr/>
          <a:lstStyle/>
          <a:p>
            <a:endParaRPr lang="ja-JP" altLang="en-US"/>
          </a:p>
        </p:txBody>
      </p:sp>
      <p:sp>
        <p:nvSpPr>
          <p:cNvPr id="29718" name="Line 27"/>
          <p:cNvSpPr>
            <a:spLocks noChangeShapeType="1"/>
          </p:cNvSpPr>
          <p:nvPr/>
        </p:nvSpPr>
        <p:spPr bwMode="auto">
          <a:xfrm flipV="1">
            <a:off x="1368611" y="4725764"/>
            <a:ext cx="0" cy="576263"/>
          </a:xfrm>
          <a:prstGeom prst="line">
            <a:avLst/>
          </a:prstGeom>
          <a:noFill/>
          <a:ln w="9525">
            <a:solidFill>
              <a:schemeClr val="tx1"/>
            </a:solidFill>
            <a:round/>
            <a:headEnd/>
            <a:tailEnd/>
          </a:ln>
        </p:spPr>
        <p:txBody>
          <a:bodyPr/>
          <a:lstStyle/>
          <a:p>
            <a:endParaRPr lang="ja-JP" altLang="en-US"/>
          </a:p>
        </p:txBody>
      </p:sp>
      <p:sp>
        <p:nvSpPr>
          <p:cNvPr id="29719" name="日付プレースホルダ 22"/>
          <p:cNvSpPr>
            <a:spLocks noGrp="1"/>
          </p:cNvSpPr>
          <p:nvPr>
            <p:ph type="dt" sz="quarter" idx="10"/>
          </p:nvPr>
        </p:nvSpPr>
        <p:spPr>
          <a:noFill/>
        </p:spPr>
        <p:txBody>
          <a:bodyPr/>
          <a:lstStyle/>
          <a:p>
            <a:r>
              <a:rPr lang="en-US" altLang="ja-JP"/>
              <a:t>2012-08-09</a:t>
            </a:r>
          </a:p>
        </p:txBody>
      </p:sp>
      <p:sp>
        <p:nvSpPr>
          <p:cNvPr id="29720" name="フッター プレースホルダ 23"/>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smtClean="0"/>
              <a:t>socket send/receive buffer</a:t>
            </a:r>
            <a:r>
              <a:rPr kumimoji="1" lang="ja-JP" altLang="en-US" sz="3600" smtClean="0"/>
              <a:t>の大きさの調整</a:t>
            </a:r>
            <a:endParaRPr kumimoji="1" lang="ja-JP" altLang="en-US" sz="3600"/>
          </a:p>
        </p:txBody>
      </p:sp>
      <p:sp>
        <p:nvSpPr>
          <p:cNvPr id="3" name="コンテンツ プレースホルダ 2"/>
          <p:cNvSpPr>
            <a:spLocks noGrp="1"/>
          </p:cNvSpPr>
          <p:nvPr>
            <p:ph idx="1"/>
          </p:nvPr>
        </p:nvSpPr>
        <p:spPr/>
        <p:txBody>
          <a:bodyPr/>
          <a:lstStyle/>
          <a:p>
            <a:r>
              <a:rPr lang="ja-JP" altLang="en-US" sz="2800" smtClean="0"/>
              <a:t>受信に関しては</a:t>
            </a:r>
            <a:r>
              <a:rPr lang="en-US" altLang="ja-JP" sz="2800" smtClean="0"/>
              <a:t>Linux</a:t>
            </a:r>
            <a:r>
              <a:rPr lang="ja-JP" altLang="en-US" sz="2800" smtClean="0"/>
              <a:t>では自動調節機能がある</a:t>
            </a:r>
            <a:endParaRPr lang="en-US" altLang="ja-JP" sz="2800" smtClean="0"/>
          </a:p>
          <a:p>
            <a:r>
              <a:rPr kumimoji="1" lang="ja-JP" altLang="en-US" sz="2800" smtClean="0"/>
              <a:t>多重読み出しを行うときにはあらかじめ大きくしておく必要がある</a:t>
            </a:r>
            <a:endParaRPr kumimoji="1" lang="ja-JP" altLang="en-US" sz="2800"/>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34</a:t>
            </a:fld>
            <a:endParaRPr lang="en-US" altLang="ja-JP"/>
          </a:p>
        </p:txBody>
      </p:sp>
      <p:sp>
        <p:nvSpPr>
          <p:cNvPr id="7" name="テキスト ボックス 6"/>
          <p:cNvSpPr txBox="1"/>
          <p:nvPr/>
        </p:nvSpPr>
        <p:spPr>
          <a:xfrm>
            <a:off x="251520" y="2312876"/>
            <a:ext cx="184731" cy="369332"/>
          </a:xfrm>
          <a:prstGeom prst="rect">
            <a:avLst/>
          </a:prstGeom>
          <a:noFill/>
        </p:spPr>
        <p:txBody>
          <a:bodyPr wrap="none" rtlCol="0">
            <a:spAutoFit/>
          </a:bodyPr>
          <a:lstStyle/>
          <a:p>
            <a:endParaRPr kumimoji="1" lang="ja-JP" altLang="en-US"/>
          </a:p>
        </p:txBody>
      </p:sp>
      <p:sp>
        <p:nvSpPr>
          <p:cNvPr id="8" name="テキスト ボックス 7"/>
          <p:cNvSpPr txBox="1"/>
          <p:nvPr/>
        </p:nvSpPr>
        <p:spPr>
          <a:xfrm>
            <a:off x="827584" y="3284984"/>
            <a:ext cx="7909538" cy="2585323"/>
          </a:xfrm>
          <a:prstGeom prst="rect">
            <a:avLst/>
          </a:prstGeom>
          <a:noFill/>
        </p:spPr>
        <p:txBody>
          <a:bodyPr wrap="none" rtlCol="0">
            <a:spAutoFit/>
          </a:bodyPr>
          <a:lstStyle/>
          <a:p>
            <a:r>
              <a:rPr lang="en-US" altLang="ja-JP" smtClean="0">
                <a:latin typeface="Consolas" pitchFamily="49" charset="0"/>
              </a:rPr>
              <a:t>echo 0 &gt; /proc/sys/net/ipv4/tcp_timestamps</a:t>
            </a:r>
          </a:p>
          <a:p>
            <a:r>
              <a:rPr lang="en-US" altLang="ja-JP" smtClean="0">
                <a:latin typeface="Consolas" pitchFamily="49" charset="0"/>
              </a:rPr>
              <a:t>echo 1 &gt; /proc/sys/net/ipv4/tcp_moderate_rcvbuf</a:t>
            </a:r>
          </a:p>
          <a:p>
            <a:r>
              <a:rPr lang="en-US" altLang="ja-JP" smtClean="0">
                <a:latin typeface="Consolas" pitchFamily="49" charset="0"/>
              </a:rPr>
              <a:t>echo 4194304 &gt; /proc/sys/net/core/wmem_max</a:t>
            </a:r>
          </a:p>
          <a:p>
            <a:r>
              <a:rPr lang="en-US" altLang="ja-JP" smtClean="0">
                <a:latin typeface="Consolas" pitchFamily="49" charset="0"/>
              </a:rPr>
              <a:t>echo 4194304 &gt; /proc/sys/net/core/rmem_max</a:t>
            </a:r>
          </a:p>
          <a:p>
            <a:r>
              <a:rPr lang="en-US" altLang="ja-JP" smtClean="0">
                <a:latin typeface="Consolas" pitchFamily="49" charset="0"/>
              </a:rPr>
              <a:t>echo 4194304 &gt; /proc/sys/net/core/wmem_default</a:t>
            </a:r>
          </a:p>
          <a:p>
            <a:r>
              <a:rPr lang="en-US" altLang="ja-JP" smtClean="0">
                <a:latin typeface="Consolas" pitchFamily="49" charset="0"/>
              </a:rPr>
              <a:t>echo 4194304 &gt; /proc/sys/net/core/rmem_default</a:t>
            </a:r>
          </a:p>
          <a:p>
            <a:r>
              <a:rPr lang="en-US" altLang="ja-JP" smtClean="0">
                <a:latin typeface="Consolas" pitchFamily="49" charset="0"/>
              </a:rPr>
              <a:t>echo 4096       131072  4194304 &gt; /proc/sys/net/ipv4/tcp_rmem</a:t>
            </a:r>
          </a:p>
          <a:p>
            <a:r>
              <a:rPr lang="en-US" altLang="ja-JP" smtClean="0">
                <a:latin typeface="Consolas" pitchFamily="49" charset="0"/>
              </a:rPr>
              <a:t>echo 4096       131072  4194304 &gt; /proc/sys/net/ipv4/tcp_wmem</a:t>
            </a:r>
          </a:p>
          <a:p>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mtClean="0"/>
              <a:t>ここまでのまとめ</a:t>
            </a:r>
          </a:p>
        </p:txBody>
      </p:sp>
      <p:sp>
        <p:nvSpPr>
          <p:cNvPr id="35843" name="コンテンツ プレースホルダ 2"/>
          <p:cNvSpPr>
            <a:spLocks noGrp="1"/>
          </p:cNvSpPr>
          <p:nvPr>
            <p:ph idx="1"/>
          </p:nvPr>
        </p:nvSpPr>
        <p:spPr/>
        <p:txBody>
          <a:bodyPr/>
          <a:lstStyle/>
          <a:p>
            <a:r>
              <a:rPr lang="ja-JP" altLang="en-US" smtClean="0"/>
              <a:t>ソケットファイルディスクリプタを取得するとあとは通常のファイルの読み書きと同様</a:t>
            </a:r>
            <a:endParaRPr lang="en-US" altLang="ja-JP" smtClean="0"/>
          </a:p>
          <a:p>
            <a:r>
              <a:rPr lang="ja-JP" altLang="en-US" smtClean="0"/>
              <a:t>ファイルを読むときとは違って指定したサイズが必ずしも読めるとは限らない。指定したサイズ必ず読みたければそのような関数を作る必要がある。</a:t>
            </a:r>
          </a:p>
        </p:txBody>
      </p:sp>
      <p:sp>
        <p:nvSpPr>
          <p:cNvPr id="35844" name="スライド番号プレースホルダ 3"/>
          <p:cNvSpPr>
            <a:spLocks noGrp="1"/>
          </p:cNvSpPr>
          <p:nvPr>
            <p:ph type="sldNum" sz="quarter" idx="12"/>
          </p:nvPr>
        </p:nvSpPr>
        <p:spPr>
          <a:noFill/>
        </p:spPr>
        <p:txBody>
          <a:bodyPr/>
          <a:lstStyle/>
          <a:p>
            <a:fld id="{CB53F175-ECBF-4F43-81B5-2E005D0005D2}" type="slidenum">
              <a:rPr lang="en-US" altLang="ja-JP"/>
              <a:pPr/>
              <a:t>35</a:t>
            </a:fld>
            <a:endParaRPr lang="en-US" altLang="ja-JP"/>
          </a:p>
        </p:txBody>
      </p:sp>
      <p:sp>
        <p:nvSpPr>
          <p:cNvPr id="35845" name="日付プレースホルダ 4"/>
          <p:cNvSpPr>
            <a:spLocks noGrp="1"/>
          </p:cNvSpPr>
          <p:nvPr>
            <p:ph type="dt" sz="quarter" idx="10"/>
          </p:nvPr>
        </p:nvSpPr>
        <p:spPr>
          <a:noFill/>
        </p:spPr>
        <p:txBody>
          <a:bodyPr/>
          <a:lstStyle/>
          <a:p>
            <a:r>
              <a:rPr lang="en-US" altLang="ja-JP"/>
              <a:t>2012-08-09</a:t>
            </a:r>
          </a:p>
        </p:txBody>
      </p:sp>
      <p:sp>
        <p:nvSpPr>
          <p:cNvPr id="35846"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p:txBody>
          <a:bodyPr/>
          <a:lstStyle/>
          <a:p>
            <a:r>
              <a:rPr lang="ja-JP" altLang="en-US" smtClean="0"/>
              <a:t>ネットワークバイトオーダー </a:t>
            </a:r>
            <a:r>
              <a:rPr lang="en-US" altLang="ja-JP" smtClean="0"/>
              <a:t>(1)</a:t>
            </a:r>
            <a:endParaRPr lang="ja-JP" altLang="en-US" smtClean="0"/>
          </a:p>
        </p:txBody>
      </p:sp>
      <p:sp>
        <p:nvSpPr>
          <p:cNvPr id="37891" name="コンテンツ プレースホルダ 2"/>
          <p:cNvSpPr>
            <a:spLocks noGrp="1"/>
          </p:cNvSpPr>
          <p:nvPr>
            <p:ph idx="1"/>
          </p:nvPr>
        </p:nvSpPr>
        <p:spPr/>
        <p:txBody>
          <a:bodyPr/>
          <a:lstStyle/>
          <a:p>
            <a:r>
              <a:rPr lang="en-US" altLang="ja-JP" sz="2800" smtClean="0"/>
              <a:t>unsigned char buf[10];</a:t>
            </a:r>
          </a:p>
          <a:p>
            <a:pPr>
              <a:buFontTx/>
              <a:buNone/>
            </a:pPr>
            <a:r>
              <a:rPr lang="en-US" altLang="ja-JP" sz="2800" smtClean="0"/>
              <a:t>	</a:t>
            </a:r>
            <a:r>
              <a:rPr lang="ja-JP" altLang="en-US" sz="2800" smtClean="0"/>
              <a:t>アドレスは</a:t>
            </a:r>
            <a:r>
              <a:rPr lang="en-US" altLang="ja-JP" sz="2800" smtClean="0"/>
              <a:t>buf[0], buf[1], buf[2]</a:t>
            </a:r>
            <a:r>
              <a:rPr lang="ja-JP" altLang="en-US" sz="2800" smtClean="0"/>
              <a:t>の順に大きくなる</a:t>
            </a:r>
            <a:endParaRPr lang="en-US" altLang="ja-JP" sz="2800" smtClean="0"/>
          </a:p>
          <a:p>
            <a:r>
              <a:rPr lang="en-US" altLang="ja-JP" sz="2800" smtClean="0"/>
              <a:t>unsigned char buf[10];</a:t>
            </a:r>
          </a:p>
          <a:p>
            <a:pPr>
              <a:buFontTx/>
              <a:buNone/>
            </a:pPr>
            <a:r>
              <a:rPr lang="en-US" altLang="ja-JP" sz="2800" smtClean="0"/>
              <a:t>	write(sockfd, buf, 10)</a:t>
            </a:r>
            <a:r>
              <a:rPr lang="ja-JP" altLang="en-US" sz="2800" smtClean="0"/>
              <a:t>；</a:t>
            </a:r>
            <a:endParaRPr lang="en-US" altLang="ja-JP" sz="2800" smtClean="0"/>
          </a:p>
          <a:p>
            <a:pPr>
              <a:buFontTx/>
              <a:buNone/>
            </a:pPr>
            <a:r>
              <a:rPr lang="en-US" altLang="ja-JP" sz="2800" smtClean="0"/>
              <a:t>	</a:t>
            </a:r>
            <a:r>
              <a:rPr lang="ja-JP" altLang="en-US" sz="2800" smtClean="0"/>
              <a:t>とすると</a:t>
            </a:r>
            <a:r>
              <a:rPr lang="en-US" altLang="ja-JP" sz="2800" smtClean="0"/>
              <a:t>buf[0], buf[1], buf[2] …</a:t>
            </a:r>
            <a:r>
              <a:rPr lang="ja-JP" altLang="en-US" sz="2800" smtClean="0"/>
              <a:t>の順に送られる。</a:t>
            </a:r>
            <a:endParaRPr lang="en-US" altLang="ja-JP" sz="2800" smtClean="0"/>
          </a:p>
          <a:p>
            <a:r>
              <a:rPr lang="en-US" altLang="ja-JP" sz="2800" smtClean="0"/>
              <a:t>read(sockfd, buf, 10);</a:t>
            </a:r>
          </a:p>
          <a:p>
            <a:pPr>
              <a:buFontTx/>
              <a:buNone/>
            </a:pPr>
            <a:r>
              <a:rPr lang="en-US" altLang="ja-JP" sz="2800" smtClean="0"/>
              <a:t>	</a:t>
            </a:r>
            <a:r>
              <a:rPr lang="ja-JP" altLang="en-US" sz="2800" smtClean="0"/>
              <a:t>着た順に</a:t>
            </a:r>
            <a:r>
              <a:rPr lang="en-US" altLang="ja-JP" sz="2800" smtClean="0"/>
              <a:t>buf[0], buf[1], buf[2]</a:t>
            </a:r>
            <a:r>
              <a:rPr lang="ja-JP" altLang="en-US" sz="2800" smtClean="0"/>
              <a:t>に格納される。</a:t>
            </a:r>
            <a:endParaRPr lang="en-US" altLang="ja-JP" sz="2800" smtClean="0"/>
          </a:p>
        </p:txBody>
      </p:sp>
      <p:sp>
        <p:nvSpPr>
          <p:cNvPr id="37892" name="スライド番号プレースホルダ 3"/>
          <p:cNvSpPr>
            <a:spLocks noGrp="1"/>
          </p:cNvSpPr>
          <p:nvPr>
            <p:ph type="sldNum" sz="quarter" idx="12"/>
          </p:nvPr>
        </p:nvSpPr>
        <p:spPr>
          <a:noFill/>
        </p:spPr>
        <p:txBody>
          <a:bodyPr/>
          <a:lstStyle/>
          <a:p>
            <a:fld id="{88D9B822-CC36-425C-ABD4-EE1AACF43C11}" type="slidenum">
              <a:rPr lang="en-US" altLang="ja-JP"/>
              <a:pPr/>
              <a:t>36</a:t>
            </a:fld>
            <a:endParaRPr lang="en-US" altLang="ja-JP"/>
          </a:p>
        </p:txBody>
      </p:sp>
      <p:sp>
        <p:nvSpPr>
          <p:cNvPr id="37893" name="日付プレースホルダ 4"/>
          <p:cNvSpPr>
            <a:spLocks noGrp="1"/>
          </p:cNvSpPr>
          <p:nvPr>
            <p:ph type="dt" sz="quarter" idx="10"/>
          </p:nvPr>
        </p:nvSpPr>
        <p:spPr>
          <a:noFill/>
        </p:spPr>
        <p:txBody>
          <a:bodyPr/>
          <a:lstStyle/>
          <a:p>
            <a:r>
              <a:rPr lang="en-US" altLang="ja-JP"/>
              <a:t>2012-08-09</a:t>
            </a:r>
          </a:p>
        </p:txBody>
      </p:sp>
      <p:sp>
        <p:nvSpPr>
          <p:cNvPr id="3789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5"/>
          <p:cNvSpPr>
            <a:spLocks noGrp="1"/>
          </p:cNvSpPr>
          <p:nvPr>
            <p:ph type="sldNum" sz="quarter" idx="12"/>
          </p:nvPr>
        </p:nvSpPr>
        <p:spPr>
          <a:noFill/>
        </p:spPr>
        <p:txBody>
          <a:bodyPr/>
          <a:lstStyle/>
          <a:p>
            <a:fld id="{33DF8BE5-D1CB-451D-8724-34473C55FFFD}" type="slidenum">
              <a:rPr lang="en-US" altLang="ja-JP"/>
              <a:pPr/>
              <a:t>37</a:t>
            </a:fld>
            <a:endParaRPr lang="en-US" altLang="ja-JP"/>
          </a:p>
        </p:txBody>
      </p:sp>
      <p:sp>
        <p:nvSpPr>
          <p:cNvPr id="36867" name="Rectangle 2"/>
          <p:cNvSpPr>
            <a:spLocks noGrp="1" noChangeArrowheads="1"/>
          </p:cNvSpPr>
          <p:nvPr>
            <p:ph type="title"/>
          </p:nvPr>
        </p:nvSpPr>
        <p:spPr>
          <a:xfrm>
            <a:off x="468313" y="188913"/>
            <a:ext cx="8291512" cy="417512"/>
          </a:xfrm>
        </p:spPr>
        <p:txBody>
          <a:bodyPr/>
          <a:lstStyle/>
          <a:p>
            <a:pPr eaLnBrk="1" hangingPunct="1"/>
            <a:r>
              <a:rPr lang="ja-JP" altLang="en-US" sz="3600" smtClean="0"/>
              <a:t>ネットワークバイトオーダー </a:t>
            </a:r>
            <a:r>
              <a:rPr lang="en-US" altLang="ja-JP" sz="3600" smtClean="0"/>
              <a:t>(2)</a:t>
            </a:r>
            <a:endParaRPr lang="ja-JP" altLang="en-US" sz="3600" smtClean="0"/>
          </a:p>
        </p:txBody>
      </p:sp>
      <p:sp>
        <p:nvSpPr>
          <p:cNvPr id="36868" name="Text Box 4"/>
          <p:cNvSpPr txBox="1">
            <a:spLocks noChangeArrowheads="1"/>
          </p:cNvSpPr>
          <p:nvPr/>
        </p:nvSpPr>
        <p:spPr bwMode="auto">
          <a:xfrm>
            <a:off x="71500" y="800708"/>
            <a:ext cx="9161482" cy="5632311"/>
          </a:xfrm>
          <a:prstGeom prst="rect">
            <a:avLst/>
          </a:prstGeom>
          <a:noFill/>
          <a:ln w="9525">
            <a:noFill/>
            <a:miter lim="800000"/>
            <a:headEnd/>
            <a:tailEnd/>
          </a:ln>
        </p:spPr>
        <p:txBody>
          <a:bodyPr wrap="none">
            <a:spAutoFit/>
          </a:bodyPr>
          <a:lstStyle/>
          <a:p>
            <a:r>
              <a:rPr lang="en-US" altLang="ja-JP"/>
              <a:t>// int</a:t>
            </a:r>
            <a:r>
              <a:rPr lang="ja-JP" altLang="en-US"/>
              <a:t>がどういう順番でメモリーに</a:t>
            </a:r>
            <a:endParaRPr lang="en-US" altLang="ja-JP"/>
          </a:p>
          <a:p>
            <a:r>
              <a:rPr lang="en-US" altLang="ja-JP"/>
              <a:t>// </a:t>
            </a:r>
            <a:r>
              <a:rPr lang="ja-JP" altLang="en-US"/>
              <a:t>入っているか調べるプログラム</a:t>
            </a:r>
            <a:endParaRPr lang="en-US" altLang="ja-JP"/>
          </a:p>
          <a:p>
            <a:endParaRPr lang="en-US" altLang="ja-JP"/>
          </a:p>
          <a:p>
            <a:r>
              <a:rPr lang="en-US" altLang="ja-JP" sz="1600">
                <a:latin typeface="Consolas" pitchFamily="49" charset="0"/>
              </a:rPr>
              <a:t>#include &lt;stdio.h&gt;</a:t>
            </a:r>
          </a:p>
          <a:p>
            <a:endParaRPr lang="en-US" altLang="ja-JP" sz="1600">
              <a:latin typeface="Consolas" pitchFamily="49" charset="0"/>
            </a:endParaRPr>
          </a:p>
          <a:p>
            <a:r>
              <a:rPr lang="en-US" altLang="ja-JP" sz="1600">
                <a:latin typeface="Consolas" pitchFamily="49" charset="0"/>
              </a:rPr>
              <a:t>int main(int argc, char *argv[])</a:t>
            </a:r>
          </a:p>
          <a:p>
            <a:r>
              <a:rPr lang="en-US" altLang="ja-JP" sz="1600">
                <a:latin typeface="Consolas" pitchFamily="49" charset="0"/>
              </a:rPr>
              <a:t>{</a:t>
            </a:r>
          </a:p>
          <a:p>
            <a:r>
              <a:rPr lang="en-US" altLang="ja-JP" sz="1600">
                <a:latin typeface="Consolas" pitchFamily="49" charset="0"/>
              </a:rPr>
              <a:t>        int i;</a:t>
            </a:r>
          </a:p>
          <a:p>
            <a:endParaRPr lang="en-US" altLang="ja-JP" sz="1600">
              <a:latin typeface="Consolas" pitchFamily="49" charset="0"/>
            </a:endParaRPr>
          </a:p>
          <a:p>
            <a:r>
              <a:rPr lang="en-US" altLang="ja-JP" sz="1600">
                <a:latin typeface="Consolas" pitchFamily="49" charset="0"/>
              </a:rPr>
              <a:t>        union num_tag {</a:t>
            </a:r>
          </a:p>
          <a:p>
            <a:r>
              <a:rPr lang="en-US" altLang="ja-JP" sz="1600">
                <a:latin typeface="Consolas" pitchFamily="49" charset="0"/>
              </a:rPr>
              <a:t>                unsigned char c[sizeof(int)];</a:t>
            </a:r>
          </a:p>
          <a:p>
            <a:r>
              <a:rPr lang="en-US" altLang="ja-JP" sz="1600">
                <a:latin typeface="Consolas" pitchFamily="49" charset="0"/>
              </a:rPr>
              <a:t>                unsigned int    num;</a:t>
            </a:r>
          </a:p>
          <a:p>
            <a:r>
              <a:rPr lang="en-US" altLang="ja-JP" sz="1600">
                <a:latin typeface="Consolas" pitchFamily="49" charset="0"/>
              </a:rPr>
              <a:t>        } u_num;</a:t>
            </a:r>
          </a:p>
          <a:p>
            <a:endParaRPr lang="en-US" altLang="ja-JP" sz="1600">
              <a:latin typeface="Consolas" pitchFamily="49" charset="0"/>
            </a:endParaRPr>
          </a:p>
          <a:p>
            <a:r>
              <a:rPr lang="en-US" altLang="ja-JP" sz="1600">
                <a:latin typeface="Consolas" pitchFamily="49" charset="0"/>
              </a:rPr>
              <a:t>        u_num.num = 0x01020304;</a:t>
            </a:r>
          </a:p>
          <a:p>
            <a:endParaRPr lang="en-US" altLang="ja-JP" sz="1600">
              <a:latin typeface="Consolas" pitchFamily="49" charset="0"/>
            </a:endParaRPr>
          </a:p>
          <a:p>
            <a:r>
              <a:rPr lang="en-US" altLang="ja-JP" sz="1600">
                <a:latin typeface="Consolas" pitchFamily="49" charset="0"/>
              </a:rPr>
              <a:t>        for (i = 0; i &lt; sizeof(int); i++) {</a:t>
            </a:r>
          </a:p>
          <a:p>
            <a:r>
              <a:rPr lang="en-US" altLang="ja-JP" sz="1600">
                <a:latin typeface="Consolas" pitchFamily="49" charset="0"/>
              </a:rPr>
              <a:t>                printf("u_num.c[%d]: %p 0x%02x \n", i, &amp;u_num.c[i], u_num.c[i]);</a:t>
            </a:r>
          </a:p>
          <a:p>
            <a:r>
              <a:rPr lang="en-US" altLang="ja-JP" sz="1600">
                <a:latin typeface="Consolas" pitchFamily="49" charset="0"/>
              </a:rPr>
              <a:t>        }</a:t>
            </a:r>
          </a:p>
          <a:p>
            <a:r>
              <a:rPr lang="en-US" altLang="ja-JP" sz="1600">
                <a:latin typeface="Consolas" pitchFamily="49" charset="0"/>
              </a:rPr>
              <a:t>        return 0;</a:t>
            </a:r>
          </a:p>
          <a:p>
            <a:r>
              <a:rPr lang="en-US" altLang="ja-JP" sz="1600">
                <a:latin typeface="Consolas" pitchFamily="49" charset="0"/>
              </a:rPr>
              <a:t>}</a:t>
            </a:r>
          </a:p>
          <a:p>
            <a:endParaRPr lang="en-US" altLang="ja-JP"/>
          </a:p>
        </p:txBody>
      </p:sp>
      <p:sp>
        <p:nvSpPr>
          <p:cNvPr id="36869" name="Text Box 5"/>
          <p:cNvSpPr txBox="1">
            <a:spLocks noChangeArrowheads="1"/>
          </p:cNvSpPr>
          <p:nvPr/>
        </p:nvSpPr>
        <p:spPr bwMode="auto">
          <a:xfrm>
            <a:off x="5076825" y="1268413"/>
            <a:ext cx="3130550" cy="2289175"/>
          </a:xfrm>
          <a:prstGeom prst="rect">
            <a:avLst/>
          </a:prstGeom>
          <a:noFill/>
          <a:ln w="9525">
            <a:noFill/>
            <a:miter lim="800000"/>
            <a:headEnd/>
            <a:tailEnd/>
          </a:ln>
        </p:spPr>
        <p:txBody>
          <a:bodyPr wrap="none">
            <a:spAutoFit/>
          </a:bodyPr>
          <a:lstStyle/>
          <a:p>
            <a:r>
              <a:rPr lang="ja-JP" altLang="en-US"/>
              <a:t>出力 </a:t>
            </a:r>
            <a:r>
              <a:rPr lang="en-US" altLang="ja-JP"/>
              <a:t>(i386)</a:t>
            </a:r>
          </a:p>
          <a:p>
            <a:endParaRPr lang="en-US" altLang="ja-JP"/>
          </a:p>
          <a:p>
            <a:r>
              <a:rPr lang="en-US" altLang="ja-JP"/>
              <a:t>u_num.c[0]: 0xbfbfe850 0x04</a:t>
            </a:r>
          </a:p>
          <a:p>
            <a:r>
              <a:rPr lang="en-US" altLang="ja-JP"/>
              <a:t>u_num.c[1]: 0xbfbfe851 0x03</a:t>
            </a:r>
          </a:p>
          <a:p>
            <a:r>
              <a:rPr lang="en-US" altLang="ja-JP"/>
              <a:t>u_num.c[2]: 0xbfbfe852 0x02</a:t>
            </a:r>
          </a:p>
          <a:p>
            <a:r>
              <a:rPr lang="en-US" altLang="ja-JP"/>
              <a:t>u_num.c[3]: 0xbfbfe853 0x01</a:t>
            </a:r>
          </a:p>
          <a:p>
            <a:endParaRPr lang="en-US" altLang="ja-JP"/>
          </a:p>
          <a:p>
            <a:endParaRPr lang="en-US" altLang="ja-JP"/>
          </a:p>
        </p:txBody>
      </p:sp>
      <p:sp>
        <p:nvSpPr>
          <p:cNvPr id="36870" name="Rectangle 6"/>
          <p:cNvSpPr>
            <a:spLocks noChangeArrowheads="1"/>
          </p:cNvSpPr>
          <p:nvPr/>
        </p:nvSpPr>
        <p:spPr bwMode="auto">
          <a:xfrm>
            <a:off x="5076825" y="1700213"/>
            <a:ext cx="3311525" cy="1441450"/>
          </a:xfrm>
          <a:prstGeom prst="rect">
            <a:avLst/>
          </a:prstGeom>
          <a:noFill/>
          <a:ln w="9525">
            <a:solidFill>
              <a:schemeClr val="tx1"/>
            </a:solidFill>
            <a:miter lim="800000"/>
            <a:headEnd/>
            <a:tailEnd/>
          </a:ln>
        </p:spPr>
        <p:txBody>
          <a:bodyPr wrap="none" anchor="ctr"/>
          <a:lstStyle/>
          <a:p>
            <a:endParaRPr lang="ja-JP" altLang="en-US"/>
          </a:p>
        </p:txBody>
      </p:sp>
      <p:cxnSp>
        <p:nvCxnSpPr>
          <p:cNvPr id="36871" name="直線矢印コネクタ 7"/>
          <p:cNvCxnSpPr>
            <a:cxnSpLocks noChangeShapeType="1"/>
          </p:cNvCxnSpPr>
          <p:nvPr/>
        </p:nvCxnSpPr>
        <p:spPr bwMode="auto">
          <a:xfrm>
            <a:off x="8243888" y="1916113"/>
            <a:ext cx="0" cy="1008062"/>
          </a:xfrm>
          <a:prstGeom prst="straightConnector1">
            <a:avLst/>
          </a:prstGeom>
          <a:noFill/>
          <a:ln w="9525" algn="ctr">
            <a:solidFill>
              <a:schemeClr val="tx1"/>
            </a:solidFill>
            <a:round/>
            <a:headEnd/>
            <a:tailEnd type="arrow" w="med" len="med"/>
          </a:ln>
        </p:spPr>
      </p:cxnSp>
      <p:sp>
        <p:nvSpPr>
          <p:cNvPr id="36872" name="日付プレースホルダ 9"/>
          <p:cNvSpPr>
            <a:spLocks noGrp="1"/>
          </p:cNvSpPr>
          <p:nvPr>
            <p:ph type="dt" sz="quarter" idx="10"/>
          </p:nvPr>
        </p:nvSpPr>
        <p:spPr>
          <a:noFill/>
        </p:spPr>
        <p:txBody>
          <a:bodyPr/>
          <a:lstStyle/>
          <a:p>
            <a:r>
              <a:rPr lang="en-US" altLang="ja-JP"/>
              <a:t>2012-08-09</a:t>
            </a:r>
          </a:p>
        </p:txBody>
      </p:sp>
      <p:sp>
        <p:nvSpPr>
          <p:cNvPr id="36873" name="フッター プレースホルダ 10"/>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 5"/>
          <p:cNvSpPr>
            <a:spLocks noGrp="1"/>
          </p:cNvSpPr>
          <p:nvPr>
            <p:ph type="sldNum" sz="quarter" idx="12"/>
          </p:nvPr>
        </p:nvSpPr>
        <p:spPr>
          <a:noFill/>
        </p:spPr>
        <p:txBody>
          <a:bodyPr/>
          <a:lstStyle/>
          <a:p>
            <a:fld id="{6D0F9055-E878-4A97-8C00-064B63A42C20}" type="slidenum">
              <a:rPr lang="en-US" altLang="ja-JP"/>
              <a:pPr/>
              <a:t>38</a:t>
            </a:fld>
            <a:endParaRPr lang="en-US" altLang="ja-JP"/>
          </a:p>
        </p:txBody>
      </p:sp>
      <p:sp>
        <p:nvSpPr>
          <p:cNvPr id="39939" name="Rectangle 2"/>
          <p:cNvSpPr>
            <a:spLocks noGrp="1" noChangeArrowheads="1"/>
          </p:cNvSpPr>
          <p:nvPr>
            <p:ph type="title"/>
          </p:nvPr>
        </p:nvSpPr>
        <p:spPr/>
        <p:txBody>
          <a:bodyPr/>
          <a:lstStyle/>
          <a:p>
            <a:pPr eaLnBrk="1" hangingPunct="1"/>
            <a:r>
              <a:rPr lang="ja-JP" altLang="en-US" smtClean="0"/>
              <a:t>ネットワークバイトオーダー</a:t>
            </a:r>
            <a:r>
              <a:rPr lang="en-US" altLang="ja-JP" smtClean="0"/>
              <a:t>(3)</a:t>
            </a:r>
            <a:endParaRPr lang="ja-JP" altLang="en-US" smtClean="0"/>
          </a:p>
        </p:txBody>
      </p:sp>
      <p:sp>
        <p:nvSpPr>
          <p:cNvPr id="32772" name="Rectangle 3"/>
          <p:cNvSpPr>
            <a:spLocks noGrp="1" noChangeArrowheads="1"/>
          </p:cNvSpPr>
          <p:nvPr>
            <p:ph type="body" idx="1"/>
          </p:nvPr>
        </p:nvSpPr>
        <p:spPr>
          <a:xfrm>
            <a:off x="468313" y="3471863"/>
            <a:ext cx="8218487" cy="2549525"/>
          </a:xfrm>
        </p:spPr>
        <p:txBody>
          <a:bodyPr/>
          <a:lstStyle/>
          <a:p>
            <a:pPr eaLnBrk="1" hangingPunct="1">
              <a:buFontTx/>
              <a:buNone/>
              <a:defRPr/>
            </a:pPr>
            <a:r>
              <a:rPr lang="en-US" altLang="ja-JP" smtClean="0">
                <a:latin typeface="+mn-lt"/>
              </a:rPr>
              <a:t>big endian</a:t>
            </a:r>
            <a:r>
              <a:rPr lang="ja-JP" altLang="en-US" smtClean="0">
                <a:latin typeface="+mn-ea"/>
              </a:rPr>
              <a:t>では  </a:t>
            </a:r>
            <a:r>
              <a:rPr lang="en-US" altLang="ja-JP" smtClean="0">
                <a:latin typeface="+mn-ea"/>
              </a:rPr>
              <a:t>0x 01020304 = 16909060</a:t>
            </a:r>
          </a:p>
          <a:p>
            <a:pPr eaLnBrk="1" hangingPunct="1">
              <a:buFontTx/>
              <a:buNone/>
              <a:defRPr/>
            </a:pPr>
            <a:r>
              <a:rPr lang="en-US" altLang="ja-JP" smtClean="0">
                <a:latin typeface="+mn-lt"/>
              </a:rPr>
              <a:t>little endian</a:t>
            </a:r>
            <a:r>
              <a:rPr lang="ja-JP" altLang="en-US" smtClean="0">
                <a:latin typeface="+mn-ea"/>
              </a:rPr>
              <a:t>では </a:t>
            </a:r>
            <a:r>
              <a:rPr lang="en-US" altLang="ja-JP" smtClean="0">
                <a:latin typeface="+mn-ea"/>
              </a:rPr>
              <a:t>0x 04030201 = 67305985</a:t>
            </a:r>
          </a:p>
          <a:p>
            <a:pPr eaLnBrk="1" hangingPunct="1">
              <a:buFontTx/>
              <a:buNone/>
              <a:defRPr/>
            </a:pPr>
            <a:r>
              <a:rPr lang="ja-JP" altLang="en-US" smtClean="0">
                <a:latin typeface="+mn-ea"/>
              </a:rPr>
              <a:t>ネットワークバイトオーダーは</a:t>
            </a:r>
            <a:r>
              <a:rPr lang="en-US" altLang="ja-JP" smtClean="0">
                <a:latin typeface="+mn-lt"/>
              </a:rPr>
              <a:t>big endian</a:t>
            </a:r>
          </a:p>
        </p:txBody>
      </p:sp>
      <p:sp>
        <p:nvSpPr>
          <p:cNvPr id="39941" name="Text Box 5"/>
          <p:cNvSpPr txBox="1">
            <a:spLocks noChangeArrowheads="1"/>
          </p:cNvSpPr>
          <p:nvPr/>
        </p:nvSpPr>
        <p:spPr bwMode="auto">
          <a:xfrm>
            <a:off x="735013" y="1792288"/>
            <a:ext cx="7858125" cy="369887"/>
          </a:xfrm>
          <a:prstGeom prst="rect">
            <a:avLst/>
          </a:prstGeom>
          <a:noFill/>
          <a:ln w="9525">
            <a:noFill/>
            <a:miter lim="800000"/>
            <a:headEnd/>
            <a:tailEnd/>
          </a:ln>
        </p:spPr>
        <p:txBody>
          <a:bodyPr wrap="none">
            <a:spAutoFit/>
          </a:bodyPr>
          <a:lstStyle/>
          <a:p>
            <a:r>
              <a:rPr lang="en-US" altLang="ja-JP"/>
              <a:t>0x 01 02 03 04 </a:t>
            </a:r>
            <a:r>
              <a:rPr lang="ja-JP" altLang="en-US"/>
              <a:t>の順に送られてきたデータを</a:t>
            </a:r>
            <a:r>
              <a:rPr lang="en-US" altLang="ja-JP"/>
              <a:t>read(sockfd, buf, 4)</a:t>
            </a:r>
            <a:r>
              <a:rPr lang="ja-JP" altLang="en-US"/>
              <a:t>で読んだ場合</a:t>
            </a:r>
            <a:endParaRPr lang="en-US" altLang="ja-JP"/>
          </a:p>
        </p:txBody>
      </p:sp>
      <p:grpSp>
        <p:nvGrpSpPr>
          <p:cNvPr id="39942" name="Group 10"/>
          <p:cNvGrpSpPr>
            <a:grpSpLocks/>
          </p:cNvGrpSpPr>
          <p:nvPr/>
        </p:nvGrpSpPr>
        <p:grpSpPr bwMode="auto">
          <a:xfrm>
            <a:off x="468313" y="2565400"/>
            <a:ext cx="4032250" cy="503238"/>
            <a:chOff x="295" y="1616"/>
            <a:chExt cx="2540" cy="317"/>
          </a:xfrm>
        </p:grpSpPr>
        <p:sp>
          <p:nvSpPr>
            <p:cNvPr id="39964" name="Rectangle 6"/>
            <p:cNvSpPr>
              <a:spLocks noChangeArrowheads="1"/>
            </p:cNvSpPr>
            <p:nvPr/>
          </p:nvSpPr>
          <p:spPr bwMode="auto">
            <a:xfrm>
              <a:off x="295"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5" name="Rectangle 7"/>
            <p:cNvSpPr>
              <a:spLocks noChangeArrowheads="1"/>
            </p:cNvSpPr>
            <p:nvPr/>
          </p:nvSpPr>
          <p:spPr bwMode="auto">
            <a:xfrm>
              <a:off x="930"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6" name="Rectangle 8"/>
            <p:cNvSpPr>
              <a:spLocks noChangeArrowheads="1"/>
            </p:cNvSpPr>
            <p:nvPr/>
          </p:nvSpPr>
          <p:spPr bwMode="auto">
            <a:xfrm>
              <a:off x="1565"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7" name="Rectangle 9"/>
            <p:cNvSpPr>
              <a:spLocks noChangeArrowheads="1"/>
            </p:cNvSpPr>
            <p:nvPr/>
          </p:nvSpPr>
          <p:spPr bwMode="auto">
            <a:xfrm>
              <a:off x="2200" y="1616"/>
              <a:ext cx="635" cy="317"/>
            </a:xfrm>
            <a:prstGeom prst="rect">
              <a:avLst/>
            </a:prstGeom>
            <a:noFill/>
            <a:ln w="9525">
              <a:solidFill>
                <a:schemeClr val="tx1"/>
              </a:solidFill>
              <a:miter lim="800000"/>
              <a:headEnd/>
              <a:tailEnd/>
            </a:ln>
          </p:spPr>
          <p:txBody>
            <a:bodyPr wrap="none" anchor="ctr"/>
            <a:lstStyle/>
            <a:p>
              <a:endParaRPr lang="ja-JP" altLang="en-US"/>
            </a:p>
          </p:txBody>
        </p:sp>
      </p:grpSp>
      <p:grpSp>
        <p:nvGrpSpPr>
          <p:cNvPr id="39943" name="Group 11"/>
          <p:cNvGrpSpPr>
            <a:grpSpLocks/>
          </p:cNvGrpSpPr>
          <p:nvPr/>
        </p:nvGrpSpPr>
        <p:grpSpPr bwMode="auto">
          <a:xfrm>
            <a:off x="4643438" y="2565400"/>
            <a:ext cx="4032250" cy="503238"/>
            <a:chOff x="295" y="1616"/>
            <a:chExt cx="2540" cy="317"/>
          </a:xfrm>
        </p:grpSpPr>
        <p:sp>
          <p:nvSpPr>
            <p:cNvPr id="39960" name="Rectangle 12"/>
            <p:cNvSpPr>
              <a:spLocks noChangeArrowheads="1"/>
            </p:cNvSpPr>
            <p:nvPr/>
          </p:nvSpPr>
          <p:spPr bwMode="auto">
            <a:xfrm>
              <a:off x="295"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1" name="Rectangle 13"/>
            <p:cNvSpPr>
              <a:spLocks noChangeArrowheads="1"/>
            </p:cNvSpPr>
            <p:nvPr/>
          </p:nvSpPr>
          <p:spPr bwMode="auto">
            <a:xfrm>
              <a:off x="930"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2" name="Rectangle 14"/>
            <p:cNvSpPr>
              <a:spLocks noChangeArrowheads="1"/>
            </p:cNvSpPr>
            <p:nvPr/>
          </p:nvSpPr>
          <p:spPr bwMode="auto">
            <a:xfrm>
              <a:off x="1565" y="1616"/>
              <a:ext cx="635" cy="317"/>
            </a:xfrm>
            <a:prstGeom prst="rect">
              <a:avLst/>
            </a:prstGeom>
            <a:noFill/>
            <a:ln w="9525">
              <a:solidFill>
                <a:schemeClr val="tx1"/>
              </a:solidFill>
              <a:miter lim="800000"/>
              <a:headEnd/>
              <a:tailEnd/>
            </a:ln>
          </p:spPr>
          <p:txBody>
            <a:bodyPr wrap="none" anchor="ctr"/>
            <a:lstStyle/>
            <a:p>
              <a:endParaRPr lang="ja-JP" altLang="en-US"/>
            </a:p>
          </p:txBody>
        </p:sp>
        <p:sp>
          <p:nvSpPr>
            <p:cNvPr id="39963" name="Rectangle 15"/>
            <p:cNvSpPr>
              <a:spLocks noChangeArrowheads="1"/>
            </p:cNvSpPr>
            <p:nvPr/>
          </p:nvSpPr>
          <p:spPr bwMode="auto">
            <a:xfrm>
              <a:off x="2200" y="1616"/>
              <a:ext cx="635" cy="317"/>
            </a:xfrm>
            <a:prstGeom prst="rect">
              <a:avLst/>
            </a:prstGeom>
            <a:noFill/>
            <a:ln w="9525">
              <a:solidFill>
                <a:schemeClr val="tx1"/>
              </a:solidFill>
              <a:miter lim="800000"/>
              <a:headEnd/>
              <a:tailEnd/>
            </a:ln>
          </p:spPr>
          <p:txBody>
            <a:bodyPr wrap="none" anchor="ctr"/>
            <a:lstStyle/>
            <a:p>
              <a:endParaRPr lang="ja-JP" altLang="en-US"/>
            </a:p>
          </p:txBody>
        </p:sp>
      </p:grpSp>
      <p:sp>
        <p:nvSpPr>
          <p:cNvPr id="39944" name="Text Box 16"/>
          <p:cNvSpPr txBox="1">
            <a:spLocks noChangeArrowheads="1"/>
          </p:cNvSpPr>
          <p:nvPr/>
        </p:nvSpPr>
        <p:spPr bwMode="auto">
          <a:xfrm>
            <a:off x="684213" y="2636838"/>
            <a:ext cx="679450" cy="366712"/>
          </a:xfrm>
          <a:prstGeom prst="rect">
            <a:avLst/>
          </a:prstGeom>
          <a:noFill/>
          <a:ln w="9525">
            <a:noFill/>
            <a:miter lim="800000"/>
            <a:headEnd/>
            <a:tailEnd/>
          </a:ln>
        </p:spPr>
        <p:txBody>
          <a:bodyPr wrap="none">
            <a:spAutoFit/>
          </a:bodyPr>
          <a:lstStyle/>
          <a:p>
            <a:r>
              <a:rPr lang="en-US" altLang="ja-JP"/>
              <a:t>0x01</a:t>
            </a:r>
          </a:p>
        </p:txBody>
      </p:sp>
      <p:sp>
        <p:nvSpPr>
          <p:cNvPr id="39945" name="Text Box 17"/>
          <p:cNvSpPr txBox="1">
            <a:spLocks noChangeArrowheads="1"/>
          </p:cNvSpPr>
          <p:nvPr/>
        </p:nvSpPr>
        <p:spPr bwMode="auto">
          <a:xfrm>
            <a:off x="1671638" y="2655888"/>
            <a:ext cx="679450" cy="366712"/>
          </a:xfrm>
          <a:prstGeom prst="rect">
            <a:avLst/>
          </a:prstGeom>
          <a:noFill/>
          <a:ln w="9525">
            <a:noFill/>
            <a:miter lim="800000"/>
            <a:headEnd/>
            <a:tailEnd/>
          </a:ln>
        </p:spPr>
        <p:txBody>
          <a:bodyPr wrap="none">
            <a:spAutoFit/>
          </a:bodyPr>
          <a:lstStyle/>
          <a:p>
            <a:r>
              <a:rPr lang="en-US" altLang="ja-JP"/>
              <a:t>0x02</a:t>
            </a:r>
          </a:p>
        </p:txBody>
      </p:sp>
      <p:sp>
        <p:nvSpPr>
          <p:cNvPr id="39946" name="Text Box 18"/>
          <p:cNvSpPr txBox="1">
            <a:spLocks noChangeArrowheads="1"/>
          </p:cNvSpPr>
          <p:nvPr/>
        </p:nvSpPr>
        <p:spPr bwMode="auto">
          <a:xfrm>
            <a:off x="2700338" y="2636838"/>
            <a:ext cx="679450" cy="366712"/>
          </a:xfrm>
          <a:prstGeom prst="rect">
            <a:avLst/>
          </a:prstGeom>
          <a:noFill/>
          <a:ln w="9525">
            <a:noFill/>
            <a:miter lim="800000"/>
            <a:headEnd/>
            <a:tailEnd/>
          </a:ln>
        </p:spPr>
        <p:txBody>
          <a:bodyPr wrap="none">
            <a:spAutoFit/>
          </a:bodyPr>
          <a:lstStyle/>
          <a:p>
            <a:r>
              <a:rPr lang="en-US" altLang="ja-JP"/>
              <a:t>0x03</a:t>
            </a:r>
          </a:p>
        </p:txBody>
      </p:sp>
      <p:sp>
        <p:nvSpPr>
          <p:cNvPr id="39947" name="Text Box 19"/>
          <p:cNvSpPr txBox="1">
            <a:spLocks noChangeArrowheads="1"/>
          </p:cNvSpPr>
          <p:nvPr/>
        </p:nvSpPr>
        <p:spPr bwMode="auto">
          <a:xfrm>
            <a:off x="3635375" y="2636838"/>
            <a:ext cx="679450" cy="366712"/>
          </a:xfrm>
          <a:prstGeom prst="rect">
            <a:avLst/>
          </a:prstGeom>
          <a:noFill/>
          <a:ln w="9525">
            <a:noFill/>
            <a:miter lim="800000"/>
            <a:headEnd/>
            <a:tailEnd/>
          </a:ln>
        </p:spPr>
        <p:txBody>
          <a:bodyPr wrap="none">
            <a:spAutoFit/>
          </a:bodyPr>
          <a:lstStyle/>
          <a:p>
            <a:r>
              <a:rPr lang="en-US" altLang="ja-JP"/>
              <a:t>0x04</a:t>
            </a:r>
          </a:p>
        </p:txBody>
      </p:sp>
      <p:sp>
        <p:nvSpPr>
          <p:cNvPr id="39948" name="Text Box 20"/>
          <p:cNvSpPr txBox="1">
            <a:spLocks noChangeArrowheads="1"/>
          </p:cNvSpPr>
          <p:nvPr/>
        </p:nvSpPr>
        <p:spPr bwMode="auto">
          <a:xfrm>
            <a:off x="4787900" y="2636838"/>
            <a:ext cx="684213" cy="369887"/>
          </a:xfrm>
          <a:prstGeom prst="rect">
            <a:avLst/>
          </a:prstGeom>
          <a:noFill/>
          <a:ln w="9525">
            <a:noFill/>
            <a:miter lim="800000"/>
            <a:headEnd/>
            <a:tailEnd/>
          </a:ln>
        </p:spPr>
        <p:txBody>
          <a:bodyPr wrap="none">
            <a:spAutoFit/>
          </a:bodyPr>
          <a:lstStyle/>
          <a:p>
            <a:r>
              <a:rPr lang="en-US" altLang="ja-JP"/>
              <a:t>0x01</a:t>
            </a:r>
          </a:p>
        </p:txBody>
      </p:sp>
      <p:sp>
        <p:nvSpPr>
          <p:cNvPr id="39949" name="Text Box 21"/>
          <p:cNvSpPr txBox="1">
            <a:spLocks noChangeArrowheads="1"/>
          </p:cNvSpPr>
          <p:nvPr/>
        </p:nvSpPr>
        <p:spPr bwMode="auto">
          <a:xfrm>
            <a:off x="5848350" y="2655888"/>
            <a:ext cx="684213" cy="369887"/>
          </a:xfrm>
          <a:prstGeom prst="rect">
            <a:avLst/>
          </a:prstGeom>
          <a:noFill/>
          <a:ln w="9525">
            <a:noFill/>
            <a:miter lim="800000"/>
            <a:headEnd/>
            <a:tailEnd/>
          </a:ln>
        </p:spPr>
        <p:txBody>
          <a:bodyPr wrap="none">
            <a:spAutoFit/>
          </a:bodyPr>
          <a:lstStyle/>
          <a:p>
            <a:r>
              <a:rPr lang="en-US" altLang="ja-JP"/>
              <a:t>0x02</a:t>
            </a:r>
          </a:p>
        </p:txBody>
      </p:sp>
      <p:sp>
        <p:nvSpPr>
          <p:cNvPr id="39950" name="Text Box 22"/>
          <p:cNvSpPr txBox="1">
            <a:spLocks noChangeArrowheads="1"/>
          </p:cNvSpPr>
          <p:nvPr/>
        </p:nvSpPr>
        <p:spPr bwMode="auto">
          <a:xfrm>
            <a:off x="6877050" y="2636838"/>
            <a:ext cx="684213" cy="369887"/>
          </a:xfrm>
          <a:prstGeom prst="rect">
            <a:avLst/>
          </a:prstGeom>
          <a:noFill/>
          <a:ln w="9525">
            <a:noFill/>
            <a:miter lim="800000"/>
            <a:headEnd/>
            <a:tailEnd/>
          </a:ln>
        </p:spPr>
        <p:txBody>
          <a:bodyPr wrap="none">
            <a:spAutoFit/>
          </a:bodyPr>
          <a:lstStyle/>
          <a:p>
            <a:r>
              <a:rPr lang="en-US" altLang="ja-JP"/>
              <a:t>0x03</a:t>
            </a:r>
          </a:p>
        </p:txBody>
      </p:sp>
      <p:sp>
        <p:nvSpPr>
          <p:cNvPr id="39951" name="Text Box 23"/>
          <p:cNvSpPr txBox="1">
            <a:spLocks noChangeArrowheads="1"/>
          </p:cNvSpPr>
          <p:nvPr/>
        </p:nvSpPr>
        <p:spPr bwMode="auto">
          <a:xfrm>
            <a:off x="7812088" y="2636838"/>
            <a:ext cx="684212" cy="369887"/>
          </a:xfrm>
          <a:prstGeom prst="rect">
            <a:avLst/>
          </a:prstGeom>
          <a:noFill/>
          <a:ln w="9525">
            <a:noFill/>
            <a:miter lim="800000"/>
            <a:headEnd/>
            <a:tailEnd/>
          </a:ln>
        </p:spPr>
        <p:txBody>
          <a:bodyPr wrap="none">
            <a:spAutoFit/>
          </a:bodyPr>
          <a:lstStyle/>
          <a:p>
            <a:r>
              <a:rPr lang="en-US" altLang="ja-JP"/>
              <a:t>0x04</a:t>
            </a:r>
          </a:p>
        </p:txBody>
      </p:sp>
      <p:sp>
        <p:nvSpPr>
          <p:cNvPr id="39952" name="Text Box 24"/>
          <p:cNvSpPr txBox="1">
            <a:spLocks noChangeArrowheads="1"/>
          </p:cNvSpPr>
          <p:nvPr/>
        </p:nvSpPr>
        <p:spPr bwMode="auto">
          <a:xfrm>
            <a:off x="3132138" y="2205038"/>
            <a:ext cx="1357312" cy="396875"/>
          </a:xfrm>
          <a:prstGeom prst="rect">
            <a:avLst/>
          </a:prstGeom>
          <a:noFill/>
          <a:ln w="9525">
            <a:noFill/>
            <a:miter lim="800000"/>
            <a:headEnd/>
            <a:tailEnd/>
          </a:ln>
        </p:spPr>
        <p:txBody>
          <a:bodyPr wrap="none">
            <a:spAutoFit/>
          </a:bodyPr>
          <a:lstStyle/>
          <a:p>
            <a:r>
              <a:rPr lang="en-US" altLang="ja-JP" sz="2000"/>
              <a:t>big endian</a:t>
            </a:r>
          </a:p>
        </p:txBody>
      </p:sp>
      <p:sp>
        <p:nvSpPr>
          <p:cNvPr id="39953" name="Text Box 25"/>
          <p:cNvSpPr txBox="1">
            <a:spLocks noChangeArrowheads="1"/>
          </p:cNvSpPr>
          <p:nvPr/>
        </p:nvSpPr>
        <p:spPr bwMode="auto">
          <a:xfrm>
            <a:off x="7164388" y="2205038"/>
            <a:ext cx="1470025" cy="396875"/>
          </a:xfrm>
          <a:prstGeom prst="rect">
            <a:avLst/>
          </a:prstGeom>
          <a:noFill/>
          <a:ln w="9525">
            <a:noFill/>
            <a:miter lim="800000"/>
            <a:headEnd/>
            <a:tailEnd/>
          </a:ln>
        </p:spPr>
        <p:txBody>
          <a:bodyPr wrap="none">
            <a:spAutoFit/>
          </a:bodyPr>
          <a:lstStyle/>
          <a:p>
            <a:r>
              <a:rPr lang="en-US" altLang="ja-JP" sz="2000"/>
              <a:t>little endian</a:t>
            </a:r>
          </a:p>
        </p:txBody>
      </p:sp>
      <p:cxnSp>
        <p:nvCxnSpPr>
          <p:cNvPr id="39954" name="直線矢印コネクタ 26"/>
          <p:cNvCxnSpPr>
            <a:cxnSpLocks noChangeShapeType="1"/>
          </p:cNvCxnSpPr>
          <p:nvPr/>
        </p:nvCxnSpPr>
        <p:spPr bwMode="auto">
          <a:xfrm>
            <a:off x="468313" y="3284538"/>
            <a:ext cx="3959225" cy="0"/>
          </a:xfrm>
          <a:prstGeom prst="straightConnector1">
            <a:avLst/>
          </a:prstGeom>
          <a:noFill/>
          <a:ln w="9525" algn="ctr">
            <a:solidFill>
              <a:schemeClr val="tx1"/>
            </a:solidFill>
            <a:round/>
            <a:headEnd/>
            <a:tailEnd type="arrow" w="med" len="med"/>
          </a:ln>
        </p:spPr>
      </p:cxnSp>
      <p:cxnSp>
        <p:nvCxnSpPr>
          <p:cNvPr id="39955" name="直線矢印コネクタ 29"/>
          <p:cNvCxnSpPr>
            <a:cxnSpLocks noChangeShapeType="1"/>
          </p:cNvCxnSpPr>
          <p:nvPr/>
        </p:nvCxnSpPr>
        <p:spPr bwMode="auto">
          <a:xfrm>
            <a:off x="4643438" y="3284538"/>
            <a:ext cx="3960812" cy="0"/>
          </a:xfrm>
          <a:prstGeom prst="straightConnector1">
            <a:avLst/>
          </a:prstGeom>
          <a:noFill/>
          <a:ln w="9525" algn="ctr">
            <a:solidFill>
              <a:schemeClr val="tx1"/>
            </a:solidFill>
            <a:round/>
            <a:headEnd/>
            <a:tailEnd type="arrow" w="med" len="med"/>
          </a:ln>
        </p:spPr>
      </p:cxnSp>
      <p:sp>
        <p:nvSpPr>
          <p:cNvPr id="39956" name="テキスト ボックス 27"/>
          <p:cNvSpPr txBox="1">
            <a:spLocks noChangeArrowheads="1"/>
          </p:cNvSpPr>
          <p:nvPr/>
        </p:nvSpPr>
        <p:spPr bwMode="auto">
          <a:xfrm>
            <a:off x="395288" y="2266950"/>
            <a:ext cx="504825" cy="369888"/>
          </a:xfrm>
          <a:prstGeom prst="rect">
            <a:avLst/>
          </a:prstGeom>
          <a:noFill/>
          <a:ln w="9525">
            <a:noFill/>
            <a:miter lim="800000"/>
            <a:headEnd/>
            <a:tailEnd/>
          </a:ln>
        </p:spPr>
        <p:txBody>
          <a:bodyPr wrap="none">
            <a:spAutoFit/>
          </a:bodyPr>
          <a:lstStyle/>
          <a:p>
            <a:r>
              <a:rPr lang="en-US" altLang="ja-JP"/>
              <a:t>buf</a:t>
            </a:r>
            <a:endParaRPr lang="ja-JP" altLang="en-US"/>
          </a:p>
        </p:txBody>
      </p:sp>
      <p:sp>
        <p:nvSpPr>
          <p:cNvPr id="39957" name="テキスト ボックス 28"/>
          <p:cNvSpPr txBox="1">
            <a:spLocks noChangeArrowheads="1"/>
          </p:cNvSpPr>
          <p:nvPr/>
        </p:nvSpPr>
        <p:spPr bwMode="auto">
          <a:xfrm>
            <a:off x="4572000" y="2266950"/>
            <a:ext cx="504825" cy="369888"/>
          </a:xfrm>
          <a:prstGeom prst="rect">
            <a:avLst/>
          </a:prstGeom>
          <a:noFill/>
          <a:ln w="9525">
            <a:noFill/>
            <a:miter lim="800000"/>
            <a:headEnd/>
            <a:tailEnd/>
          </a:ln>
        </p:spPr>
        <p:txBody>
          <a:bodyPr wrap="none">
            <a:spAutoFit/>
          </a:bodyPr>
          <a:lstStyle/>
          <a:p>
            <a:r>
              <a:rPr lang="en-US" altLang="ja-JP"/>
              <a:t>buf</a:t>
            </a:r>
            <a:endParaRPr lang="ja-JP" altLang="en-US"/>
          </a:p>
        </p:txBody>
      </p:sp>
      <p:sp>
        <p:nvSpPr>
          <p:cNvPr id="39958" name="日付プレースホルダ 30"/>
          <p:cNvSpPr>
            <a:spLocks noGrp="1"/>
          </p:cNvSpPr>
          <p:nvPr>
            <p:ph type="dt" sz="quarter" idx="10"/>
          </p:nvPr>
        </p:nvSpPr>
        <p:spPr>
          <a:noFill/>
        </p:spPr>
        <p:txBody>
          <a:bodyPr/>
          <a:lstStyle/>
          <a:p>
            <a:r>
              <a:rPr lang="en-US" altLang="ja-JP"/>
              <a:t>2012-08-09</a:t>
            </a:r>
          </a:p>
        </p:txBody>
      </p:sp>
      <p:sp>
        <p:nvSpPr>
          <p:cNvPr id="39959" name="フッター プレースホルダ 31"/>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 5"/>
          <p:cNvSpPr>
            <a:spLocks noGrp="1"/>
          </p:cNvSpPr>
          <p:nvPr>
            <p:ph type="sldNum" sz="quarter" idx="12"/>
          </p:nvPr>
        </p:nvSpPr>
        <p:spPr>
          <a:noFill/>
        </p:spPr>
        <p:txBody>
          <a:bodyPr/>
          <a:lstStyle/>
          <a:p>
            <a:fld id="{10836489-A048-4A24-BFD1-73CEDA2FAFD9}" type="slidenum">
              <a:rPr lang="en-US" altLang="ja-JP"/>
              <a:pPr/>
              <a:t>39</a:t>
            </a:fld>
            <a:endParaRPr lang="en-US" altLang="ja-JP"/>
          </a:p>
        </p:txBody>
      </p:sp>
      <p:sp>
        <p:nvSpPr>
          <p:cNvPr id="38915" name="Rectangle 2"/>
          <p:cNvSpPr>
            <a:spLocks noGrp="1" noChangeArrowheads="1"/>
          </p:cNvSpPr>
          <p:nvPr>
            <p:ph type="title"/>
          </p:nvPr>
        </p:nvSpPr>
        <p:spPr/>
        <p:txBody>
          <a:bodyPr/>
          <a:lstStyle/>
          <a:p>
            <a:pPr eaLnBrk="1" hangingPunct="1"/>
            <a:r>
              <a:rPr lang="ja-JP" altLang="en-US" smtClean="0"/>
              <a:t>ネットワークバイトオーダー</a:t>
            </a:r>
            <a:r>
              <a:rPr lang="en-US" altLang="ja-JP" smtClean="0"/>
              <a:t>(4)</a:t>
            </a:r>
            <a:endParaRPr lang="ja-JP" altLang="en-US" smtClean="0"/>
          </a:p>
        </p:txBody>
      </p:sp>
      <p:sp>
        <p:nvSpPr>
          <p:cNvPr id="38916" name="Rectangle 3"/>
          <p:cNvSpPr>
            <a:spLocks noGrp="1" noChangeArrowheads="1"/>
          </p:cNvSpPr>
          <p:nvPr>
            <p:ph type="body" idx="1"/>
          </p:nvPr>
        </p:nvSpPr>
        <p:spPr>
          <a:xfrm>
            <a:off x="468313" y="1952836"/>
            <a:ext cx="8218487" cy="2549525"/>
          </a:xfrm>
        </p:spPr>
        <p:txBody>
          <a:bodyPr/>
          <a:lstStyle/>
          <a:p>
            <a:pPr eaLnBrk="1" hangingPunct="1"/>
            <a:r>
              <a:rPr lang="ja-JP" altLang="en-US" smtClean="0"/>
              <a:t>ホストオーダー⇔ネットワークバイトオーダー変換関数</a:t>
            </a:r>
            <a:endParaRPr lang="en-US" altLang="ja-JP" smtClean="0"/>
          </a:p>
          <a:p>
            <a:pPr lvl="1" eaLnBrk="1" hangingPunct="1"/>
            <a:r>
              <a:rPr lang="en-US" altLang="ja-JP" sz="2400" smtClean="0"/>
              <a:t>htonl (host to network long)</a:t>
            </a:r>
          </a:p>
          <a:p>
            <a:pPr lvl="1" eaLnBrk="1" hangingPunct="1"/>
            <a:r>
              <a:rPr lang="en-US" altLang="ja-JP" sz="2400" smtClean="0"/>
              <a:t>htons (host to network short)</a:t>
            </a:r>
          </a:p>
          <a:p>
            <a:pPr lvl="1" eaLnBrk="1" hangingPunct="1"/>
            <a:r>
              <a:rPr lang="en-US" altLang="ja-JP" sz="2400" smtClean="0"/>
              <a:t>ntohl (network to host long)</a:t>
            </a:r>
          </a:p>
          <a:p>
            <a:pPr lvl="1" eaLnBrk="1" hangingPunct="1"/>
            <a:r>
              <a:rPr lang="en-US" altLang="ja-JP" sz="2400" smtClean="0"/>
              <a:t>ntohs (network to host short)</a:t>
            </a:r>
          </a:p>
        </p:txBody>
      </p:sp>
      <p:sp>
        <p:nvSpPr>
          <p:cNvPr id="38932" name="日付プレースホルダ 30"/>
          <p:cNvSpPr>
            <a:spLocks noGrp="1"/>
          </p:cNvSpPr>
          <p:nvPr>
            <p:ph type="dt" sz="quarter" idx="10"/>
          </p:nvPr>
        </p:nvSpPr>
        <p:spPr>
          <a:noFill/>
        </p:spPr>
        <p:txBody>
          <a:bodyPr/>
          <a:lstStyle/>
          <a:p>
            <a:r>
              <a:rPr lang="en-US" altLang="ja-JP"/>
              <a:t>2012-08-09</a:t>
            </a:r>
          </a:p>
        </p:txBody>
      </p:sp>
      <p:sp>
        <p:nvSpPr>
          <p:cNvPr id="38933" name="フッター プレースホルダ 31"/>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endParaRPr lang="ja-JP" altLang="en-US" smtClean="0"/>
          </a:p>
        </p:txBody>
      </p:sp>
      <p:pic>
        <p:nvPicPr>
          <p:cNvPr id="6147" name="コンテンツ プレースホルダ 4" descr="packets.png"/>
          <p:cNvPicPr>
            <a:picLocks noGrp="1" noChangeAspect="1"/>
          </p:cNvPicPr>
          <p:nvPr>
            <p:ph idx="1"/>
          </p:nvPr>
        </p:nvPicPr>
        <p:blipFill>
          <a:blip r:embed="rId2" cstate="print"/>
          <a:srcRect/>
          <a:stretch>
            <a:fillRect/>
          </a:stretch>
        </p:blipFill>
        <p:spPr>
          <a:xfrm>
            <a:off x="3995738" y="515938"/>
            <a:ext cx="5013325" cy="3273425"/>
          </a:xfrm>
        </p:spPr>
      </p:pic>
      <p:sp>
        <p:nvSpPr>
          <p:cNvPr id="6148" name="スライド番号プレースホルダ 3"/>
          <p:cNvSpPr>
            <a:spLocks noGrp="1"/>
          </p:cNvSpPr>
          <p:nvPr>
            <p:ph type="sldNum" sz="quarter" idx="12"/>
          </p:nvPr>
        </p:nvSpPr>
        <p:spPr>
          <a:noFill/>
        </p:spPr>
        <p:txBody>
          <a:bodyPr/>
          <a:lstStyle/>
          <a:p>
            <a:fld id="{A15E5980-2FC9-49F1-8356-00BA15EBBDF3}" type="slidenum">
              <a:rPr lang="en-US" altLang="ja-JP"/>
              <a:pPr/>
              <a:t>4</a:t>
            </a:fld>
            <a:endParaRPr lang="en-US" altLang="ja-JP"/>
          </a:p>
        </p:txBody>
      </p:sp>
      <p:pic>
        <p:nvPicPr>
          <p:cNvPr id="6149" name="図 6" descr="keystroke.png"/>
          <p:cNvPicPr>
            <a:picLocks noChangeAspect="1"/>
          </p:cNvPicPr>
          <p:nvPr/>
        </p:nvPicPr>
        <p:blipFill>
          <a:blip r:embed="rId3" cstate="print"/>
          <a:srcRect/>
          <a:stretch>
            <a:fillRect/>
          </a:stretch>
        </p:blipFill>
        <p:spPr bwMode="auto">
          <a:xfrm>
            <a:off x="4427538" y="3644900"/>
            <a:ext cx="3960812" cy="2625725"/>
          </a:xfrm>
          <a:prstGeom prst="rect">
            <a:avLst/>
          </a:prstGeom>
          <a:noFill/>
          <a:ln w="9525">
            <a:noFill/>
            <a:miter lim="800000"/>
            <a:headEnd/>
            <a:tailEnd/>
          </a:ln>
        </p:spPr>
      </p:pic>
      <p:pic>
        <p:nvPicPr>
          <p:cNvPr id="6150" name="図 7" descr="rlogin.png"/>
          <p:cNvPicPr>
            <a:picLocks noChangeAspect="1"/>
          </p:cNvPicPr>
          <p:nvPr/>
        </p:nvPicPr>
        <p:blipFill>
          <a:blip r:embed="rId4" cstate="print"/>
          <a:srcRect/>
          <a:stretch>
            <a:fillRect/>
          </a:stretch>
        </p:blipFill>
        <p:spPr bwMode="auto">
          <a:xfrm>
            <a:off x="250825" y="765175"/>
            <a:ext cx="3482975" cy="5084763"/>
          </a:xfrm>
          <a:prstGeom prst="rect">
            <a:avLst/>
          </a:prstGeom>
          <a:noFill/>
          <a:ln w="9525">
            <a:noFill/>
            <a:miter lim="800000"/>
            <a:headEnd/>
            <a:tailEnd/>
          </a:ln>
        </p:spPr>
      </p:pic>
      <p:sp>
        <p:nvSpPr>
          <p:cNvPr id="6151" name="日付プレースホルダ 8"/>
          <p:cNvSpPr>
            <a:spLocks noGrp="1"/>
          </p:cNvSpPr>
          <p:nvPr>
            <p:ph type="dt" sz="quarter" idx="10"/>
          </p:nvPr>
        </p:nvSpPr>
        <p:spPr>
          <a:noFill/>
        </p:spPr>
        <p:txBody>
          <a:bodyPr/>
          <a:lstStyle/>
          <a:p>
            <a:r>
              <a:rPr lang="en-US" altLang="ja-JP"/>
              <a:t>2012-08-09</a:t>
            </a:r>
          </a:p>
        </p:txBody>
      </p:sp>
      <p:sp>
        <p:nvSpPr>
          <p:cNvPr id="6152" name="フッター プレースホルダ 9"/>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daytime client (1)</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xinetd</a:t>
            </a:r>
            <a:r>
              <a:rPr kumimoji="1" lang="ja-JP" altLang="en-US" smtClean="0"/>
              <a:t>内蔵サーバー </a:t>
            </a:r>
            <a:r>
              <a:rPr kumimoji="1" lang="en-US" altLang="ja-JP" smtClean="0"/>
              <a:t>daytime (port 13)</a:t>
            </a:r>
          </a:p>
          <a:p>
            <a:r>
              <a:rPr lang="en-US" altLang="ja-JP" smtClean="0"/>
              <a:t>/etc/xinetd.d/daytime-stream</a:t>
            </a:r>
            <a:r>
              <a:rPr lang="ja-JP" altLang="en-US" smtClean="0"/>
              <a:t>にて</a:t>
            </a:r>
            <a:endParaRPr lang="en-US" altLang="ja-JP" smtClean="0"/>
          </a:p>
          <a:p>
            <a:pPr>
              <a:buNone/>
            </a:pPr>
            <a:r>
              <a:rPr kumimoji="1" lang="en-US" altLang="ja-JP" smtClean="0"/>
              <a:t>	disable = no</a:t>
            </a:r>
          </a:p>
          <a:p>
            <a:pPr>
              <a:buNone/>
            </a:pPr>
            <a:r>
              <a:rPr lang="en-US" altLang="ja-JP" smtClean="0"/>
              <a:t>	</a:t>
            </a:r>
            <a:r>
              <a:rPr lang="ja-JP" altLang="en-US" smtClean="0"/>
              <a:t>に変更して </a:t>
            </a:r>
            <a:r>
              <a:rPr lang="en-US" altLang="ja-JP" smtClean="0"/>
              <a:t>service xinetd restart</a:t>
            </a:r>
          </a:p>
          <a:p>
            <a:r>
              <a:rPr kumimoji="1" lang="en-US" altLang="ja-JP" smtClean="0"/>
              <a:t>telnet localhost 13</a:t>
            </a:r>
          </a:p>
          <a:p>
            <a:pPr>
              <a:buNone/>
            </a:pPr>
            <a:r>
              <a:rPr lang="en-US" altLang="ja-JP" smtClean="0"/>
              <a:t>	</a:t>
            </a:r>
            <a:r>
              <a:rPr lang="ja-JP" altLang="en-US" smtClean="0"/>
              <a:t>すると現在日時が表示される</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40</a:t>
            </a:fld>
            <a:endParaRPr lang="en-US" altLang="ja-JP"/>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41</a:t>
            </a:fld>
            <a:endParaRPr lang="en-US" altLang="ja-JP"/>
          </a:p>
        </p:txBody>
      </p:sp>
      <p:sp>
        <p:nvSpPr>
          <p:cNvPr id="7" name="テキスト ボックス 6"/>
          <p:cNvSpPr txBox="1"/>
          <p:nvPr/>
        </p:nvSpPr>
        <p:spPr>
          <a:xfrm>
            <a:off x="1295636" y="404664"/>
            <a:ext cx="4743606" cy="5909310"/>
          </a:xfrm>
          <a:prstGeom prst="rect">
            <a:avLst/>
          </a:prstGeom>
          <a:noFill/>
        </p:spPr>
        <p:txBody>
          <a:bodyPr wrap="none" rtlCol="0">
            <a:spAutoFit/>
          </a:bodyPr>
          <a:lstStyle/>
          <a:p>
            <a:r>
              <a:rPr lang="en-US" altLang="ja-JP" smtClean="0">
                <a:latin typeface="Consolas" pitchFamily="49" charset="0"/>
              </a:rPr>
              <a:t>#include &lt;sys/socket.h&gt;</a:t>
            </a:r>
          </a:p>
          <a:p>
            <a:r>
              <a:rPr lang="en-US" altLang="ja-JP" smtClean="0">
                <a:latin typeface="Consolas" pitchFamily="49" charset="0"/>
              </a:rPr>
              <a:t>#include &lt;sys/types.h&gt;</a:t>
            </a:r>
          </a:p>
          <a:p>
            <a:endParaRPr lang="en-US" altLang="ja-JP" smtClean="0">
              <a:latin typeface="Consolas" pitchFamily="49" charset="0"/>
            </a:endParaRPr>
          </a:p>
          <a:p>
            <a:r>
              <a:rPr lang="en-US" altLang="ja-JP" smtClean="0">
                <a:latin typeface="Consolas" pitchFamily="49" charset="0"/>
              </a:rPr>
              <a:t>#include &lt;arpa/inet.h&gt;</a:t>
            </a:r>
          </a:p>
          <a:p>
            <a:r>
              <a:rPr lang="en-US" altLang="ja-JP" smtClean="0">
                <a:latin typeface="Consolas" pitchFamily="49" charset="0"/>
              </a:rPr>
              <a:t>#include &lt;netinet/in.h&gt;</a:t>
            </a:r>
          </a:p>
          <a:p>
            <a:endParaRPr lang="en-US" altLang="ja-JP" smtClean="0">
              <a:latin typeface="Consolas" pitchFamily="49" charset="0"/>
            </a:endParaRPr>
          </a:p>
          <a:p>
            <a:r>
              <a:rPr lang="en-US" altLang="ja-JP" smtClean="0">
                <a:latin typeface="Consolas" pitchFamily="49" charset="0"/>
              </a:rPr>
              <a:t>#include &lt;errno.h&gt;</a:t>
            </a:r>
          </a:p>
          <a:p>
            <a:r>
              <a:rPr lang="en-US" altLang="ja-JP" smtClean="0">
                <a:latin typeface="Consolas" pitchFamily="49" charset="0"/>
              </a:rPr>
              <a:t>#include &lt;stdio.h&gt;</a:t>
            </a:r>
          </a:p>
          <a:p>
            <a:r>
              <a:rPr lang="en-US" altLang="ja-JP" smtClean="0">
                <a:latin typeface="Consolas" pitchFamily="49" charset="0"/>
              </a:rPr>
              <a:t>#include &lt;stdlib.h&gt;</a:t>
            </a:r>
          </a:p>
          <a:p>
            <a:r>
              <a:rPr lang="en-US" altLang="ja-JP" smtClean="0">
                <a:latin typeface="Consolas" pitchFamily="49" charset="0"/>
              </a:rPr>
              <a:t>#include &lt;unistd.h&gt;</a:t>
            </a:r>
          </a:p>
          <a:p>
            <a:endParaRPr lang="en-US" altLang="ja-JP" smtClean="0">
              <a:latin typeface="Consolas" pitchFamily="49" charset="0"/>
            </a:endParaRPr>
          </a:p>
          <a:p>
            <a:r>
              <a:rPr lang="en-US" altLang="ja-JP" smtClean="0">
                <a:latin typeface="Consolas" pitchFamily="49" charset="0"/>
              </a:rPr>
              <a:t>#define MAXLINE 1024</a:t>
            </a:r>
          </a:p>
          <a:p>
            <a:endParaRPr lang="en-US" altLang="ja-JP" smtClean="0">
              <a:latin typeface="Consolas" pitchFamily="49" charset="0"/>
            </a:endParaRPr>
          </a:p>
          <a:p>
            <a:r>
              <a:rPr lang="en-US" altLang="ja-JP" smtClean="0">
                <a:latin typeface="Consolas" pitchFamily="49" charset="0"/>
              </a:rPr>
              <a:t>int main(int argc, char *argv[])</a:t>
            </a:r>
          </a:p>
          <a:p>
            <a:r>
              <a:rPr lang="en-US" altLang="ja-JP" smtClean="0">
                <a:latin typeface="Consolas" pitchFamily="49" charset="0"/>
              </a:rPr>
              <a:t>{</a:t>
            </a:r>
          </a:p>
          <a:p>
            <a:r>
              <a:rPr lang="en-US" altLang="ja-JP" smtClean="0">
                <a:latin typeface="Consolas" pitchFamily="49" charset="0"/>
              </a:rPr>
              <a:t>    unsigned char </a:t>
            </a:r>
            <a:r>
              <a:rPr lang="en-US" altLang="ja-JP" smtClean="0">
                <a:latin typeface="Consolas" pitchFamily="49" charset="0"/>
              </a:rPr>
              <a:t>line[MAXLINE</a:t>
            </a:r>
            <a:r>
              <a:rPr lang="ja-JP" altLang="en-US" smtClean="0">
                <a:latin typeface="Consolas" pitchFamily="49" charset="0"/>
              </a:rPr>
              <a:t> </a:t>
            </a:r>
            <a:r>
              <a:rPr lang="en-US" altLang="ja-JP" smtClean="0">
                <a:latin typeface="Consolas" pitchFamily="49" charset="0"/>
              </a:rPr>
              <a:t>+ 1</a:t>
            </a:r>
            <a:r>
              <a:rPr lang="en-US" altLang="ja-JP" smtClean="0">
                <a:latin typeface="Consolas" pitchFamily="49" charset="0"/>
              </a:rPr>
              <a:t>];</a:t>
            </a:r>
            <a:endParaRPr lang="en-US" altLang="ja-JP" smtClean="0">
              <a:latin typeface="Consolas" pitchFamily="49" charset="0"/>
            </a:endParaRPr>
          </a:p>
          <a:p>
            <a:r>
              <a:rPr lang="en-US" altLang="ja-JP" smtClean="0">
                <a:latin typeface="Consolas" pitchFamily="49" charset="0"/>
              </a:rPr>
              <a:t>    struct sockaddr_in servaddr;</a:t>
            </a:r>
          </a:p>
          <a:p>
            <a:r>
              <a:rPr lang="en-US" altLang="ja-JP" smtClean="0">
                <a:latin typeface="Consolas" pitchFamily="49" charset="0"/>
              </a:rPr>
              <a:t>    char *ip_address = "127.0.0.1";</a:t>
            </a:r>
          </a:p>
          <a:p>
            <a:r>
              <a:rPr lang="en-US" altLang="ja-JP" smtClean="0">
                <a:latin typeface="Consolas" pitchFamily="49" charset="0"/>
              </a:rPr>
              <a:t>    int port = 13;</a:t>
            </a:r>
          </a:p>
          <a:p>
            <a:r>
              <a:rPr lang="en-US" altLang="ja-JP" smtClean="0">
                <a:latin typeface="Consolas" pitchFamily="49" charset="0"/>
              </a:rPr>
              <a:t>    int sockfd, n;</a:t>
            </a:r>
          </a:p>
          <a:p>
            <a:endParaRPr kumimoji="1" lang="ja-JP" altLang="en-US">
              <a:latin typeface="Consolas" pitchFamily="49"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42</a:t>
            </a:fld>
            <a:endParaRPr lang="en-US" altLang="ja-JP"/>
          </a:p>
        </p:txBody>
      </p:sp>
      <p:sp>
        <p:nvSpPr>
          <p:cNvPr id="8" name="テキスト ボックス 7"/>
          <p:cNvSpPr txBox="1"/>
          <p:nvPr/>
        </p:nvSpPr>
        <p:spPr>
          <a:xfrm>
            <a:off x="71500" y="404076"/>
            <a:ext cx="9049272" cy="5509200"/>
          </a:xfrm>
          <a:prstGeom prst="rect">
            <a:avLst/>
          </a:prstGeom>
          <a:noFill/>
        </p:spPr>
        <p:txBody>
          <a:bodyPr wrap="none" rtlCol="0">
            <a:spAutoFit/>
          </a:bodyPr>
          <a:lstStyle/>
          <a:p>
            <a:r>
              <a:rPr lang="en-US" altLang="ja-JP" sz="1600" smtClean="0">
                <a:latin typeface="Consolas" pitchFamily="49" charset="0"/>
              </a:rPr>
              <a:t>    servaddr.sin_family = AF_INET;</a:t>
            </a:r>
          </a:p>
          <a:p>
            <a:r>
              <a:rPr lang="en-US" altLang="ja-JP" sz="1600" smtClean="0">
                <a:latin typeface="Consolas" pitchFamily="49" charset="0"/>
              </a:rPr>
              <a:t>    servaddr.sin_port   = htons(port);</a:t>
            </a:r>
          </a:p>
          <a:p>
            <a:endParaRPr lang="en-US" altLang="ja-JP" sz="1600" smtClean="0">
              <a:latin typeface="Consolas" pitchFamily="49" charset="0"/>
            </a:endParaRPr>
          </a:p>
          <a:p>
            <a:r>
              <a:rPr lang="en-US" altLang="ja-JP" sz="1600" smtClean="0">
                <a:latin typeface="Consolas" pitchFamily="49" charset="0"/>
              </a:rPr>
              <a:t>    n = inet_pton(AF_INET, ip_address, &amp;servaddr.sin_addr);</a:t>
            </a:r>
          </a:p>
          <a:p>
            <a:r>
              <a:rPr lang="en-US" altLang="ja-JP" sz="1600" smtClean="0">
                <a:latin typeface="Consolas" pitchFamily="49" charset="0"/>
              </a:rPr>
              <a:t>    if (n &lt; 0) {</a:t>
            </a:r>
          </a:p>
          <a:p>
            <a:r>
              <a:rPr lang="en-US" altLang="ja-JP" sz="1600" smtClean="0">
                <a:latin typeface="Consolas" pitchFamily="49" charset="0"/>
              </a:rPr>
              <a:t>        perror("inet_pton");</a:t>
            </a:r>
          </a:p>
          <a:p>
            <a:r>
              <a:rPr lang="en-US" altLang="ja-JP" sz="1600" smtClean="0">
                <a:latin typeface="Consolas" pitchFamily="49" charset="0"/>
              </a:rPr>
              <a:t>        exit(1);</a:t>
            </a:r>
          </a:p>
          <a:p>
            <a:r>
              <a:rPr lang="en-US" altLang="ja-JP" sz="1600" smtClean="0">
                <a:latin typeface="Consolas" pitchFamily="49" charset="0"/>
              </a:rPr>
              <a:t>    }</a:t>
            </a:r>
          </a:p>
          <a:p>
            <a:r>
              <a:rPr lang="en-US" altLang="ja-JP" sz="1600" smtClean="0">
                <a:latin typeface="Consolas" pitchFamily="49" charset="0"/>
              </a:rPr>
              <a:t>    else if (n == 0) {</a:t>
            </a:r>
          </a:p>
          <a:p>
            <a:r>
              <a:rPr lang="en-US" altLang="ja-JP" sz="1600" smtClean="0">
                <a:latin typeface="Consolas" pitchFamily="49" charset="0"/>
              </a:rPr>
              <a:t>        fprintf(stderr, "invalid address %s", ip_address);</a:t>
            </a:r>
          </a:p>
          <a:p>
            <a:r>
              <a:rPr lang="en-US" altLang="ja-JP" sz="1600" smtClean="0">
                <a:latin typeface="Consolas" pitchFamily="49" charset="0"/>
              </a:rPr>
              <a:t>        exit(1);</a:t>
            </a:r>
          </a:p>
          <a:p>
            <a:r>
              <a:rPr lang="en-US" altLang="ja-JP" sz="1600" smtClean="0">
                <a:latin typeface="Consolas" pitchFamily="49" charset="0"/>
              </a:rPr>
              <a:t>    }</a:t>
            </a:r>
          </a:p>
          <a:p>
            <a:endParaRPr lang="en-US" altLang="ja-JP" sz="1600" smtClean="0">
              <a:latin typeface="Consolas" pitchFamily="49" charset="0"/>
            </a:endParaRPr>
          </a:p>
          <a:p>
            <a:r>
              <a:rPr lang="en-US" altLang="ja-JP" sz="1600" smtClean="0">
                <a:latin typeface="Consolas" pitchFamily="49" charset="0"/>
              </a:rPr>
              <a:t>    if ( (sockfd = socket(AF_INET, SOCK_STREAM, 0)) &lt; 0) {</a:t>
            </a:r>
          </a:p>
          <a:p>
            <a:r>
              <a:rPr lang="en-US" altLang="ja-JP" sz="1600" smtClean="0">
                <a:latin typeface="Consolas" pitchFamily="49" charset="0"/>
              </a:rPr>
              <a:t>        perror("socket");</a:t>
            </a:r>
          </a:p>
          <a:p>
            <a:r>
              <a:rPr lang="en-US" altLang="ja-JP" sz="1600" smtClean="0">
                <a:latin typeface="Consolas" pitchFamily="49" charset="0"/>
              </a:rPr>
              <a:t>        exit(1);</a:t>
            </a:r>
          </a:p>
          <a:p>
            <a:r>
              <a:rPr lang="en-US" altLang="ja-JP" sz="1600" smtClean="0">
                <a:latin typeface="Consolas" pitchFamily="49" charset="0"/>
              </a:rPr>
              <a:t>    }</a:t>
            </a:r>
          </a:p>
          <a:p>
            <a:r>
              <a:rPr lang="en-US" altLang="ja-JP" sz="1600" smtClean="0">
                <a:latin typeface="Consolas" pitchFamily="49" charset="0"/>
              </a:rPr>
              <a:t>    </a:t>
            </a:r>
          </a:p>
          <a:p>
            <a:r>
              <a:rPr lang="en-US" altLang="ja-JP" sz="1600" smtClean="0">
                <a:latin typeface="Consolas" pitchFamily="49" charset="0"/>
              </a:rPr>
              <a:t>    if (connect(sockfd, (struct sockaddr *) &amp;servaddr, sizeof(servaddr)) &lt; 0) {</a:t>
            </a:r>
          </a:p>
          <a:p>
            <a:r>
              <a:rPr lang="en-US" altLang="ja-JP" sz="1600" smtClean="0">
                <a:latin typeface="Consolas" pitchFamily="49" charset="0"/>
              </a:rPr>
              <a:t>        perror("connect");</a:t>
            </a:r>
          </a:p>
          <a:p>
            <a:r>
              <a:rPr lang="en-US" altLang="ja-JP" sz="1600" smtClean="0">
                <a:latin typeface="Consolas" pitchFamily="49" charset="0"/>
              </a:rPr>
              <a:t>        exit(1);</a:t>
            </a:r>
          </a:p>
          <a:p>
            <a:r>
              <a:rPr lang="en-US" altLang="ja-JP" sz="1600" smtClean="0">
                <a:latin typeface="Consolas" pitchFamily="49" charset="0"/>
              </a:rPr>
              <a:t>    }</a:t>
            </a:r>
            <a:endParaRPr kumimoji="1" lang="ja-JP" altLang="en-US" sz="1600">
              <a:latin typeface="Consolas"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43</a:t>
            </a:fld>
            <a:endParaRPr lang="en-US" altLang="ja-JP"/>
          </a:p>
        </p:txBody>
      </p:sp>
      <p:sp>
        <p:nvSpPr>
          <p:cNvPr id="8" name="テキスト ボックス 7"/>
          <p:cNvSpPr txBox="1"/>
          <p:nvPr/>
        </p:nvSpPr>
        <p:spPr>
          <a:xfrm>
            <a:off x="647564" y="224644"/>
            <a:ext cx="5570756" cy="5262979"/>
          </a:xfrm>
          <a:prstGeom prst="rect">
            <a:avLst/>
          </a:prstGeom>
          <a:noFill/>
        </p:spPr>
        <p:txBody>
          <a:bodyPr wrap="none" rtlCol="0">
            <a:spAutoFit/>
          </a:bodyPr>
          <a:lstStyle/>
          <a:p>
            <a:r>
              <a:rPr lang="en-US" altLang="ja-JP" sz="1600" smtClean="0">
                <a:latin typeface="Consolas" pitchFamily="49" charset="0"/>
              </a:rPr>
              <a:t>    for ( ; ; ) {</a:t>
            </a:r>
          </a:p>
          <a:p>
            <a:r>
              <a:rPr lang="en-US" altLang="ja-JP" sz="1600" smtClean="0">
                <a:latin typeface="Consolas" pitchFamily="49" charset="0"/>
              </a:rPr>
              <a:t>        n = read(sockfd, line, </a:t>
            </a:r>
            <a:r>
              <a:rPr lang="en-US" altLang="ja-JP" sz="1600" smtClean="0">
                <a:latin typeface="Consolas" pitchFamily="49" charset="0"/>
              </a:rPr>
              <a:t>MAXLINE</a:t>
            </a:r>
            <a:r>
              <a:rPr lang="en-US" altLang="ja-JP" sz="1600" smtClean="0">
                <a:latin typeface="Consolas" pitchFamily="49" charset="0"/>
              </a:rPr>
              <a:t>);</a:t>
            </a:r>
            <a:endParaRPr lang="en-US" altLang="ja-JP" sz="1600" smtClean="0">
              <a:latin typeface="Consolas" pitchFamily="49" charset="0"/>
            </a:endParaRPr>
          </a:p>
          <a:p>
            <a:r>
              <a:rPr lang="en-US" altLang="ja-JP" sz="1600" smtClean="0">
                <a:latin typeface="Consolas" pitchFamily="49" charset="0"/>
              </a:rPr>
              <a:t>        if (n &lt; 0) {</a:t>
            </a:r>
          </a:p>
          <a:p>
            <a:r>
              <a:rPr lang="en-US" altLang="ja-JP" sz="1600" smtClean="0">
                <a:latin typeface="Consolas" pitchFamily="49" charset="0"/>
              </a:rPr>
              <a:t>            perror("read");</a:t>
            </a:r>
          </a:p>
          <a:p>
            <a:r>
              <a:rPr lang="en-US" altLang="ja-JP" sz="1600" smtClean="0">
                <a:latin typeface="Consolas" pitchFamily="49" charset="0"/>
              </a:rPr>
              <a:t>            exit(1);</a:t>
            </a:r>
          </a:p>
          <a:p>
            <a:r>
              <a:rPr lang="en-US" altLang="ja-JP" sz="1600" smtClean="0">
                <a:latin typeface="Consolas" pitchFamily="49" charset="0"/>
              </a:rPr>
              <a:t>        }</a:t>
            </a:r>
          </a:p>
          <a:p>
            <a:r>
              <a:rPr lang="en-US" altLang="ja-JP" sz="1600" smtClean="0">
                <a:latin typeface="Consolas" pitchFamily="49" charset="0"/>
              </a:rPr>
              <a:t>        else if (n == 0) {</a:t>
            </a:r>
          </a:p>
          <a:p>
            <a:r>
              <a:rPr lang="en-US" altLang="ja-JP" sz="1600" smtClean="0">
                <a:latin typeface="Consolas" pitchFamily="49" charset="0"/>
              </a:rPr>
              <a:t>            printf("EOF\n");</a:t>
            </a:r>
          </a:p>
          <a:p>
            <a:r>
              <a:rPr lang="en-US" altLang="ja-JP" sz="1600" smtClean="0">
                <a:latin typeface="Consolas" pitchFamily="49" charset="0"/>
              </a:rPr>
              <a:t>            break;  </a:t>
            </a:r>
          </a:p>
          <a:p>
            <a:r>
              <a:rPr lang="en-US" altLang="ja-JP" sz="1600" smtClean="0">
                <a:latin typeface="Consolas" pitchFamily="49" charset="0"/>
              </a:rPr>
              <a:t>        }</a:t>
            </a:r>
          </a:p>
          <a:p>
            <a:r>
              <a:rPr lang="en-US" altLang="ja-JP" sz="1600" smtClean="0">
                <a:latin typeface="Consolas" pitchFamily="49" charset="0"/>
              </a:rPr>
              <a:t>        line[n] = '\0'; /* string termination */</a:t>
            </a:r>
          </a:p>
          <a:p>
            <a:r>
              <a:rPr lang="en-US" altLang="ja-JP" sz="1600" smtClean="0">
                <a:latin typeface="Consolas" pitchFamily="49" charset="0"/>
              </a:rPr>
              <a:t>        printf("%s\n", line);</a:t>
            </a:r>
          </a:p>
          <a:p>
            <a:r>
              <a:rPr lang="en-US" altLang="ja-JP" sz="1600" smtClean="0">
                <a:latin typeface="Consolas" pitchFamily="49" charset="0"/>
              </a:rPr>
              <a:t>    }</a:t>
            </a:r>
          </a:p>
          <a:p>
            <a:r>
              <a:rPr lang="en-US" altLang="ja-JP" sz="1600" smtClean="0">
                <a:latin typeface="Consolas" pitchFamily="49" charset="0"/>
              </a:rPr>
              <a:t>    </a:t>
            </a:r>
          </a:p>
          <a:p>
            <a:r>
              <a:rPr lang="en-US" altLang="ja-JP" sz="1600" smtClean="0">
                <a:latin typeface="Consolas" pitchFamily="49" charset="0"/>
              </a:rPr>
              <a:t>    if (close(sockfd) &lt; 0) {</a:t>
            </a:r>
          </a:p>
          <a:p>
            <a:r>
              <a:rPr lang="en-US" altLang="ja-JP" sz="1600" smtClean="0">
                <a:latin typeface="Consolas" pitchFamily="49" charset="0"/>
              </a:rPr>
              <a:t>        perror("close");</a:t>
            </a:r>
          </a:p>
          <a:p>
            <a:r>
              <a:rPr lang="en-US" altLang="ja-JP" sz="1600" smtClean="0">
                <a:latin typeface="Consolas" pitchFamily="49" charset="0"/>
              </a:rPr>
              <a:t>        exit(1);</a:t>
            </a:r>
          </a:p>
          <a:p>
            <a:r>
              <a:rPr lang="en-US" altLang="ja-JP" sz="1600" smtClean="0">
                <a:latin typeface="Consolas" pitchFamily="49" charset="0"/>
              </a:rPr>
              <a:t>    }</a:t>
            </a:r>
          </a:p>
          <a:p>
            <a:endParaRPr lang="en-US" altLang="ja-JP" sz="1600" smtClean="0">
              <a:latin typeface="Consolas" pitchFamily="49" charset="0"/>
            </a:endParaRPr>
          </a:p>
          <a:p>
            <a:r>
              <a:rPr lang="en-US" altLang="ja-JP" sz="1600" smtClean="0">
                <a:latin typeface="Consolas" pitchFamily="49" charset="0"/>
              </a:rPr>
              <a:t>    return 0;</a:t>
            </a:r>
          </a:p>
          <a:p>
            <a:r>
              <a:rPr lang="en-US" altLang="ja-JP" sz="1600" smtClean="0">
                <a:latin typeface="Consolas" pitchFamily="49" charset="0"/>
              </a:rPr>
              <a:t>}</a:t>
            </a:r>
            <a:endParaRPr kumimoji="1" lang="ja-JP" altLang="en-US" sz="1600">
              <a:latin typeface="Consolas" pitchFamily="49" charset="0"/>
            </a:endParaRPr>
          </a:p>
        </p:txBody>
      </p:sp>
      <p:sp>
        <p:nvSpPr>
          <p:cNvPr id="9" name="テキスト ボックス 8"/>
          <p:cNvSpPr txBox="1"/>
          <p:nvPr/>
        </p:nvSpPr>
        <p:spPr>
          <a:xfrm>
            <a:off x="4896036" y="1268760"/>
            <a:ext cx="3983783" cy="646331"/>
          </a:xfrm>
          <a:prstGeom prst="rect">
            <a:avLst/>
          </a:prstGeom>
          <a:noFill/>
        </p:spPr>
        <p:txBody>
          <a:bodyPr wrap="none" rtlCol="0">
            <a:spAutoFit/>
          </a:bodyPr>
          <a:lstStyle/>
          <a:p>
            <a:r>
              <a:rPr lang="da-DK" altLang="ja-JP" smtClean="0">
                <a:latin typeface="Consolas" pitchFamily="49" charset="0"/>
              </a:rPr>
              <a:t>0123456789012345678901234 5 6</a:t>
            </a:r>
          </a:p>
          <a:p>
            <a:r>
              <a:rPr lang="da-DK" altLang="ja-JP" smtClean="0">
                <a:latin typeface="Consolas" pitchFamily="49" charset="0"/>
              </a:rPr>
              <a:t>07 AUG 2012 13:02:10 JST\r\n\0</a:t>
            </a:r>
            <a:endParaRPr kumimoji="1" lang="ja-JP" altLang="en-US">
              <a:latin typeface="Consolas" pitchFamily="49" charset="0"/>
            </a:endParaRPr>
          </a:p>
        </p:txBody>
      </p:sp>
      <p:sp>
        <p:nvSpPr>
          <p:cNvPr id="10" name="テキスト ボックス 9"/>
          <p:cNvSpPr txBox="1"/>
          <p:nvPr/>
        </p:nvSpPr>
        <p:spPr>
          <a:xfrm>
            <a:off x="99434" y="5597368"/>
            <a:ext cx="8937062" cy="1107996"/>
          </a:xfrm>
          <a:prstGeom prst="rect">
            <a:avLst/>
          </a:prstGeom>
          <a:noFill/>
          <a:ln>
            <a:solidFill>
              <a:schemeClr val="tx1"/>
            </a:solidFill>
          </a:ln>
        </p:spPr>
        <p:txBody>
          <a:bodyPr wrap="none" rtlCol="0">
            <a:spAutoFit/>
          </a:bodyPr>
          <a:lstStyle/>
          <a:p>
            <a:r>
              <a:rPr lang="en-US" altLang="ja-JP" sz="1600" smtClean="0">
                <a:latin typeface="Consolas" pitchFamily="49" charset="0"/>
              </a:rPr>
              <a:t>[daq@localhost daytimeclient]$ ./daytimeclient | hexdump -vC</a:t>
            </a:r>
          </a:p>
          <a:p>
            <a:r>
              <a:rPr lang="en-US" altLang="ja-JP" sz="1600" smtClean="0">
                <a:latin typeface="Consolas" pitchFamily="49" charset="0"/>
              </a:rPr>
              <a:t>00000000  30 37 20 41 55 47 20 32  30 31 32 20 31 33 3a 30  |07 AUG 2012 13:0|</a:t>
            </a:r>
          </a:p>
          <a:p>
            <a:r>
              <a:rPr lang="en-US" altLang="ja-JP" sz="1600" smtClean="0">
                <a:latin typeface="Consolas" pitchFamily="49" charset="0"/>
              </a:rPr>
              <a:t>00000010  32 3a 31 30 20 4a 53 54  0d 0a 0a 45 4f 46 0a     |2:10 JST...EOF.|</a:t>
            </a:r>
          </a:p>
          <a:p>
            <a:endParaRPr kumimoji="1" lang="ja-JP"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 5"/>
          <p:cNvSpPr>
            <a:spLocks noGrp="1"/>
          </p:cNvSpPr>
          <p:nvPr>
            <p:ph type="sldNum" sz="quarter" idx="12"/>
          </p:nvPr>
        </p:nvSpPr>
        <p:spPr>
          <a:noFill/>
        </p:spPr>
        <p:txBody>
          <a:bodyPr/>
          <a:lstStyle/>
          <a:p>
            <a:fld id="{40F1C8E4-942F-4D60-91D5-EA8985C92EDA}" type="slidenum">
              <a:rPr lang="en-US" altLang="ja-JP"/>
              <a:pPr/>
              <a:t>44</a:t>
            </a:fld>
            <a:endParaRPr lang="en-US" altLang="ja-JP"/>
          </a:p>
        </p:txBody>
      </p:sp>
      <p:sp>
        <p:nvSpPr>
          <p:cNvPr id="40963" name="Rectangle 2"/>
          <p:cNvSpPr>
            <a:spLocks noGrp="1" noChangeArrowheads="1"/>
          </p:cNvSpPr>
          <p:nvPr>
            <p:ph type="title"/>
          </p:nvPr>
        </p:nvSpPr>
        <p:spPr/>
        <p:txBody>
          <a:bodyPr/>
          <a:lstStyle/>
          <a:p>
            <a:pPr eaLnBrk="1" hangingPunct="1"/>
            <a:r>
              <a:rPr lang="ja-JP" altLang="en-US" smtClean="0"/>
              <a:t>情報のありか</a:t>
            </a:r>
          </a:p>
        </p:txBody>
      </p:sp>
      <p:sp>
        <p:nvSpPr>
          <p:cNvPr id="40964" name="Rectangle 3"/>
          <p:cNvSpPr>
            <a:spLocks noGrp="1" noChangeArrowheads="1"/>
          </p:cNvSpPr>
          <p:nvPr>
            <p:ph type="body" idx="1"/>
          </p:nvPr>
        </p:nvSpPr>
        <p:spPr/>
        <p:txBody>
          <a:bodyPr/>
          <a:lstStyle/>
          <a:p>
            <a:pPr eaLnBrk="1" hangingPunct="1"/>
            <a:r>
              <a:rPr lang="en-US" altLang="ja-JP" smtClean="0"/>
              <a:t>Manual Page</a:t>
            </a:r>
          </a:p>
          <a:p>
            <a:pPr eaLnBrk="1" hangingPunct="1"/>
            <a:r>
              <a:rPr lang="ja-JP" altLang="en-US" smtClean="0"/>
              <a:t>本</a:t>
            </a:r>
          </a:p>
          <a:p>
            <a:pPr eaLnBrk="1" hangingPunct="1">
              <a:buFontTx/>
              <a:buNone/>
            </a:pPr>
            <a:endParaRPr lang="en-US" altLang="ja-JP" smtClean="0"/>
          </a:p>
        </p:txBody>
      </p:sp>
      <p:sp>
        <p:nvSpPr>
          <p:cNvPr id="40965" name="日付プレースホルダ 4"/>
          <p:cNvSpPr>
            <a:spLocks noGrp="1"/>
          </p:cNvSpPr>
          <p:nvPr>
            <p:ph type="dt" sz="quarter" idx="10"/>
          </p:nvPr>
        </p:nvSpPr>
        <p:spPr>
          <a:noFill/>
        </p:spPr>
        <p:txBody>
          <a:bodyPr/>
          <a:lstStyle/>
          <a:p>
            <a:r>
              <a:rPr lang="en-US" altLang="ja-JP"/>
              <a:t>2012-08-09</a:t>
            </a:r>
          </a:p>
        </p:txBody>
      </p:sp>
      <p:sp>
        <p:nvSpPr>
          <p:cNvPr id="40966"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番号プレースホルダ 5"/>
          <p:cNvSpPr>
            <a:spLocks noGrp="1"/>
          </p:cNvSpPr>
          <p:nvPr>
            <p:ph type="sldNum" sz="quarter" idx="12"/>
          </p:nvPr>
        </p:nvSpPr>
        <p:spPr>
          <a:noFill/>
        </p:spPr>
        <p:txBody>
          <a:bodyPr/>
          <a:lstStyle/>
          <a:p>
            <a:fld id="{4E5EE063-7126-42B1-B746-D76FD20791D2}" type="slidenum">
              <a:rPr lang="en-US" altLang="ja-JP"/>
              <a:pPr/>
              <a:t>45</a:t>
            </a:fld>
            <a:endParaRPr lang="en-US" altLang="ja-JP"/>
          </a:p>
        </p:txBody>
      </p:sp>
      <p:sp>
        <p:nvSpPr>
          <p:cNvPr id="41987" name="Rectangle 2"/>
          <p:cNvSpPr>
            <a:spLocks noGrp="1" noChangeArrowheads="1"/>
          </p:cNvSpPr>
          <p:nvPr>
            <p:ph type="title"/>
          </p:nvPr>
        </p:nvSpPr>
        <p:spPr/>
        <p:txBody>
          <a:bodyPr/>
          <a:lstStyle/>
          <a:p>
            <a:pPr eaLnBrk="1" hangingPunct="1"/>
            <a:r>
              <a:rPr lang="en-US" altLang="ja-JP" smtClean="0"/>
              <a:t>Manual Pages</a:t>
            </a:r>
          </a:p>
        </p:txBody>
      </p:sp>
      <p:sp>
        <p:nvSpPr>
          <p:cNvPr id="41988" name="Rectangle 3"/>
          <p:cNvSpPr>
            <a:spLocks noGrp="1" noChangeArrowheads="1"/>
          </p:cNvSpPr>
          <p:nvPr>
            <p:ph type="body" idx="1"/>
          </p:nvPr>
        </p:nvSpPr>
        <p:spPr>
          <a:xfrm>
            <a:off x="457200" y="1600200"/>
            <a:ext cx="4186238" cy="4924425"/>
          </a:xfrm>
        </p:spPr>
        <p:txBody>
          <a:bodyPr/>
          <a:lstStyle/>
          <a:p>
            <a:pPr eaLnBrk="1" hangingPunct="1"/>
            <a:r>
              <a:rPr lang="ja-JP" altLang="en-US" smtClean="0"/>
              <a:t>セクション</a:t>
            </a:r>
          </a:p>
          <a:p>
            <a:pPr lvl="1" eaLnBrk="1" hangingPunct="1"/>
            <a:r>
              <a:rPr lang="en-US" altLang="ja-JP" smtClean="0"/>
              <a:t>1 (Utility Program)</a:t>
            </a:r>
          </a:p>
          <a:p>
            <a:pPr lvl="1" eaLnBrk="1" hangingPunct="1"/>
            <a:r>
              <a:rPr lang="en-US" altLang="ja-JP" smtClean="0"/>
              <a:t>2 (System call)</a:t>
            </a:r>
          </a:p>
          <a:p>
            <a:pPr lvl="1" eaLnBrk="1" hangingPunct="1"/>
            <a:r>
              <a:rPr lang="en-US" altLang="ja-JP" smtClean="0"/>
              <a:t>3 (Library)</a:t>
            </a:r>
          </a:p>
          <a:p>
            <a:pPr lvl="1" eaLnBrk="1" hangingPunct="1"/>
            <a:r>
              <a:rPr lang="en-US" altLang="ja-JP" smtClean="0"/>
              <a:t>4 (Device)</a:t>
            </a:r>
          </a:p>
          <a:p>
            <a:pPr lvl="1" eaLnBrk="1" hangingPunct="1"/>
            <a:r>
              <a:rPr lang="en-US" altLang="ja-JP" smtClean="0"/>
              <a:t>5 (File format)</a:t>
            </a:r>
          </a:p>
          <a:p>
            <a:pPr lvl="1" eaLnBrk="1" hangingPunct="1"/>
            <a:r>
              <a:rPr lang="en-US" altLang="ja-JP" smtClean="0"/>
              <a:t>6 (Game)</a:t>
            </a:r>
          </a:p>
          <a:p>
            <a:pPr lvl="1" eaLnBrk="1" hangingPunct="1"/>
            <a:r>
              <a:rPr lang="en-US" altLang="ja-JP" smtClean="0"/>
              <a:t>7 (Misc.)</a:t>
            </a:r>
          </a:p>
          <a:p>
            <a:pPr lvl="1" eaLnBrk="1" hangingPunct="1"/>
            <a:r>
              <a:rPr lang="en-US" altLang="ja-JP" smtClean="0"/>
              <a:t>8 (Administration)</a:t>
            </a:r>
          </a:p>
          <a:p>
            <a:pPr lvl="1" eaLnBrk="1" hangingPunct="1"/>
            <a:endParaRPr lang="en-US" altLang="ja-JP" smtClean="0"/>
          </a:p>
        </p:txBody>
      </p:sp>
      <p:sp>
        <p:nvSpPr>
          <p:cNvPr id="41989" name="Rectangle 4"/>
          <p:cNvSpPr>
            <a:spLocks noChangeArrowheads="1"/>
          </p:cNvSpPr>
          <p:nvPr/>
        </p:nvSpPr>
        <p:spPr bwMode="auto">
          <a:xfrm>
            <a:off x="3959225" y="2133600"/>
            <a:ext cx="5184775" cy="4491038"/>
          </a:xfrm>
          <a:prstGeom prst="rect">
            <a:avLst/>
          </a:prstGeom>
          <a:noFill/>
          <a:ln w="9525">
            <a:noFill/>
            <a:miter lim="800000"/>
            <a:headEnd/>
            <a:tailEnd/>
          </a:ln>
        </p:spPr>
        <p:txBody>
          <a:bodyPr/>
          <a:lstStyle/>
          <a:p>
            <a:pPr marL="990600" lvl="1" indent="-533400">
              <a:spcBef>
                <a:spcPct val="20000"/>
              </a:spcBef>
            </a:pPr>
            <a:r>
              <a:rPr lang="en-US" altLang="ja-JP" sz="2800"/>
              <a:t>Linux</a:t>
            </a:r>
            <a:r>
              <a:rPr lang="ja-JP" altLang="en-US" sz="2800"/>
              <a:t>だとこの他</a:t>
            </a:r>
          </a:p>
          <a:p>
            <a:pPr marL="990600" lvl="1" indent="-533400">
              <a:spcBef>
                <a:spcPct val="20000"/>
              </a:spcBef>
              <a:buFontTx/>
              <a:buChar char="–"/>
            </a:pPr>
            <a:r>
              <a:rPr lang="en-US" altLang="ja-JP" sz="2800"/>
              <a:t>3P (Posix</a:t>
            </a:r>
            <a:r>
              <a:rPr lang="en-US" altLang="ja-JP" sz="2800" smtClean="0"/>
              <a:t>)</a:t>
            </a:r>
            <a:endParaRPr lang="en-US" altLang="ja-JP" sz="2800"/>
          </a:p>
        </p:txBody>
      </p:sp>
      <p:sp>
        <p:nvSpPr>
          <p:cNvPr id="41990" name="日付プレースホルダ 5"/>
          <p:cNvSpPr>
            <a:spLocks noGrp="1"/>
          </p:cNvSpPr>
          <p:nvPr>
            <p:ph type="dt" sz="quarter" idx="10"/>
          </p:nvPr>
        </p:nvSpPr>
        <p:spPr>
          <a:noFill/>
        </p:spPr>
        <p:txBody>
          <a:bodyPr/>
          <a:lstStyle/>
          <a:p>
            <a:r>
              <a:rPr lang="en-US" altLang="ja-JP"/>
              <a:t>2012-08-09</a:t>
            </a:r>
          </a:p>
        </p:txBody>
      </p:sp>
      <p:sp>
        <p:nvSpPr>
          <p:cNvPr id="41991"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5"/>
          <p:cNvSpPr>
            <a:spLocks noGrp="1"/>
          </p:cNvSpPr>
          <p:nvPr>
            <p:ph type="sldNum" sz="quarter" idx="12"/>
          </p:nvPr>
        </p:nvSpPr>
        <p:spPr>
          <a:noFill/>
        </p:spPr>
        <p:txBody>
          <a:bodyPr/>
          <a:lstStyle/>
          <a:p>
            <a:fld id="{6FA765F7-C44A-414C-822F-1A363ECC8749}" type="slidenum">
              <a:rPr lang="en-US" altLang="ja-JP"/>
              <a:pPr/>
              <a:t>46</a:t>
            </a:fld>
            <a:endParaRPr lang="en-US" altLang="ja-JP"/>
          </a:p>
        </p:txBody>
      </p:sp>
      <p:sp>
        <p:nvSpPr>
          <p:cNvPr id="43011" name="Rectangle 2"/>
          <p:cNvSpPr>
            <a:spLocks noGrp="1" noChangeArrowheads="1"/>
          </p:cNvSpPr>
          <p:nvPr>
            <p:ph type="title"/>
          </p:nvPr>
        </p:nvSpPr>
        <p:spPr/>
        <p:txBody>
          <a:bodyPr/>
          <a:lstStyle/>
          <a:p>
            <a:pPr eaLnBrk="1" hangingPunct="1"/>
            <a:r>
              <a:rPr lang="en-US" altLang="ja-JP" smtClean="0"/>
              <a:t>Manual Pages</a:t>
            </a:r>
          </a:p>
        </p:txBody>
      </p:sp>
      <p:sp>
        <p:nvSpPr>
          <p:cNvPr id="43012" name="Rectangle 3"/>
          <p:cNvSpPr>
            <a:spLocks noGrp="1" noChangeArrowheads="1"/>
          </p:cNvSpPr>
          <p:nvPr>
            <p:ph type="body" idx="1"/>
          </p:nvPr>
        </p:nvSpPr>
        <p:spPr/>
        <p:txBody>
          <a:bodyPr/>
          <a:lstStyle/>
          <a:p>
            <a:pPr eaLnBrk="1" hangingPunct="1"/>
            <a:r>
              <a:rPr lang="en-US" altLang="ja-JP" smtClean="0"/>
              <a:t>man</a:t>
            </a:r>
            <a:r>
              <a:rPr lang="ja-JP" altLang="en-US" smtClean="0"/>
              <a:t>コマンド</a:t>
            </a:r>
          </a:p>
          <a:p>
            <a:pPr eaLnBrk="1" hangingPunct="1"/>
            <a:r>
              <a:rPr lang="en-US" altLang="ja-JP" smtClean="0"/>
              <a:t>Linux</a:t>
            </a:r>
            <a:r>
              <a:rPr lang="ja-JP" altLang="en-US" smtClean="0"/>
              <a:t>のマニュアルページは</a:t>
            </a:r>
          </a:p>
          <a:p>
            <a:pPr lvl="1" eaLnBrk="1" hangingPunct="1"/>
            <a:r>
              <a:rPr lang="en-US" altLang="ja-JP" smtClean="0"/>
              <a:t>http://www.kernel.org/doc/man-pages/</a:t>
            </a:r>
          </a:p>
          <a:p>
            <a:pPr lvl="1" eaLnBrk="1" hangingPunct="1"/>
            <a:r>
              <a:rPr lang="ja-JP" altLang="en-US" smtClean="0"/>
              <a:t>最新のマニュアルはここで読める。</a:t>
            </a:r>
          </a:p>
          <a:p>
            <a:pPr lvl="1" eaLnBrk="1" hangingPunct="1"/>
            <a:r>
              <a:rPr lang="ja-JP" altLang="en-US" smtClean="0"/>
              <a:t>利用している</a:t>
            </a:r>
            <a:r>
              <a:rPr lang="en-US" altLang="ja-JP" smtClean="0"/>
              <a:t>kernel</a:t>
            </a:r>
            <a:r>
              <a:rPr lang="ja-JP" altLang="en-US" smtClean="0"/>
              <a:t>、</a:t>
            </a:r>
            <a:r>
              <a:rPr lang="en-US" altLang="ja-JP" smtClean="0"/>
              <a:t>library</a:t>
            </a:r>
            <a:r>
              <a:rPr lang="ja-JP" altLang="en-US" smtClean="0"/>
              <a:t>等のバージョンに注意する必要がある。</a:t>
            </a:r>
          </a:p>
        </p:txBody>
      </p:sp>
      <p:sp>
        <p:nvSpPr>
          <p:cNvPr id="43013" name="日付プレースホルダ 4"/>
          <p:cNvSpPr>
            <a:spLocks noGrp="1"/>
          </p:cNvSpPr>
          <p:nvPr>
            <p:ph type="dt" sz="quarter" idx="10"/>
          </p:nvPr>
        </p:nvSpPr>
        <p:spPr>
          <a:noFill/>
        </p:spPr>
        <p:txBody>
          <a:bodyPr/>
          <a:lstStyle/>
          <a:p>
            <a:r>
              <a:rPr lang="en-US" altLang="ja-JP"/>
              <a:t>2012-08-09</a:t>
            </a:r>
          </a:p>
        </p:txBody>
      </p:sp>
      <p:sp>
        <p:nvSpPr>
          <p:cNvPr id="4301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 5"/>
          <p:cNvSpPr>
            <a:spLocks noGrp="1"/>
          </p:cNvSpPr>
          <p:nvPr>
            <p:ph type="sldNum" sz="quarter" idx="12"/>
          </p:nvPr>
        </p:nvSpPr>
        <p:spPr>
          <a:noFill/>
        </p:spPr>
        <p:txBody>
          <a:bodyPr/>
          <a:lstStyle/>
          <a:p>
            <a:fld id="{DF7E8560-15B9-429A-8D97-4D4A742F3045}" type="slidenum">
              <a:rPr lang="en-US" altLang="ja-JP"/>
              <a:pPr/>
              <a:t>47</a:t>
            </a:fld>
            <a:endParaRPr lang="en-US" altLang="ja-JP"/>
          </a:p>
        </p:txBody>
      </p:sp>
      <p:sp>
        <p:nvSpPr>
          <p:cNvPr id="44035" name="Rectangle 2"/>
          <p:cNvSpPr>
            <a:spLocks noGrp="1" noChangeArrowheads="1"/>
          </p:cNvSpPr>
          <p:nvPr>
            <p:ph type="title"/>
          </p:nvPr>
        </p:nvSpPr>
        <p:spPr/>
        <p:txBody>
          <a:bodyPr/>
          <a:lstStyle/>
          <a:p>
            <a:pPr eaLnBrk="1" hangingPunct="1"/>
            <a:r>
              <a:rPr lang="en-US" altLang="ja-JP" smtClean="0"/>
              <a:t>Manual Pages</a:t>
            </a:r>
          </a:p>
        </p:txBody>
      </p:sp>
      <p:sp>
        <p:nvSpPr>
          <p:cNvPr id="44036" name="Rectangle 3"/>
          <p:cNvSpPr>
            <a:spLocks noGrp="1" noChangeArrowheads="1"/>
          </p:cNvSpPr>
          <p:nvPr>
            <p:ph type="body" idx="1"/>
          </p:nvPr>
        </p:nvSpPr>
        <p:spPr>
          <a:xfrm>
            <a:off x="457200" y="1196975"/>
            <a:ext cx="8229600" cy="4525963"/>
          </a:xfrm>
        </p:spPr>
        <p:txBody>
          <a:bodyPr/>
          <a:lstStyle/>
          <a:p>
            <a:pPr eaLnBrk="1" hangingPunct="1"/>
            <a:r>
              <a:rPr lang="en-US" altLang="ja-JP" smtClean="0"/>
              <a:t>Header</a:t>
            </a:r>
          </a:p>
          <a:p>
            <a:pPr lvl="1" eaLnBrk="1" hangingPunct="1">
              <a:buFontTx/>
              <a:buNone/>
            </a:pPr>
            <a:r>
              <a:rPr lang="en-US" altLang="ja-JP" sz="2000" smtClean="0"/>
              <a:t>READ(3P) POSIX Programmer's Manual READ(3P)</a:t>
            </a:r>
          </a:p>
          <a:p>
            <a:pPr lvl="1" eaLnBrk="1" hangingPunct="1">
              <a:buFontTx/>
              <a:buNone/>
            </a:pPr>
            <a:r>
              <a:rPr lang="en-US" altLang="ja-JP" sz="2000" smtClean="0"/>
              <a:t>READ(2) Linux Programmer's Manual READ(2)</a:t>
            </a:r>
          </a:p>
          <a:p>
            <a:pPr eaLnBrk="1" hangingPunct="1"/>
            <a:r>
              <a:rPr lang="en-US" altLang="ja-JP" smtClean="0"/>
              <a:t>SYNOPSIS</a:t>
            </a:r>
          </a:p>
          <a:p>
            <a:pPr eaLnBrk="1" hangingPunct="1"/>
            <a:r>
              <a:rPr lang="en-US" altLang="ja-JP" smtClean="0"/>
              <a:t>DESCRIPTION</a:t>
            </a:r>
          </a:p>
          <a:p>
            <a:pPr eaLnBrk="1" hangingPunct="1"/>
            <a:r>
              <a:rPr lang="en-US" altLang="ja-JP" smtClean="0"/>
              <a:t>RETURN VALUE</a:t>
            </a:r>
          </a:p>
          <a:p>
            <a:pPr eaLnBrk="1" hangingPunct="1"/>
            <a:r>
              <a:rPr lang="en-US" altLang="ja-JP" smtClean="0"/>
              <a:t>SEE ALSO</a:t>
            </a:r>
          </a:p>
          <a:p>
            <a:pPr eaLnBrk="1" hangingPunct="1"/>
            <a:endParaRPr lang="en-US" altLang="ja-JP" smtClean="0"/>
          </a:p>
          <a:p>
            <a:pPr eaLnBrk="1" hangingPunct="1"/>
            <a:r>
              <a:rPr lang="en-US" altLang="ja-JP" smtClean="0"/>
              <a:t>EXAMPLE</a:t>
            </a:r>
          </a:p>
        </p:txBody>
      </p:sp>
      <p:sp>
        <p:nvSpPr>
          <p:cNvPr id="44037" name="日付プレースホルダ 4"/>
          <p:cNvSpPr>
            <a:spLocks noGrp="1"/>
          </p:cNvSpPr>
          <p:nvPr>
            <p:ph type="dt" sz="quarter" idx="10"/>
          </p:nvPr>
        </p:nvSpPr>
        <p:spPr>
          <a:noFill/>
        </p:spPr>
        <p:txBody>
          <a:bodyPr/>
          <a:lstStyle/>
          <a:p>
            <a:r>
              <a:rPr lang="en-US" altLang="ja-JP"/>
              <a:t>2012-08-09</a:t>
            </a:r>
          </a:p>
        </p:txBody>
      </p:sp>
      <p:sp>
        <p:nvSpPr>
          <p:cNvPr id="44038"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5"/>
          <p:cNvSpPr>
            <a:spLocks noGrp="1"/>
          </p:cNvSpPr>
          <p:nvPr>
            <p:ph type="sldNum" sz="quarter" idx="12"/>
          </p:nvPr>
        </p:nvSpPr>
        <p:spPr>
          <a:noFill/>
        </p:spPr>
        <p:txBody>
          <a:bodyPr/>
          <a:lstStyle/>
          <a:p>
            <a:fld id="{B5DE8EC0-B87E-4CA9-8BFF-FC0C1F78F26F}" type="slidenum">
              <a:rPr lang="en-US" altLang="ja-JP"/>
              <a:pPr/>
              <a:t>48</a:t>
            </a:fld>
            <a:endParaRPr lang="en-US" altLang="ja-JP"/>
          </a:p>
        </p:txBody>
      </p:sp>
      <p:sp>
        <p:nvSpPr>
          <p:cNvPr id="45059" name="Rectangle 2"/>
          <p:cNvSpPr>
            <a:spLocks noGrp="1" noChangeArrowheads="1"/>
          </p:cNvSpPr>
          <p:nvPr>
            <p:ph type="title"/>
          </p:nvPr>
        </p:nvSpPr>
        <p:spPr>
          <a:xfrm>
            <a:off x="468313" y="-171450"/>
            <a:ext cx="8229600" cy="1143000"/>
          </a:xfrm>
        </p:spPr>
        <p:txBody>
          <a:bodyPr/>
          <a:lstStyle/>
          <a:p>
            <a:pPr eaLnBrk="1" hangingPunct="1"/>
            <a:r>
              <a:rPr lang="en-US" altLang="ja-JP" sz="3200" smtClean="0"/>
              <a:t>Manual Pages(</a:t>
            </a:r>
            <a:r>
              <a:rPr lang="ja-JP" altLang="en-US" sz="3200" smtClean="0"/>
              <a:t>例題</a:t>
            </a:r>
            <a:r>
              <a:rPr lang="en-US" altLang="ja-JP" sz="3200" smtClean="0"/>
              <a:t>)</a:t>
            </a:r>
          </a:p>
        </p:txBody>
      </p:sp>
      <p:sp>
        <p:nvSpPr>
          <p:cNvPr id="45060" name="Text Box 4"/>
          <p:cNvSpPr txBox="1">
            <a:spLocks noChangeArrowheads="1"/>
          </p:cNvSpPr>
          <p:nvPr/>
        </p:nvSpPr>
        <p:spPr bwMode="auto">
          <a:xfrm>
            <a:off x="900113" y="765175"/>
            <a:ext cx="7580312" cy="5859463"/>
          </a:xfrm>
          <a:prstGeom prst="rect">
            <a:avLst/>
          </a:prstGeom>
          <a:noFill/>
          <a:ln w="9525">
            <a:noFill/>
            <a:miter lim="800000"/>
            <a:headEnd/>
            <a:tailEnd/>
          </a:ln>
        </p:spPr>
        <p:txBody>
          <a:bodyPr wrap="none">
            <a:spAutoFit/>
          </a:bodyPr>
          <a:lstStyle/>
          <a:p>
            <a:r>
              <a:rPr lang="en-US" altLang="ja-JP"/>
              <a:t>READ(2) </a:t>
            </a:r>
            <a:r>
              <a:rPr lang="ja-JP" altLang="en-US"/>
              <a:t>　　　　　　　　</a:t>
            </a:r>
            <a:r>
              <a:rPr lang="en-US" altLang="ja-JP"/>
              <a:t>Linux Programmer's Manual </a:t>
            </a:r>
            <a:r>
              <a:rPr lang="ja-JP" altLang="en-US"/>
              <a:t>　　　　　　　　　</a:t>
            </a:r>
            <a:r>
              <a:rPr lang="en-US" altLang="ja-JP"/>
              <a:t>READ(2)</a:t>
            </a:r>
          </a:p>
          <a:p>
            <a:r>
              <a:rPr lang="en-US" altLang="ja-JP"/>
              <a:t>NAME</a:t>
            </a:r>
          </a:p>
          <a:p>
            <a:r>
              <a:rPr lang="en-US" altLang="ja-JP"/>
              <a:t>       read - read from a file descriptor</a:t>
            </a:r>
          </a:p>
          <a:p>
            <a:endParaRPr lang="en-US" altLang="ja-JP"/>
          </a:p>
          <a:p>
            <a:r>
              <a:rPr lang="en-US" altLang="ja-JP"/>
              <a:t>SYNOPSIS</a:t>
            </a:r>
          </a:p>
          <a:p>
            <a:r>
              <a:rPr lang="en-US" altLang="ja-JP"/>
              <a:t>       </a:t>
            </a:r>
            <a:r>
              <a:rPr lang="en-US" altLang="ja-JP" b="1"/>
              <a:t>#include &lt;unistd.h&gt;</a:t>
            </a:r>
          </a:p>
          <a:p>
            <a:r>
              <a:rPr lang="en-US" altLang="ja-JP"/>
              <a:t>       </a:t>
            </a:r>
            <a:r>
              <a:rPr lang="en-US" altLang="ja-JP" b="1"/>
              <a:t>ssize_t read(int fd, void *buf, size_t count);</a:t>
            </a:r>
          </a:p>
          <a:p>
            <a:endParaRPr lang="en-US" altLang="ja-JP"/>
          </a:p>
          <a:p>
            <a:r>
              <a:rPr lang="en-US" altLang="ja-JP"/>
              <a:t>DESCRIPTION</a:t>
            </a:r>
          </a:p>
          <a:p>
            <a:r>
              <a:rPr lang="en-US" altLang="ja-JP"/>
              <a:t>       read()  attempts to read up to count bytes from file descriptor fd into</a:t>
            </a:r>
          </a:p>
          <a:p>
            <a:r>
              <a:rPr lang="en-US" altLang="ja-JP"/>
              <a:t>       the buffer starting at buf.</a:t>
            </a:r>
          </a:p>
          <a:p>
            <a:r>
              <a:rPr lang="ja-JP" altLang="en-US"/>
              <a:t>：</a:t>
            </a:r>
          </a:p>
          <a:p>
            <a:r>
              <a:rPr lang="en-US" altLang="ja-JP" b="1"/>
              <a:t>RETURN VALUE</a:t>
            </a:r>
          </a:p>
          <a:p>
            <a:r>
              <a:rPr lang="ja-JP" altLang="en-US"/>
              <a:t>：</a:t>
            </a:r>
          </a:p>
          <a:p>
            <a:r>
              <a:rPr lang="en-US" altLang="ja-JP" b="1"/>
              <a:t>ERRORS</a:t>
            </a:r>
          </a:p>
          <a:p>
            <a:r>
              <a:rPr lang="ja-JP" altLang="en-US"/>
              <a:t>：</a:t>
            </a:r>
          </a:p>
          <a:p>
            <a:r>
              <a:rPr lang="en-US" altLang="ja-JP"/>
              <a:t>CONFORMING TO</a:t>
            </a:r>
          </a:p>
          <a:p>
            <a:r>
              <a:rPr lang="en-US" altLang="ja-JP"/>
              <a:t>       SVr4, 4.3BSD, POSIX.1-2001.</a:t>
            </a:r>
          </a:p>
          <a:p>
            <a:r>
              <a:rPr lang="en-US" altLang="ja-JP"/>
              <a:t>NOTES</a:t>
            </a:r>
          </a:p>
          <a:p>
            <a:r>
              <a:rPr lang="ja-JP" altLang="en-US"/>
              <a:t>：</a:t>
            </a:r>
          </a:p>
          <a:p>
            <a:r>
              <a:rPr lang="en-US" altLang="ja-JP" b="1"/>
              <a:t>SEE ALSO</a:t>
            </a:r>
          </a:p>
        </p:txBody>
      </p:sp>
      <p:sp>
        <p:nvSpPr>
          <p:cNvPr id="45061" name="日付プレースホルダ 4"/>
          <p:cNvSpPr>
            <a:spLocks noGrp="1"/>
          </p:cNvSpPr>
          <p:nvPr>
            <p:ph type="dt" sz="quarter" idx="10"/>
          </p:nvPr>
        </p:nvSpPr>
        <p:spPr>
          <a:noFill/>
        </p:spPr>
        <p:txBody>
          <a:bodyPr/>
          <a:lstStyle/>
          <a:p>
            <a:r>
              <a:rPr lang="en-US" altLang="ja-JP"/>
              <a:t>2012-08-09</a:t>
            </a:r>
          </a:p>
        </p:txBody>
      </p:sp>
      <p:sp>
        <p:nvSpPr>
          <p:cNvPr id="4506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5"/>
          <p:cNvSpPr>
            <a:spLocks noGrp="1"/>
          </p:cNvSpPr>
          <p:nvPr>
            <p:ph type="sldNum" sz="quarter" idx="12"/>
          </p:nvPr>
        </p:nvSpPr>
        <p:spPr>
          <a:noFill/>
        </p:spPr>
        <p:txBody>
          <a:bodyPr/>
          <a:lstStyle/>
          <a:p>
            <a:fld id="{113412FD-86B7-46C6-A364-764272A4748D}" type="slidenum">
              <a:rPr lang="en-US" altLang="ja-JP"/>
              <a:pPr/>
              <a:t>49</a:t>
            </a:fld>
            <a:endParaRPr lang="en-US" altLang="ja-JP"/>
          </a:p>
        </p:txBody>
      </p:sp>
      <p:sp>
        <p:nvSpPr>
          <p:cNvPr id="46083" name="Rectangle 2"/>
          <p:cNvSpPr>
            <a:spLocks noGrp="1" noChangeArrowheads="1"/>
          </p:cNvSpPr>
          <p:nvPr>
            <p:ph type="title"/>
          </p:nvPr>
        </p:nvSpPr>
        <p:spPr>
          <a:xfrm>
            <a:off x="468313" y="-171450"/>
            <a:ext cx="8229600" cy="1143000"/>
          </a:xfrm>
        </p:spPr>
        <p:txBody>
          <a:bodyPr/>
          <a:lstStyle/>
          <a:p>
            <a:pPr eaLnBrk="1" hangingPunct="1"/>
            <a:r>
              <a:rPr lang="en-US" altLang="ja-JP" sz="3200" smtClean="0"/>
              <a:t>Manual Pages(</a:t>
            </a:r>
            <a:r>
              <a:rPr lang="ja-JP" altLang="en-US" sz="3200" smtClean="0"/>
              <a:t>例題</a:t>
            </a:r>
            <a:r>
              <a:rPr lang="en-US" altLang="ja-JP" sz="3200" smtClean="0"/>
              <a:t>)</a:t>
            </a:r>
          </a:p>
        </p:txBody>
      </p:sp>
      <p:sp>
        <p:nvSpPr>
          <p:cNvPr id="46084" name="Text Box 4"/>
          <p:cNvSpPr txBox="1">
            <a:spLocks noChangeArrowheads="1"/>
          </p:cNvSpPr>
          <p:nvPr/>
        </p:nvSpPr>
        <p:spPr bwMode="auto">
          <a:xfrm>
            <a:off x="900113" y="765175"/>
            <a:ext cx="7580312" cy="5859463"/>
          </a:xfrm>
          <a:prstGeom prst="rect">
            <a:avLst/>
          </a:prstGeom>
          <a:noFill/>
          <a:ln w="9525">
            <a:noFill/>
            <a:miter lim="800000"/>
            <a:headEnd/>
            <a:tailEnd/>
          </a:ln>
        </p:spPr>
        <p:txBody>
          <a:bodyPr wrap="none">
            <a:spAutoFit/>
          </a:bodyPr>
          <a:lstStyle/>
          <a:p>
            <a:r>
              <a:rPr lang="en-US" altLang="ja-JP"/>
              <a:t>READ(2) </a:t>
            </a:r>
            <a:r>
              <a:rPr lang="ja-JP" altLang="en-US"/>
              <a:t>　　　　　　　　</a:t>
            </a:r>
            <a:r>
              <a:rPr lang="en-US" altLang="ja-JP"/>
              <a:t>Linux Programmer's Manual </a:t>
            </a:r>
            <a:r>
              <a:rPr lang="ja-JP" altLang="en-US"/>
              <a:t>　　　　　　　　　</a:t>
            </a:r>
            <a:r>
              <a:rPr lang="en-US" altLang="ja-JP"/>
              <a:t>READ(2)</a:t>
            </a:r>
          </a:p>
          <a:p>
            <a:r>
              <a:rPr lang="en-US" altLang="ja-JP"/>
              <a:t>NAME</a:t>
            </a:r>
          </a:p>
          <a:p>
            <a:r>
              <a:rPr lang="en-US" altLang="ja-JP"/>
              <a:t>       read - read from a file descriptor</a:t>
            </a:r>
          </a:p>
          <a:p>
            <a:endParaRPr lang="en-US" altLang="ja-JP"/>
          </a:p>
          <a:p>
            <a:r>
              <a:rPr lang="en-US" altLang="ja-JP"/>
              <a:t>SYNOPSIS</a:t>
            </a:r>
          </a:p>
          <a:p>
            <a:r>
              <a:rPr lang="en-US" altLang="ja-JP"/>
              <a:t>       </a:t>
            </a:r>
            <a:r>
              <a:rPr lang="en-US" altLang="ja-JP" b="1"/>
              <a:t>#include &lt;unistd.h&gt;</a:t>
            </a:r>
          </a:p>
          <a:p>
            <a:r>
              <a:rPr lang="en-US" altLang="ja-JP"/>
              <a:t>       </a:t>
            </a:r>
            <a:r>
              <a:rPr lang="en-US" altLang="ja-JP" b="1"/>
              <a:t>ssize_t read(int fd, void *buf, size_t count);</a:t>
            </a:r>
          </a:p>
          <a:p>
            <a:endParaRPr lang="en-US" altLang="ja-JP"/>
          </a:p>
          <a:p>
            <a:r>
              <a:rPr lang="en-US" altLang="ja-JP"/>
              <a:t>DESCRIPTION</a:t>
            </a:r>
          </a:p>
          <a:p>
            <a:r>
              <a:rPr lang="en-US" altLang="ja-JP"/>
              <a:t>       read()  attempts to read up to count bytes from file descriptor fd into</a:t>
            </a:r>
          </a:p>
          <a:p>
            <a:r>
              <a:rPr lang="en-US" altLang="ja-JP"/>
              <a:t>       the buffer starting at buf.</a:t>
            </a:r>
          </a:p>
          <a:p>
            <a:r>
              <a:rPr lang="ja-JP" altLang="en-US"/>
              <a:t>：</a:t>
            </a:r>
          </a:p>
          <a:p>
            <a:r>
              <a:rPr lang="en-US" altLang="ja-JP" b="1"/>
              <a:t>RETURN VALUE</a:t>
            </a:r>
          </a:p>
          <a:p>
            <a:r>
              <a:rPr lang="ja-JP" altLang="en-US"/>
              <a:t>：</a:t>
            </a:r>
          </a:p>
          <a:p>
            <a:r>
              <a:rPr lang="en-US" altLang="ja-JP" b="1"/>
              <a:t>ERRORS</a:t>
            </a:r>
          </a:p>
          <a:p>
            <a:r>
              <a:rPr lang="ja-JP" altLang="en-US"/>
              <a:t>：</a:t>
            </a:r>
          </a:p>
          <a:p>
            <a:r>
              <a:rPr lang="en-US" altLang="ja-JP"/>
              <a:t>CONFORMING TO</a:t>
            </a:r>
          </a:p>
          <a:p>
            <a:r>
              <a:rPr lang="en-US" altLang="ja-JP"/>
              <a:t>       SVr4, 4.3BSD, POSIX.1-2001.</a:t>
            </a:r>
          </a:p>
          <a:p>
            <a:r>
              <a:rPr lang="en-US" altLang="ja-JP"/>
              <a:t>NOTES</a:t>
            </a:r>
          </a:p>
          <a:p>
            <a:r>
              <a:rPr lang="ja-JP" altLang="en-US"/>
              <a:t>：</a:t>
            </a:r>
          </a:p>
          <a:p>
            <a:r>
              <a:rPr lang="en-US" altLang="ja-JP" b="1"/>
              <a:t>SEE ALSO</a:t>
            </a:r>
          </a:p>
        </p:txBody>
      </p:sp>
      <p:sp>
        <p:nvSpPr>
          <p:cNvPr id="46085" name="日付プレースホルダ 4"/>
          <p:cNvSpPr>
            <a:spLocks noGrp="1"/>
          </p:cNvSpPr>
          <p:nvPr>
            <p:ph type="dt" sz="quarter" idx="10"/>
          </p:nvPr>
        </p:nvSpPr>
        <p:spPr>
          <a:noFill/>
        </p:spPr>
        <p:txBody>
          <a:bodyPr/>
          <a:lstStyle/>
          <a:p>
            <a:r>
              <a:rPr lang="en-US" altLang="ja-JP"/>
              <a:t>2012-0809</a:t>
            </a:r>
          </a:p>
        </p:txBody>
      </p:sp>
      <p:sp>
        <p:nvSpPr>
          <p:cNvPr id="46086"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en-US" altLang="ja-JP" smtClean="0"/>
              <a:t>Linux</a:t>
            </a:r>
            <a:r>
              <a:rPr lang="ja-JP" altLang="en-US" smtClean="0"/>
              <a:t> </a:t>
            </a:r>
            <a:r>
              <a:rPr lang="en-US" altLang="ja-JP" smtClean="0"/>
              <a:t>System Programming</a:t>
            </a:r>
            <a:endParaRPr lang="ja-JP" altLang="en-US" smtClean="0"/>
          </a:p>
        </p:txBody>
      </p:sp>
      <p:sp>
        <p:nvSpPr>
          <p:cNvPr id="7171" name="スライド番号プレースホルダ 3"/>
          <p:cNvSpPr>
            <a:spLocks noGrp="1"/>
          </p:cNvSpPr>
          <p:nvPr>
            <p:ph type="sldNum" sz="quarter" idx="12"/>
          </p:nvPr>
        </p:nvSpPr>
        <p:spPr>
          <a:noFill/>
        </p:spPr>
        <p:txBody>
          <a:bodyPr/>
          <a:lstStyle/>
          <a:p>
            <a:fld id="{24AAE7E2-998B-458F-BE25-3F61881085F5}" type="slidenum">
              <a:rPr lang="en-US" altLang="ja-JP"/>
              <a:pPr/>
              <a:t>5</a:t>
            </a:fld>
            <a:endParaRPr lang="en-US" altLang="ja-JP"/>
          </a:p>
        </p:txBody>
      </p:sp>
      <p:pic>
        <p:nvPicPr>
          <p:cNvPr id="7172" name="Picture 2"/>
          <p:cNvPicPr>
            <a:picLocks noChangeAspect="1" noChangeArrowheads="1"/>
          </p:cNvPicPr>
          <p:nvPr/>
        </p:nvPicPr>
        <p:blipFill>
          <a:blip r:embed="rId2" cstate="print"/>
          <a:srcRect/>
          <a:stretch>
            <a:fillRect/>
          </a:stretch>
        </p:blipFill>
        <p:spPr bwMode="auto">
          <a:xfrm>
            <a:off x="468313" y="1484313"/>
            <a:ext cx="3524250" cy="4657725"/>
          </a:xfrm>
          <a:prstGeom prst="rect">
            <a:avLst/>
          </a:prstGeom>
          <a:noFill/>
          <a:ln w="9525">
            <a:noFill/>
            <a:miter lim="800000"/>
            <a:headEnd/>
            <a:tailEnd/>
          </a:ln>
        </p:spPr>
      </p:pic>
      <p:sp>
        <p:nvSpPr>
          <p:cNvPr id="7173" name="テキスト ボックス 5"/>
          <p:cNvSpPr txBox="1">
            <a:spLocks noChangeArrowheads="1"/>
          </p:cNvSpPr>
          <p:nvPr/>
        </p:nvSpPr>
        <p:spPr bwMode="auto">
          <a:xfrm>
            <a:off x="4067175" y="1484313"/>
            <a:ext cx="4537075" cy="4246562"/>
          </a:xfrm>
          <a:prstGeom prst="rect">
            <a:avLst/>
          </a:prstGeom>
          <a:noFill/>
          <a:ln w="9525">
            <a:noFill/>
            <a:miter lim="800000"/>
            <a:headEnd/>
            <a:tailEnd/>
          </a:ln>
        </p:spPr>
        <p:txBody>
          <a:bodyPr>
            <a:spAutoFit/>
          </a:bodyPr>
          <a:lstStyle/>
          <a:p>
            <a:r>
              <a:rPr lang="en-US" altLang="ja-JP" i="1"/>
              <a:t>The Linux Programming Interface</a:t>
            </a:r>
            <a:r>
              <a:rPr lang="en-US" altLang="ja-JP"/>
              <a:t> </a:t>
            </a:r>
          </a:p>
          <a:p>
            <a:r>
              <a:rPr lang="en-US" altLang="ja-JP"/>
              <a:t>Michael Kerrisk </a:t>
            </a:r>
          </a:p>
          <a:p>
            <a:r>
              <a:rPr lang="en-US" altLang="ja-JP"/>
              <a:t>No Starch Press</a:t>
            </a:r>
          </a:p>
          <a:p>
            <a:r>
              <a:rPr lang="en-US" altLang="ja-JP"/>
              <a:t>ISBN 978-1-59327-220-3</a:t>
            </a:r>
          </a:p>
          <a:p>
            <a:r>
              <a:rPr lang="en-US" altLang="ja-JP"/>
              <a:t>1552 pages </a:t>
            </a:r>
          </a:p>
          <a:p>
            <a:r>
              <a:rPr lang="en-US" altLang="ja-JP"/>
              <a:t>published in October 2010</a:t>
            </a:r>
          </a:p>
          <a:p>
            <a:r>
              <a:rPr lang="en-US" altLang="ja-JP">
                <a:hlinkClick r:id="rId3"/>
              </a:rPr>
              <a:t>http://man7.org/tlpi/</a:t>
            </a:r>
            <a:endParaRPr lang="en-US" altLang="ja-JP"/>
          </a:p>
          <a:p>
            <a:endParaRPr lang="en-US" altLang="ja-JP"/>
          </a:p>
          <a:p>
            <a:r>
              <a:rPr lang="en-US" altLang="ja-JP"/>
              <a:t>system call programming</a:t>
            </a:r>
            <a:r>
              <a:rPr lang="ja-JP" altLang="en-US"/>
              <a:t>の話だけではなくたとえば</a:t>
            </a:r>
            <a:r>
              <a:rPr lang="en-US" altLang="ja-JP"/>
              <a:t>shared library</a:t>
            </a:r>
            <a:r>
              <a:rPr lang="ja-JP" altLang="en-US"/>
              <a:t>の作り方、</a:t>
            </a:r>
            <a:r>
              <a:rPr lang="en-US" altLang="ja-JP"/>
              <a:t>soname</a:t>
            </a:r>
            <a:r>
              <a:rPr lang="ja-JP" altLang="en-US"/>
              <a:t>とかの話も書かれています。</a:t>
            </a:r>
            <a:endParaRPr lang="en-US" altLang="ja-JP"/>
          </a:p>
          <a:p>
            <a:endParaRPr lang="en-US" altLang="ja-JP"/>
          </a:p>
          <a:p>
            <a:r>
              <a:rPr lang="en-US" altLang="ja-JP"/>
              <a:t>1552</a:t>
            </a:r>
            <a:r>
              <a:rPr lang="ja-JP" altLang="en-US"/>
              <a:t>ページもあって重たいです（電子版もあります）。</a:t>
            </a:r>
            <a:endParaRPr lang="en-US" altLang="ja-JP"/>
          </a:p>
          <a:p>
            <a:endParaRPr lang="en-US" altLang="ja-JP"/>
          </a:p>
        </p:txBody>
      </p:sp>
      <p:sp>
        <p:nvSpPr>
          <p:cNvPr id="7174" name="日付プレースホルダ 5"/>
          <p:cNvSpPr>
            <a:spLocks noGrp="1"/>
          </p:cNvSpPr>
          <p:nvPr>
            <p:ph type="dt" sz="quarter" idx="10"/>
          </p:nvPr>
        </p:nvSpPr>
        <p:spPr>
          <a:noFill/>
        </p:spPr>
        <p:txBody>
          <a:bodyPr/>
          <a:lstStyle/>
          <a:p>
            <a:r>
              <a:rPr lang="en-US" altLang="ja-JP"/>
              <a:t>2012-08-09</a:t>
            </a:r>
          </a:p>
        </p:txBody>
      </p:sp>
      <p:sp>
        <p:nvSpPr>
          <p:cNvPr id="7175"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5"/>
          <p:cNvSpPr>
            <a:spLocks noGrp="1"/>
          </p:cNvSpPr>
          <p:nvPr>
            <p:ph type="sldNum" sz="quarter" idx="12"/>
          </p:nvPr>
        </p:nvSpPr>
        <p:spPr>
          <a:noFill/>
        </p:spPr>
        <p:txBody>
          <a:bodyPr/>
          <a:lstStyle/>
          <a:p>
            <a:fld id="{D5CFE841-5204-48E9-BE79-9D57199686A3}" type="slidenum">
              <a:rPr lang="en-US" altLang="ja-JP"/>
              <a:pPr/>
              <a:t>50</a:t>
            </a:fld>
            <a:endParaRPr lang="en-US" altLang="ja-JP"/>
          </a:p>
        </p:txBody>
      </p:sp>
      <p:sp>
        <p:nvSpPr>
          <p:cNvPr id="47107" name="Rectangle 2"/>
          <p:cNvSpPr>
            <a:spLocks noGrp="1" noChangeArrowheads="1"/>
          </p:cNvSpPr>
          <p:nvPr>
            <p:ph type="title"/>
          </p:nvPr>
        </p:nvSpPr>
        <p:spPr/>
        <p:txBody>
          <a:bodyPr/>
          <a:lstStyle/>
          <a:p>
            <a:pPr eaLnBrk="1" hangingPunct="1"/>
            <a:r>
              <a:rPr lang="en-US" altLang="ja-JP" smtClean="0"/>
              <a:t>Utility</a:t>
            </a:r>
          </a:p>
        </p:txBody>
      </p:sp>
      <p:sp>
        <p:nvSpPr>
          <p:cNvPr id="47108" name="Rectangle 3"/>
          <p:cNvSpPr>
            <a:spLocks noGrp="1" noChangeArrowheads="1"/>
          </p:cNvSpPr>
          <p:nvPr>
            <p:ph type="body" idx="1"/>
          </p:nvPr>
        </p:nvSpPr>
        <p:spPr/>
        <p:txBody>
          <a:bodyPr/>
          <a:lstStyle/>
          <a:p>
            <a:pPr eaLnBrk="1" hangingPunct="1"/>
            <a:r>
              <a:rPr lang="en-US" altLang="ja-JP" smtClean="0"/>
              <a:t>gettimeofday()</a:t>
            </a:r>
          </a:p>
          <a:p>
            <a:pPr eaLnBrk="1" hangingPunct="1"/>
            <a:r>
              <a:rPr lang="en-US" altLang="ja-JP" smtClean="0"/>
              <a:t>nc</a:t>
            </a:r>
          </a:p>
          <a:p>
            <a:pPr eaLnBrk="1" hangingPunct="1"/>
            <a:r>
              <a:rPr lang="en-US" altLang="ja-JP" smtClean="0"/>
              <a:t>tcpdump</a:t>
            </a:r>
            <a:r>
              <a:rPr lang="ja-JP" altLang="en-US" smtClean="0"/>
              <a:t>、</a:t>
            </a:r>
            <a:r>
              <a:rPr lang="en-US" altLang="ja-JP" smtClean="0"/>
              <a:t>wireshark (ex. ethereal)</a:t>
            </a:r>
          </a:p>
        </p:txBody>
      </p:sp>
      <p:sp>
        <p:nvSpPr>
          <p:cNvPr id="47109" name="日付プレースホルダ 4"/>
          <p:cNvSpPr>
            <a:spLocks noGrp="1"/>
          </p:cNvSpPr>
          <p:nvPr>
            <p:ph type="dt" sz="quarter" idx="10"/>
          </p:nvPr>
        </p:nvSpPr>
        <p:spPr>
          <a:noFill/>
        </p:spPr>
        <p:txBody>
          <a:bodyPr/>
          <a:lstStyle/>
          <a:p>
            <a:r>
              <a:rPr lang="en-US" altLang="ja-JP"/>
              <a:t>2012-08-09</a:t>
            </a:r>
          </a:p>
        </p:txBody>
      </p:sp>
      <p:sp>
        <p:nvSpPr>
          <p:cNvPr id="47110"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5"/>
          <p:cNvSpPr>
            <a:spLocks noGrp="1"/>
          </p:cNvSpPr>
          <p:nvPr>
            <p:ph type="sldNum" sz="quarter" idx="12"/>
          </p:nvPr>
        </p:nvSpPr>
        <p:spPr>
          <a:noFill/>
        </p:spPr>
        <p:txBody>
          <a:bodyPr/>
          <a:lstStyle/>
          <a:p>
            <a:fld id="{C41CD756-D434-4921-828E-A44C2B0E20B8}" type="slidenum">
              <a:rPr lang="en-US" altLang="ja-JP"/>
              <a:pPr/>
              <a:t>51</a:t>
            </a:fld>
            <a:endParaRPr lang="en-US" altLang="ja-JP"/>
          </a:p>
        </p:txBody>
      </p:sp>
      <p:sp>
        <p:nvSpPr>
          <p:cNvPr id="48131" name="Rectangle 2"/>
          <p:cNvSpPr>
            <a:spLocks noGrp="1" noChangeArrowheads="1"/>
          </p:cNvSpPr>
          <p:nvPr>
            <p:ph type="title"/>
          </p:nvPr>
        </p:nvSpPr>
        <p:spPr>
          <a:xfrm>
            <a:off x="468313" y="0"/>
            <a:ext cx="8229600" cy="1143000"/>
          </a:xfrm>
        </p:spPr>
        <p:txBody>
          <a:bodyPr/>
          <a:lstStyle/>
          <a:p>
            <a:pPr eaLnBrk="1" hangingPunct="1"/>
            <a:r>
              <a:rPr lang="en-US" altLang="ja-JP" sz="3600" smtClean="0"/>
              <a:t>gettimeofday()</a:t>
            </a:r>
            <a:r>
              <a:rPr lang="ja-JP" altLang="en-US" sz="3600" smtClean="0"/>
              <a:t>で現在時刻の取得</a:t>
            </a:r>
            <a:endParaRPr lang="en-US" altLang="ja-JP" sz="3600" smtClean="0"/>
          </a:p>
        </p:txBody>
      </p:sp>
      <p:sp>
        <p:nvSpPr>
          <p:cNvPr id="48133" name="Text Box 5"/>
          <p:cNvSpPr txBox="1">
            <a:spLocks noChangeArrowheads="1"/>
          </p:cNvSpPr>
          <p:nvPr/>
        </p:nvSpPr>
        <p:spPr bwMode="auto">
          <a:xfrm>
            <a:off x="143508" y="2276475"/>
            <a:ext cx="7016664" cy="3139321"/>
          </a:xfrm>
          <a:prstGeom prst="rect">
            <a:avLst/>
          </a:prstGeom>
          <a:noFill/>
          <a:ln w="9525">
            <a:noFill/>
            <a:miter lim="800000"/>
            <a:headEnd/>
            <a:tailEnd/>
          </a:ln>
        </p:spPr>
        <p:txBody>
          <a:bodyPr wrap="none">
            <a:spAutoFit/>
          </a:bodyPr>
          <a:lstStyle/>
          <a:p>
            <a:r>
              <a:rPr lang="en-US" altLang="ja-JP"/>
              <a:t>struct timeval start, end, diff;</a:t>
            </a:r>
          </a:p>
          <a:p>
            <a:r>
              <a:rPr lang="en-US" altLang="ja-JP"/>
              <a:t>if (gettimeofday(&amp;start, NULL) &lt; 0) {</a:t>
            </a:r>
          </a:p>
          <a:p>
            <a:r>
              <a:rPr lang="en-US" altLang="ja-JP"/>
              <a:t>    err(1, "gettimeofday");</a:t>
            </a:r>
          </a:p>
          <a:p>
            <a:r>
              <a:rPr lang="en-US" altLang="ja-JP"/>
              <a:t>}</a:t>
            </a:r>
          </a:p>
          <a:p>
            <a:r>
              <a:rPr lang="en-US" altLang="ja-JP"/>
              <a:t>/* ... */</a:t>
            </a:r>
          </a:p>
          <a:p>
            <a:r>
              <a:rPr lang="en-US" altLang="ja-JP"/>
              <a:t>if (getimeofday(&amp;end, NULL) &lt; 0) {</a:t>
            </a:r>
          </a:p>
          <a:p>
            <a:r>
              <a:rPr lang="en-US" altLang="ja-JP"/>
              <a:t>    err(1, "gettimeofday");</a:t>
            </a:r>
          </a:p>
          <a:p>
            <a:r>
              <a:rPr lang="en-US" altLang="ja-JP" smtClean="0"/>
              <a:t>}</a:t>
            </a:r>
          </a:p>
          <a:p>
            <a:r>
              <a:rPr lang="en-US" altLang="ja-JP" smtClean="0"/>
              <a:t>/* </a:t>
            </a:r>
            <a:r>
              <a:rPr lang="ja-JP" altLang="en-US" smtClean="0"/>
              <a:t>時間差をとるには引き算してもよいし、</a:t>
            </a:r>
            <a:r>
              <a:rPr lang="en-US" altLang="ja-JP" smtClean="0"/>
              <a:t>timersub()</a:t>
            </a:r>
            <a:r>
              <a:rPr lang="ja-JP" altLang="en-US" smtClean="0"/>
              <a:t>関数を使ってもよい</a:t>
            </a:r>
            <a:endParaRPr lang="en-US" altLang="ja-JP"/>
          </a:p>
          <a:p>
            <a:r>
              <a:rPr lang="en-US" altLang="ja-JP"/>
              <a:t>timersub(&amp;end, &amp;start, &amp;diff);</a:t>
            </a:r>
          </a:p>
          <a:p>
            <a:r>
              <a:rPr lang="en-US" altLang="ja-JP"/>
              <a:t>printf("%ld.%06ld\n", </a:t>
            </a:r>
            <a:r>
              <a:rPr lang="ja-JP" altLang="en-US" smtClean="0"/>
              <a:t> </a:t>
            </a:r>
            <a:r>
              <a:rPr lang="en-US" altLang="ja-JP" smtClean="0"/>
              <a:t>result.tv_sec</a:t>
            </a:r>
            <a:r>
              <a:rPr lang="en-US" altLang="ja-JP"/>
              <a:t>, </a:t>
            </a:r>
            <a:r>
              <a:rPr lang="en-US" altLang="ja-JP" smtClean="0"/>
              <a:t> result.tv_usec</a:t>
            </a:r>
            <a:r>
              <a:rPr lang="en-US" altLang="ja-JP"/>
              <a:t>);</a:t>
            </a:r>
          </a:p>
        </p:txBody>
      </p:sp>
      <p:grpSp>
        <p:nvGrpSpPr>
          <p:cNvPr id="10" name="グループ化 9"/>
          <p:cNvGrpSpPr/>
          <p:nvPr/>
        </p:nvGrpSpPr>
        <p:grpSpPr>
          <a:xfrm>
            <a:off x="143508" y="1160798"/>
            <a:ext cx="6696075" cy="1008062"/>
            <a:chOff x="684213" y="1125538"/>
            <a:chExt cx="6696075" cy="1008062"/>
          </a:xfrm>
        </p:grpSpPr>
        <p:sp>
          <p:nvSpPr>
            <p:cNvPr id="48132" name="Text Box 4"/>
            <p:cNvSpPr txBox="1">
              <a:spLocks noChangeArrowheads="1"/>
            </p:cNvSpPr>
            <p:nvPr/>
          </p:nvSpPr>
          <p:spPr bwMode="auto">
            <a:xfrm>
              <a:off x="827088" y="1268413"/>
              <a:ext cx="6296025" cy="701675"/>
            </a:xfrm>
            <a:prstGeom prst="rect">
              <a:avLst/>
            </a:prstGeom>
            <a:noFill/>
            <a:ln w="9525">
              <a:noFill/>
              <a:miter lim="800000"/>
              <a:headEnd/>
              <a:tailEnd/>
            </a:ln>
          </p:spPr>
          <p:txBody>
            <a:bodyPr wrap="none">
              <a:spAutoFit/>
            </a:bodyPr>
            <a:lstStyle/>
            <a:p>
              <a:r>
                <a:rPr lang="en-US" altLang="ja-JP" sz="2000"/>
                <a:t>#include &lt;sys/time.h&gt;</a:t>
              </a:r>
            </a:p>
            <a:p>
              <a:r>
                <a:rPr lang="en-US" altLang="ja-JP" sz="2000"/>
                <a:t>int gettimeofday(struct timeval *tv, struct timezone *tz);</a:t>
              </a:r>
              <a:endParaRPr lang="en-US" altLang="ja-JP" sz="2400"/>
            </a:p>
          </p:txBody>
        </p:sp>
        <p:sp>
          <p:nvSpPr>
            <p:cNvPr id="48134" name="Rectangle 6"/>
            <p:cNvSpPr>
              <a:spLocks noChangeArrowheads="1"/>
            </p:cNvSpPr>
            <p:nvPr/>
          </p:nvSpPr>
          <p:spPr bwMode="auto">
            <a:xfrm>
              <a:off x="684213" y="1125538"/>
              <a:ext cx="6696075" cy="1008062"/>
            </a:xfrm>
            <a:prstGeom prst="rect">
              <a:avLst/>
            </a:prstGeom>
            <a:noFill/>
            <a:ln w="9525">
              <a:solidFill>
                <a:schemeClr val="tx1"/>
              </a:solidFill>
              <a:miter lim="800000"/>
              <a:headEnd/>
              <a:tailEnd/>
            </a:ln>
          </p:spPr>
          <p:txBody>
            <a:bodyPr wrap="none" anchor="ctr"/>
            <a:lstStyle/>
            <a:p>
              <a:endParaRPr lang="ja-JP" altLang="en-US"/>
            </a:p>
          </p:txBody>
        </p:sp>
      </p:grpSp>
      <p:sp>
        <p:nvSpPr>
          <p:cNvPr id="48135" name="Text Box 7"/>
          <p:cNvSpPr txBox="1">
            <a:spLocks noChangeArrowheads="1"/>
          </p:cNvSpPr>
          <p:nvPr/>
        </p:nvSpPr>
        <p:spPr bwMode="auto">
          <a:xfrm>
            <a:off x="143508" y="5516563"/>
            <a:ext cx="7793037" cy="369887"/>
          </a:xfrm>
          <a:prstGeom prst="rect">
            <a:avLst/>
          </a:prstGeom>
          <a:noFill/>
          <a:ln w="9525">
            <a:noFill/>
            <a:miter lim="800000"/>
            <a:headEnd/>
            <a:tailEnd/>
          </a:ln>
        </p:spPr>
        <p:txBody>
          <a:bodyPr wrap="none">
            <a:spAutoFit/>
          </a:bodyPr>
          <a:lstStyle/>
          <a:p>
            <a:r>
              <a:rPr lang="en-US" altLang="ja-JP"/>
              <a:t>Linux</a:t>
            </a:r>
            <a:r>
              <a:rPr lang="ja-JP" altLang="en-US"/>
              <a:t>では</a:t>
            </a:r>
            <a:r>
              <a:rPr lang="en-US" altLang="ja-JP"/>
              <a:t>gettimeofday()</a:t>
            </a:r>
            <a:r>
              <a:rPr lang="ja-JP" altLang="en-US"/>
              <a:t>を</a:t>
            </a:r>
            <a:r>
              <a:rPr lang="en-US" altLang="ja-JP"/>
              <a:t>1,000,000</a:t>
            </a:r>
            <a:r>
              <a:rPr lang="ja-JP" altLang="en-US"/>
              <a:t>回繰り返して１秒以下（</a:t>
            </a:r>
            <a:r>
              <a:rPr lang="en-US" altLang="ja-JP"/>
              <a:t>CPU</a:t>
            </a:r>
            <a:r>
              <a:rPr lang="ja-JP" altLang="en-US"/>
              <a:t>に依存する）</a:t>
            </a:r>
          </a:p>
        </p:txBody>
      </p:sp>
      <p:sp>
        <p:nvSpPr>
          <p:cNvPr id="48136" name="日付プレースホルダ 7"/>
          <p:cNvSpPr>
            <a:spLocks noGrp="1"/>
          </p:cNvSpPr>
          <p:nvPr>
            <p:ph type="dt" sz="quarter" idx="10"/>
          </p:nvPr>
        </p:nvSpPr>
        <p:spPr>
          <a:noFill/>
        </p:spPr>
        <p:txBody>
          <a:bodyPr/>
          <a:lstStyle/>
          <a:p>
            <a:r>
              <a:rPr lang="en-US" altLang="ja-JP"/>
              <a:t>2012-08-09</a:t>
            </a:r>
          </a:p>
        </p:txBody>
      </p:sp>
      <p:sp>
        <p:nvSpPr>
          <p:cNvPr id="48137" name="フッター プレースホルダ 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grpSp>
        <p:nvGrpSpPr>
          <p:cNvPr id="13" name="グループ化 12"/>
          <p:cNvGrpSpPr/>
          <p:nvPr/>
        </p:nvGrpSpPr>
        <p:grpSpPr>
          <a:xfrm>
            <a:off x="4391980" y="2276872"/>
            <a:ext cx="4536504" cy="1080120"/>
            <a:chOff x="4139952" y="2420888"/>
            <a:chExt cx="4536504" cy="1080120"/>
          </a:xfrm>
        </p:grpSpPr>
        <p:sp>
          <p:nvSpPr>
            <p:cNvPr id="11" name="テキスト ボックス 10"/>
            <p:cNvSpPr txBox="1"/>
            <p:nvPr/>
          </p:nvSpPr>
          <p:spPr>
            <a:xfrm>
              <a:off x="4211960" y="2420888"/>
              <a:ext cx="4448654" cy="1077218"/>
            </a:xfrm>
            <a:prstGeom prst="rect">
              <a:avLst/>
            </a:prstGeom>
            <a:noFill/>
          </p:spPr>
          <p:txBody>
            <a:bodyPr wrap="none" rtlCol="0">
              <a:spAutoFit/>
            </a:bodyPr>
            <a:lstStyle/>
            <a:p>
              <a:r>
                <a:rPr lang="en-US" altLang="ja-JP" sz="1600" smtClean="0"/>
                <a:t>struct timeval {</a:t>
              </a:r>
            </a:p>
            <a:p>
              <a:r>
                <a:rPr lang="en-US" altLang="ja-JP" sz="1600" smtClean="0"/>
                <a:t>       time_t           tv_sec;      /* seconds */</a:t>
              </a:r>
            </a:p>
            <a:p>
              <a:r>
                <a:rPr lang="en-US" altLang="ja-JP" sz="1600" smtClean="0"/>
                <a:t>       suseconds_t tv_usec;    /* microseconds */</a:t>
              </a:r>
            </a:p>
            <a:p>
              <a:r>
                <a:rPr lang="en-US" altLang="ja-JP" sz="1600" smtClean="0"/>
                <a:t>};</a:t>
              </a:r>
              <a:endParaRPr kumimoji="1" lang="ja-JP" altLang="en-US" sz="1600"/>
            </a:p>
          </p:txBody>
        </p:sp>
        <p:sp>
          <p:nvSpPr>
            <p:cNvPr id="12" name="正方形/長方形 11"/>
            <p:cNvSpPr/>
            <p:nvPr/>
          </p:nvSpPr>
          <p:spPr bwMode="auto">
            <a:xfrm>
              <a:off x="4139952" y="2420888"/>
              <a:ext cx="4536504" cy="10801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ナノ秒まで必要なとき</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52</a:t>
            </a:fld>
            <a:endParaRPr lang="en-US" altLang="ja-JP"/>
          </a:p>
        </p:txBody>
      </p:sp>
      <p:sp>
        <p:nvSpPr>
          <p:cNvPr id="7" name="テキスト ボックス 6"/>
          <p:cNvSpPr txBox="1"/>
          <p:nvPr/>
        </p:nvSpPr>
        <p:spPr>
          <a:xfrm>
            <a:off x="668694" y="1412776"/>
            <a:ext cx="4335354" cy="923330"/>
          </a:xfrm>
          <a:prstGeom prst="rect">
            <a:avLst/>
          </a:prstGeom>
          <a:noFill/>
        </p:spPr>
        <p:txBody>
          <a:bodyPr wrap="none" rtlCol="0">
            <a:spAutoFit/>
          </a:bodyPr>
          <a:lstStyle/>
          <a:p>
            <a:r>
              <a:rPr lang="en-US" altLang="ja-JP" smtClean="0"/>
              <a:t>clock_gettime(CLOCK_REALTIME, &amp;ts);</a:t>
            </a:r>
          </a:p>
          <a:p>
            <a:endParaRPr kumimoji="1" lang="en-US" altLang="ja-JP" smtClean="0"/>
          </a:p>
          <a:p>
            <a:r>
              <a:rPr lang="ja-JP" altLang="en-US" smtClean="0"/>
              <a:t>コンパイル時に</a:t>
            </a:r>
            <a:r>
              <a:rPr lang="en-US" altLang="ja-JP" smtClean="0"/>
              <a:t>-lrt</a:t>
            </a:r>
            <a:r>
              <a:rPr lang="ja-JP" altLang="en-US" smtClean="0"/>
              <a:t>が必要</a:t>
            </a:r>
            <a:endParaRPr kumimoji="1" lang="ja-JP" altLang="en-US"/>
          </a:p>
        </p:txBody>
      </p:sp>
      <p:sp>
        <p:nvSpPr>
          <p:cNvPr id="8" name="テキスト ボックス 7"/>
          <p:cNvSpPr txBox="1"/>
          <p:nvPr/>
        </p:nvSpPr>
        <p:spPr>
          <a:xfrm>
            <a:off x="632874" y="2528900"/>
            <a:ext cx="5883342" cy="1200329"/>
          </a:xfrm>
          <a:prstGeom prst="rect">
            <a:avLst/>
          </a:prstGeom>
          <a:noFill/>
        </p:spPr>
        <p:txBody>
          <a:bodyPr wrap="none" rtlCol="0">
            <a:spAutoFit/>
          </a:bodyPr>
          <a:lstStyle/>
          <a:p>
            <a:r>
              <a:rPr lang="en-US" altLang="ja-JP" smtClean="0">
                <a:latin typeface="Consolas" pitchFamily="49" charset="0"/>
              </a:rPr>
              <a:t>struct timespec {</a:t>
            </a:r>
          </a:p>
          <a:p>
            <a:r>
              <a:rPr lang="en-US" altLang="ja-JP" smtClean="0">
                <a:latin typeface="Consolas" pitchFamily="49" charset="0"/>
              </a:rPr>
              <a:t>   time_t   tv_sec;        /* seconds */</a:t>
            </a:r>
          </a:p>
          <a:p>
            <a:r>
              <a:rPr lang="en-US" altLang="ja-JP" smtClean="0">
                <a:latin typeface="Consolas" pitchFamily="49" charset="0"/>
              </a:rPr>
              <a:t>   long     tv_nsec;       /* nanoseconds */</a:t>
            </a:r>
          </a:p>
          <a:p>
            <a:r>
              <a:rPr lang="en-US" altLang="ja-JP" smtClean="0">
                <a:latin typeface="Consolas" pitchFamily="49" charset="0"/>
              </a:rPr>
              <a:t>};</a:t>
            </a:r>
            <a:endParaRPr kumimoji="1" lang="ja-JP" altLang="en-US">
              <a:latin typeface="Consolas" pitchFamily="49" charset="0"/>
            </a:endParaRPr>
          </a:p>
        </p:txBody>
      </p:sp>
      <p:sp>
        <p:nvSpPr>
          <p:cNvPr id="9" name="テキスト ボックス 8"/>
          <p:cNvSpPr txBox="1"/>
          <p:nvPr/>
        </p:nvSpPr>
        <p:spPr>
          <a:xfrm>
            <a:off x="251520" y="4221088"/>
            <a:ext cx="8542723" cy="1477328"/>
          </a:xfrm>
          <a:prstGeom prst="rect">
            <a:avLst/>
          </a:prstGeom>
          <a:noFill/>
        </p:spPr>
        <p:txBody>
          <a:bodyPr wrap="none" rtlCol="0">
            <a:spAutoFit/>
          </a:bodyPr>
          <a:lstStyle/>
          <a:p>
            <a:r>
              <a:rPr lang="ja-JP" altLang="en-US" smtClean="0"/>
              <a:t>余談：　最近のファイルシステムのタイムスタンプはナノ秒まで記録されている</a:t>
            </a:r>
            <a:endParaRPr lang="en-US" altLang="ja-JP" smtClean="0"/>
          </a:p>
          <a:p>
            <a:r>
              <a:rPr lang="en-US" altLang="ja-JP" smtClean="0">
                <a:latin typeface="Consolas" pitchFamily="49" charset="0"/>
              </a:rPr>
              <a:t>% touch X</a:t>
            </a:r>
          </a:p>
          <a:p>
            <a:r>
              <a:rPr lang="en-US" altLang="ja-JP" smtClean="0">
                <a:latin typeface="Consolas" pitchFamily="49" charset="0"/>
              </a:rPr>
              <a:t>% ls -l --full X</a:t>
            </a:r>
          </a:p>
          <a:p>
            <a:r>
              <a:rPr lang="en-US" altLang="ja-JP" smtClean="0">
                <a:latin typeface="Consolas" pitchFamily="49" charset="0"/>
              </a:rPr>
              <a:t>-rw-rw-r-- 1 sendai sendai 0 2012-08-02 15:02:55.</a:t>
            </a:r>
            <a:r>
              <a:rPr lang="en-US" altLang="ja-JP" smtClean="0">
                <a:solidFill>
                  <a:srgbClr val="FF0000"/>
                </a:solidFill>
                <a:latin typeface="Consolas" pitchFamily="49" charset="0"/>
              </a:rPr>
              <a:t>362116699</a:t>
            </a:r>
            <a:r>
              <a:rPr lang="en-US" altLang="ja-JP" smtClean="0">
                <a:latin typeface="Consolas" pitchFamily="49" charset="0"/>
              </a:rPr>
              <a:t> +0900 X</a:t>
            </a:r>
          </a:p>
          <a:p>
            <a:endParaRPr kumimoji="1"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p:txBody>
          <a:bodyPr/>
          <a:lstStyle/>
          <a:p>
            <a:r>
              <a:rPr lang="en-US" altLang="ja-JP" smtClean="0"/>
              <a:t>nc</a:t>
            </a:r>
            <a:r>
              <a:rPr lang="ja-JP" altLang="en-US" smtClean="0"/>
              <a:t> </a:t>
            </a:r>
            <a:r>
              <a:rPr lang="en-US" altLang="ja-JP" smtClean="0"/>
              <a:t>(netcat)</a:t>
            </a:r>
            <a:endParaRPr lang="ja-JP" altLang="en-US" smtClean="0"/>
          </a:p>
        </p:txBody>
      </p:sp>
      <p:sp>
        <p:nvSpPr>
          <p:cNvPr id="49155" name="コンテンツ プレースホルダ 2"/>
          <p:cNvSpPr>
            <a:spLocks noGrp="1"/>
          </p:cNvSpPr>
          <p:nvPr>
            <p:ph idx="1"/>
          </p:nvPr>
        </p:nvSpPr>
        <p:spPr/>
        <p:txBody>
          <a:bodyPr/>
          <a:lstStyle/>
          <a:p>
            <a:r>
              <a:rPr lang="en-US" altLang="ja-JP" smtClean="0"/>
              <a:t>nc - arbitrary TCP and UDP connections and listens</a:t>
            </a:r>
          </a:p>
          <a:p>
            <a:endParaRPr lang="en-US" altLang="ja-JP" smtClean="0"/>
          </a:p>
          <a:p>
            <a:endParaRPr lang="en-US" altLang="ja-JP" smtClean="0"/>
          </a:p>
          <a:p>
            <a:endParaRPr lang="en-US" altLang="ja-JP" smtClean="0"/>
          </a:p>
          <a:p>
            <a:r>
              <a:rPr lang="en-US" altLang="ja-JP" smtClean="0"/>
              <a:t>nc 192.168.0.16 &gt; datafile </a:t>
            </a:r>
            <a:r>
              <a:rPr lang="ja-JP" altLang="en-US" smtClean="0"/>
              <a:t>で接続してデータをとってみる</a:t>
            </a:r>
            <a:endParaRPr lang="en-US" altLang="ja-JP" smtClean="0"/>
          </a:p>
          <a:p>
            <a:r>
              <a:rPr lang="en-US" altLang="ja-JP" smtClean="0"/>
              <a:t>nc 192.168.0.16 | tee log.dat | prog_histo</a:t>
            </a:r>
            <a:endParaRPr lang="ja-JP" altLang="en-US" smtClean="0"/>
          </a:p>
        </p:txBody>
      </p:sp>
      <p:sp>
        <p:nvSpPr>
          <p:cNvPr id="49156" name="日付プレースホルダ 3"/>
          <p:cNvSpPr>
            <a:spLocks noGrp="1"/>
          </p:cNvSpPr>
          <p:nvPr>
            <p:ph type="dt" sz="quarter" idx="10"/>
          </p:nvPr>
        </p:nvSpPr>
        <p:spPr>
          <a:noFill/>
        </p:spPr>
        <p:txBody>
          <a:bodyPr/>
          <a:lstStyle/>
          <a:p>
            <a:r>
              <a:rPr lang="en-US" altLang="ja-JP"/>
              <a:t>2012-08-09</a:t>
            </a:r>
            <a:endParaRPr lang="ja-JP" altLang="en-US"/>
          </a:p>
        </p:txBody>
      </p:sp>
      <p:sp>
        <p:nvSpPr>
          <p:cNvPr id="49157" name="フッター プレースホルダ 4"/>
          <p:cNvSpPr>
            <a:spLocks noGrp="1"/>
          </p:cNvSpPr>
          <p:nvPr>
            <p:ph type="ftr" sz="quarter" idx="11"/>
          </p:nvPr>
        </p:nvSpPr>
        <p:spPr>
          <a:noFill/>
        </p:spPr>
        <p:txBody>
          <a:bodyPr/>
          <a:lstStyle/>
          <a:p>
            <a:r>
              <a:rPr lang="en-US" altLang="ja-JP"/>
              <a:t>DAQ-Middleware</a:t>
            </a:r>
            <a:r>
              <a:rPr lang="ja-JP" altLang="en-US"/>
              <a:t>トレーニングコース</a:t>
            </a:r>
          </a:p>
        </p:txBody>
      </p:sp>
      <p:sp>
        <p:nvSpPr>
          <p:cNvPr id="49158" name="スライド番号プレースホルダ 5"/>
          <p:cNvSpPr>
            <a:spLocks noGrp="1"/>
          </p:cNvSpPr>
          <p:nvPr>
            <p:ph type="sldNum" sz="quarter" idx="12"/>
          </p:nvPr>
        </p:nvSpPr>
        <p:spPr>
          <a:noFill/>
        </p:spPr>
        <p:txBody>
          <a:bodyPr/>
          <a:lstStyle/>
          <a:p>
            <a:fld id="{1AE0135F-A085-480B-9776-552FD59AA1C1}" type="slidenum">
              <a:rPr lang="ja-JP" altLang="en-US"/>
              <a:pPr/>
              <a:t>53</a:t>
            </a:fld>
            <a:endParaRPr lang="ja-JP" altLang="en-US"/>
          </a:p>
        </p:txBody>
      </p:sp>
      <p:sp>
        <p:nvSpPr>
          <p:cNvPr id="7" name="テキスト ボックス 6"/>
          <p:cNvSpPr txBox="1"/>
          <p:nvPr/>
        </p:nvSpPr>
        <p:spPr>
          <a:xfrm>
            <a:off x="1258888" y="2960688"/>
            <a:ext cx="3181350" cy="120015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defRPr/>
            </a:pPr>
            <a:r>
              <a:rPr lang="en-US" altLang="ja-JP"/>
              <a:t>% nc   -l   1234 </a:t>
            </a:r>
          </a:p>
          <a:p>
            <a:pPr>
              <a:defRPr/>
            </a:pPr>
            <a:r>
              <a:rPr lang="en-US" altLang="ja-JP"/>
              <a:t>(</a:t>
            </a:r>
            <a:r>
              <a:rPr lang="ja-JP" altLang="en-US"/>
              <a:t>これで待機して別の端末から</a:t>
            </a:r>
            <a:r>
              <a:rPr lang="en-US" altLang="ja-JP"/>
              <a:t>)</a:t>
            </a:r>
          </a:p>
          <a:p>
            <a:pPr>
              <a:defRPr/>
            </a:pPr>
            <a:r>
              <a:rPr lang="en-US" altLang="ja-JP"/>
              <a:t>Hello, world</a:t>
            </a:r>
          </a:p>
          <a:p>
            <a:pPr>
              <a:defRPr/>
            </a:pPr>
            <a:endParaRPr lang="ja-JP" altLang="en-US"/>
          </a:p>
        </p:txBody>
      </p:sp>
      <p:sp>
        <p:nvSpPr>
          <p:cNvPr id="8" name="テキスト ボックス 7"/>
          <p:cNvSpPr txBox="1"/>
          <p:nvPr/>
        </p:nvSpPr>
        <p:spPr>
          <a:xfrm>
            <a:off x="4859338" y="2960688"/>
            <a:ext cx="2881312"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endParaRPr lang="en-US" altLang="ja-JP"/>
          </a:p>
          <a:p>
            <a:pPr>
              <a:defRPr/>
            </a:pPr>
            <a:r>
              <a:rPr lang="en-US" altLang="ja-JP"/>
              <a:t>% nc   127.0.0.1   1234 </a:t>
            </a:r>
          </a:p>
          <a:p>
            <a:pPr>
              <a:defRPr/>
            </a:pPr>
            <a:r>
              <a:rPr lang="en-US" altLang="ja-JP"/>
              <a:t>Hello, world</a:t>
            </a:r>
          </a:p>
          <a:p>
            <a:pPr>
              <a:defRPr/>
            </a:pPr>
            <a:endParaRPr lang="ja-JP" altLang="en-US"/>
          </a:p>
        </p:txBody>
      </p:sp>
      <p:cxnSp>
        <p:nvCxnSpPr>
          <p:cNvPr id="49161" name="直線矢印コネクタ 10"/>
          <p:cNvCxnSpPr>
            <a:cxnSpLocks noChangeShapeType="1"/>
          </p:cNvCxnSpPr>
          <p:nvPr/>
        </p:nvCxnSpPr>
        <p:spPr bwMode="auto">
          <a:xfrm>
            <a:off x="4356100" y="3429000"/>
            <a:ext cx="576263" cy="0"/>
          </a:xfrm>
          <a:prstGeom prst="straightConnector1">
            <a:avLst/>
          </a:prstGeom>
          <a:noFill/>
          <a:ln w="19050" algn="ctr">
            <a:solidFill>
              <a:schemeClr val="tx1"/>
            </a:solidFill>
            <a:round/>
            <a:headEnd/>
            <a:tailEnd type="arrow" w="med" len="med"/>
          </a:ln>
        </p:spPr>
      </p:cxn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5944F4C1-C061-4692-B436-6A257C865AE2}" type="slidenum">
              <a:rPr lang="en-US" altLang="ja-JP"/>
              <a:pPr/>
              <a:t>54</a:t>
            </a:fld>
            <a:endParaRPr lang="en-US" altLang="ja-JP"/>
          </a:p>
        </p:txBody>
      </p:sp>
      <p:sp>
        <p:nvSpPr>
          <p:cNvPr id="50179" name="Rectangle 2"/>
          <p:cNvSpPr>
            <a:spLocks noGrp="1" noChangeArrowheads="1"/>
          </p:cNvSpPr>
          <p:nvPr>
            <p:ph type="title"/>
          </p:nvPr>
        </p:nvSpPr>
        <p:spPr>
          <a:xfrm>
            <a:off x="2411413" y="0"/>
            <a:ext cx="4259262" cy="850900"/>
          </a:xfrm>
        </p:spPr>
        <p:txBody>
          <a:bodyPr/>
          <a:lstStyle/>
          <a:p>
            <a:pPr eaLnBrk="1" hangingPunct="1"/>
            <a:r>
              <a:rPr lang="en-US" altLang="ja-JP" sz="3200" smtClean="0"/>
              <a:t>tcpdump</a:t>
            </a:r>
          </a:p>
        </p:txBody>
      </p:sp>
      <p:sp>
        <p:nvSpPr>
          <p:cNvPr id="50180" name="Rectangle 3"/>
          <p:cNvSpPr>
            <a:spLocks noGrp="1" noChangeArrowheads="1"/>
          </p:cNvSpPr>
          <p:nvPr>
            <p:ph type="body" idx="1"/>
          </p:nvPr>
        </p:nvSpPr>
        <p:spPr>
          <a:xfrm>
            <a:off x="468313" y="908050"/>
            <a:ext cx="8229600" cy="4525963"/>
          </a:xfrm>
        </p:spPr>
        <p:txBody>
          <a:bodyPr/>
          <a:lstStyle/>
          <a:p>
            <a:pPr eaLnBrk="1" hangingPunct="1"/>
            <a:r>
              <a:rPr lang="ja-JP" altLang="en-US" sz="2800" smtClean="0"/>
              <a:t>ネットワーク上を流れているパケットを見るコマンド</a:t>
            </a:r>
          </a:p>
          <a:p>
            <a:pPr lvl="1" eaLnBrk="1" hangingPunct="1"/>
            <a:r>
              <a:rPr lang="ja-JP" altLang="en-US" smtClean="0"/>
              <a:t>接続できないんだけどパケットはでているのか？</a:t>
            </a:r>
          </a:p>
          <a:p>
            <a:pPr lvl="1" eaLnBrk="1" hangingPunct="1"/>
            <a:r>
              <a:rPr lang="ja-JP" altLang="en-US" smtClean="0"/>
              <a:t>データが読めないんだけど向こうからパケットはきているんでしょうか？</a:t>
            </a:r>
          </a:p>
          <a:p>
            <a:pPr eaLnBrk="1" hangingPunct="1"/>
            <a:r>
              <a:rPr lang="en-US" altLang="ja-JP" sz="2800" smtClean="0"/>
              <a:t>root</a:t>
            </a:r>
            <a:r>
              <a:rPr lang="ja-JP" altLang="en-US" sz="2800" smtClean="0"/>
              <a:t>にならないと使えない</a:t>
            </a:r>
          </a:p>
          <a:p>
            <a:pPr eaLnBrk="1" hangingPunct="1"/>
            <a:r>
              <a:rPr lang="ja-JP" altLang="en-US" sz="2800" smtClean="0"/>
              <a:t>起動方法</a:t>
            </a:r>
          </a:p>
          <a:p>
            <a:pPr eaLnBrk="1" hangingPunct="1">
              <a:buFontTx/>
              <a:buNone/>
            </a:pPr>
            <a:r>
              <a:rPr lang="ja-JP" altLang="en-US" smtClean="0"/>
              <a:t>	</a:t>
            </a:r>
            <a:r>
              <a:rPr lang="en-US" altLang="ja-JP" sz="2400" smtClean="0"/>
              <a:t># tcpdump -n -w dumpfile -i eth0</a:t>
            </a:r>
          </a:p>
          <a:p>
            <a:pPr eaLnBrk="1" hangingPunct="1">
              <a:buFontTx/>
              <a:buNone/>
            </a:pPr>
            <a:r>
              <a:rPr lang="en-US" altLang="ja-JP" sz="2400" smtClean="0"/>
              <a:t>	# tcpdump -n -r dumpfile</a:t>
            </a:r>
          </a:p>
          <a:p>
            <a:pPr eaLnBrk="1" hangingPunct="1"/>
            <a:r>
              <a:rPr lang="en-US" altLang="ja-JP" sz="2800" smtClean="0"/>
              <a:t>Selector</a:t>
            </a:r>
          </a:p>
          <a:p>
            <a:pPr eaLnBrk="1" hangingPunct="1">
              <a:buFontTx/>
              <a:buNone/>
            </a:pPr>
            <a:r>
              <a:rPr lang="en-US" altLang="ja-JP" sz="2400" smtClean="0"/>
              <a:t>	# tcpdump -n -r host 192.168.0.16</a:t>
            </a:r>
          </a:p>
          <a:p>
            <a:pPr eaLnBrk="1" hangingPunct="1">
              <a:buFontTx/>
              <a:buNone/>
            </a:pPr>
            <a:r>
              <a:rPr lang="en-US" altLang="ja-JP" sz="2400" smtClean="0"/>
              <a:t>	# tcpdump -n -r src 192.168.0.16 and dst 192.168.0.17</a:t>
            </a:r>
          </a:p>
        </p:txBody>
      </p:sp>
      <p:sp>
        <p:nvSpPr>
          <p:cNvPr id="50181" name="日付プレースホルダ 4"/>
          <p:cNvSpPr>
            <a:spLocks noGrp="1"/>
          </p:cNvSpPr>
          <p:nvPr>
            <p:ph type="dt" sz="quarter" idx="10"/>
          </p:nvPr>
        </p:nvSpPr>
        <p:spPr>
          <a:noFill/>
        </p:spPr>
        <p:txBody>
          <a:bodyPr/>
          <a:lstStyle/>
          <a:p>
            <a:r>
              <a:rPr lang="en-US" altLang="ja-JP"/>
              <a:t>2012-08-09</a:t>
            </a:r>
          </a:p>
        </p:txBody>
      </p:sp>
      <p:sp>
        <p:nvSpPr>
          <p:cNvPr id="5018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5"/>
          <p:cNvSpPr>
            <a:spLocks noGrp="1"/>
          </p:cNvSpPr>
          <p:nvPr>
            <p:ph type="sldNum" sz="quarter" idx="12"/>
          </p:nvPr>
        </p:nvSpPr>
        <p:spPr>
          <a:noFill/>
        </p:spPr>
        <p:txBody>
          <a:bodyPr/>
          <a:lstStyle/>
          <a:p>
            <a:fld id="{67F11077-6B60-4C8F-8236-F134A15F9F1B}" type="slidenum">
              <a:rPr lang="en-US" altLang="ja-JP"/>
              <a:pPr/>
              <a:t>55</a:t>
            </a:fld>
            <a:endParaRPr lang="en-US" altLang="ja-JP"/>
          </a:p>
        </p:txBody>
      </p:sp>
      <p:sp>
        <p:nvSpPr>
          <p:cNvPr id="51203" name="Rectangle 2"/>
          <p:cNvSpPr>
            <a:spLocks noGrp="1" noChangeArrowheads="1"/>
          </p:cNvSpPr>
          <p:nvPr>
            <p:ph type="title"/>
          </p:nvPr>
        </p:nvSpPr>
        <p:spPr>
          <a:xfrm>
            <a:off x="395288" y="0"/>
            <a:ext cx="8229600" cy="1143000"/>
          </a:xfrm>
        </p:spPr>
        <p:txBody>
          <a:bodyPr/>
          <a:lstStyle/>
          <a:p>
            <a:pPr eaLnBrk="1" hangingPunct="1"/>
            <a:r>
              <a:rPr lang="en-US" altLang="ja-JP" smtClean="0"/>
              <a:t>tcpdump</a:t>
            </a:r>
            <a:r>
              <a:rPr lang="ja-JP" altLang="en-US" smtClean="0"/>
              <a:t>出力例</a:t>
            </a:r>
          </a:p>
        </p:txBody>
      </p:sp>
      <p:sp>
        <p:nvSpPr>
          <p:cNvPr id="51204" name="Rectangle 3"/>
          <p:cNvSpPr>
            <a:spLocks noGrp="1" noChangeArrowheads="1"/>
          </p:cNvSpPr>
          <p:nvPr>
            <p:ph type="body" idx="1"/>
          </p:nvPr>
        </p:nvSpPr>
        <p:spPr>
          <a:xfrm>
            <a:off x="250825" y="1125538"/>
            <a:ext cx="8066088" cy="719137"/>
          </a:xfrm>
        </p:spPr>
        <p:txBody>
          <a:bodyPr/>
          <a:lstStyle/>
          <a:p>
            <a:pPr marL="444500" indent="-444500" eaLnBrk="1" hangingPunct="1">
              <a:buFontTx/>
              <a:buNone/>
            </a:pPr>
            <a:r>
              <a:rPr lang="en-US" altLang="ja-JP" smtClean="0"/>
              <a:t>TCP</a:t>
            </a:r>
            <a:r>
              <a:rPr lang="ja-JP" altLang="en-US" smtClean="0"/>
              <a:t>の</a:t>
            </a:r>
            <a:r>
              <a:rPr lang="en-US" altLang="ja-JP" smtClean="0"/>
              <a:t>3way</a:t>
            </a:r>
            <a:r>
              <a:rPr lang="ja-JP" altLang="en-US" smtClean="0"/>
              <a:t>ハンドシェイク付近：</a:t>
            </a:r>
          </a:p>
        </p:txBody>
      </p:sp>
      <p:sp>
        <p:nvSpPr>
          <p:cNvPr id="51205" name="Text Box 4"/>
          <p:cNvSpPr txBox="1">
            <a:spLocks noChangeArrowheads="1"/>
          </p:cNvSpPr>
          <p:nvPr/>
        </p:nvSpPr>
        <p:spPr bwMode="auto">
          <a:xfrm>
            <a:off x="519113" y="1706563"/>
            <a:ext cx="8445500" cy="366712"/>
          </a:xfrm>
          <a:prstGeom prst="rect">
            <a:avLst/>
          </a:prstGeom>
          <a:noFill/>
          <a:ln w="9525">
            <a:noFill/>
            <a:miter lim="800000"/>
            <a:headEnd/>
            <a:tailEnd/>
          </a:ln>
        </p:spPr>
        <p:txBody>
          <a:bodyPr>
            <a:spAutoFit/>
          </a:bodyPr>
          <a:lstStyle/>
          <a:p>
            <a:endParaRPr lang="ja-JP" altLang="en-US"/>
          </a:p>
        </p:txBody>
      </p:sp>
      <p:sp>
        <p:nvSpPr>
          <p:cNvPr id="51206" name="Text Box 5"/>
          <p:cNvSpPr txBox="1">
            <a:spLocks noChangeArrowheads="1"/>
          </p:cNvSpPr>
          <p:nvPr/>
        </p:nvSpPr>
        <p:spPr bwMode="auto">
          <a:xfrm>
            <a:off x="468313" y="1341438"/>
            <a:ext cx="7869237" cy="822325"/>
          </a:xfrm>
          <a:prstGeom prst="rect">
            <a:avLst/>
          </a:prstGeom>
          <a:noFill/>
          <a:ln w="9525">
            <a:noFill/>
            <a:miter lim="800000"/>
            <a:headEnd/>
            <a:tailEnd/>
          </a:ln>
        </p:spPr>
        <p:txBody>
          <a:bodyPr>
            <a:spAutoFit/>
          </a:bodyPr>
          <a:lstStyle/>
          <a:p>
            <a:endParaRPr lang="en-US" altLang="ja-JP" sz="2400"/>
          </a:p>
          <a:p>
            <a:endParaRPr lang="en-US" altLang="ja-JP" sz="2400"/>
          </a:p>
        </p:txBody>
      </p:sp>
      <p:sp>
        <p:nvSpPr>
          <p:cNvPr id="51207" name="Text Box 6"/>
          <p:cNvSpPr txBox="1">
            <a:spLocks noChangeArrowheads="1"/>
          </p:cNvSpPr>
          <p:nvPr/>
        </p:nvSpPr>
        <p:spPr bwMode="auto">
          <a:xfrm>
            <a:off x="0" y="2133600"/>
            <a:ext cx="9055100" cy="3387725"/>
          </a:xfrm>
          <a:prstGeom prst="rect">
            <a:avLst/>
          </a:prstGeom>
          <a:noFill/>
          <a:ln w="9525">
            <a:noFill/>
            <a:miter lim="800000"/>
            <a:headEnd/>
            <a:tailEnd/>
          </a:ln>
        </p:spPr>
        <p:txBody>
          <a:bodyPr wrap="none">
            <a:spAutoFit/>
          </a:bodyPr>
          <a:lstStyle/>
          <a:p>
            <a:r>
              <a:rPr lang="en-US" altLang="ja-JP" b="1"/>
              <a:t>11:27:55.137827</a:t>
            </a:r>
            <a:r>
              <a:rPr lang="en-US" altLang="ja-JP"/>
              <a:t> IP </a:t>
            </a:r>
            <a:r>
              <a:rPr lang="en-US" altLang="ja-JP" b="1"/>
              <a:t>192.168.0.16.59448 &gt; 192.168.0.17.http:</a:t>
            </a:r>
            <a:r>
              <a:rPr lang="en-US" altLang="ja-JP"/>
              <a:t> S 153443204:</a:t>
            </a:r>
          </a:p>
          <a:p>
            <a:r>
              <a:rPr lang="en-US" altLang="ja-JP"/>
              <a:t>153443204(0) win 5840 &lt;mss 1460,sackOK,timestamp 587094474 0,nop,wscale 7&gt;</a:t>
            </a:r>
          </a:p>
          <a:p>
            <a:r>
              <a:rPr lang="en-US" altLang="ja-JP" b="1"/>
              <a:t>11:27:55.139573</a:t>
            </a:r>
            <a:r>
              <a:rPr lang="en-US" altLang="ja-JP"/>
              <a:t> IP </a:t>
            </a:r>
            <a:r>
              <a:rPr lang="en-US" altLang="ja-JP" b="1"/>
              <a:t>192.168.0.17.http &gt; 192.168.0.16.59448</a:t>
            </a:r>
            <a:r>
              <a:rPr lang="en-US" altLang="ja-JP"/>
              <a:t>: S 4091282933:</a:t>
            </a:r>
          </a:p>
          <a:p>
            <a:r>
              <a:rPr lang="en-US" altLang="ja-JP"/>
              <a:t>4091282933(0) ack 153443205 win 65535 &lt;mss 1460,nop,wscale 1,nop,nop,timestamp</a:t>
            </a:r>
          </a:p>
          <a:p>
            <a:r>
              <a:rPr lang="en-US" altLang="ja-JP"/>
              <a:t>3029380287 587094474,sackOK,eol&gt;</a:t>
            </a:r>
          </a:p>
          <a:p>
            <a:r>
              <a:rPr lang="en-US" altLang="ja-JP" b="1"/>
              <a:t>11:27:55.139591</a:t>
            </a:r>
            <a:r>
              <a:rPr lang="en-US" altLang="ja-JP"/>
              <a:t> IP </a:t>
            </a:r>
            <a:r>
              <a:rPr lang="en-US" altLang="ja-JP" b="1"/>
              <a:t>192.168.0.16.59448 &gt; 192.168.0.17.http</a:t>
            </a:r>
            <a:r>
              <a:rPr lang="en-US" altLang="ja-JP"/>
              <a:t>: . ack 1 win 46</a:t>
            </a:r>
          </a:p>
          <a:p>
            <a:r>
              <a:rPr lang="en-US" altLang="ja-JP"/>
              <a:t>&lt;nop,nop,timestamp 587094479 3029380287&gt;</a:t>
            </a:r>
          </a:p>
          <a:p>
            <a:r>
              <a:rPr lang="en-US" altLang="ja-JP" b="1"/>
              <a:t>11:27:55.139751</a:t>
            </a:r>
            <a:r>
              <a:rPr lang="en-US" altLang="ja-JP"/>
              <a:t> IP </a:t>
            </a:r>
            <a:r>
              <a:rPr lang="en-US" altLang="ja-JP" b="1"/>
              <a:t>192.168.0.16.59448 &gt; 192.168.0.17.http</a:t>
            </a:r>
            <a:r>
              <a:rPr lang="en-US" altLang="ja-JP"/>
              <a:t>: P 1:103(102) ack 1</a:t>
            </a:r>
          </a:p>
          <a:p>
            <a:r>
              <a:rPr lang="en-US" altLang="ja-JP"/>
              <a:t>win 46 &lt;nop,nop,timestamp 587094479 3029380287&gt;</a:t>
            </a:r>
          </a:p>
          <a:p>
            <a:r>
              <a:rPr lang="en-US" altLang="ja-JP" b="1"/>
              <a:t>11:27:55.143520</a:t>
            </a:r>
            <a:r>
              <a:rPr lang="en-US" altLang="ja-JP"/>
              <a:t> IP </a:t>
            </a:r>
            <a:r>
              <a:rPr lang="en-US" altLang="ja-JP" b="1"/>
              <a:t>192.168.0.17.http &gt; 192.168.0.16.59448</a:t>
            </a:r>
            <a:r>
              <a:rPr lang="en-US" altLang="ja-JP"/>
              <a:t>: P 1:252(251)</a:t>
            </a:r>
          </a:p>
          <a:p>
            <a:r>
              <a:rPr lang="en-US" altLang="ja-JP"/>
              <a:t>ack103 win 33304 &lt;nop,nop,timestamp 3029380290 587094479&gt;</a:t>
            </a:r>
          </a:p>
          <a:p>
            <a:endParaRPr lang="en-US" altLang="ja-JP"/>
          </a:p>
        </p:txBody>
      </p:sp>
      <p:sp>
        <p:nvSpPr>
          <p:cNvPr id="51208" name="日付プレースホルダ 7"/>
          <p:cNvSpPr>
            <a:spLocks noGrp="1"/>
          </p:cNvSpPr>
          <p:nvPr>
            <p:ph type="dt" sz="quarter" idx="10"/>
          </p:nvPr>
        </p:nvSpPr>
        <p:spPr>
          <a:noFill/>
        </p:spPr>
        <p:txBody>
          <a:bodyPr/>
          <a:lstStyle/>
          <a:p>
            <a:r>
              <a:rPr lang="en-US" altLang="ja-JP"/>
              <a:t>2012-08-09</a:t>
            </a:r>
          </a:p>
        </p:txBody>
      </p:sp>
      <p:sp>
        <p:nvSpPr>
          <p:cNvPr id="51209" name="フッター プレースホルダ 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p:spPr>
        <p:txBody>
          <a:bodyPr/>
          <a:lstStyle/>
          <a:p>
            <a:fld id="{C486CDA3-2269-4B1C-A5E2-684A52256551}" type="slidenum">
              <a:rPr lang="en-US" altLang="ja-JP"/>
              <a:pPr/>
              <a:t>56</a:t>
            </a:fld>
            <a:endParaRPr lang="en-US" altLang="ja-JP"/>
          </a:p>
        </p:txBody>
      </p:sp>
      <p:sp>
        <p:nvSpPr>
          <p:cNvPr id="52227" name="Rectangle 2"/>
          <p:cNvSpPr>
            <a:spLocks noGrp="1" noChangeArrowheads="1"/>
          </p:cNvSpPr>
          <p:nvPr>
            <p:ph type="title"/>
          </p:nvPr>
        </p:nvSpPr>
        <p:spPr>
          <a:xfrm>
            <a:off x="468313" y="0"/>
            <a:ext cx="8229600" cy="1143000"/>
          </a:xfrm>
        </p:spPr>
        <p:txBody>
          <a:bodyPr/>
          <a:lstStyle/>
          <a:p>
            <a:pPr eaLnBrk="1" hangingPunct="1"/>
            <a:r>
              <a:rPr lang="en-US" altLang="ja-JP" smtClean="0"/>
              <a:t>tcpdump - </a:t>
            </a:r>
            <a:r>
              <a:rPr lang="ja-JP" altLang="en-US" smtClean="0"/>
              <a:t>時刻情報</a:t>
            </a:r>
          </a:p>
        </p:txBody>
      </p:sp>
      <p:sp>
        <p:nvSpPr>
          <p:cNvPr id="52228" name="Rectangle 3"/>
          <p:cNvSpPr>
            <a:spLocks noGrp="1" noChangeArrowheads="1"/>
          </p:cNvSpPr>
          <p:nvPr>
            <p:ph type="body" idx="1"/>
          </p:nvPr>
        </p:nvSpPr>
        <p:spPr>
          <a:xfrm>
            <a:off x="250825" y="908050"/>
            <a:ext cx="8424863" cy="1296988"/>
          </a:xfrm>
        </p:spPr>
        <p:txBody>
          <a:bodyPr/>
          <a:lstStyle/>
          <a:p>
            <a:pPr eaLnBrk="1" hangingPunct="1"/>
            <a:r>
              <a:rPr lang="ja-JP" altLang="en-US" smtClean="0"/>
              <a:t>絶対時刻ではなくて相対的な時間に変換するプログラムを作っておくと便利なことがある。</a:t>
            </a:r>
          </a:p>
        </p:txBody>
      </p:sp>
      <p:sp>
        <p:nvSpPr>
          <p:cNvPr id="52229" name="Text Box 4"/>
          <p:cNvSpPr txBox="1">
            <a:spLocks noChangeArrowheads="1"/>
          </p:cNvSpPr>
          <p:nvPr/>
        </p:nvSpPr>
        <p:spPr bwMode="auto">
          <a:xfrm>
            <a:off x="139700" y="2565400"/>
            <a:ext cx="8262938" cy="2554288"/>
          </a:xfrm>
          <a:prstGeom prst="rect">
            <a:avLst/>
          </a:prstGeom>
          <a:noFill/>
          <a:ln w="9525">
            <a:noFill/>
            <a:miter lim="800000"/>
            <a:headEnd/>
            <a:tailEnd/>
          </a:ln>
        </p:spPr>
        <p:txBody>
          <a:bodyPr wrap="none">
            <a:spAutoFit/>
          </a:bodyPr>
          <a:lstStyle/>
          <a:p>
            <a:r>
              <a:rPr lang="en-US" altLang="ja-JP" sz="1600" b="1"/>
              <a:t>0.000000  </a:t>
            </a:r>
            <a:r>
              <a:rPr lang="en-US" altLang="ja-JP" sz="1600"/>
              <a:t> </a:t>
            </a:r>
            <a:r>
              <a:rPr lang="en-US" altLang="ja-JP" sz="1600" b="1"/>
              <a:t>0.000000</a:t>
            </a:r>
            <a:r>
              <a:rPr lang="en-US" altLang="ja-JP" sz="1600"/>
              <a:t>  IP </a:t>
            </a:r>
            <a:r>
              <a:rPr lang="en-US" altLang="ja-JP" sz="1600" b="1"/>
              <a:t>192.168.0.16.59448 &gt; 192.168.0.17.http</a:t>
            </a:r>
            <a:r>
              <a:rPr lang="en-US" altLang="ja-JP" sz="1600"/>
              <a:t>: S 153443204:1534432</a:t>
            </a:r>
          </a:p>
          <a:p>
            <a:r>
              <a:rPr lang="en-US" altLang="ja-JP" sz="1600" b="1"/>
              <a:t>0.001746  </a:t>
            </a:r>
            <a:r>
              <a:rPr lang="en-US" altLang="ja-JP" sz="1600"/>
              <a:t> </a:t>
            </a:r>
            <a:r>
              <a:rPr lang="en-US" altLang="ja-JP" sz="1600" b="1"/>
              <a:t>0.001746 </a:t>
            </a:r>
            <a:r>
              <a:rPr lang="en-US" altLang="ja-JP" sz="1600"/>
              <a:t> IP </a:t>
            </a:r>
            <a:r>
              <a:rPr lang="en-US" altLang="ja-JP" sz="1600" b="1"/>
              <a:t>192.168.0.17.http &gt; 192.168.0.16.59448</a:t>
            </a:r>
            <a:r>
              <a:rPr lang="en-US" altLang="ja-JP" sz="1600"/>
              <a:t>: S 4091282933:409128</a:t>
            </a:r>
          </a:p>
          <a:p>
            <a:r>
              <a:rPr lang="en-US" altLang="ja-JP" sz="1600" b="1"/>
              <a:t>0.001764</a:t>
            </a:r>
            <a:r>
              <a:rPr lang="en-US" altLang="ja-JP" sz="1600"/>
              <a:t>   </a:t>
            </a:r>
            <a:r>
              <a:rPr lang="en-US" altLang="ja-JP" sz="1600" b="1"/>
              <a:t>0.000018 </a:t>
            </a:r>
            <a:r>
              <a:rPr lang="en-US" altLang="ja-JP" sz="1600"/>
              <a:t> IP </a:t>
            </a:r>
            <a:r>
              <a:rPr lang="en-US" altLang="ja-JP" sz="1600" b="1"/>
              <a:t>192.168.0.16.59448 &gt; 192.168.0.17.http</a:t>
            </a:r>
            <a:r>
              <a:rPr lang="en-US" altLang="ja-JP" sz="1600"/>
              <a:t>: . ack 1 win 46 &lt;nop</a:t>
            </a:r>
          </a:p>
          <a:p>
            <a:r>
              <a:rPr lang="en-US" altLang="ja-JP" sz="1600" b="1"/>
              <a:t>0.001924</a:t>
            </a:r>
            <a:r>
              <a:rPr lang="en-US" altLang="ja-JP" sz="1600"/>
              <a:t>   </a:t>
            </a:r>
            <a:r>
              <a:rPr lang="en-US" altLang="ja-JP" sz="1600" b="1"/>
              <a:t>0.000160 </a:t>
            </a:r>
            <a:r>
              <a:rPr lang="en-US" altLang="ja-JP" sz="1600"/>
              <a:t> IP </a:t>
            </a:r>
            <a:r>
              <a:rPr lang="en-US" altLang="ja-JP" sz="1600" b="1"/>
              <a:t>192.168.0.16.59448 &gt; 192.168.0.17.http</a:t>
            </a:r>
            <a:r>
              <a:rPr lang="en-US" altLang="ja-JP" sz="1600"/>
              <a:t>: P 1:103(102) ack 1</a:t>
            </a:r>
          </a:p>
          <a:p>
            <a:r>
              <a:rPr lang="en-US" altLang="ja-JP" sz="1600" b="1"/>
              <a:t>0.005693</a:t>
            </a:r>
            <a:r>
              <a:rPr lang="en-US" altLang="ja-JP" sz="1600"/>
              <a:t>   </a:t>
            </a:r>
            <a:r>
              <a:rPr lang="en-US" altLang="ja-JP" sz="1600" b="1"/>
              <a:t>0.003769 </a:t>
            </a:r>
            <a:r>
              <a:rPr lang="en-US" altLang="ja-JP" sz="1600"/>
              <a:t> IP </a:t>
            </a:r>
            <a:r>
              <a:rPr lang="en-US" altLang="ja-JP" sz="1600" b="1"/>
              <a:t>192.168.0.17.http &gt; 192.168.0.16.59448</a:t>
            </a:r>
            <a:r>
              <a:rPr lang="en-US" altLang="ja-JP" sz="1600"/>
              <a:t>: P 1:252(251) ack 10</a:t>
            </a:r>
          </a:p>
          <a:p>
            <a:r>
              <a:rPr lang="en-US" altLang="ja-JP" sz="1600" b="1"/>
              <a:t>0.005703</a:t>
            </a:r>
            <a:r>
              <a:rPr lang="en-US" altLang="ja-JP" sz="1600"/>
              <a:t>   </a:t>
            </a:r>
            <a:r>
              <a:rPr lang="en-US" altLang="ja-JP" sz="1600" b="1"/>
              <a:t>0.000010 </a:t>
            </a:r>
            <a:r>
              <a:rPr lang="en-US" altLang="ja-JP" sz="1600"/>
              <a:t> IP </a:t>
            </a:r>
            <a:r>
              <a:rPr lang="en-US" altLang="ja-JP" sz="1600" b="1"/>
              <a:t>192.168.0.16.59448 &gt; 192.168.0.17.http</a:t>
            </a:r>
            <a:r>
              <a:rPr lang="en-US" altLang="ja-JP" sz="1600"/>
              <a:t>: . ack 252 win 54 &lt;n</a:t>
            </a:r>
          </a:p>
          <a:p>
            <a:r>
              <a:rPr lang="en-US" altLang="ja-JP" sz="1600" b="1"/>
              <a:t>1.107822</a:t>
            </a:r>
            <a:r>
              <a:rPr lang="en-US" altLang="ja-JP" sz="1600"/>
              <a:t>   </a:t>
            </a:r>
            <a:r>
              <a:rPr lang="en-US" altLang="ja-JP" sz="1600" b="1"/>
              <a:t>1.102119</a:t>
            </a:r>
            <a:r>
              <a:rPr lang="en-US" altLang="ja-JP" sz="1600"/>
              <a:t>  IP </a:t>
            </a:r>
            <a:r>
              <a:rPr lang="en-US" altLang="ja-JP" sz="1600" b="1"/>
              <a:t>192.168.0.16.59448 &gt; 192.168.0.17.http</a:t>
            </a:r>
            <a:r>
              <a:rPr lang="en-US" altLang="ja-JP" sz="1600"/>
              <a:t>: F 103:103(0) ack 25</a:t>
            </a:r>
          </a:p>
          <a:p>
            <a:r>
              <a:rPr lang="en-US" altLang="ja-JP" sz="1600" b="1"/>
              <a:t>1.108482</a:t>
            </a:r>
            <a:r>
              <a:rPr lang="en-US" altLang="ja-JP" sz="1600"/>
              <a:t>   </a:t>
            </a:r>
            <a:r>
              <a:rPr lang="en-US" altLang="ja-JP" sz="1600" b="1"/>
              <a:t>0.000660</a:t>
            </a:r>
            <a:r>
              <a:rPr lang="en-US" altLang="ja-JP" sz="1600"/>
              <a:t>  IP </a:t>
            </a:r>
            <a:r>
              <a:rPr lang="en-US" altLang="ja-JP" sz="1600" b="1"/>
              <a:t>192.168.0.17.http &gt; 192.168.0.16.59448</a:t>
            </a:r>
            <a:r>
              <a:rPr lang="en-US" altLang="ja-JP" sz="1600"/>
              <a:t>: . ack 104 win 33304</a:t>
            </a:r>
          </a:p>
          <a:p>
            <a:r>
              <a:rPr lang="en-US" altLang="ja-JP" sz="1600" b="1"/>
              <a:t>1.109608</a:t>
            </a:r>
            <a:r>
              <a:rPr lang="en-US" altLang="ja-JP" sz="1600"/>
              <a:t>   </a:t>
            </a:r>
            <a:r>
              <a:rPr lang="en-US" altLang="ja-JP" sz="1600" b="1"/>
              <a:t>0.001126</a:t>
            </a:r>
            <a:r>
              <a:rPr lang="en-US" altLang="ja-JP" sz="1600"/>
              <a:t>  IP </a:t>
            </a:r>
            <a:r>
              <a:rPr lang="en-US" altLang="ja-JP" sz="1600" b="1"/>
              <a:t>192.168.0.17.http &gt; 192.168.0.16.59448</a:t>
            </a:r>
            <a:r>
              <a:rPr lang="en-US" altLang="ja-JP" sz="1600"/>
              <a:t>: F 252:252(0) ack 10</a:t>
            </a:r>
          </a:p>
          <a:p>
            <a:r>
              <a:rPr lang="en-US" altLang="ja-JP" sz="1600" b="1"/>
              <a:t>1.109618</a:t>
            </a:r>
            <a:r>
              <a:rPr lang="en-US" altLang="ja-JP" sz="1600"/>
              <a:t>   </a:t>
            </a:r>
            <a:r>
              <a:rPr lang="en-US" altLang="ja-JP" sz="1600" b="1"/>
              <a:t>0.000010</a:t>
            </a:r>
            <a:r>
              <a:rPr lang="en-US" altLang="ja-JP" sz="1600"/>
              <a:t>  IP </a:t>
            </a:r>
            <a:r>
              <a:rPr lang="en-US" altLang="ja-JP" sz="1600" b="1"/>
              <a:t>192.168.0.16.59448 &gt; 192.168.0.17.http</a:t>
            </a:r>
            <a:r>
              <a:rPr lang="en-US" altLang="ja-JP" sz="1600"/>
              <a:t>: . ack 253 win 54 &lt;n</a:t>
            </a:r>
          </a:p>
        </p:txBody>
      </p:sp>
      <p:sp>
        <p:nvSpPr>
          <p:cNvPr id="52230" name="Text Box 5"/>
          <p:cNvSpPr txBox="1">
            <a:spLocks noChangeArrowheads="1"/>
          </p:cNvSpPr>
          <p:nvPr/>
        </p:nvSpPr>
        <p:spPr bwMode="auto">
          <a:xfrm>
            <a:off x="179388" y="5516563"/>
            <a:ext cx="4541837" cy="641350"/>
          </a:xfrm>
          <a:prstGeom prst="rect">
            <a:avLst/>
          </a:prstGeom>
          <a:noFill/>
          <a:ln w="9525">
            <a:noFill/>
            <a:miter lim="800000"/>
            <a:headEnd/>
            <a:tailEnd/>
          </a:ln>
        </p:spPr>
        <p:txBody>
          <a:bodyPr wrap="none">
            <a:spAutoFit/>
          </a:bodyPr>
          <a:lstStyle/>
          <a:p>
            <a:r>
              <a:rPr lang="ja-JP" altLang="en-US"/>
              <a:t>最初の欄は</a:t>
            </a:r>
            <a:r>
              <a:rPr lang="en-US" altLang="ja-JP"/>
              <a:t>SYN</a:t>
            </a:r>
            <a:r>
              <a:rPr lang="ja-JP" altLang="en-US"/>
              <a:t>を送ってからの経過時間</a:t>
            </a:r>
          </a:p>
          <a:p>
            <a:r>
              <a:rPr lang="ja-JP" altLang="en-US"/>
              <a:t>２番目の欄は直前の行との時間差を示すもの</a:t>
            </a:r>
          </a:p>
        </p:txBody>
      </p:sp>
      <p:sp>
        <p:nvSpPr>
          <p:cNvPr id="52231" name="日付プレースホルダ 6"/>
          <p:cNvSpPr>
            <a:spLocks noGrp="1"/>
          </p:cNvSpPr>
          <p:nvPr>
            <p:ph type="dt" sz="quarter" idx="10"/>
          </p:nvPr>
        </p:nvSpPr>
        <p:spPr>
          <a:noFill/>
        </p:spPr>
        <p:txBody>
          <a:bodyPr/>
          <a:lstStyle/>
          <a:p>
            <a:r>
              <a:rPr lang="en-US" altLang="ja-JP"/>
              <a:t>2012-08-09</a:t>
            </a:r>
          </a:p>
        </p:txBody>
      </p:sp>
      <p:sp>
        <p:nvSpPr>
          <p:cNvPr id="52232" name="フッター プレースホルダ 7"/>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5"/>
          <p:cNvSpPr>
            <a:spLocks noGrp="1"/>
          </p:cNvSpPr>
          <p:nvPr>
            <p:ph type="sldNum" sz="quarter" idx="12"/>
          </p:nvPr>
        </p:nvSpPr>
        <p:spPr>
          <a:noFill/>
        </p:spPr>
        <p:txBody>
          <a:bodyPr/>
          <a:lstStyle/>
          <a:p>
            <a:fld id="{994FCAE3-A025-47D0-A8CC-93E49A5902FB}" type="slidenum">
              <a:rPr lang="en-US" altLang="ja-JP"/>
              <a:pPr/>
              <a:t>57</a:t>
            </a:fld>
            <a:endParaRPr lang="en-US" altLang="ja-JP"/>
          </a:p>
        </p:txBody>
      </p:sp>
      <p:sp>
        <p:nvSpPr>
          <p:cNvPr id="53251" name="Rectangle 2"/>
          <p:cNvSpPr>
            <a:spLocks noGrp="1" noChangeArrowheads="1"/>
          </p:cNvSpPr>
          <p:nvPr>
            <p:ph type="title"/>
          </p:nvPr>
        </p:nvSpPr>
        <p:spPr/>
        <p:txBody>
          <a:bodyPr/>
          <a:lstStyle/>
          <a:p>
            <a:pPr eaLnBrk="1" hangingPunct="1"/>
            <a:r>
              <a:rPr lang="en-US" altLang="ja-JP" smtClean="0"/>
              <a:t>tcpdump + program log</a:t>
            </a:r>
          </a:p>
        </p:txBody>
      </p:sp>
      <p:sp>
        <p:nvSpPr>
          <p:cNvPr id="53252" name="Rectangle 3"/>
          <p:cNvSpPr>
            <a:spLocks noGrp="1" noChangeArrowheads="1"/>
          </p:cNvSpPr>
          <p:nvPr>
            <p:ph type="body" idx="1"/>
          </p:nvPr>
        </p:nvSpPr>
        <p:spPr>
          <a:xfrm>
            <a:off x="0" y="1557338"/>
            <a:ext cx="8748713" cy="4535487"/>
          </a:xfrm>
        </p:spPr>
        <p:txBody>
          <a:bodyPr/>
          <a:lstStyle/>
          <a:p>
            <a:pPr eaLnBrk="1" hangingPunct="1"/>
            <a:r>
              <a:rPr lang="en-US" altLang="ja-JP" smtClean="0"/>
              <a:t>tcpdump</a:t>
            </a:r>
            <a:r>
              <a:rPr lang="ja-JP" altLang="en-US" smtClean="0"/>
              <a:t>の時刻情報と同じ時刻フォーマットでログを出すようにしておいて</a:t>
            </a:r>
            <a:r>
              <a:rPr lang="en-US" altLang="ja-JP" smtClean="0"/>
              <a:t>tcpdump</a:t>
            </a:r>
            <a:r>
              <a:rPr lang="ja-JP" altLang="en-US" smtClean="0"/>
              <a:t>をとりつつプログラムを走らせあとからマージする：</a:t>
            </a:r>
          </a:p>
          <a:p>
            <a:pPr eaLnBrk="1" hangingPunct="1">
              <a:buFontTx/>
              <a:buNone/>
            </a:pPr>
            <a:r>
              <a:rPr lang="ja-JP" altLang="en-US" smtClean="0"/>
              <a:t>	</a:t>
            </a:r>
            <a:r>
              <a:rPr lang="en-US" altLang="ja-JP" smtClean="0"/>
              <a:t>(tcpdump -n -r tcpdump.out; cat log) | sort -n</a:t>
            </a:r>
          </a:p>
          <a:p>
            <a:pPr eaLnBrk="1" hangingPunct="1"/>
            <a:endParaRPr lang="en-US" altLang="ja-JP" smtClean="0"/>
          </a:p>
        </p:txBody>
      </p:sp>
      <p:sp>
        <p:nvSpPr>
          <p:cNvPr id="53253" name="日付プレースホルダ 4"/>
          <p:cNvSpPr>
            <a:spLocks noGrp="1"/>
          </p:cNvSpPr>
          <p:nvPr>
            <p:ph type="dt" sz="quarter" idx="10"/>
          </p:nvPr>
        </p:nvSpPr>
        <p:spPr>
          <a:noFill/>
        </p:spPr>
        <p:txBody>
          <a:bodyPr/>
          <a:lstStyle/>
          <a:p>
            <a:r>
              <a:rPr lang="en-US" altLang="ja-JP"/>
              <a:t>2012-08-09</a:t>
            </a:r>
          </a:p>
        </p:txBody>
      </p:sp>
      <p:sp>
        <p:nvSpPr>
          <p:cNvPr id="5325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5"/>
          <p:cNvSpPr>
            <a:spLocks noGrp="1"/>
          </p:cNvSpPr>
          <p:nvPr>
            <p:ph type="sldNum" sz="quarter" idx="12"/>
          </p:nvPr>
        </p:nvSpPr>
        <p:spPr>
          <a:noFill/>
        </p:spPr>
        <p:txBody>
          <a:bodyPr/>
          <a:lstStyle/>
          <a:p>
            <a:fld id="{89684F35-AD23-44E4-86BE-ED2F581DD6A8}" type="slidenum">
              <a:rPr lang="en-US" altLang="ja-JP"/>
              <a:pPr/>
              <a:t>58</a:t>
            </a:fld>
            <a:endParaRPr lang="en-US" altLang="ja-JP"/>
          </a:p>
        </p:txBody>
      </p:sp>
      <p:sp>
        <p:nvSpPr>
          <p:cNvPr id="54275" name="Rectangle 2"/>
          <p:cNvSpPr>
            <a:spLocks noGrp="1" noChangeArrowheads="1"/>
          </p:cNvSpPr>
          <p:nvPr>
            <p:ph type="title"/>
          </p:nvPr>
        </p:nvSpPr>
        <p:spPr>
          <a:xfrm>
            <a:off x="2339975" y="0"/>
            <a:ext cx="4319588" cy="692150"/>
          </a:xfrm>
        </p:spPr>
        <p:txBody>
          <a:bodyPr/>
          <a:lstStyle/>
          <a:p>
            <a:pPr eaLnBrk="1" hangingPunct="1"/>
            <a:r>
              <a:rPr lang="en-US" altLang="ja-JP" sz="3200" smtClean="0"/>
              <a:t>NEUNET Protocol</a:t>
            </a:r>
          </a:p>
        </p:txBody>
      </p:sp>
      <p:sp>
        <p:nvSpPr>
          <p:cNvPr id="54276" name="Line 4"/>
          <p:cNvSpPr>
            <a:spLocks noChangeShapeType="1"/>
          </p:cNvSpPr>
          <p:nvPr/>
        </p:nvSpPr>
        <p:spPr bwMode="auto">
          <a:xfrm>
            <a:off x="2124075" y="1628775"/>
            <a:ext cx="0" cy="4824413"/>
          </a:xfrm>
          <a:prstGeom prst="line">
            <a:avLst/>
          </a:prstGeom>
          <a:noFill/>
          <a:ln w="9525">
            <a:solidFill>
              <a:schemeClr val="tx1"/>
            </a:solidFill>
            <a:round/>
            <a:headEnd/>
            <a:tailEnd/>
          </a:ln>
        </p:spPr>
        <p:txBody>
          <a:bodyPr/>
          <a:lstStyle/>
          <a:p>
            <a:endParaRPr lang="ja-JP" altLang="en-US"/>
          </a:p>
        </p:txBody>
      </p:sp>
      <p:sp>
        <p:nvSpPr>
          <p:cNvPr id="54277" name="Line 5"/>
          <p:cNvSpPr>
            <a:spLocks noChangeShapeType="1"/>
          </p:cNvSpPr>
          <p:nvPr/>
        </p:nvSpPr>
        <p:spPr bwMode="auto">
          <a:xfrm>
            <a:off x="6804025" y="1557338"/>
            <a:ext cx="0" cy="4824412"/>
          </a:xfrm>
          <a:prstGeom prst="line">
            <a:avLst/>
          </a:prstGeom>
          <a:noFill/>
          <a:ln w="9525">
            <a:solidFill>
              <a:schemeClr val="tx1"/>
            </a:solidFill>
            <a:round/>
            <a:headEnd/>
            <a:tailEnd/>
          </a:ln>
        </p:spPr>
        <p:txBody>
          <a:bodyPr/>
          <a:lstStyle/>
          <a:p>
            <a:endParaRPr lang="ja-JP" altLang="en-US"/>
          </a:p>
        </p:txBody>
      </p:sp>
      <p:sp>
        <p:nvSpPr>
          <p:cNvPr id="54278" name="Line 6"/>
          <p:cNvSpPr>
            <a:spLocks noChangeShapeType="1"/>
          </p:cNvSpPr>
          <p:nvPr/>
        </p:nvSpPr>
        <p:spPr bwMode="auto">
          <a:xfrm>
            <a:off x="2124075" y="1700213"/>
            <a:ext cx="4679950" cy="936625"/>
          </a:xfrm>
          <a:prstGeom prst="line">
            <a:avLst/>
          </a:prstGeom>
          <a:noFill/>
          <a:ln w="38100">
            <a:solidFill>
              <a:schemeClr val="tx1"/>
            </a:solidFill>
            <a:round/>
            <a:headEnd/>
            <a:tailEnd type="triangle" w="med" len="med"/>
          </a:ln>
        </p:spPr>
        <p:txBody>
          <a:bodyPr/>
          <a:lstStyle/>
          <a:p>
            <a:endParaRPr lang="ja-JP" altLang="en-US"/>
          </a:p>
        </p:txBody>
      </p:sp>
      <p:sp>
        <p:nvSpPr>
          <p:cNvPr id="54279" name="Line 7"/>
          <p:cNvSpPr>
            <a:spLocks noChangeShapeType="1"/>
          </p:cNvSpPr>
          <p:nvPr/>
        </p:nvSpPr>
        <p:spPr bwMode="auto">
          <a:xfrm flipH="1">
            <a:off x="2124075" y="2924175"/>
            <a:ext cx="4679950" cy="647700"/>
          </a:xfrm>
          <a:prstGeom prst="line">
            <a:avLst/>
          </a:prstGeom>
          <a:noFill/>
          <a:ln w="38100">
            <a:solidFill>
              <a:schemeClr val="tx1"/>
            </a:solidFill>
            <a:round/>
            <a:headEnd/>
            <a:tailEnd type="triangle" w="med" len="med"/>
          </a:ln>
        </p:spPr>
        <p:txBody>
          <a:bodyPr/>
          <a:lstStyle/>
          <a:p>
            <a:endParaRPr lang="ja-JP" altLang="en-US"/>
          </a:p>
        </p:txBody>
      </p:sp>
      <p:sp>
        <p:nvSpPr>
          <p:cNvPr id="54280" name="Line 8"/>
          <p:cNvSpPr>
            <a:spLocks noChangeShapeType="1"/>
          </p:cNvSpPr>
          <p:nvPr/>
        </p:nvSpPr>
        <p:spPr bwMode="auto">
          <a:xfrm>
            <a:off x="2124075" y="4221163"/>
            <a:ext cx="4679950" cy="936625"/>
          </a:xfrm>
          <a:prstGeom prst="line">
            <a:avLst/>
          </a:prstGeom>
          <a:noFill/>
          <a:ln w="38100">
            <a:solidFill>
              <a:schemeClr val="tx1"/>
            </a:solidFill>
            <a:round/>
            <a:headEnd/>
            <a:tailEnd type="triangle" w="med" len="med"/>
          </a:ln>
        </p:spPr>
        <p:txBody>
          <a:bodyPr/>
          <a:lstStyle/>
          <a:p>
            <a:endParaRPr lang="ja-JP" altLang="en-US"/>
          </a:p>
        </p:txBody>
      </p:sp>
      <p:sp>
        <p:nvSpPr>
          <p:cNvPr id="54281" name="Line 9"/>
          <p:cNvSpPr>
            <a:spLocks noChangeShapeType="1"/>
          </p:cNvSpPr>
          <p:nvPr/>
        </p:nvSpPr>
        <p:spPr bwMode="auto">
          <a:xfrm flipH="1">
            <a:off x="2124075" y="5373688"/>
            <a:ext cx="4679950" cy="647700"/>
          </a:xfrm>
          <a:prstGeom prst="line">
            <a:avLst/>
          </a:prstGeom>
          <a:noFill/>
          <a:ln w="38100">
            <a:solidFill>
              <a:schemeClr val="tx1"/>
            </a:solidFill>
            <a:round/>
            <a:headEnd/>
            <a:tailEnd type="triangle" w="med" len="med"/>
          </a:ln>
        </p:spPr>
        <p:txBody>
          <a:bodyPr/>
          <a:lstStyle/>
          <a:p>
            <a:endParaRPr lang="ja-JP" altLang="en-US"/>
          </a:p>
        </p:txBody>
      </p:sp>
      <p:sp>
        <p:nvSpPr>
          <p:cNvPr id="54282" name="Text Box 10"/>
          <p:cNvSpPr txBox="1">
            <a:spLocks noChangeArrowheads="1"/>
          </p:cNvSpPr>
          <p:nvPr/>
        </p:nvSpPr>
        <p:spPr bwMode="auto">
          <a:xfrm>
            <a:off x="1258888" y="981075"/>
            <a:ext cx="1663700" cy="457200"/>
          </a:xfrm>
          <a:prstGeom prst="rect">
            <a:avLst/>
          </a:prstGeom>
          <a:noFill/>
          <a:ln w="9525">
            <a:noFill/>
            <a:miter lim="800000"/>
            <a:headEnd/>
            <a:tailEnd/>
          </a:ln>
        </p:spPr>
        <p:txBody>
          <a:bodyPr wrap="none">
            <a:spAutoFit/>
          </a:bodyPr>
          <a:lstStyle/>
          <a:p>
            <a:r>
              <a:rPr lang="ja-JP" altLang="en-US" sz="2400"/>
              <a:t>クライアント</a:t>
            </a:r>
          </a:p>
        </p:txBody>
      </p:sp>
      <p:sp>
        <p:nvSpPr>
          <p:cNvPr id="54283" name="Text Box 11"/>
          <p:cNvSpPr txBox="1">
            <a:spLocks noChangeArrowheads="1"/>
          </p:cNvSpPr>
          <p:nvPr/>
        </p:nvSpPr>
        <p:spPr bwMode="auto">
          <a:xfrm>
            <a:off x="4787900" y="908050"/>
            <a:ext cx="3995738" cy="457200"/>
          </a:xfrm>
          <a:prstGeom prst="rect">
            <a:avLst/>
          </a:prstGeom>
          <a:noFill/>
          <a:ln w="9525">
            <a:noFill/>
            <a:miter lim="800000"/>
            <a:headEnd/>
            <a:tailEnd/>
          </a:ln>
        </p:spPr>
        <p:txBody>
          <a:bodyPr wrap="none">
            <a:spAutoFit/>
          </a:bodyPr>
          <a:lstStyle/>
          <a:p>
            <a:r>
              <a:rPr lang="ja-JP" altLang="en-US" sz="2400"/>
              <a:t>サーバー（検出器モジュール）</a:t>
            </a:r>
          </a:p>
        </p:txBody>
      </p:sp>
      <p:sp>
        <p:nvSpPr>
          <p:cNvPr id="54284" name="Text Box 12"/>
          <p:cNvSpPr txBox="1">
            <a:spLocks noChangeArrowheads="1"/>
          </p:cNvSpPr>
          <p:nvPr/>
        </p:nvSpPr>
        <p:spPr bwMode="auto">
          <a:xfrm>
            <a:off x="3563938" y="1628775"/>
            <a:ext cx="2117725" cy="457200"/>
          </a:xfrm>
          <a:prstGeom prst="rect">
            <a:avLst/>
          </a:prstGeom>
          <a:noFill/>
          <a:ln w="9525">
            <a:noFill/>
            <a:miter lim="800000"/>
            <a:headEnd/>
            <a:tailEnd/>
          </a:ln>
        </p:spPr>
        <p:txBody>
          <a:bodyPr wrap="none">
            <a:spAutoFit/>
          </a:bodyPr>
          <a:lstStyle/>
          <a:p>
            <a:r>
              <a:rPr lang="en-US" altLang="ja-JP" sz="2400"/>
              <a:t>length request</a:t>
            </a:r>
          </a:p>
        </p:txBody>
      </p:sp>
      <p:sp>
        <p:nvSpPr>
          <p:cNvPr id="54285" name="Text Box 13"/>
          <p:cNvSpPr txBox="1">
            <a:spLocks noChangeArrowheads="1"/>
          </p:cNvSpPr>
          <p:nvPr/>
        </p:nvSpPr>
        <p:spPr bwMode="auto">
          <a:xfrm>
            <a:off x="3492500" y="2708275"/>
            <a:ext cx="1955800" cy="457200"/>
          </a:xfrm>
          <a:prstGeom prst="rect">
            <a:avLst/>
          </a:prstGeom>
          <a:noFill/>
          <a:ln w="9525">
            <a:noFill/>
            <a:miter lim="800000"/>
            <a:headEnd/>
            <a:tailEnd/>
          </a:ln>
        </p:spPr>
        <p:txBody>
          <a:bodyPr wrap="none">
            <a:spAutoFit/>
          </a:bodyPr>
          <a:lstStyle/>
          <a:p>
            <a:r>
              <a:rPr lang="en-US" altLang="ja-JP" sz="2400"/>
              <a:t>length + data</a:t>
            </a:r>
          </a:p>
        </p:txBody>
      </p:sp>
      <p:sp>
        <p:nvSpPr>
          <p:cNvPr id="54286" name="Text Box 14"/>
          <p:cNvSpPr txBox="1">
            <a:spLocks noChangeArrowheads="1"/>
          </p:cNvSpPr>
          <p:nvPr/>
        </p:nvSpPr>
        <p:spPr bwMode="auto">
          <a:xfrm>
            <a:off x="3563938" y="4149725"/>
            <a:ext cx="2117725" cy="457200"/>
          </a:xfrm>
          <a:prstGeom prst="rect">
            <a:avLst/>
          </a:prstGeom>
          <a:noFill/>
          <a:ln w="9525">
            <a:noFill/>
            <a:miter lim="800000"/>
            <a:headEnd/>
            <a:tailEnd/>
          </a:ln>
        </p:spPr>
        <p:txBody>
          <a:bodyPr wrap="none">
            <a:spAutoFit/>
          </a:bodyPr>
          <a:lstStyle/>
          <a:p>
            <a:r>
              <a:rPr lang="en-US" altLang="ja-JP" sz="2400"/>
              <a:t>length request</a:t>
            </a:r>
          </a:p>
        </p:txBody>
      </p:sp>
      <p:sp>
        <p:nvSpPr>
          <p:cNvPr id="54287" name="Text Box 15"/>
          <p:cNvSpPr txBox="1">
            <a:spLocks noChangeArrowheads="1"/>
          </p:cNvSpPr>
          <p:nvPr/>
        </p:nvSpPr>
        <p:spPr bwMode="auto">
          <a:xfrm>
            <a:off x="3563938" y="5084763"/>
            <a:ext cx="1955800" cy="457200"/>
          </a:xfrm>
          <a:prstGeom prst="rect">
            <a:avLst/>
          </a:prstGeom>
          <a:noFill/>
          <a:ln w="9525">
            <a:noFill/>
            <a:miter lim="800000"/>
            <a:headEnd/>
            <a:tailEnd/>
          </a:ln>
        </p:spPr>
        <p:txBody>
          <a:bodyPr wrap="none">
            <a:spAutoFit/>
          </a:bodyPr>
          <a:lstStyle/>
          <a:p>
            <a:r>
              <a:rPr lang="en-US" altLang="ja-JP" sz="2400"/>
              <a:t>length + data</a:t>
            </a:r>
          </a:p>
        </p:txBody>
      </p:sp>
      <p:sp>
        <p:nvSpPr>
          <p:cNvPr id="54288" name="日付プレースホルダ 15"/>
          <p:cNvSpPr>
            <a:spLocks noGrp="1"/>
          </p:cNvSpPr>
          <p:nvPr>
            <p:ph type="dt" sz="quarter" idx="10"/>
          </p:nvPr>
        </p:nvSpPr>
        <p:spPr>
          <a:noFill/>
        </p:spPr>
        <p:txBody>
          <a:bodyPr/>
          <a:lstStyle/>
          <a:p>
            <a:r>
              <a:rPr lang="en-US" altLang="ja-JP"/>
              <a:t>2012-08-09</a:t>
            </a:r>
          </a:p>
        </p:txBody>
      </p:sp>
      <p:sp>
        <p:nvSpPr>
          <p:cNvPr id="54289" name="フッター プレースホルダ 1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5"/>
          <p:cNvSpPr>
            <a:spLocks noGrp="1"/>
          </p:cNvSpPr>
          <p:nvPr>
            <p:ph type="sldNum" sz="quarter" idx="12"/>
          </p:nvPr>
        </p:nvSpPr>
        <p:spPr>
          <a:noFill/>
        </p:spPr>
        <p:txBody>
          <a:bodyPr/>
          <a:lstStyle/>
          <a:p>
            <a:fld id="{528407E5-B729-414A-B7A2-02DFD420DBCD}" type="slidenum">
              <a:rPr lang="en-US" altLang="ja-JP"/>
              <a:pPr/>
              <a:t>59</a:t>
            </a:fld>
            <a:endParaRPr lang="en-US" altLang="ja-JP"/>
          </a:p>
        </p:txBody>
      </p:sp>
      <p:sp>
        <p:nvSpPr>
          <p:cNvPr id="55299" name="Rectangle 2"/>
          <p:cNvSpPr>
            <a:spLocks noGrp="1" noChangeArrowheads="1"/>
          </p:cNvSpPr>
          <p:nvPr>
            <p:ph type="title"/>
          </p:nvPr>
        </p:nvSpPr>
        <p:spPr/>
        <p:txBody>
          <a:bodyPr/>
          <a:lstStyle/>
          <a:p>
            <a:pPr eaLnBrk="1" hangingPunct="1"/>
            <a:r>
              <a:rPr lang="en-US" altLang="ja-JP" smtClean="0"/>
              <a:t>tcpdump + program log</a:t>
            </a:r>
          </a:p>
        </p:txBody>
      </p:sp>
      <p:sp>
        <p:nvSpPr>
          <p:cNvPr id="55300" name="Text Box 4"/>
          <p:cNvSpPr txBox="1">
            <a:spLocks noChangeArrowheads="1"/>
          </p:cNvSpPr>
          <p:nvPr/>
        </p:nvSpPr>
        <p:spPr bwMode="auto">
          <a:xfrm>
            <a:off x="35496" y="1628775"/>
            <a:ext cx="9161482" cy="4278094"/>
          </a:xfrm>
          <a:prstGeom prst="rect">
            <a:avLst/>
          </a:prstGeom>
          <a:noFill/>
          <a:ln w="9525">
            <a:noFill/>
            <a:miter lim="800000"/>
            <a:headEnd/>
            <a:tailEnd/>
          </a:ln>
        </p:spPr>
        <p:txBody>
          <a:bodyPr wrap="none">
            <a:spAutoFit/>
          </a:bodyPr>
          <a:lstStyle/>
          <a:p>
            <a:r>
              <a:rPr lang="en-US" altLang="ja-JP" sz="1600" b="1">
                <a:latin typeface="Consolas" pitchFamily="49" charset="0"/>
              </a:rPr>
              <a:t>0.000000 0.000000 connect start</a:t>
            </a:r>
          </a:p>
          <a:p>
            <a:r>
              <a:rPr lang="en-US" altLang="ja-JP" sz="1600">
                <a:latin typeface="Consolas" pitchFamily="49" charset="0"/>
              </a:rPr>
              <a:t>0.000063 0.000063 IP 192.168.0.204.57447 &gt; 192.168.0.20.telnet: S 4076228960:407</a:t>
            </a:r>
          </a:p>
          <a:p>
            <a:r>
              <a:rPr lang="en-US" altLang="ja-JP" sz="1600">
                <a:latin typeface="Consolas" pitchFamily="49" charset="0"/>
              </a:rPr>
              <a:t>0.000128 0.000065 IP 192.168.0.20.telnet &gt; 192.168.0.204.57447: S 3718362368:371</a:t>
            </a:r>
          </a:p>
          <a:p>
            <a:r>
              <a:rPr lang="en-US" altLang="ja-JP" sz="1600">
                <a:latin typeface="Consolas" pitchFamily="49" charset="0"/>
              </a:rPr>
              <a:t>0.000159 0.000031 IP 192.168.0.204.57447 &gt; 192.168.0.20.telnet: . ack 1 win 5840</a:t>
            </a:r>
          </a:p>
          <a:p>
            <a:r>
              <a:rPr lang="en-US" altLang="ja-JP" sz="1600" b="1">
                <a:latin typeface="Consolas" pitchFamily="49" charset="0"/>
              </a:rPr>
              <a:t>0.000215 0.000056 write length</a:t>
            </a:r>
          </a:p>
          <a:p>
            <a:r>
              <a:rPr lang="en-US" altLang="ja-JP" sz="1600">
                <a:latin typeface="Consolas" pitchFamily="49" charset="0"/>
              </a:rPr>
              <a:t>0.000227 0.000012 IP 192.168.0.204.57447 &gt; 192.168.0.20.telnet: P 1:9(8) ack 1 w</a:t>
            </a:r>
          </a:p>
          <a:p>
            <a:r>
              <a:rPr lang="en-US" altLang="ja-JP" sz="1600" b="1">
                <a:latin typeface="Consolas" pitchFamily="49" charset="0"/>
              </a:rPr>
              <a:t>0.000234 0.000007 read length + data</a:t>
            </a:r>
          </a:p>
          <a:p>
            <a:r>
              <a:rPr lang="en-US" altLang="ja-JP" sz="1600">
                <a:latin typeface="Consolas" pitchFamily="49" charset="0"/>
              </a:rPr>
              <a:t>0.000275 0.000041 IP 192.168.0.20.telnet &gt; 192.168.0.204.57447: . ack 9 win 6551</a:t>
            </a:r>
          </a:p>
          <a:p>
            <a:r>
              <a:rPr lang="en-US" altLang="ja-JP" sz="1600">
                <a:latin typeface="Consolas" pitchFamily="49" charset="0"/>
              </a:rPr>
              <a:t>0.002269 0.001994 IP 192.168.0.20.telnet &gt; 192.168.0.204.57447: . 1:5(4) ack 9 w</a:t>
            </a:r>
          </a:p>
          <a:p>
            <a:r>
              <a:rPr lang="en-US" altLang="ja-JP" sz="1600">
                <a:latin typeface="Consolas" pitchFamily="49" charset="0"/>
              </a:rPr>
              <a:t>0.002284 0.000015 IP 192.168.0.204.57447 &gt; 192.168.0.20.telnet: . ack 5 win 5840</a:t>
            </a:r>
          </a:p>
          <a:p>
            <a:r>
              <a:rPr lang="en-US" altLang="ja-JP" sz="1600" b="1">
                <a:latin typeface="Consolas" pitchFamily="49" charset="0"/>
              </a:rPr>
              <a:t>0.002300 0.000016 write length</a:t>
            </a:r>
          </a:p>
          <a:p>
            <a:r>
              <a:rPr lang="en-US" altLang="ja-JP" sz="1600">
                <a:latin typeface="Consolas" pitchFamily="49" charset="0"/>
              </a:rPr>
              <a:t>0.002306 0.000006 IP 192.168.0.204.57447 &gt; 192.168.0.20.telnet: P 9:17(8) ack 5</a:t>
            </a:r>
          </a:p>
          <a:p>
            <a:r>
              <a:rPr lang="en-US" altLang="ja-JP" sz="1600" b="1">
                <a:latin typeface="Consolas" pitchFamily="49" charset="0"/>
              </a:rPr>
              <a:t>0.002312 0.000006 read length + data</a:t>
            </a:r>
          </a:p>
          <a:p>
            <a:r>
              <a:rPr lang="en-US" altLang="ja-JP" sz="1600">
                <a:latin typeface="Consolas" pitchFamily="49" charset="0"/>
              </a:rPr>
              <a:t>0.002369 0.000057 IP 192.168.0.20.telnet &gt; 192.168.0.204.57447: . ack 17 win 655</a:t>
            </a:r>
          </a:p>
          <a:p>
            <a:r>
              <a:rPr lang="en-US" altLang="ja-JP" sz="1600">
                <a:latin typeface="Consolas" pitchFamily="49" charset="0"/>
              </a:rPr>
              <a:t>0.002568 0.000199 IP 192.168.0.20.telnet &gt; 192.168.0.204.57447: . 5:1465(1460) a</a:t>
            </a:r>
          </a:p>
          <a:p>
            <a:r>
              <a:rPr lang="en-US" altLang="ja-JP" sz="1600">
                <a:latin typeface="Consolas" pitchFamily="49" charset="0"/>
              </a:rPr>
              <a:t>0.002583 0.000015 IP 192.168.0.204.57447 &gt; 192.168.0.20.telnet: . ack 1465 win 8</a:t>
            </a:r>
          </a:p>
          <a:p>
            <a:r>
              <a:rPr lang="en-US" altLang="ja-JP" sz="1600">
                <a:latin typeface="Consolas" pitchFamily="49" charset="0"/>
              </a:rPr>
              <a:t>0.002717 0.000134 IP 192.168.0.20.telnet &gt; 192.168.0.204.57447: . 1465:2925(1460</a:t>
            </a:r>
          </a:p>
        </p:txBody>
      </p:sp>
      <p:sp>
        <p:nvSpPr>
          <p:cNvPr id="55301" name="日付プレースホルダ 4"/>
          <p:cNvSpPr>
            <a:spLocks noGrp="1"/>
          </p:cNvSpPr>
          <p:nvPr>
            <p:ph type="dt" sz="quarter" idx="10"/>
          </p:nvPr>
        </p:nvSpPr>
        <p:spPr>
          <a:noFill/>
        </p:spPr>
        <p:txBody>
          <a:bodyPr/>
          <a:lstStyle/>
          <a:p>
            <a:r>
              <a:rPr lang="en-US" altLang="ja-JP"/>
              <a:t>2012-08-09</a:t>
            </a:r>
          </a:p>
        </p:txBody>
      </p:sp>
      <p:sp>
        <p:nvSpPr>
          <p:cNvPr id="5530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5"/>
          <p:cNvSpPr>
            <a:spLocks noGrp="1"/>
          </p:cNvSpPr>
          <p:nvPr>
            <p:ph type="sldNum" sz="quarter" idx="12"/>
          </p:nvPr>
        </p:nvSpPr>
        <p:spPr>
          <a:noFill/>
        </p:spPr>
        <p:txBody>
          <a:bodyPr/>
          <a:lstStyle/>
          <a:p>
            <a:fld id="{FF53AB2E-FF8A-4368-A8EE-BDD3C99F0FAF}" type="slidenum">
              <a:rPr lang="en-US" altLang="ja-JP"/>
              <a:pPr/>
              <a:t>6</a:t>
            </a:fld>
            <a:endParaRPr lang="en-US" altLang="ja-JP"/>
          </a:p>
        </p:txBody>
      </p:sp>
      <p:sp>
        <p:nvSpPr>
          <p:cNvPr id="8195" name="Rectangle 2"/>
          <p:cNvSpPr>
            <a:spLocks noGrp="1" noChangeArrowheads="1"/>
          </p:cNvSpPr>
          <p:nvPr>
            <p:ph type="title"/>
          </p:nvPr>
        </p:nvSpPr>
        <p:spPr>
          <a:xfrm>
            <a:off x="457200" y="-90264"/>
            <a:ext cx="8229600" cy="1143000"/>
          </a:xfrm>
        </p:spPr>
        <p:txBody>
          <a:bodyPr/>
          <a:lstStyle/>
          <a:p>
            <a:pPr eaLnBrk="1" hangingPunct="1"/>
            <a:r>
              <a:rPr lang="en-US" altLang="ja-JP" smtClean="0"/>
              <a:t>Ethernet Using TCP</a:t>
            </a:r>
          </a:p>
        </p:txBody>
      </p:sp>
      <p:grpSp>
        <p:nvGrpSpPr>
          <p:cNvPr id="41" name="グループ化 40"/>
          <p:cNvGrpSpPr/>
          <p:nvPr/>
        </p:nvGrpSpPr>
        <p:grpSpPr>
          <a:xfrm>
            <a:off x="215516" y="800708"/>
            <a:ext cx="8569325" cy="5354637"/>
            <a:chOff x="323850" y="1268413"/>
            <a:chExt cx="8569325" cy="5354637"/>
          </a:xfrm>
        </p:grpSpPr>
        <p:sp>
          <p:nvSpPr>
            <p:cNvPr id="8196" name="Line 15"/>
            <p:cNvSpPr>
              <a:spLocks noChangeShapeType="1"/>
            </p:cNvSpPr>
            <p:nvPr/>
          </p:nvSpPr>
          <p:spPr bwMode="auto">
            <a:xfrm>
              <a:off x="900113" y="6237288"/>
              <a:ext cx="7416800" cy="0"/>
            </a:xfrm>
            <a:prstGeom prst="line">
              <a:avLst/>
            </a:prstGeom>
            <a:noFill/>
            <a:ln w="9525">
              <a:solidFill>
                <a:schemeClr val="tx1"/>
              </a:solidFill>
              <a:round/>
              <a:headEnd/>
              <a:tailEnd/>
            </a:ln>
          </p:spPr>
          <p:txBody>
            <a:bodyPr/>
            <a:lstStyle/>
            <a:p>
              <a:endParaRPr lang="ja-JP" altLang="en-US"/>
            </a:p>
          </p:txBody>
        </p:sp>
        <p:sp>
          <p:nvSpPr>
            <p:cNvPr id="8197" name="Rectangle 4"/>
            <p:cNvSpPr>
              <a:spLocks noChangeArrowheads="1"/>
            </p:cNvSpPr>
            <p:nvPr/>
          </p:nvSpPr>
          <p:spPr bwMode="auto">
            <a:xfrm>
              <a:off x="1835150" y="1628775"/>
              <a:ext cx="1439863" cy="863600"/>
            </a:xfrm>
            <a:prstGeom prst="rect">
              <a:avLst/>
            </a:prstGeom>
            <a:noFill/>
            <a:ln w="9525">
              <a:solidFill>
                <a:schemeClr val="tx1"/>
              </a:solidFill>
              <a:miter lim="800000"/>
              <a:headEnd/>
              <a:tailEnd/>
            </a:ln>
          </p:spPr>
          <p:txBody>
            <a:bodyPr wrap="none" anchor="ctr"/>
            <a:lstStyle/>
            <a:p>
              <a:pPr algn="ctr"/>
              <a:r>
                <a:rPr lang="en-US" altLang="ja-JP" sz="2400"/>
                <a:t>Client</a:t>
              </a:r>
            </a:p>
          </p:txBody>
        </p:sp>
        <p:sp>
          <p:nvSpPr>
            <p:cNvPr id="8198" name="Rectangle 6"/>
            <p:cNvSpPr>
              <a:spLocks noChangeArrowheads="1"/>
            </p:cNvSpPr>
            <p:nvPr/>
          </p:nvSpPr>
          <p:spPr bwMode="auto">
            <a:xfrm>
              <a:off x="1835150" y="2781300"/>
              <a:ext cx="1439863" cy="863600"/>
            </a:xfrm>
            <a:prstGeom prst="rect">
              <a:avLst/>
            </a:prstGeom>
            <a:noFill/>
            <a:ln w="9525">
              <a:solidFill>
                <a:schemeClr val="tx1"/>
              </a:solidFill>
              <a:miter lim="800000"/>
              <a:headEnd/>
              <a:tailEnd/>
            </a:ln>
          </p:spPr>
          <p:txBody>
            <a:bodyPr wrap="none" anchor="ctr"/>
            <a:lstStyle/>
            <a:p>
              <a:pPr algn="ctr"/>
              <a:r>
                <a:rPr lang="en-US" altLang="ja-JP" sz="2400"/>
                <a:t>TCP</a:t>
              </a:r>
            </a:p>
          </p:txBody>
        </p:sp>
        <p:sp>
          <p:nvSpPr>
            <p:cNvPr id="8199" name="Rectangle 7"/>
            <p:cNvSpPr>
              <a:spLocks noChangeArrowheads="1"/>
            </p:cNvSpPr>
            <p:nvPr/>
          </p:nvSpPr>
          <p:spPr bwMode="auto">
            <a:xfrm>
              <a:off x="1835150" y="3933825"/>
              <a:ext cx="1439863" cy="863600"/>
            </a:xfrm>
            <a:prstGeom prst="rect">
              <a:avLst/>
            </a:prstGeom>
            <a:noFill/>
            <a:ln w="9525">
              <a:solidFill>
                <a:schemeClr val="tx1"/>
              </a:solidFill>
              <a:miter lim="800000"/>
              <a:headEnd/>
              <a:tailEnd/>
            </a:ln>
          </p:spPr>
          <p:txBody>
            <a:bodyPr wrap="none" anchor="ctr"/>
            <a:lstStyle/>
            <a:p>
              <a:pPr algn="ctr"/>
              <a:r>
                <a:rPr lang="en-US" altLang="ja-JP" sz="2400"/>
                <a:t>IP</a:t>
              </a:r>
            </a:p>
          </p:txBody>
        </p:sp>
        <p:sp>
          <p:nvSpPr>
            <p:cNvPr id="8200" name="Rectangle 8"/>
            <p:cNvSpPr>
              <a:spLocks noChangeArrowheads="1"/>
            </p:cNvSpPr>
            <p:nvPr/>
          </p:nvSpPr>
          <p:spPr bwMode="auto">
            <a:xfrm>
              <a:off x="1835150" y="5084763"/>
              <a:ext cx="1439863" cy="863600"/>
            </a:xfrm>
            <a:prstGeom prst="rect">
              <a:avLst/>
            </a:prstGeom>
            <a:noFill/>
            <a:ln w="9525">
              <a:solidFill>
                <a:schemeClr val="tx1"/>
              </a:solidFill>
              <a:miter lim="800000"/>
              <a:headEnd/>
              <a:tailEnd/>
            </a:ln>
          </p:spPr>
          <p:txBody>
            <a:bodyPr wrap="none" anchor="ctr"/>
            <a:lstStyle/>
            <a:p>
              <a:pPr algn="ctr"/>
              <a:r>
                <a:rPr lang="en-US" altLang="ja-JP" sz="2400"/>
                <a:t>Ethernet</a:t>
              </a:r>
            </a:p>
            <a:p>
              <a:pPr algn="ctr"/>
              <a:r>
                <a:rPr lang="en-US" altLang="ja-JP" sz="2400"/>
                <a:t>Driver</a:t>
              </a:r>
            </a:p>
          </p:txBody>
        </p:sp>
        <p:sp>
          <p:nvSpPr>
            <p:cNvPr id="8201" name="Line 17"/>
            <p:cNvSpPr>
              <a:spLocks noChangeShapeType="1"/>
            </p:cNvSpPr>
            <p:nvPr/>
          </p:nvSpPr>
          <p:spPr bwMode="auto">
            <a:xfrm>
              <a:off x="2555875" y="2492375"/>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02" name="Line 18"/>
            <p:cNvSpPr>
              <a:spLocks noChangeShapeType="1"/>
            </p:cNvSpPr>
            <p:nvPr/>
          </p:nvSpPr>
          <p:spPr bwMode="auto">
            <a:xfrm>
              <a:off x="2555875" y="3644900"/>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03" name="Line 19"/>
            <p:cNvSpPr>
              <a:spLocks noChangeShapeType="1"/>
            </p:cNvSpPr>
            <p:nvPr/>
          </p:nvSpPr>
          <p:spPr bwMode="auto">
            <a:xfrm>
              <a:off x="2555875" y="4797425"/>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04" name="Line 20"/>
            <p:cNvSpPr>
              <a:spLocks noChangeShapeType="1"/>
            </p:cNvSpPr>
            <p:nvPr/>
          </p:nvSpPr>
          <p:spPr bwMode="auto">
            <a:xfrm>
              <a:off x="2555875" y="5949950"/>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05" name="Rectangle 28"/>
            <p:cNvSpPr>
              <a:spLocks noChangeArrowheads="1"/>
            </p:cNvSpPr>
            <p:nvPr/>
          </p:nvSpPr>
          <p:spPr bwMode="auto">
            <a:xfrm>
              <a:off x="6011863" y="1628775"/>
              <a:ext cx="1439862" cy="863600"/>
            </a:xfrm>
            <a:prstGeom prst="rect">
              <a:avLst/>
            </a:prstGeom>
            <a:noFill/>
            <a:ln w="9525">
              <a:solidFill>
                <a:schemeClr val="tx1"/>
              </a:solidFill>
              <a:miter lim="800000"/>
              <a:headEnd/>
              <a:tailEnd/>
            </a:ln>
          </p:spPr>
          <p:txBody>
            <a:bodyPr wrap="none" anchor="ctr"/>
            <a:lstStyle/>
            <a:p>
              <a:pPr algn="ctr"/>
              <a:r>
                <a:rPr lang="en-US" altLang="ja-JP" sz="2400"/>
                <a:t>Server</a:t>
              </a:r>
            </a:p>
          </p:txBody>
        </p:sp>
        <p:sp>
          <p:nvSpPr>
            <p:cNvPr id="8206" name="Rectangle 29"/>
            <p:cNvSpPr>
              <a:spLocks noChangeArrowheads="1"/>
            </p:cNvSpPr>
            <p:nvPr/>
          </p:nvSpPr>
          <p:spPr bwMode="auto">
            <a:xfrm>
              <a:off x="6011863" y="2781300"/>
              <a:ext cx="1439862" cy="863600"/>
            </a:xfrm>
            <a:prstGeom prst="rect">
              <a:avLst/>
            </a:prstGeom>
            <a:noFill/>
            <a:ln w="9525">
              <a:solidFill>
                <a:schemeClr val="tx1"/>
              </a:solidFill>
              <a:miter lim="800000"/>
              <a:headEnd/>
              <a:tailEnd/>
            </a:ln>
          </p:spPr>
          <p:txBody>
            <a:bodyPr wrap="none" anchor="ctr"/>
            <a:lstStyle/>
            <a:p>
              <a:pPr algn="ctr"/>
              <a:r>
                <a:rPr lang="en-US" altLang="ja-JP" sz="2400"/>
                <a:t>TCP</a:t>
              </a:r>
            </a:p>
          </p:txBody>
        </p:sp>
        <p:sp>
          <p:nvSpPr>
            <p:cNvPr id="8207" name="Rectangle 30"/>
            <p:cNvSpPr>
              <a:spLocks noChangeArrowheads="1"/>
            </p:cNvSpPr>
            <p:nvPr/>
          </p:nvSpPr>
          <p:spPr bwMode="auto">
            <a:xfrm>
              <a:off x="6011863" y="3933825"/>
              <a:ext cx="1439862" cy="863600"/>
            </a:xfrm>
            <a:prstGeom prst="rect">
              <a:avLst/>
            </a:prstGeom>
            <a:noFill/>
            <a:ln w="9525">
              <a:solidFill>
                <a:schemeClr val="tx1"/>
              </a:solidFill>
              <a:miter lim="800000"/>
              <a:headEnd/>
              <a:tailEnd/>
            </a:ln>
          </p:spPr>
          <p:txBody>
            <a:bodyPr wrap="none" anchor="ctr"/>
            <a:lstStyle/>
            <a:p>
              <a:pPr algn="ctr"/>
              <a:r>
                <a:rPr lang="en-US" altLang="ja-JP" sz="2400"/>
                <a:t>IP</a:t>
              </a:r>
            </a:p>
          </p:txBody>
        </p:sp>
        <p:sp>
          <p:nvSpPr>
            <p:cNvPr id="8208" name="Rectangle 31"/>
            <p:cNvSpPr>
              <a:spLocks noChangeArrowheads="1"/>
            </p:cNvSpPr>
            <p:nvPr/>
          </p:nvSpPr>
          <p:spPr bwMode="auto">
            <a:xfrm>
              <a:off x="6011863" y="5084763"/>
              <a:ext cx="1439862" cy="863600"/>
            </a:xfrm>
            <a:prstGeom prst="rect">
              <a:avLst/>
            </a:prstGeom>
            <a:noFill/>
            <a:ln w="9525">
              <a:solidFill>
                <a:schemeClr val="tx1"/>
              </a:solidFill>
              <a:miter lim="800000"/>
              <a:headEnd/>
              <a:tailEnd/>
            </a:ln>
          </p:spPr>
          <p:txBody>
            <a:bodyPr wrap="none" anchor="ctr"/>
            <a:lstStyle/>
            <a:p>
              <a:pPr algn="ctr"/>
              <a:r>
                <a:rPr lang="en-US" altLang="ja-JP" sz="2400"/>
                <a:t>Ethernet</a:t>
              </a:r>
            </a:p>
            <a:p>
              <a:pPr algn="ctr"/>
              <a:r>
                <a:rPr lang="en-US" altLang="ja-JP" sz="2400"/>
                <a:t>Driver</a:t>
              </a:r>
            </a:p>
          </p:txBody>
        </p:sp>
        <p:sp>
          <p:nvSpPr>
            <p:cNvPr id="8209" name="Line 32"/>
            <p:cNvSpPr>
              <a:spLocks noChangeShapeType="1"/>
            </p:cNvSpPr>
            <p:nvPr/>
          </p:nvSpPr>
          <p:spPr bwMode="auto">
            <a:xfrm>
              <a:off x="6732588" y="2492375"/>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0" name="Line 33"/>
            <p:cNvSpPr>
              <a:spLocks noChangeShapeType="1"/>
            </p:cNvSpPr>
            <p:nvPr/>
          </p:nvSpPr>
          <p:spPr bwMode="auto">
            <a:xfrm>
              <a:off x="6732588" y="3644900"/>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1" name="Line 34"/>
            <p:cNvSpPr>
              <a:spLocks noChangeShapeType="1"/>
            </p:cNvSpPr>
            <p:nvPr/>
          </p:nvSpPr>
          <p:spPr bwMode="auto">
            <a:xfrm>
              <a:off x="6732588" y="4797425"/>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2" name="Line 35"/>
            <p:cNvSpPr>
              <a:spLocks noChangeShapeType="1"/>
            </p:cNvSpPr>
            <p:nvPr/>
          </p:nvSpPr>
          <p:spPr bwMode="auto">
            <a:xfrm>
              <a:off x="6732588" y="5949950"/>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3" name="Text Box 37"/>
            <p:cNvSpPr txBox="1">
              <a:spLocks noChangeArrowheads="1"/>
            </p:cNvSpPr>
            <p:nvPr/>
          </p:nvSpPr>
          <p:spPr bwMode="auto">
            <a:xfrm>
              <a:off x="3995738" y="6165850"/>
              <a:ext cx="1336675" cy="457200"/>
            </a:xfrm>
            <a:prstGeom prst="rect">
              <a:avLst/>
            </a:prstGeom>
            <a:noFill/>
            <a:ln w="9525">
              <a:noFill/>
              <a:miter lim="800000"/>
              <a:headEnd/>
              <a:tailEnd/>
            </a:ln>
          </p:spPr>
          <p:txBody>
            <a:bodyPr wrap="none">
              <a:spAutoFit/>
            </a:bodyPr>
            <a:lstStyle/>
            <a:p>
              <a:r>
                <a:rPr lang="en-US" altLang="ja-JP" sz="2400"/>
                <a:t>Ethernet</a:t>
              </a:r>
            </a:p>
          </p:txBody>
        </p:sp>
        <p:sp>
          <p:nvSpPr>
            <p:cNvPr id="8214" name="Line 38"/>
            <p:cNvSpPr>
              <a:spLocks noChangeShapeType="1"/>
            </p:cNvSpPr>
            <p:nvPr/>
          </p:nvSpPr>
          <p:spPr bwMode="auto">
            <a:xfrm>
              <a:off x="3276600" y="2060575"/>
              <a:ext cx="2735263"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5" name="Line 39"/>
            <p:cNvSpPr>
              <a:spLocks noChangeShapeType="1"/>
            </p:cNvSpPr>
            <p:nvPr/>
          </p:nvSpPr>
          <p:spPr bwMode="auto">
            <a:xfrm>
              <a:off x="3276600" y="3213100"/>
              <a:ext cx="2735263"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6" name="Line 40"/>
            <p:cNvSpPr>
              <a:spLocks noChangeShapeType="1"/>
            </p:cNvSpPr>
            <p:nvPr/>
          </p:nvSpPr>
          <p:spPr bwMode="auto">
            <a:xfrm>
              <a:off x="3276600" y="4365625"/>
              <a:ext cx="2735263"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7" name="Line 41"/>
            <p:cNvSpPr>
              <a:spLocks noChangeShapeType="1"/>
            </p:cNvSpPr>
            <p:nvPr/>
          </p:nvSpPr>
          <p:spPr bwMode="auto">
            <a:xfrm>
              <a:off x="3276600" y="5516563"/>
              <a:ext cx="2735263"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8" name="Text Box 42"/>
            <p:cNvSpPr txBox="1">
              <a:spLocks noChangeArrowheads="1"/>
            </p:cNvSpPr>
            <p:nvPr/>
          </p:nvSpPr>
          <p:spPr bwMode="auto">
            <a:xfrm>
              <a:off x="3563938" y="1700213"/>
              <a:ext cx="2203450" cy="366712"/>
            </a:xfrm>
            <a:prstGeom prst="rect">
              <a:avLst/>
            </a:prstGeom>
            <a:noFill/>
            <a:ln w="9525">
              <a:noFill/>
              <a:miter lim="800000"/>
              <a:headEnd/>
              <a:tailEnd/>
            </a:ln>
          </p:spPr>
          <p:txBody>
            <a:bodyPr wrap="none">
              <a:spAutoFit/>
            </a:bodyPr>
            <a:lstStyle/>
            <a:p>
              <a:r>
                <a:rPr lang="en-US" altLang="ja-JP"/>
                <a:t>Application Protocol</a:t>
              </a:r>
            </a:p>
          </p:txBody>
        </p:sp>
        <p:sp>
          <p:nvSpPr>
            <p:cNvPr id="8219" name="Text Box 43"/>
            <p:cNvSpPr txBox="1">
              <a:spLocks noChangeArrowheads="1"/>
            </p:cNvSpPr>
            <p:nvPr/>
          </p:nvSpPr>
          <p:spPr bwMode="auto">
            <a:xfrm>
              <a:off x="3924300" y="2852738"/>
              <a:ext cx="1543050" cy="366712"/>
            </a:xfrm>
            <a:prstGeom prst="rect">
              <a:avLst/>
            </a:prstGeom>
            <a:noFill/>
            <a:ln w="9525">
              <a:noFill/>
              <a:miter lim="800000"/>
              <a:headEnd/>
              <a:tailEnd/>
            </a:ln>
          </p:spPr>
          <p:txBody>
            <a:bodyPr wrap="none">
              <a:spAutoFit/>
            </a:bodyPr>
            <a:lstStyle/>
            <a:p>
              <a:r>
                <a:rPr lang="en-US" altLang="ja-JP"/>
                <a:t>TCP Protocol</a:t>
              </a:r>
            </a:p>
          </p:txBody>
        </p:sp>
        <p:sp>
          <p:nvSpPr>
            <p:cNvPr id="8220" name="Text Box 44"/>
            <p:cNvSpPr txBox="1">
              <a:spLocks noChangeArrowheads="1"/>
            </p:cNvSpPr>
            <p:nvPr/>
          </p:nvSpPr>
          <p:spPr bwMode="auto">
            <a:xfrm>
              <a:off x="4067175" y="4005263"/>
              <a:ext cx="1301750" cy="366712"/>
            </a:xfrm>
            <a:prstGeom prst="rect">
              <a:avLst/>
            </a:prstGeom>
            <a:noFill/>
            <a:ln w="9525">
              <a:noFill/>
              <a:miter lim="800000"/>
              <a:headEnd/>
              <a:tailEnd/>
            </a:ln>
          </p:spPr>
          <p:txBody>
            <a:bodyPr wrap="none">
              <a:spAutoFit/>
            </a:bodyPr>
            <a:lstStyle/>
            <a:p>
              <a:r>
                <a:rPr lang="en-US" altLang="ja-JP"/>
                <a:t>IP Protocol</a:t>
              </a:r>
            </a:p>
          </p:txBody>
        </p:sp>
        <p:sp>
          <p:nvSpPr>
            <p:cNvPr id="8221" name="Text Box 45"/>
            <p:cNvSpPr txBox="1">
              <a:spLocks noChangeArrowheads="1"/>
            </p:cNvSpPr>
            <p:nvPr/>
          </p:nvSpPr>
          <p:spPr bwMode="auto">
            <a:xfrm>
              <a:off x="3708400" y="5157788"/>
              <a:ext cx="1949450" cy="366712"/>
            </a:xfrm>
            <a:prstGeom prst="rect">
              <a:avLst/>
            </a:prstGeom>
            <a:noFill/>
            <a:ln w="9525">
              <a:noFill/>
              <a:miter lim="800000"/>
              <a:headEnd/>
              <a:tailEnd/>
            </a:ln>
          </p:spPr>
          <p:txBody>
            <a:bodyPr wrap="none">
              <a:spAutoFit/>
            </a:bodyPr>
            <a:lstStyle/>
            <a:p>
              <a:r>
                <a:rPr lang="en-US" altLang="ja-JP"/>
                <a:t>Ethernet Protocol</a:t>
              </a:r>
            </a:p>
          </p:txBody>
        </p:sp>
        <p:sp>
          <p:nvSpPr>
            <p:cNvPr id="8222" name="Line 46"/>
            <p:cNvSpPr>
              <a:spLocks noChangeShapeType="1"/>
            </p:cNvSpPr>
            <p:nvPr/>
          </p:nvSpPr>
          <p:spPr bwMode="auto">
            <a:xfrm>
              <a:off x="323850" y="2636838"/>
              <a:ext cx="8496300" cy="0"/>
            </a:xfrm>
            <a:prstGeom prst="line">
              <a:avLst/>
            </a:prstGeom>
            <a:noFill/>
            <a:ln w="38100">
              <a:solidFill>
                <a:schemeClr val="tx1"/>
              </a:solidFill>
              <a:prstDash val="sysDot"/>
              <a:round/>
              <a:headEnd/>
              <a:tailEnd/>
            </a:ln>
          </p:spPr>
          <p:txBody>
            <a:bodyPr/>
            <a:lstStyle/>
            <a:p>
              <a:endParaRPr lang="ja-JP" altLang="en-US"/>
            </a:p>
          </p:txBody>
        </p:sp>
        <p:sp>
          <p:nvSpPr>
            <p:cNvPr id="8223" name="Line 47"/>
            <p:cNvSpPr>
              <a:spLocks noChangeShapeType="1"/>
            </p:cNvSpPr>
            <p:nvPr/>
          </p:nvSpPr>
          <p:spPr bwMode="auto">
            <a:xfrm>
              <a:off x="8172450" y="2565400"/>
              <a:ext cx="0" cy="0"/>
            </a:xfrm>
            <a:prstGeom prst="line">
              <a:avLst/>
            </a:prstGeom>
            <a:noFill/>
            <a:ln w="9525">
              <a:solidFill>
                <a:schemeClr val="tx1"/>
              </a:solidFill>
              <a:round/>
              <a:headEnd/>
              <a:tailEnd type="triangle" w="med" len="med"/>
            </a:ln>
          </p:spPr>
          <p:txBody>
            <a:bodyPr/>
            <a:lstStyle/>
            <a:p>
              <a:endParaRPr lang="ja-JP" altLang="en-US"/>
            </a:p>
          </p:txBody>
        </p:sp>
        <p:sp>
          <p:nvSpPr>
            <p:cNvPr id="8224" name="Line 48"/>
            <p:cNvSpPr>
              <a:spLocks noChangeShapeType="1"/>
            </p:cNvSpPr>
            <p:nvPr/>
          </p:nvSpPr>
          <p:spPr bwMode="auto">
            <a:xfrm flipV="1">
              <a:off x="7812088" y="1268413"/>
              <a:ext cx="0" cy="1368425"/>
            </a:xfrm>
            <a:prstGeom prst="line">
              <a:avLst/>
            </a:prstGeom>
            <a:noFill/>
            <a:ln w="38100">
              <a:solidFill>
                <a:schemeClr val="tx1"/>
              </a:solidFill>
              <a:round/>
              <a:headEnd/>
              <a:tailEnd type="triangle" w="med" len="med"/>
            </a:ln>
          </p:spPr>
          <p:txBody>
            <a:bodyPr/>
            <a:lstStyle/>
            <a:p>
              <a:endParaRPr lang="ja-JP" altLang="en-US"/>
            </a:p>
          </p:txBody>
        </p:sp>
        <p:sp>
          <p:nvSpPr>
            <p:cNvPr id="8225" name="Text Box 49"/>
            <p:cNvSpPr txBox="1">
              <a:spLocks noChangeArrowheads="1"/>
            </p:cNvSpPr>
            <p:nvPr/>
          </p:nvSpPr>
          <p:spPr bwMode="auto">
            <a:xfrm>
              <a:off x="7864475" y="1865313"/>
              <a:ext cx="1009650" cy="641350"/>
            </a:xfrm>
            <a:prstGeom prst="rect">
              <a:avLst/>
            </a:prstGeom>
            <a:noFill/>
            <a:ln w="9525">
              <a:noFill/>
              <a:miter lim="800000"/>
              <a:headEnd/>
              <a:tailEnd/>
            </a:ln>
          </p:spPr>
          <p:txBody>
            <a:bodyPr wrap="none">
              <a:spAutoFit/>
            </a:bodyPr>
            <a:lstStyle/>
            <a:p>
              <a:r>
                <a:rPr lang="en-US" altLang="ja-JP"/>
                <a:t>User</a:t>
              </a:r>
            </a:p>
            <a:p>
              <a:r>
                <a:rPr lang="en-US" altLang="ja-JP"/>
                <a:t>Process</a:t>
              </a:r>
            </a:p>
          </p:txBody>
        </p:sp>
        <p:sp>
          <p:nvSpPr>
            <p:cNvPr id="8226" name="Line 50"/>
            <p:cNvSpPr>
              <a:spLocks noChangeShapeType="1"/>
            </p:cNvSpPr>
            <p:nvPr/>
          </p:nvSpPr>
          <p:spPr bwMode="auto">
            <a:xfrm>
              <a:off x="7812088" y="2636838"/>
              <a:ext cx="0" cy="3960812"/>
            </a:xfrm>
            <a:prstGeom prst="line">
              <a:avLst/>
            </a:prstGeom>
            <a:noFill/>
            <a:ln w="38100">
              <a:solidFill>
                <a:schemeClr val="tx1"/>
              </a:solidFill>
              <a:round/>
              <a:headEnd/>
              <a:tailEnd type="triangle" w="med" len="med"/>
            </a:ln>
          </p:spPr>
          <p:txBody>
            <a:bodyPr/>
            <a:lstStyle/>
            <a:p>
              <a:endParaRPr lang="ja-JP" altLang="en-US"/>
            </a:p>
          </p:txBody>
        </p:sp>
        <p:sp>
          <p:nvSpPr>
            <p:cNvPr id="8227" name="Text Box 51"/>
            <p:cNvSpPr txBox="1">
              <a:spLocks noChangeArrowheads="1"/>
            </p:cNvSpPr>
            <p:nvPr/>
          </p:nvSpPr>
          <p:spPr bwMode="auto">
            <a:xfrm>
              <a:off x="7864475" y="2800350"/>
              <a:ext cx="844550" cy="366713"/>
            </a:xfrm>
            <a:prstGeom prst="rect">
              <a:avLst/>
            </a:prstGeom>
            <a:noFill/>
            <a:ln w="9525">
              <a:noFill/>
              <a:miter lim="800000"/>
              <a:headEnd/>
              <a:tailEnd/>
            </a:ln>
          </p:spPr>
          <p:txBody>
            <a:bodyPr wrap="none">
              <a:spAutoFit/>
            </a:bodyPr>
            <a:lstStyle/>
            <a:p>
              <a:r>
                <a:rPr lang="en-US" altLang="ja-JP"/>
                <a:t>Kernel</a:t>
              </a:r>
            </a:p>
          </p:txBody>
        </p:sp>
        <p:sp>
          <p:nvSpPr>
            <p:cNvPr id="8228" name="Rectangle 52"/>
            <p:cNvSpPr>
              <a:spLocks noChangeArrowheads="1"/>
            </p:cNvSpPr>
            <p:nvPr/>
          </p:nvSpPr>
          <p:spPr bwMode="auto">
            <a:xfrm>
              <a:off x="7885113" y="1916113"/>
              <a:ext cx="1008062" cy="576262"/>
            </a:xfrm>
            <a:prstGeom prst="rect">
              <a:avLst/>
            </a:prstGeom>
            <a:noFill/>
            <a:ln w="9525">
              <a:solidFill>
                <a:schemeClr val="tx1"/>
              </a:solidFill>
              <a:miter lim="800000"/>
              <a:headEnd/>
              <a:tailEnd/>
            </a:ln>
          </p:spPr>
          <p:txBody>
            <a:bodyPr wrap="none" anchor="ctr"/>
            <a:lstStyle/>
            <a:p>
              <a:endParaRPr lang="ja-JP" altLang="en-US"/>
            </a:p>
          </p:txBody>
        </p:sp>
        <p:sp>
          <p:nvSpPr>
            <p:cNvPr id="8229" name="Rectangle 53"/>
            <p:cNvSpPr>
              <a:spLocks noChangeArrowheads="1"/>
            </p:cNvSpPr>
            <p:nvPr/>
          </p:nvSpPr>
          <p:spPr bwMode="auto">
            <a:xfrm>
              <a:off x="7885113" y="2781300"/>
              <a:ext cx="1008062" cy="431800"/>
            </a:xfrm>
            <a:prstGeom prst="rect">
              <a:avLst/>
            </a:prstGeom>
            <a:noFill/>
            <a:ln w="9525">
              <a:solidFill>
                <a:schemeClr val="tx1"/>
              </a:solidFill>
              <a:miter lim="800000"/>
              <a:headEnd/>
              <a:tailEnd/>
            </a:ln>
          </p:spPr>
          <p:txBody>
            <a:bodyPr wrap="none" anchor="ctr"/>
            <a:lstStyle/>
            <a:p>
              <a:endParaRPr lang="ja-JP" altLang="en-US"/>
            </a:p>
          </p:txBody>
        </p:sp>
        <p:sp>
          <p:nvSpPr>
            <p:cNvPr id="8230" name="Line 54"/>
            <p:cNvSpPr>
              <a:spLocks noChangeShapeType="1"/>
            </p:cNvSpPr>
            <p:nvPr/>
          </p:nvSpPr>
          <p:spPr bwMode="auto">
            <a:xfrm>
              <a:off x="7596188" y="2636838"/>
              <a:ext cx="431800" cy="0"/>
            </a:xfrm>
            <a:prstGeom prst="line">
              <a:avLst/>
            </a:prstGeom>
            <a:noFill/>
            <a:ln w="38100">
              <a:solidFill>
                <a:schemeClr val="tx1"/>
              </a:solidFill>
              <a:round/>
              <a:headEnd/>
              <a:tailEnd/>
            </a:ln>
          </p:spPr>
          <p:txBody>
            <a:bodyPr/>
            <a:lstStyle/>
            <a:p>
              <a:endParaRPr lang="ja-JP" altLang="en-US"/>
            </a:p>
          </p:txBody>
        </p:sp>
      </p:grpSp>
      <p:sp>
        <p:nvSpPr>
          <p:cNvPr id="8231" name="日付プレースホルダ 39"/>
          <p:cNvSpPr>
            <a:spLocks noGrp="1"/>
          </p:cNvSpPr>
          <p:nvPr>
            <p:ph type="dt" sz="quarter" idx="10"/>
          </p:nvPr>
        </p:nvSpPr>
        <p:spPr>
          <a:noFill/>
        </p:spPr>
        <p:txBody>
          <a:bodyPr/>
          <a:lstStyle/>
          <a:p>
            <a:r>
              <a:rPr lang="en-US" altLang="ja-JP"/>
              <a:t>2012-08-09</a:t>
            </a:r>
          </a:p>
        </p:txBody>
      </p:sp>
      <p:sp>
        <p:nvSpPr>
          <p:cNvPr id="8232" name="フッター プレースホルダ 40"/>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wireshark</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yum install wireshark-gnome (GUI</a:t>
            </a:r>
            <a:r>
              <a:rPr kumimoji="1" lang="ja-JP" altLang="en-US" smtClean="0"/>
              <a:t>つきのをインストールする）</a:t>
            </a:r>
            <a:endParaRPr kumimoji="1" lang="en-US" altLang="ja-JP" smtClean="0"/>
          </a:p>
          <a:p>
            <a:r>
              <a:rPr lang="en-US" altLang="ja-JP" smtClean="0"/>
              <a:t>Ethernet</a:t>
            </a:r>
            <a:r>
              <a:rPr lang="ja-JP" altLang="en-US" smtClean="0"/>
              <a:t>、</a:t>
            </a:r>
            <a:r>
              <a:rPr lang="en-US" altLang="ja-JP" smtClean="0"/>
              <a:t>IP, TCP</a:t>
            </a:r>
            <a:r>
              <a:rPr lang="ja-JP" altLang="en-US" smtClean="0"/>
              <a:t>のヘッダがどこか色つきで表示してくれるので便利</a:t>
            </a:r>
            <a:endParaRPr lang="en-US" altLang="ja-JP" smtClean="0"/>
          </a:p>
          <a:p>
            <a:r>
              <a:rPr lang="ja-JP" altLang="en-US" smtClean="0"/>
              <a:t>あまり使ったことがないので教えてください</a:t>
            </a:r>
            <a:endParaRPr lang="en-US" altLang="ja-JP" smtClean="0"/>
          </a:p>
          <a:p>
            <a:pPr>
              <a:buNone/>
            </a:pP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60</a:t>
            </a:fld>
            <a:endParaRPr lang="en-US" altLang="ja-JP"/>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61</a:t>
            </a:fld>
            <a:endParaRPr lang="en-US" altLang="ja-JP"/>
          </a:p>
        </p:txBody>
      </p:sp>
      <p:sp>
        <p:nvSpPr>
          <p:cNvPr id="8" name="テキスト ボックス 7"/>
          <p:cNvSpPr txBox="1"/>
          <p:nvPr/>
        </p:nvSpPr>
        <p:spPr>
          <a:xfrm>
            <a:off x="7452320" y="1124744"/>
            <a:ext cx="1691680" cy="1200329"/>
          </a:xfrm>
          <a:prstGeom prst="rect">
            <a:avLst/>
          </a:prstGeom>
          <a:noFill/>
        </p:spPr>
        <p:txBody>
          <a:bodyPr wrap="square" rtlCol="0">
            <a:spAutoFit/>
          </a:bodyPr>
          <a:lstStyle/>
          <a:p>
            <a:r>
              <a:rPr kumimoji="1" lang="en-US" altLang="ja-JP" smtClean="0"/>
              <a:t>MAC</a:t>
            </a:r>
            <a:r>
              <a:rPr kumimoji="1" lang="ja-JP" altLang="en-US" smtClean="0"/>
              <a:t>アドレスから</a:t>
            </a:r>
            <a:r>
              <a:rPr lang="ja-JP" altLang="en-US" smtClean="0"/>
              <a:t>ベンダーを調べて表示する（らしい）</a:t>
            </a:r>
            <a:endParaRPr kumimoji="1" lang="en-US" altLang="ja-JP" smtClean="0"/>
          </a:p>
        </p:txBody>
      </p:sp>
      <p:grpSp>
        <p:nvGrpSpPr>
          <p:cNvPr id="10" name="グループ化 9"/>
          <p:cNvGrpSpPr/>
          <p:nvPr/>
        </p:nvGrpSpPr>
        <p:grpSpPr>
          <a:xfrm>
            <a:off x="179512" y="224644"/>
            <a:ext cx="7247997" cy="5688632"/>
            <a:chOff x="179512" y="116632"/>
            <a:chExt cx="7247997" cy="5688632"/>
          </a:xfrm>
        </p:grpSpPr>
        <p:pic>
          <p:nvPicPr>
            <p:cNvPr id="5122" name="Picture 2"/>
            <p:cNvPicPr>
              <a:picLocks noChangeAspect="1" noChangeArrowheads="1"/>
            </p:cNvPicPr>
            <p:nvPr/>
          </p:nvPicPr>
          <p:blipFill>
            <a:blip r:embed="rId2" cstate="print"/>
            <a:srcRect/>
            <a:stretch>
              <a:fillRect/>
            </a:stretch>
          </p:blipFill>
          <p:spPr bwMode="auto">
            <a:xfrm>
              <a:off x="179512" y="116632"/>
              <a:ext cx="7247997" cy="5688632"/>
            </a:xfrm>
            <a:prstGeom prst="rect">
              <a:avLst/>
            </a:prstGeom>
            <a:noFill/>
            <a:ln w="9525">
              <a:noFill/>
              <a:miter lim="800000"/>
              <a:headEnd/>
              <a:tailEnd/>
            </a:ln>
          </p:spPr>
        </p:pic>
        <p:sp>
          <p:nvSpPr>
            <p:cNvPr id="9" name="正方形/長方形 8"/>
            <p:cNvSpPr/>
            <p:nvPr/>
          </p:nvSpPr>
          <p:spPr bwMode="auto">
            <a:xfrm>
              <a:off x="4139952" y="1340768"/>
              <a:ext cx="1260140"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1" name="正方形/長方形 10"/>
          <p:cNvSpPr/>
          <p:nvPr/>
        </p:nvSpPr>
        <p:spPr bwMode="auto">
          <a:xfrm>
            <a:off x="5616116" y="1124744"/>
            <a:ext cx="612068" cy="2628292"/>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wireshark</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62</a:t>
            </a:fld>
            <a:endParaRPr lang="en-US" altLang="ja-JP"/>
          </a:p>
        </p:txBody>
      </p:sp>
      <p:sp>
        <p:nvSpPr>
          <p:cNvPr id="8" name="コンテンツ プレースホルダ 7"/>
          <p:cNvSpPr>
            <a:spLocks noGrp="1"/>
          </p:cNvSpPr>
          <p:nvPr>
            <p:ph idx="1"/>
          </p:nvPr>
        </p:nvSpPr>
        <p:spPr>
          <a:xfrm>
            <a:off x="5929808" y="1567333"/>
            <a:ext cx="3034680" cy="4525963"/>
          </a:xfrm>
        </p:spPr>
        <p:txBody>
          <a:bodyPr/>
          <a:lstStyle/>
          <a:p>
            <a:r>
              <a:rPr lang="ja-JP" altLang="en-US" sz="2000" smtClean="0"/>
              <a:t>複数の</a:t>
            </a:r>
            <a:r>
              <a:rPr lang="en-US" altLang="ja-JP" sz="2000" smtClean="0"/>
              <a:t>TCP</a:t>
            </a:r>
            <a:r>
              <a:rPr lang="ja-JP" altLang="en-US" sz="2000" smtClean="0"/>
              <a:t>セッションがあっても</a:t>
            </a:r>
            <a:r>
              <a:rPr lang="en-US" altLang="ja-JP" sz="2000" smtClean="0"/>
              <a:t>Analyze</a:t>
            </a:r>
            <a:r>
              <a:rPr lang="ja-JP" altLang="en-US" sz="2000" smtClean="0"/>
              <a:t>→</a:t>
            </a:r>
            <a:r>
              <a:rPr lang="en-US" altLang="ja-JP" sz="2000" smtClean="0"/>
              <a:t>Follow TCP Stream</a:t>
            </a:r>
            <a:r>
              <a:rPr lang="ja-JP" altLang="en-US" sz="2000" smtClean="0"/>
              <a:t>で追跡可能</a:t>
            </a:r>
            <a:endParaRPr kumimoji="1" lang="ja-JP" altLang="en-US" sz="2000"/>
          </a:p>
        </p:txBody>
      </p:sp>
      <p:grpSp>
        <p:nvGrpSpPr>
          <p:cNvPr id="14" name="グループ化 13"/>
          <p:cNvGrpSpPr/>
          <p:nvPr/>
        </p:nvGrpSpPr>
        <p:grpSpPr>
          <a:xfrm>
            <a:off x="383370" y="1255191"/>
            <a:ext cx="5556782" cy="4838105"/>
            <a:chOff x="383370" y="1255191"/>
            <a:chExt cx="5556782" cy="4838105"/>
          </a:xfrm>
        </p:grpSpPr>
        <p:pic>
          <p:nvPicPr>
            <p:cNvPr id="2051" name="Picture 3"/>
            <p:cNvPicPr>
              <a:picLocks noChangeAspect="1" noChangeArrowheads="1"/>
            </p:cNvPicPr>
            <p:nvPr/>
          </p:nvPicPr>
          <p:blipFill>
            <a:blip r:embed="rId2" cstate="print"/>
            <a:srcRect/>
            <a:stretch>
              <a:fillRect/>
            </a:stretch>
          </p:blipFill>
          <p:spPr bwMode="auto">
            <a:xfrm>
              <a:off x="383370" y="1255191"/>
              <a:ext cx="5556782" cy="4838105"/>
            </a:xfrm>
            <a:prstGeom prst="rect">
              <a:avLst/>
            </a:prstGeom>
            <a:noFill/>
            <a:ln w="9525">
              <a:noFill/>
              <a:miter lim="800000"/>
              <a:headEnd/>
              <a:tailEnd/>
            </a:ln>
          </p:spPr>
        </p:pic>
        <p:sp>
          <p:nvSpPr>
            <p:cNvPr id="13" name="正方形/長方形 12"/>
            <p:cNvSpPr/>
            <p:nvPr/>
          </p:nvSpPr>
          <p:spPr bwMode="auto">
            <a:xfrm>
              <a:off x="2051720" y="2852936"/>
              <a:ext cx="2376264"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wireshark</a:t>
            </a:r>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63</a:t>
            </a:fld>
            <a:endParaRPr lang="en-US" altLang="ja-JP"/>
          </a:p>
        </p:txBody>
      </p:sp>
      <p:pic>
        <p:nvPicPr>
          <p:cNvPr id="1026" name="Picture 2"/>
          <p:cNvPicPr>
            <a:picLocks noChangeAspect="1" noChangeArrowheads="1"/>
          </p:cNvPicPr>
          <p:nvPr/>
        </p:nvPicPr>
        <p:blipFill>
          <a:blip r:embed="rId2" cstate="print"/>
          <a:srcRect/>
          <a:stretch>
            <a:fillRect/>
          </a:stretch>
        </p:blipFill>
        <p:spPr bwMode="auto">
          <a:xfrm>
            <a:off x="1187624" y="116632"/>
            <a:ext cx="7143750" cy="6219825"/>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wireshark</a:t>
            </a:r>
            <a:endParaRPr kumimoji="1" lang="ja-JP" altLang="en-US"/>
          </a:p>
        </p:txBody>
      </p:sp>
      <p:sp>
        <p:nvSpPr>
          <p:cNvPr id="3" name="コンテンツ プレースホルダ 2"/>
          <p:cNvSpPr>
            <a:spLocks noGrp="1"/>
          </p:cNvSpPr>
          <p:nvPr>
            <p:ph idx="1"/>
          </p:nvPr>
        </p:nvSpPr>
        <p:spPr/>
        <p:txBody>
          <a:bodyPr/>
          <a:lstStyle/>
          <a:p>
            <a:r>
              <a:rPr lang="ja-JP" altLang="en-US" smtClean="0"/>
              <a:t>データのダンプもできる</a:t>
            </a:r>
          </a:p>
          <a:p>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64</a:t>
            </a:fld>
            <a:endParaRPr lang="en-US" altLang="ja-JP"/>
          </a:p>
        </p:txBody>
      </p:sp>
      <p:pic>
        <p:nvPicPr>
          <p:cNvPr id="3075" name="Picture 3"/>
          <p:cNvPicPr>
            <a:picLocks noChangeAspect="1" noChangeArrowheads="1"/>
          </p:cNvPicPr>
          <p:nvPr/>
        </p:nvPicPr>
        <p:blipFill>
          <a:blip r:embed="rId2" cstate="print"/>
          <a:srcRect/>
          <a:stretch>
            <a:fillRect/>
          </a:stretch>
        </p:blipFill>
        <p:spPr bwMode="auto">
          <a:xfrm>
            <a:off x="1043608" y="2204864"/>
            <a:ext cx="7272808" cy="3838814"/>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wireshark</a:t>
            </a:r>
            <a:endParaRPr kumimoji="1" lang="ja-JP" altLang="en-US"/>
          </a:p>
        </p:txBody>
      </p:sp>
      <p:sp>
        <p:nvSpPr>
          <p:cNvPr id="3" name="コンテンツ プレースホルダ 2"/>
          <p:cNvSpPr>
            <a:spLocks noGrp="1"/>
          </p:cNvSpPr>
          <p:nvPr>
            <p:ph idx="1"/>
          </p:nvPr>
        </p:nvSpPr>
        <p:spPr>
          <a:xfrm>
            <a:off x="5292080" y="1340768"/>
            <a:ext cx="3394720" cy="4525963"/>
          </a:xfrm>
        </p:spPr>
        <p:txBody>
          <a:bodyPr/>
          <a:lstStyle/>
          <a:p>
            <a:r>
              <a:rPr lang="ja-JP" altLang="en-US" smtClean="0"/>
              <a:t>フローグラフ</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65</a:t>
            </a:fld>
            <a:endParaRPr lang="en-US" altLang="ja-JP"/>
          </a:p>
        </p:txBody>
      </p:sp>
      <p:pic>
        <p:nvPicPr>
          <p:cNvPr id="4098" name="Picture 2"/>
          <p:cNvPicPr>
            <a:picLocks noChangeAspect="1" noChangeArrowheads="1"/>
          </p:cNvPicPr>
          <p:nvPr/>
        </p:nvPicPr>
        <p:blipFill>
          <a:blip r:embed="rId2" cstate="print"/>
          <a:srcRect/>
          <a:stretch>
            <a:fillRect/>
          </a:stretch>
        </p:blipFill>
        <p:spPr bwMode="auto">
          <a:xfrm>
            <a:off x="899592" y="1196752"/>
            <a:ext cx="3922890" cy="5013970"/>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tcpflow</a:t>
            </a:r>
            <a:endParaRPr kumimoji="1" lang="ja-JP" altLang="en-US"/>
          </a:p>
        </p:txBody>
      </p:sp>
      <p:sp>
        <p:nvSpPr>
          <p:cNvPr id="3" name="コンテンツ プレースホルダ 2"/>
          <p:cNvSpPr>
            <a:spLocks noGrp="1"/>
          </p:cNvSpPr>
          <p:nvPr>
            <p:ph idx="1"/>
          </p:nvPr>
        </p:nvSpPr>
        <p:spPr/>
        <p:txBody>
          <a:bodyPr/>
          <a:lstStyle/>
          <a:p>
            <a:r>
              <a:rPr lang="en-US" altLang="ja-JP" smtClean="0"/>
              <a:t>tcpdump</a:t>
            </a:r>
            <a:r>
              <a:rPr lang="ja-JP" altLang="en-US" smtClean="0"/>
              <a:t>、</a:t>
            </a:r>
            <a:r>
              <a:rPr lang="en-US" altLang="ja-JP" smtClean="0"/>
              <a:t>wireshark</a:t>
            </a:r>
            <a:r>
              <a:rPr lang="ja-JP" altLang="en-US" smtClean="0"/>
              <a:t>等でキャプチャしたファイルからデータフローを取り出すことができる</a:t>
            </a:r>
            <a:endParaRPr lang="en-US" altLang="ja-JP" smtClean="0"/>
          </a:p>
          <a:p>
            <a:r>
              <a:rPr lang="ja-JP" altLang="en-US" smtClean="0"/>
              <a:t>同様なソフトウェアは他にもある</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2012-08-09</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DAQ-Middleware</a:t>
            </a:r>
            <a:r>
              <a:rPr lang="ja-JP" altLang="en-US" smtClean="0"/>
              <a:t>トレーニングコース</a:t>
            </a:r>
            <a:endParaRPr lang="en-US" altLang="ja-JP"/>
          </a:p>
        </p:txBody>
      </p:sp>
      <p:sp>
        <p:nvSpPr>
          <p:cNvPr id="6" name="スライド番号プレースホルダ 5"/>
          <p:cNvSpPr>
            <a:spLocks noGrp="1"/>
          </p:cNvSpPr>
          <p:nvPr>
            <p:ph type="sldNum" sz="quarter" idx="12"/>
          </p:nvPr>
        </p:nvSpPr>
        <p:spPr/>
        <p:txBody>
          <a:bodyPr/>
          <a:lstStyle/>
          <a:p>
            <a:pPr>
              <a:defRPr/>
            </a:pPr>
            <a:fld id="{48367DC5-7F1D-4770-9D0C-90652026B3A3}" type="slidenum">
              <a:rPr lang="en-US" altLang="ja-JP" smtClean="0"/>
              <a:pPr>
                <a:defRPr/>
              </a:pPr>
              <a:t>66</a:t>
            </a:fld>
            <a:endParaRPr lang="en-US" altLang="ja-JP"/>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5"/>
          <p:cNvSpPr>
            <a:spLocks noGrp="1"/>
          </p:cNvSpPr>
          <p:nvPr>
            <p:ph type="sldNum" sz="quarter" idx="12"/>
          </p:nvPr>
        </p:nvSpPr>
        <p:spPr>
          <a:noFill/>
        </p:spPr>
        <p:txBody>
          <a:bodyPr/>
          <a:lstStyle/>
          <a:p>
            <a:fld id="{B9E24C63-CEDB-49C5-B9C0-A61AC53A7021}" type="slidenum">
              <a:rPr lang="en-US" altLang="ja-JP"/>
              <a:pPr/>
              <a:t>67</a:t>
            </a:fld>
            <a:endParaRPr lang="en-US" altLang="ja-JP"/>
          </a:p>
        </p:txBody>
      </p:sp>
      <p:sp>
        <p:nvSpPr>
          <p:cNvPr id="56323" name="Rectangle 2"/>
          <p:cNvSpPr>
            <a:spLocks noGrp="1" noChangeArrowheads="1"/>
          </p:cNvSpPr>
          <p:nvPr>
            <p:ph type="title"/>
          </p:nvPr>
        </p:nvSpPr>
        <p:spPr>
          <a:xfrm>
            <a:off x="395288" y="0"/>
            <a:ext cx="8147050" cy="706438"/>
          </a:xfrm>
        </p:spPr>
        <p:txBody>
          <a:bodyPr/>
          <a:lstStyle/>
          <a:p>
            <a:pPr eaLnBrk="1" hangingPunct="1"/>
            <a:r>
              <a:rPr lang="ja-JP" altLang="en-US" smtClean="0"/>
              <a:t>ビットシフト、マスク</a:t>
            </a:r>
          </a:p>
        </p:txBody>
      </p:sp>
      <p:sp>
        <p:nvSpPr>
          <p:cNvPr id="56324" name="Rectangle 3"/>
          <p:cNvSpPr>
            <a:spLocks noGrp="1" noChangeArrowheads="1"/>
          </p:cNvSpPr>
          <p:nvPr>
            <p:ph type="body" idx="1"/>
          </p:nvPr>
        </p:nvSpPr>
        <p:spPr>
          <a:xfrm>
            <a:off x="395288" y="1135063"/>
            <a:ext cx="8229600" cy="4525962"/>
          </a:xfrm>
        </p:spPr>
        <p:txBody>
          <a:bodyPr/>
          <a:lstStyle/>
          <a:p>
            <a:pPr eaLnBrk="1" hangingPunct="1"/>
            <a:r>
              <a:rPr lang="ja-JP" altLang="en-US" sz="2800" smtClean="0"/>
              <a:t>ヘッダ情報、データのデコードの際に必要になることがある。</a:t>
            </a:r>
          </a:p>
          <a:p>
            <a:pPr eaLnBrk="1" hangingPunct="1"/>
            <a:r>
              <a:rPr lang="ja-JP" altLang="en-US" sz="2800" smtClean="0"/>
              <a:t>ビットを節約するため等の理由により、１バイト内に意味が違うデータが入っている場合にビットシフト、マスク等を使用してデータを取り出すことが必要である場合がある。</a:t>
            </a:r>
          </a:p>
          <a:p>
            <a:pPr eaLnBrk="1" hangingPunct="1"/>
            <a:endParaRPr lang="ja-JP" altLang="en-US" sz="2800" smtClean="0"/>
          </a:p>
          <a:p>
            <a:pPr eaLnBrk="1" hangingPunct="1"/>
            <a:endParaRPr lang="ja-JP" altLang="en-US" sz="2800" smtClean="0"/>
          </a:p>
          <a:p>
            <a:pPr eaLnBrk="1" hangingPunct="1"/>
            <a:endParaRPr lang="ja-JP" altLang="en-US" sz="2800" smtClean="0"/>
          </a:p>
          <a:p>
            <a:pPr eaLnBrk="1" hangingPunct="1"/>
            <a:r>
              <a:rPr lang="ja-JP" altLang="en-US" sz="2800" smtClean="0"/>
              <a:t>取り出したあとは構造体メンバーに代入する</a:t>
            </a:r>
          </a:p>
        </p:txBody>
      </p:sp>
      <p:grpSp>
        <p:nvGrpSpPr>
          <p:cNvPr id="56325" name="Group 13"/>
          <p:cNvGrpSpPr>
            <a:grpSpLocks/>
          </p:cNvGrpSpPr>
          <p:nvPr/>
        </p:nvGrpSpPr>
        <p:grpSpPr bwMode="auto">
          <a:xfrm>
            <a:off x="1908175" y="4149725"/>
            <a:ext cx="4030663" cy="504825"/>
            <a:chOff x="703" y="3339"/>
            <a:chExt cx="2539" cy="318"/>
          </a:xfrm>
        </p:grpSpPr>
        <p:sp>
          <p:nvSpPr>
            <p:cNvPr id="56332" name="Rectangle 5"/>
            <p:cNvSpPr>
              <a:spLocks noChangeArrowheads="1"/>
            </p:cNvSpPr>
            <p:nvPr/>
          </p:nvSpPr>
          <p:spPr bwMode="auto">
            <a:xfrm>
              <a:off x="703"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3" name="Rectangle 6"/>
            <p:cNvSpPr>
              <a:spLocks noChangeArrowheads="1"/>
            </p:cNvSpPr>
            <p:nvPr/>
          </p:nvSpPr>
          <p:spPr bwMode="auto">
            <a:xfrm>
              <a:off x="1020"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4" name="Rectangle 7"/>
            <p:cNvSpPr>
              <a:spLocks noChangeArrowheads="1"/>
            </p:cNvSpPr>
            <p:nvPr/>
          </p:nvSpPr>
          <p:spPr bwMode="auto">
            <a:xfrm>
              <a:off x="1338"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5" name="Rectangle 8"/>
            <p:cNvSpPr>
              <a:spLocks noChangeArrowheads="1"/>
            </p:cNvSpPr>
            <p:nvPr/>
          </p:nvSpPr>
          <p:spPr bwMode="auto">
            <a:xfrm>
              <a:off x="1655"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6" name="Rectangle 9"/>
            <p:cNvSpPr>
              <a:spLocks noChangeArrowheads="1"/>
            </p:cNvSpPr>
            <p:nvPr/>
          </p:nvSpPr>
          <p:spPr bwMode="auto">
            <a:xfrm>
              <a:off x="1973"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7" name="Rectangle 10"/>
            <p:cNvSpPr>
              <a:spLocks noChangeArrowheads="1"/>
            </p:cNvSpPr>
            <p:nvPr/>
          </p:nvSpPr>
          <p:spPr bwMode="auto">
            <a:xfrm>
              <a:off x="2290"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8" name="Rectangle 11"/>
            <p:cNvSpPr>
              <a:spLocks noChangeArrowheads="1"/>
            </p:cNvSpPr>
            <p:nvPr/>
          </p:nvSpPr>
          <p:spPr bwMode="auto">
            <a:xfrm>
              <a:off x="2608" y="3339"/>
              <a:ext cx="317" cy="318"/>
            </a:xfrm>
            <a:prstGeom prst="rect">
              <a:avLst/>
            </a:prstGeom>
            <a:noFill/>
            <a:ln w="9525">
              <a:solidFill>
                <a:schemeClr val="tx1"/>
              </a:solidFill>
              <a:miter lim="800000"/>
              <a:headEnd/>
              <a:tailEnd/>
            </a:ln>
          </p:spPr>
          <p:txBody>
            <a:bodyPr wrap="none" anchor="ctr"/>
            <a:lstStyle/>
            <a:p>
              <a:endParaRPr lang="ja-JP" altLang="en-US"/>
            </a:p>
          </p:txBody>
        </p:sp>
        <p:sp>
          <p:nvSpPr>
            <p:cNvPr id="56339" name="Rectangle 12"/>
            <p:cNvSpPr>
              <a:spLocks noChangeArrowheads="1"/>
            </p:cNvSpPr>
            <p:nvPr/>
          </p:nvSpPr>
          <p:spPr bwMode="auto">
            <a:xfrm>
              <a:off x="2925" y="3339"/>
              <a:ext cx="317" cy="318"/>
            </a:xfrm>
            <a:prstGeom prst="rect">
              <a:avLst/>
            </a:prstGeom>
            <a:noFill/>
            <a:ln w="9525">
              <a:solidFill>
                <a:schemeClr val="tx1"/>
              </a:solidFill>
              <a:miter lim="800000"/>
              <a:headEnd/>
              <a:tailEnd/>
            </a:ln>
          </p:spPr>
          <p:txBody>
            <a:bodyPr wrap="none" anchor="ctr"/>
            <a:lstStyle/>
            <a:p>
              <a:endParaRPr lang="ja-JP" altLang="en-US"/>
            </a:p>
          </p:txBody>
        </p:sp>
      </p:grpSp>
      <p:sp>
        <p:nvSpPr>
          <p:cNvPr id="56326" name="Line 14"/>
          <p:cNvSpPr>
            <a:spLocks noChangeShapeType="1"/>
          </p:cNvSpPr>
          <p:nvPr/>
        </p:nvSpPr>
        <p:spPr bwMode="auto">
          <a:xfrm>
            <a:off x="1908175" y="4797425"/>
            <a:ext cx="2519363"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56327" name="Text Box 15"/>
          <p:cNvSpPr txBox="1">
            <a:spLocks noChangeArrowheads="1"/>
          </p:cNvSpPr>
          <p:nvPr/>
        </p:nvSpPr>
        <p:spPr bwMode="auto">
          <a:xfrm>
            <a:off x="2268538" y="4941888"/>
            <a:ext cx="1790700" cy="366712"/>
          </a:xfrm>
          <a:prstGeom prst="rect">
            <a:avLst/>
          </a:prstGeom>
          <a:noFill/>
          <a:ln w="9525">
            <a:noFill/>
            <a:miter lim="800000"/>
            <a:headEnd/>
            <a:tailEnd/>
          </a:ln>
        </p:spPr>
        <p:txBody>
          <a:bodyPr wrap="none">
            <a:spAutoFit/>
          </a:bodyPr>
          <a:lstStyle/>
          <a:p>
            <a:r>
              <a:rPr lang="ja-JP" altLang="en-US"/>
              <a:t>クレートナンバー</a:t>
            </a:r>
          </a:p>
        </p:txBody>
      </p:sp>
      <p:sp>
        <p:nvSpPr>
          <p:cNvPr id="56328" name="Line 16"/>
          <p:cNvSpPr>
            <a:spLocks noChangeShapeType="1"/>
          </p:cNvSpPr>
          <p:nvPr/>
        </p:nvSpPr>
        <p:spPr bwMode="auto">
          <a:xfrm>
            <a:off x="4427538" y="4797425"/>
            <a:ext cx="1512887"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56329" name="Text Box 17"/>
          <p:cNvSpPr txBox="1">
            <a:spLocks noChangeArrowheads="1"/>
          </p:cNvSpPr>
          <p:nvPr/>
        </p:nvSpPr>
        <p:spPr bwMode="auto">
          <a:xfrm>
            <a:off x="4500563" y="4868863"/>
            <a:ext cx="1227137" cy="641350"/>
          </a:xfrm>
          <a:prstGeom prst="rect">
            <a:avLst/>
          </a:prstGeom>
          <a:noFill/>
          <a:ln w="9525">
            <a:noFill/>
            <a:miter lim="800000"/>
            <a:headEnd/>
            <a:tailEnd/>
          </a:ln>
        </p:spPr>
        <p:txBody>
          <a:bodyPr wrap="none">
            <a:spAutoFit/>
          </a:bodyPr>
          <a:lstStyle/>
          <a:p>
            <a:pPr algn="ctr"/>
            <a:r>
              <a:rPr lang="ja-JP" altLang="en-US"/>
              <a:t>モジュール</a:t>
            </a:r>
          </a:p>
          <a:p>
            <a:pPr algn="ctr"/>
            <a:r>
              <a:rPr lang="ja-JP" altLang="en-US"/>
              <a:t>ナンバー</a:t>
            </a:r>
          </a:p>
        </p:txBody>
      </p:sp>
      <p:sp>
        <p:nvSpPr>
          <p:cNvPr id="56330" name="日付プレースホルダ 17"/>
          <p:cNvSpPr>
            <a:spLocks noGrp="1"/>
          </p:cNvSpPr>
          <p:nvPr>
            <p:ph type="dt" sz="quarter" idx="10"/>
          </p:nvPr>
        </p:nvSpPr>
        <p:spPr>
          <a:noFill/>
        </p:spPr>
        <p:txBody>
          <a:bodyPr/>
          <a:lstStyle/>
          <a:p>
            <a:r>
              <a:rPr lang="en-US" altLang="ja-JP"/>
              <a:t>2012-08-09</a:t>
            </a:r>
          </a:p>
        </p:txBody>
      </p:sp>
      <p:sp>
        <p:nvSpPr>
          <p:cNvPr id="56331" name="フッター プレースホルダ 1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1"/>
          <p:cNvSpPr>
            <a:spLocks noGrp="1"/>
          </p:cNvSpPr>
          <p:nvPr>
            <p:ph type="title"/>
          </p:nvPr>
        </p:nvSpPr>
        <p:spPr/>
        <p:txBody>
          <a:bodyPr/>
          <a:lstStyle/>
          <a:p>
            <a:r>
              <a:rPr lang="ja-JP" altLang="en-US" smtClean="0"/>
              <a:t>多重読み出し</a:t>
            </a:r>
          </a:p>
        </p:txBody>
      </p:sp>
      <p:sp>
        <p:nvSpPr>
          <p:cNvPr id="57347" name="スライド番号プレースホルダー 3"/>
          <p:cNvSpPr>
            <a:spLocks noGrp="1"/>
          </p:cNvSpPr>
          <p:nvPr>
            <p:ph type="sldNum" sz="quarter" idx="12"/>
          </p:nvPr>
        </p:nvSpPr>
        <p:spPr>
          <a:noFill/>
        </p:spPr>
        <p:txBody>
          <a:bodyPr/>
          <a:lstStyle/>
          <a:p>
            <a:fld id="{FB01685D-D77F-4B8A-BD81-49FD83A92639}" type="slidenum">
              <a:rPr lang="en-US" altLang="ja-JP"/>
              <a:pPr/>
              <a:t>68</a:t>
            </a:fld>
            <a:endParaRPr lang="en-US" altLang="ja-JP"/>
          </a:p>
        </p:txBody>
      </p:sp>
      <p:sp>
        <p:nvSpPr>
          <p:cNvPr id="57348" name="テキスト ボックス 4"/>
          <p:cNvSpPr txBox="1">
            <a:spLocks noChangeArrowheads="1"/>
          </p:cNvSpPr>
          <p:nvPr/>
        </p:nvSpPr>
        <p:spPr bwMode="auto">
          <a:xfrm>
            <a:off x="900113" y="1484313"/>
            <a:ext cx="6965368" cy="2862322"/>
          </a:xfrm>
          <a:prstGeom prst="rect">
            <a:avLst/>
          </a:prstGeom>
          <a:noFill/>
          <a:ln w="9525">
            <a:noFill/>
            <a:miter lim="800000"/>
            <a:headEnd/>
            <a:tailEnd/>
          </a:ln>
        </p:spPr>
        <p:txBody>
          <a:bodyPr wrap="none">
            <a:spAutoFit/>
          </a:bodyPr>
          <a:lstStyle/>
          <a:p>
            <a:r>
              <a:rPr lang="en-US" altLang="ja-JP"/>
              <a:t>read(sockfd_0,  buf_0,  sizeof(buf_0</a:t>
            </a:r>
            <a:r>
              <a:rPr lang="en-US" altLang="ja-JP" smtClean="0"/>
              <a:t>));</a:t>
            </a:r>
            <a:endParaRPr lang="en-US" altLang="ja-JP"/>
          </a:p>
          <a:p>
            <a:r>
              <a:rPr lang="en-US" altLang="ja-JP"/>
              <a:t>read(sockfd_1,  buf_1,  sizeof(buf_1</a:t>
            </a:r>
            <a:r>
              <a:rPr lang="en-US" altLang="ja-JP" smtClean="0"/>
              <a:t>));</a:t>
            </a:r>
            <a:endParaRPr lang="en-US" altLang="ja-JP"/>
          </a:p>
          <a:p>
            <a:r>
              <a:rPr lang="en-US" altLang="ja-JP"/>
              <a:t>read(sockfd_2,  buf_2,  sizeof(buf_2</a:t>
            </a:r>
            <a:r>
              <a:rPr lang="en-US" altLang="ja-JP" smtClean="0"/>
              <a:t>));</a:t>
            </a:r>
            <a:endParaRPr lang="en-US" altLang="ja-JP"/>
          </a:p>
          <a:p>
            <a:endParaRPr lang="en-US" altLang="ja-JP"/>
          </a:p>
          <a:p>
            <a:r>
              <a:rPr lang="ja-JP" altLang="en-US"/>
              <a:t>とすると</a:t>
            </a:r>
            <a:r>
              <a:rPr lang="en-US" altLang="ja-JP"/>
              <a:t>sockfd_0</a:t>
            </a:r>
            <a:r>
              <a:rPr lang="ja-JP" altLang="en-US"/>
              <a:t>で止まると、</a:t>
            </a:r>
            <a:r>
              <a:rPr lang="en-US" altLang="ja-JP"/>
              <a:t>sockfd_1</a:t>
            </a:r>
            <a:r>
              <a:rPr lang="ja-JP" altLang="en-US"/>
              <a:t>が読めるようになっていても</a:t>
            </a:r>
            <a:endParaRPr lang="en-US" altLang="ja-JP"/>
          </a:p>
          <a:p>
            <a:r>
              <a:rPr lang="ja-JP" altLang="en-US"/>
              <a:t>プログラムが進行しない。</a:t>
            </a:r>
            <a:endParaRPr lang="en-US" altLang="ja-JP"/>
          </a:p>
          <a:p>
            <a:endParaRPr lang="en-US" altLang="ja-JP"/>
          </a:p>
          <a:p>
            <a:r>
              <a:rPr lang="ja-JP" altLang="en-US"/>
              <a:t>読めるようになったものをどんどん読むには</a:t>
            </a:r>
            <a:r>
              <a:rPr lang="en-US" altLang="ja-JP"/>
              <a:t>select()</a:t>
            </a:r>
            <a:r>
              <a:rPr lang="ja-JP" altLang="en-US"/>
              <a:t>あるいは</a:t>
            </a:r>
            <a:r>
              <a:rPr lang="en-US" altLang="ja-JP"/>
              <a:t>Linux</a:t>
            </a:r>
            <a:r>
              <a:rPr lang="ja-JP" altLang="en-US"/>
              <a:t>なら</a:t>
            </a:r>
            <a:endParaRPr lang="en-US" altLang="ja-JP"/>
          </a:p>
          <a:p>
            <a:r>
              <a:rPr lang="en-US" altLang="ja-JP"/>
              <a:t>epoll()</a:t>
            </a:r>
            <a:r>
              <a:rPr lang="ja-JP" altLang="en-US"/>
              <a:t>を</a:t>
            </a:r>
            <a:r>
              <a:rPr lang="ja-JP" altLang="en-US" smtClean="0"/>
              <a:t>使う。</a:t>
            </a:r>
            <a:endParaRPr lang="en-US" altLang="ja-JP" smtClean="0"/>
          </a:p>
          <a:p>
            <a:r>
              <a:rPr lang="ja-JP" altLang="en-US" smtClean="0"/>
              <a:t>あるいは</a:t>
            </a:r>
            <a:r>
              <a:rPr lang="en-US" altLang="ja-JP" smtClean="0"/>
              <a:t>pthread</a:t>
            </a:r>
            <a:r>
              <a:rPr lang="ja-JP" altLang="en-US" smtClean="0"/>
              <a:t>を使う。</a:t>
            </a:r>
            <a:endParaRPr lang="ja-JP" altLang="en-US"/>
          </a:p>
        </p:txBody>
      </p:sp>
      <p:sp>
        <p:nvSpPr>
          <p:cNvPr id="57349" name="日付プレースホルダ 5"/>
          <p:cNvSpPr>
            <a:spLocks noGrp="1"/>
          </p:cNvSpPr>
          <p:nvPr>
            <p:ph type="dt" sz="quarter" idx="10"/>
          </p:nvPr>
        </p:nvSpPr>
        <p:spPr>
          <a:noFill/>
        </p:spPr>
        <p:txBody>
          <a:bodyPr/>
          <a:lstStyle/>
          <a:p>
            <a:r>
              <a:rPr lang="en-US" altLang="ja-JP"/>
              <a:t>2012-08-09</a:t>
            </a:r>
          </a:p>
        </p:txBody>
      </p:sp>
      <p:sp>
        <p:nvSpPr>
          <p:cNvPr id="57350"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p:txBody>
          <a:bodyPr/>
          <a:lstStyle/>
          <a:p>
            <a:r>
              <a:rPr lang="en-US" altLang="ja-JP" smtClean="0"/>
              <a:t>tcpdump</a:t>
            </a:r>
            <a:r>
              <a:rPr lang="ja-JP" altLang="en-US" smtClean="0"/>
              <a:t>で問題切り分けの例</a:t>
            </a:r>
          </a:p>
        </p:txBody>
      </p:sp>
      <p:sp>
        <p:nvSpPr>
          <p:cNvPr id="58371" name="コンテンツ プレースホルダ 2"/>
          <p:cNvSpPr>
            <a:spLocks noGrp="1"/>
          </p:cNvSpPr>
          <p:nvPr>
            <p:ph idx="1"/>
          </p:nvPr>
        </p:nvSpPr>
        <p:spPr/>
        <p:txBody>
          <a:bodyPr/>
          <a:lstStyle/>
          <a:p>
            <a:r>
              <a:rPr lang="en-US" altLang="ja-JP" smtClean="0"/>
              <a:t>MLF</a:t>
            </a:r>
            <a:r>
              <a:rPr lang="ja-JP" altLang="en-US" smtClean="0"/>
              <a:t>中性子 </a:t>
            </a:r>
            <a:r>
              <a:rPr lang="en-US" altLang="ja-JP" smtClean="0"/>
              <a:t>BL 01</a:t>
            </a:r>
            <a:r>
              <a:rPr lang="ja-JP" altLang="en-US" smtClean="0"/>
              <a:t>での例</a:t>
            </a:r>
            <a:endParaRPr lang="en-US" altLang="ja-JP" smtClean="0"/>
          </a:p>
          <a:p>
            <a:r>
              <a:rPr lang="ja-JP" altLang="en-US" smtClean="0"/>
              <a:t>読み出しモジュールは</a:t>
            </a:r>
            <a:r>
              <a:rPr lang="en-US" altLang="ja-JP" smtClean="0"/>
              <a:t>NEUNET</a:t>
            </a:r>
            <a:r>
              <a:rPr lang="ja-JP" altLang="en-US" smtClean="0"/>
              <a:t>モジュール</a:t>
            </a:r>
            <a:endParaRPr lang="en-US" altLang="ja-JP" smtClean="0"/>
          </a:p>
        </p:txBody>
      </p:sp>
      <p:sp>
        <p:nvSpPr>
          <p:cNvPr id="58372" name="スライド番号プレースホルダ 3"/>
          <p:cNvSpPr>
            <a:spLocks noGrp="1"/>
          </p:cNvSpPr>
          <p:nvPr>
            <p:ph type="sldNum" sz="quarter" idx="12"/>
          </p:nvPr>
        </p:nvSpPr>
        <p:spPr>
          <a:noFill/>
        </p:spPr>
        <p:txBody>
          <a:bodyPr/>
          <a:lstStyle/>
          <a:p>
            <a:fld id="{2FD02989-6649-4550-8784-AB710048A9D7}" type="slidenum">
              <a:rPr lang="en-US" altLang="ja-JP"/>
              <a:pPr/>
              <a:t>69</a:t>
            </a:fld>
            <a:endParaRPr lang="en-US" altLang="ja-JP"/>
          </a:p>
        </p:txBody>
      </p:sp>
      <p:sp>
        <p:nvSpPr>
          <p:cNvPr id="58373" name="日付プレースホルダ 4"/>
          <p:cNvSpPr>
            <a:spLocks noGrp="1"/>
          </p:cNvSpPr>
          <p:nvPr>
            <p:ph type="dt" sz="quarter" idx="10"/>
          </p:nvPr>
        </p:nvSpPr>
        <p:spPr>
          <a:noFill/>
        </p:spPr>
        <p:txBody>
          <a:bodyPr/>
          <a:lstStyle/>
          <a:p>
            <a:r>
              <a:rPr lang="en-US" altLang="ja-JP"/>
              <a:t>2012-08-09</a:t>
            </a:r>
          </a:p>
        </p:txBody>
      </p:sp>
      <p:sp>
        <p:nvSpPr>
          <p:cNvPr id="58374"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5"/>
          <p:cNvSpPr>
            <a:spLocks noGrp="1"/>
          </p:cNvSpPr>
          <p:nvPr>
            <p:ph type="sldNum" sz="quarter" idx="12"/>
          </p:nvPr>
        </p:nvSpPr>
        <p:spPr>
          <a:noFill/>
        </p:spPr>
        <p:txBody>
          <a:bodyPr/>
          <a:lstStyle/>
          <a:p>
            <a:fld id="{FF53AB2E-FF8A-4368-A8EE-BDD3C99F0FAF}" type="slidenum">
              <a:rPr lang="en-US" altLang="ja-JP"/>
              <a:pPr/>
              <a:t>7</a:t>
            </a:fld>
            <a:endParaRPr lang="en-US" altLang="ja-JP"/>
          </a:p>
        </p:txBody>
      </p:sp>
      <p:sp>
        <p:nvSpPr>
          <p:cNvPr id="8195" name="Rectangle 2"/>
          <p:cNvSpPr>
            <a:spLocks noGrp="1" noChangeArrowheads="1"/>
          </p:cNvSpPr>
          <p:nvPr>
            <p:ph type="title"/>
          </p:nvPr>
        </p:nvSpPr>
        <p:spPr>
          <a:xfrm>
            <a:off x="457200" y="-90264"/>
            <a:ext cx="8229600" cy="1143000"/>
          </a:xfrm>
        </p:spPr>
        <p:txBody>
          <a:bodyPr/>
          <a:lstStyle/>
          <a:p>
            <a:pPr eaLnBrk="1" hangingPunct="1"/>
            <a:r>
              <a:rPr lang="ja-JP" altLang="en-US" smtClean="0"/>
              <a:t>プロトコルスタック縦断</a:t>
            </a:r>
            <a:endParaRPr lang="en-US" altLang="ja-JP" smtClean="0"/>
          </a:p>
        </p:txBody>
      </p:sp>
      <p:sp>
        <p:nvSpPr>
          <p:cNvPr id="8231" name="日付プレースホルダ 39"/>
          <p:cNvSpPr>
            <a:spLocks noGrp="1"/>
          </p:cNvSpPr>
          <p:nvPr>
            <p:ph type="dt" sz="quarter" idx="10"/>
          </p:nvPr>
        </p:nvSpPr>
        <p:spPr>
          <a:noFill/>
        </p:spPr>
        <p:txBody>
          <a:bodyPr/>
          <a:lstStyle/>
          <a:p>
            <a:r>
              <a:rPr lang="en-US" altLang="ja-JP"/>
              <a:t>2012-08-09</a:t>
            </a:r>
          </a:p>
        </p:txBody>
      </p:sp>
      <p:sp>
        <p:nvSpPr>
          <p:cNvPr id="8232" name="フッター プレースホルダ 40"/>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grpSp>
        <p:nvGrpSpPr>
          <p:cNvPr id="82" name="グループ化 81"/>
          <p:cNvGrpSpPr/>
          <p:nvPr/>
        </p:nvGrpSpPr>
        <p:grpSpPr>
          <a:xfrm>
            <a:off x="215143" y="1325850"/>
            <a:ext cx="8641333" cy="4119374"/>
            <a:chOff x="143508" y="2060848"/>
            <a:chExt cx="8641333" cy="4119374"/>
          </a:xfrm>
        </p:grpSpPr>
        <p:sp>
          <p:nvSpPr>
            <p:cNvPr id="8196" name="Line 15"/>
            <p:cNvSpPr>
              <a:spLocks noChangeShapeType="1"/>
            </p:cNvSpPr>
            <p:nvPr/>
          </p:nvSpPr>
          <p:spPr bwMode="auto">
            <a:xfrm>
              <a:off x="5112059" y="5769583"/>
              <a:ext cx="3096519" cy="0"/>
            </a:xfrm>
            <a:prstGeom prst="line">
              <a:avLst/>
            </a:prstGeom>
            <a:noFill/>
            <a:ln w="9525">
              <a:solidFill>
                <a:schemeClr val="tx1"/>
              </a:solidFill>
              <a:round/>
              <a:headEnd/>
              <a:tailEnd/>
            </a:ln>
          </p:spPr>
          <p:txBody>
            <a:bodyPr/>
            <a:lstStyle/>
            <a:p>
              <a:endParaRPr lang="ja-JP" altLang="en-US"/>
            </a:p>
          </p:txBody>
        </p:sp>
        <p:sp>
          <p:nvSpPr>
            <p:cNvPr id="8208" name="Rectangle 31"/>
            <p:cNvSpPr>
              <a:spLocks noChangeArrowheads="1"/>
            </p:cNvSpPr>
            <p:nvPr/>
          </p:nvSpPr>
          <p:spPr bwMode="auto">
            <a:xfrm>
              <a:off x="5903529" y="4941168"/>
              <a:ext cx="1439862" cy="539490"/>
            </a:xfrm>
            <a:prstGeom prst="rect">
              <a:avLst/>
            </a:prstGeom>
            <a:noFill/>
            <a:ln w="9525">
              <a:solidFill>
                <a:schemeClr val="tx1"/>
              </a:solidFill>
              <a:miter lim="800000"/>
              <a:headEnd/>
              <a:tailEnd/>
            </a:ln>
          </p:spPr>
          <p:txBody>
            <a:bodyPr wrap="none" anchor="ctr"/>
            <a:lstStyle/>
            <a:p>
              <a:pPr algn="ctr"/>
              <a:r>
                <a:rPr lang="en-US" altLang="ja-JP" sz="1600"/>
                <a:t>Ethernet</a:t>
              </a:r>
            </a:p>
            <a:p>
              <a:pPr algn="ctr"/>
              <a:r>
                <a:rPr lang="en-US" altLang="ja-JP" sz="1600"/>
                <a:t>Driver</a:t>
              </a:r>
            </a:p>
          </p:txBody>
        </p:sp>
        <p:sp>
          <p:nvSpPr>
            <p:cNvPr id="8210" name="Line 33"/>
            <p:cNvSpPr>
              <a:spLocks noChangeShapeType="1"/>
            </p:cNvSpPr>
            <p:nvPr/>
          </p:nvSpPr>
          <p:spPr bwMode="auto">
            <a:xfrm>
              <a:off x="6624254" y="3824151"/>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1" name="Line 34"/>
            <p:cNvSpPr>
              <a:spLocks noChangeShapeType="1"/>
            </p:cNvSpPr>
            <p:nvPr/>
          </p:nvSpPr>
          <p:spPr bwMode="auto">
            <a:xfrm>
              <a:off x="6624254" y="4652243"/>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2" name="Line 35"/>
            <p:cNvSpPr>
              <a:spLocks noChangeShapeType="1"/>
            </p:cNvSpPr>
            <p:nvPr/>
          </p:nvSpPr>
          <p:spPr bwMode="auto">
            <a:xfrm>
              <a:off x="6624254" y="5482245"/>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8213" name="Text Box 37"/>
            <p:cNvSpPr txBox="1">
              <a:spLocks noChangeArrowheads="1"/>
            </p:cNvSpPr>
            <p:nvPr/>
          </p:nvSpPr>
          <p:spPr bwMode="auto">
            <a:xfrm>
              <a:off x="5971629" y="5780112"/>
              <a:ext cx="1152880" cy="400110"/>
            </a:xfrm>
            <a:prstGeom prst="rect">
              <a:avLst/>
            </a:prstGeom>
            <a:noFill/>
            <a:ln w="9525">
              <a:noFill/>
              <a:miter lim="800000"/>
              <a:headEnd/>
              <a:tailEnd/>
            </a:ln>
          </p:spPr>
          <p:txBody>
            <a:bodyPr wrap="none">
              <a:spAutoFit/>
            </a:bodyPr>
            <a:lstStyle/>
            <a:p>
              <a:r>
                <a:rPr lang="en-US" altLang="ja-JP" sz="2000"/>
                <a:t>Ethernet</a:t>
              </a:r>
            </a:p>
          </p:txBody>
        </p:sp>
        <p:sp>
          <p:nvSpPr>
            <p:cNvPr id="8223" name="Line 47"/>
            <p:cNvSpPr>
              <a:spLocks noChangeShapeType="1"/>
            </p:cNvSpPr>
            <p:nvPr/>
          </p:nvSpPr>
          <p:spPr bwMode="auto">
            <a:xfrm>
              <a:off x="8064116" y="2097695"/>
              <a:ext cx="0" cy="0"/>
            </a:xfrm>
            <a:prstGeom prst="line">
              <a:avLst/>
            </a:prstGeom>
            <a:noFill/>
            <a:ln w="9525">
              <a:solidFill>
                <a:schemeClr val="tx1"/>
              </a:solidFill>
              <a:round/>
              <a:headEnd/>
              <a:tailEnd type="triangle" w="med" len="med"/>
            </a:ln>
          </p:spPr>
          <p:txBody>
            <a:bodyPr/>
            <a:lstStyle/>
            <a:p>
              <a:endParaRPr lang="ja-JP" altLang="en-US"/>
            </a:p>
          </p:txBody>
        </p:sp>
        <p:sp>
          <p:nvSpPr>
            <p:cNvPr id="8224" name="Line 48"/>
            <p:cNvSpPr>
              <a:spLocks noChangeShapeType="1"/>
            </p:cNvSpPr>
            <p:nvPr/>
          </p:nvSpPr>
          <p:spPr bwMode="auto">
            <a:xfrm flipV="1">
              <a:off x="7703754" y="2132855"/>
              <a:ext cx="0" cy="36277"/>
            </a:xfrm>
            <a:prstGeom prst="line">
              <a:avLst/>
            </a:prstGeom>
            <a:noFill/>
            <a:ln w="38100">
              <a:solidFill>
                <a:schemeClr val="tx1"/>
              </a:solidFill>
              <a:round/>
              <a:headEnd/>
              <a:tailEnd type="triangle" w="med" len="med"/>
            </a:ln>
          </p:spPr>
          <p:txBody>
            <a:bodyPr/>
            <a:lstStyle/>
            <a:p>
              <a:endParaRPr lang="ja-JP" altLang="en-US"/>
            </a:p>
          </p:txBody>
        </p:sp>
        <p:sp>
          <p:nvSpPr>
            <p:cNvPr id="8225" name="Text Box 49"/>
            <p:cNvSpPr txBox="1">
              <a:spLocks noChangeArrowheads="1"/>
            </p:cNvSpPr>
            <p:nvPr/>
          </p:nvSpPr>
          <p:spPr bwMode="auto">
            <a:xfrm>
              <a:off x="7756141" y="2420888"/>
              <a:ext cx="1009650" cy="641350"/>
            </a:xfrm>
            <a:prstGeom prst="rect">
              <a:avLst/>
            </a:prstGeom>
            <a:noFill/>
            <a:ln w="9525">
              <a:noFill/>
              <a:miter lim="800000"/>
              <a:headEnd/>
              <a:tailEnd/>
            </a:ln>
          </p:spPr>
          <p:txBody>
            <a:bodyPr wrap="none">
              <a:spAutoFit/>
            </a:bodyPr>
            <a:lstStyle/>
            <a:p>
              <a:r>
                <a:rPr lang="en-US" altLang="ja-JP"/>
                <a:t>User</a:t>
              </a:r>
            </a:p>
            <a:p>
              <a:r>
                <a:rPr lang="en-US" altLang="ja-JP"/>
                <a:t>Process</a:t>
              </a:r>
            </a:p>
          </p:txBody>
        </p:sp>
        <p:sp>
          <p:nvSpPr>
            <p:cNvPr id="8226" name="Line 50"/>
            <p:cNvSpPr>
              <a:spLocks noChangeShapeType="1"/>
            </p:cNvSpPr>
            <p:nvPr/>
          </p:nvSpPr>
          <p:spPr bwMode="auto">
            <a:xfrm>
              <a:off x="7703754" y="2169133"/>
              <a:ext cx="0" cy="3960812"/>
            </a:xfrm>
            <a:prstGeom prst="line">
              <a:avLst/>
            </a:prstGeom>
            <a:noFill/>
            <a:ln w="38100">
              <a:solidFill>
                <a:schemeClr val="tx1"/>
              </a:solidFill>
              <a:round/>
              <a:headEnd/>
              <a:tailEnd type="triangle" w="med" len="med"/>
            </a:ln>
          </p:spPr>
          <p:txBody>
            <a:bodyPr/>
            <a:lstStyle/>
            <a:p>
              <a:endParaRPr lang="ja-JP" altLang="en-US"/>
            </a:p>
          </p:txBody>
        </p:sp>
        <p:sp>
          <p:nvSpPr>
            <p:cNvPr id="8227" name="Text Box 51"/>
            <p:cNvSpPr txBox="1">
              <a:spLocks noChangeArrowheads="1"/>
            </p:cNvSpPr>
            <p:nvPr/>
          </p:nvSpPr>
          <p:spPr bwMode="auto">
            <a:xfrm>
              <a:off x="7867910" y="3314315"/>
              <a:ext cx="844550" cy="366713"/>
            </a:xfrm>
            <a:prstGeom prst="rect">
              <a:avLst/>
            </a:prstGeom>
            <a:noFill/>
            <a:ln w="9525">
              <a:noFill/>
              <a:miter lim="800000"/>
              <a:headEnd/>
              <a:tailEnd/>
            </a:ln>
          </p:spPr>
          <p:txBody>
            <a:bodyPr wrap="none">
              <a:spAutoFit/>
            </a:bodyPr>
            <a:lstStyle/>
            <a:p>
              <a:r>
                <a:rPr lang="en-US" altLang="ja-JP"/>
                <a:t>Kernel</a:t>
              </a:r>
            </a:p>
          </p:txBody>
        </p:sp>
        <p:sp>
          <p:nvSpPr>
            <p:cNvPr id="8228" name="Rectangle 52"/>
            <p:cNvSpPr>
              <a:spLocks noChangeArrowheads="1"/>
            </p:cNvSpPr>
            <p:nvPr/>
          </p:nvSpPr>
          <p:spPr bwMode="auto">
            <a:xfrm>
              <a:off x="7776779" y="2456694"/>
              <a:ext cx="1008062" cy="576262"/>
            </a:xfrm>
            <a:prstGeom prst="rect">
              <a:avLst/>
            </a:prstGeom>
            <a:noFill/>
            <a:ln w="9525">
              <a:solidFill>
                <a:schemeClr val="tx1"/>
              </a:solidFill>
              <a:miter lim="800000"/>
              <a:headEnd/>
              <a:tailEnd/>
            </a:ln>
          </p:spPr>
          <p:txBody>
            <a:bodyPr wrap="none" anchor="ctr"/>
            <a:lstStyle/>
            <a:p>
              <a:endParaRPr lang="ja-JP" altLang="en-US"/>
            </a:p>
          </p:txBody>
        </p:sp>
        <p:sp>
          <p:nvSpPr>
            <p:cNvPr id="8229" name="Rectangle 53"/>
            <p:cNvSpPr>
              <a:spLocks noChangeArrowheads="1"/>
            </p:cNvSpPr>
            <p:nvPr/>
          </p:nvSpPr>
          <p:spPr bwMode="auto">
            <a:xfrm>
              <a:off x="7776779" y="3285232"/>
              <a:ext cx="1008062" cy="431800"/>
            </a:xfrm>
            <a:prstGeom prst="rect">
              <a:avLst/>
            </a:prstGeom>
            <a:noFill/>
            <a:ln w="9525">
              <a:solidFill>
                <a:schemeClr val="tx1"/>
              </a:solidFill>
              <a:miter lim="800000"/>
              <a:headEnd/>
              <a:tailEnd/>
            </a:ln>
          </p:spPr>
          <p:txBody>
            <a:bodyPr wrap="none" anchor="ctr"/>
            <a:lstStyle/>
            <a:p>
              <a:endParaRPr lang="ja-JP" altLang="en-US"/>
            </a:p>
          </p:txBody>
        </p:sp>
        <p:sp>
          <p:nvSpPr>
            <p:cNvPr id="8230" name="Line 54"/>
            <p:cNvSpPr>
              <a:spLocks noChangeShapeType="1"/>
            </p:cNvSpPr>
            <p:nvPr/>
          </p:nvSpPr>
          <p:spPr bwMode="auto">
            <a:xfrm>
              <a:off x="7487854" y="3140968"/>
              <a:ext cx="431800" cy="0"/>
            </a:xfrm>
            <a:prstGeom prst="line">
              <a:avLst/>
            </a:prstGeom>
            <a:noFill/>
            <a:ln w="38100">
              <a:solidFill>
                <a:schemeClr val="tx1"/>
              </a:solidFill>
              <a:round/>
              <a:headEnd/>
              <a:tailEnd/>
            </a:ln>
          </p:spPr>
          <p:txBody>
            <a:bodyPr/>
            <a:lstStyle/>
            <a:p>
              <a:endParaRPr lang="ja-JP" altLang="en-US"/>
            </a:p>
          </p:txBody>
        </p:sp>
        <p:sp>
          <p:nvSpPr>
            <p:cNvPr id="42" name="正方形/長方形 41"/>
            <p:cNvSpPr/>
            <p:nvPr/>
          </p:nvSpPr>
          <p:spPr bwMode="auto">
            <a:xfrm>
              <a:off x="143508"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Ethernet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3" name="正方形/長方形 42"/>
            <p:cNvSpPr/>
            <p:nvPr/>
          </p:nvSpPr>
          <p:spPr bwMode="auto">
            <a:xfrm>
              <a:off x="935596"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IP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4" name="正方形/長方形 43"/>
            <p:cNvSpPr/>
            <p:nvPr/>
          </p:nvSpPr>
          <p:spPr bwMode="auto">
            <a:xfrm>
              <a:off x="1727684"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正方形/長方形 44"/>
            <p:cNvSpPr/>
            <p:nvPr/>
          </p:nvSpPr>
          <p:spPr bwMode="auto">
            <a:xfrm>
              <a:off x="2519772" y="5553236"/>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6" name="正方形/長方形 45"/>
            <p:cNvSpPr/>
            <p:nvPr/>
          </p:nvSpPr>
          <p:spPr bwMode="auto">
            <a:xfrm>
              <a:off x="4247964"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Ethernet Trailer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7" name="正方形/長方形 46"/>
            <p:cNvSpPr/>
            <p:nvPr/>
          </p:nvSpPr>
          <p:spPr bwMode="auto">
            <a:xfrm>
              <a:off x="143508"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Ethernet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正方形/長方形 47"/>
            <p:cNvSpPr/>
            <p:nvPr/>
          </p:nvSpPr>
          <p:spPr bwMode="auto">
            <a:xfrm>
              <a:off x="935596"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IP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9" name="正方形/長方形 48"/>
            <p:cNvSpPr/>
            <p:nvPr/>
          </p:nvSpPr>
          <p:spPr bwMode="auto">
            <a:xfrm>
              <a:off x="1727684"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0" name="正方形/長方形 49"/>
            <p:cNvSpPr/>
            <p:nvPr/>
          </p:nvSpPr>
          <p:spPr bwMode="auto">
            <a:xfrm>
              <a:off x="2519772" y="5553236"/>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1" name="正方形/長方形 50"/>
            <p:cNvSpPr/>
            <p:nvPr/>
          </p:nvSpPr>
          <p:spPr bwMode="auto">
            <a:xfrm>
              <a:off x="4247964" y="55532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Ethernet Trailer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2" name="Rectangle 31"/>
            <p:cNvSpPr>
              <a:spLocks noChangeArrowheads="1"/>
            </p:cNvSpPr>
            <p:nvPr/>
          </p:nvSpPr>
          <p:spPr bwMode="auto">
            <a:xfrm>
              <a:off x="5904446" y="4113076"/>
              <a:ext cx="1439862" cy="539490"/>
            </a:xfrm>
            <a:prstGeom prst="rect">
              <a:avLst/>
            </a:prstGeom>
            <a:noFill/>
            <a:ln w="9525">
              <a:solidFill>
                <a:schemeClr val="tx1"/>
              </a:solidFill>
              <a:miter lim="800000"/>
              <a:headEnd/>
              <a:tailEnd/>
            </a:ln>
          </p:spPr>
          <p:txBody>
            <a:bodyPr wrap="none" anchor="ctr"/>
            <a:lstStyle/>
            <a:p>
              <a:pPr algn="ctr"/>
              <a:r>
                <a:rPr lang="en-US" altLang="ja-JP" sz="1600" smtClean="0"/>
                <a:t>IP</a:t>
              </a:r>
              <a:endParaRPr lang="en-US" altLang="ja-JP" sz="1600"/>
            </a:p>
          </p:txBody>
        </p:sp>
        <p:sp>
          <p:nvSpPr>
            <p:cNvPr id="53" name="Rectangle 31"/>
            <p:cNvSpPr>
              <a:spLocks noChangeArrowheads="1"/>
            </p:cNvSpPr>
            <p:nvPr/>
          </p:nvSpPr>
          <p:spPr bwMode="auto">
            <a:xfrm>
              <a:off x="5904148" y="3284984"/>
              <a:ext cx="1439862" cy="539490"/>
            </a:xfrm>
            <a:prstGeom prst="rect">
              <a:avLst/>
            </a:prstGeom>
            <a:noFill/>
            <a:ln w="9525">
              <a:solidFill>
                <a:schemeClr val="tx1"/>
              </a:solidFill>
              <a:miter lim="800000"/>
              <a:headEnd/>
              <a:tailEnd/>
            </a:ln>
          </p:spPr>
          <p:txBody>
            <a:bodyPr wrap="none" anchor="ctr"/>
            <a:lstStyle/>
            <a:p>
              <a:pPr algn="ctr"/>
              <a:r>
                <a:rPr lang="en-US" altLang="ja-JP" sz="1600" smtClean="0"/>
                <a:t>TCP</a:t>
              </a:r>
              <a:endParaRPr lang="en-US" altLang="ja-JP" sz="1600"/>
            </a:p>
          </p:txBody>
        </p:sp>
        <p:sp>
          <p:nvSpPr>
            <p:cNvPr id="54" name="Line 33"/>
            <p:cNvSpPr>
              <a:spLocks noChangeShapeType="1"/>
            </p:cNvSpPr>
            <p:nvPr/>
          </p:nvSpPr>
          <p:spPr bwMode="auto">
            <a:xfrm>
              <a:off x="6624228" y="2996059"/>
              <a:ext cx="0" cy="288925"/>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55" name="Rectangle 31"/>
            <p:cNvSpPr>
              <a:spLocks noChangeArrowheads="1"/>
            </p:cNvSpPr>
            <p:nvPr/>
          </p:nvSpPr>
          <p:spPr bwMode="auto">
            <a:xfrm>
              <a:off x="5904446" y="2457462"/>
              <a:ext cx="1439862" cy="539490"/>
            </a:xfrm>
            <a:prstGeom prst="rect">
              <a:avLst/>
            </a:prstGeom>
            <a:noFill/>
            <a:ln w="9525">
              <a:solidFill>
                <a:schemeClr val="tx1"/>
              </a:solidFill>
              <a:miter lim="800000"/>
              <a:headEnd/>
              <a:tailEnd/>
            </a:ln>
          </p:spPr>
          <p:txBody>
            <a:bodyPr wrap="none" anchor="ctr"/>
            <a:lstStyle/>
            <a:p>
              <a:pPr algn="ctr"/>
              <a:r>
                <a:rPr lang="en-US" altLang="ja-JP" sz="1600" smtClean="0"/>
                <a:t>Application</a:t>
              </a:r>
              <a:endParaRPr lang="en-US" altLang="ja-JP" sz="1600"/>
            </a:p>
          </p:txBody>
        </p:sp>
        <p:sp>
          <p:nvSpPr>
            <p:cNvPr id="57" name="正方形/長方形 56"/>
            <p:cNvSpPr/>
            <p:nvPr/>
          </p:nvSpPr>
          <p:spPr bwMode="auto">
            <a:xfrm>
              <a:off x="935596" y="4581128"/>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IP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8" name="正方形/長方形 57"/>
            <p:cNvSpPr/>
            <p:nvPr/>
          </p:nvSpPr>
          <p:spPr bwMode="auto">
            <a:xfrm>
              <a:off x="1727684" y="4581128"/>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正方形/長方形 58"/>
            <p:cNvSpPr/>
            <p:nvPr/>
          </p:nvSpPr>
          <p:spPr bwMode="auto">
            <a:xfrm>
              <a:off x="2519772" y="4581128"/>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62" name="正方形/長方形 61"/>
            <p:cNvSpPr/>
            <p:nvPr/>
          </p:nvSpPr>
          <p:spPr bwMode="auto">
            <a:xfrm>
              <a:off x="935596" y="4581128"/>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IP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正方形/長方形 62"/>
            <p:cNvSpPr/>
            <p:nvPr/>
          </p:nvSpPr>
          <p:spPr bwMode="auto">
            <a:xfrm>
              <a:off x="1727684" y="4581128"/>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64" name="正方形/長方形 63"/>
            <p:cNvSpPr/>
            <p:nvPr/>
          </p:nvSpPr>
          <p:spPr bwMode="auto">
            <a:xfrm>
              <a:off x="2519772" y="4581128"/>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67" name="正方形/長方形 66"/>
            <p:cNvSpPr/>
            <p:nvPr/>
          </p:nvSpPr>
          <p:spPr bwMode="auto">
            <a:xfrm>
              <a:off x="1727684" y="37530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68" name="正方形/長方形 67"/>
            <p:cNvSpPr/>
            <p:nvPr/>
          </p:nvSpPr>
          <p:spPr bwMode="auto">
            <a:xfrm>
              <a:off x="2519772" y="3753036"/>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71" name="正方形/長方形 70"/>
            <p:cNvSpPr/>
            <p:nvPr/>
          </p:nvSpPr>
          <p:spPr bwMode="auto">
            <a:xfrm>
              <a:off x="1727684" y="3753036"/>
              <a:ext cx="792088"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TCP 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72" name="正方形/長方形 71"/>
            <p:cNvSpPr/>
            <p:nvPr/>
          </p:nvSpPr>
          <p:spPr bwMode="auto">
            <a:xfrm>
              <a:off x="2519772" y="3753036"/>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75" name="正方形/長方形 74"/>
            <p:cNvSpPr/>
            <p:nvPr/>
          </p:nvSpPr>
          <p:spPr bwMode="auto">
            <a:xfrm>
              <a:off x="2519772" y="2888940"/>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78" name="正方形/長方形 77"/>
            <p:cNvSpPr/>
            <p:nvPr/>
          </p:nvSpPr>
          <p:spPr bwMode="auto">
            <a:xfrm>
              <a:off x="2519772" y="2888940"/>
              <a:ext cx="172819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Application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80" name="正方形/長方形 79"/>
            <p:cNvSpPr/>
            <p:nvPr/>
          </p:nvSpPr>
          <p:spPr bwMode="auto">
            <a:xfrm>
              <a:off x="3239852" y="2060848"/>
              <a:ext cx="1008112"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 data</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81" name="正方形/長方形 80"/>
            <p:cNvSpPr/>
            <p:nvPr/>
          </p:nvSpPr>
          <p:spPr bwMode="auto">
            <a:xfrm>
              <a:off x="2519772" y="2060848"/>
              <a:ext cx="720080" cy="54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App</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200" smtClean="0"/>
                <a:t>Header</a:t>
              </a: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5"/>
          <p:cNvSpPr>
            <a:spLocks noGrp="1"/>
          </p:cNvSpPr>
          <p:nvPr>
            <p:ph type="sldNum" sz="quarter" idx="12"/>
          </p:nvPr>
        </p:nvSpPr>
        <p:spPr>
          <a:noFill/>
        </p:spPr>
        <p:txBody>
          <a:bodyPr/>
          <a:lstStyle/>
          <a:p>
            <a:fld id="{8CF133CD-3E6C-48B7-A504-82F3327FCF35}" type="slidenum">
              <a:rPr lang="en-US" altLang="ja-JP"/>
              <a:pPr/>
              <a:t>70</a:t>
            </a:fld>
            <a:endParaRPr lang="en-US" altLang="ja-JP"/>
          </a:p>
        </p:txBody>
      </p:sp>
      <p:sp>
        <p:nvSpPr>
          <p:cNvPr id="59395" name="Rectangle 2"/>
          <p:cNvSpPr>
            <a:spLocks noGrp="1" noChangeArrowheads="1"/>
          </p:cNvSpPr>
          <p:nvPr>
            <p:ph type="title"/>
          </p:nvPr>
        </p:nvSpPr>
        <p:spPr>
          <a:xfrm>
            <a:off x="2339975" y="0"/>
            <a:ext cx="4319588" cy="692150"/>
          </a:xfrm>
        </p:spPr>
        <p:txBody>
          <a:bodyPr/>
          <a:lstStyle/>
          <a:p>
            <a:r>
              <a:rPr lang="en-US" altLang="ja-JP" sz="3200" smtClean="0"/>
              <a:t>NEUNET Protocol</a:t>
            </a:r>
          </a:p>
        </p:txBody>
      </p:sp>
      <p:grpSp>
        <p:nvGrpSpPr>
          <p:cNvPr id="59396" name="グループ化 40"/>
          <p:cNvGrpSpPr>
            <a:grpSpLocks/>
          </p:cNvGrpSpPr>
          <p:nvPr/>
        </p:nvGrpSpPr>
        <p:grpSpPr bwMode="auto">
          <a:xfrm>
            <a:off x="9525" y="981075"/>
            <a:ext cx="5603875" cy="4176713"/>
            <a:chOff x="9872" y="981075"/>
            <a:chExt cx="7342543" cy="5472113"/>
          </a:xfrm>
        </p:grpSpPr>
        <p:sp>
          <p:nvSpPr>
            <p:cNvPr id="59442" name="Line 4"/>
            <p:cNvSpPr>
              <a:spLocks noChangeShapeType="1"/>
            </p:cNvSpPr>
            <p:nvPr/>
          </p:nvSpPr>
          <p:spPr bwMode="auto">
            <a:xfrm>
              <a:off x="875059" y="1628775"/>
              <a:ext cx="0" cy="4824413"/>
            </a:xfrm>
            <a:prstGeom prst="line">
              <a:avLst/>
            </a:prstGeom>
            <a:noFill/>
            <a:ln w="9525">
              <a:solidFill>
                <a:schemeClr val="tx1"/>
              </a:solidFill>
              <a:round/>
              <a:headEnd/>
              <a:tailEnd/>
            </a:ln>
          </p:spPr>
          <p:txBody>
            <a:bodyPr/>
            <a:lstStyle/>
            <a:p>
              <a:endParaRPr lang="ja-JP" altLang="en-US"/>
            </a:p>
          </p:txBody>
        </p:sp>
        <p:sp>
          <p:nvSpPr>
            <p:cNvPr id="59443" name="Line 5"/>
            <p:cNvSpPr>
              <a:spLocks noChangeShapeType="1"/>
            </p:cNvSpPr>
            <p:nvPr/>
          </p:nvSpPr>
          <p:spPr bwMode="auto">
            <a:xfrm>
              <a:off x="5555009" y="1557338"/>
              <a:ext cx="0" cy="4824412"/>
            </a:xfrm>
            <a:prstGeom prst="line">
              <a:avLst/>
            </a:prstGeom>
            <a:noFill/>
            <a:ln w="9525">
              <a:solidFill>
                <a:schemeClr val="tx1"/>
              </a:solidFill>
              <a:round/>
              <a:headEnd/>
              <a:tailEnd/>
            </a:ln>
          </p:spPr>
          <p:txBody>
            <a:bodyPr/>
            <a:lstStyle/>
            <a:p>
              <a:endParaRPr lang="ja-JP" altLang="en-US"/>
            </a:p>
          </p:txBody>
        </p:sp>
        <p:sp>
          <p:nvSpPr>
            <p:cNvPr id="59444" name="Line 6"/>
            <p:cNvSpPr>
              <a:spLocks noChangeShapeType="1"/>
            </p:cNvSpPr>
            <p:nvPr/>
          </p:nvSpPr>
          <p:spPr bwMode="auto">
            <a:xfrm>
              <a:off x="875059" y="1700213"/>
              <a:ext cx="4679950" cy="936625"/>
            </a:xfrm>
            <a:prstGeom prst="line">
              <a:avLst/>
            </a:prstGeom>
            <a:noFill/>
            <a:ln w="38100">
              <a:solidFill>
                <a:schemeClr val="tx1"/>
              </a:solidFill>
              <a:round/>
              <a:headEnd/>
              <a:tailEnd type="triangle" w="med" len="med"/>
            </a:ln>
          </p:spPr>
          <p:txBody>
            <a:bodyPr/>
            <a:lstStyle/>
            <a:p>
              <a:endParaRPr lang="ja-JP" altLang="en-US"/>
            </a:p>
          </p:txBody>
        </p:sp>
        <p:sp>
          <p:nvSpPr>
            <p:cNvPr id="59445" name="Line 7"/>
            <p:cNvSpPr>
              <a:spLocks noChangeShapeType="1"/>
            </p:cNvSpPr>
            <p:nvPr/>
          </p:nvSpPr>
          <p:spPr bwMode="auto">
            <a:xfrm flipH="1">
              <a:off x="875059" y="2924175"/>
              <a:ext cx="4679950" cy="647700"/>
            </a:xfrm>
            <a:prstGeom prst="line">
              <a:avLst/>
            </a:prstGeom>
            <a:noFill/>
            <a:ln w="38100">
              <a:solidFill>
                <a:schemeClr val="tx1"/>
              </a:solidFill>
              <a:round/>
              <a:headEnd/>
              <a:tailEnd type="triangle" w="med" len="med"/>
            </a:ln>
          </p:spPr>
          <p:txBody>
            <a:bodyPr/>
            <a:lstStyle/>
            <a:p>
              <a:endParaRPr lang="ja-JP" altLang="en-US"/>
            </a:p>
          </p:txBody>
        </p:sp>
        <p:sp>
          <p:nvSpPr>
            <p:cNvPr id="59446" name="Line 8"/>
            <p:cNvSpPr>
              <a:spLocks noChangeShapeType="1"/>
            </p:cNvSpPr>
            <p:nvPr/>
          </p:nvSpPr>
          <p:spPr bwMode="auto">
            <a:xfrm>
              <a:off x="875059" y="4221163"/>
              <a:ext cx="4679950" cy="936625"/>
            </a:xfrm>
            <a:prstGeom prst="line">
              <a:avLst/>
            </a:prstGeom>
            <a:noFill/>
            <a:ln w="38100">
              <a:solidFill>
                <a:schemeClr val="tx1"/>
              </a:solidFill>
              <a:round/>
              <a:headEnd/>
              <a:tailEnd type="triangle" w="med" len="med"/>
            </a:ln>
          </p:spPr>
          <p:txBody>
            <a:bodyPr/>
            <a:lstStyle/>
            <a:p>
              <a:endParaRPr lang="ja-JP" altLang="en-US"/>
            </a:p>
          </p:txBody>
        </p:sp>
        <p:sp>
          <p:nvSpPr>
            <p:cNvPr id="59447" name="Line 9"/>
            <p:cNvSpPr>
              <a:spLocks noChangeShapeType="1"/>
            </p:cNvSpPr>
            <p:nvPr/>
          </p:nvSpPr>
          <p:spPr bwMode="auto">
            <a:xfrm flipH="1">
              <a:off x="875059" y="5373688"/>
              <a:ext cx="4679950" cy="647700"/>
            </a:xfrm>
            <a:prstGeom prst="line">
              <a:avLst/>
            </a:prstGeom>
            <a:noFill/>
            <a:ln w="38100">
              <a:solidFill>
                <a:schemeClr val="tx1"/>
              </a:solidFill>
              <a:round/>
              <a:headEnd/>
              <a:tailEnd type="triangle" w="med" len="med"/>
            </a:ln>
          </p:spPr>
          <p:txBody>
            <a:bodyPr/>
            <a:lstStyle/>
            <a:p>
              <a:endParaRPr lang="ja-JP" altLang="en-US"/>
            </a:p>
          </p:txBody>
        </p:sp>
        <p:sp>
          <p:nvSpPr>
            <p:cNvPr id="59448" name="Text Box 10"/>
            <p:cNvSpPr txBox="1">
              <a:spLocks noChangeArrowheads="1"/>
            </p:cNvSpPr>
            <p:nvPr/>
          </p:nvSpPr>
          <p:spPr bwMode="auto">
            <a:xfrm>
              <a:off x="9872" y="1000125"/>
              <a:ext cx="1718607" cy="524278"/>
            </a:xfrm>
            <a:prstGeom prst="rect">
              <a:avLst/>
            </a:prstGeom>
            <a:noFill/>
            <a:ln w="9525">
              <a:noFill/>
              <a:miter lim="800000"/>
              <a:headEnd/>
              <a:tailEnd/>
            </a:ln>
          </p:spPr>
          <p:txBody>
            <a:bodyPr wrap="none">
              <a:spAutoFit/>
            </a:bodyPr>
            <a:lstStyle/>
            <a:p>
              <a:r>
                <a:rPr lang="en-US" altLang="ja-JP" sz="2000"/>
                <a:t>PC</a:t>
              </a:r>
              <a:r>
                <a:rPr lang="ja-JP" altLang="en-US" sz="2000"/>
                <a:t>（</a:t>
              </a:r>
              <a:r>
                <a:rPr lang="en-US" altLang="ja-JP" sz="2000"/>
                <a:t>DAQ)</a:t>
              </a:r>
            </a:p>
          </p:txBody>
        </p:sp>
        <p:sp>
          <p:nvSpPr>
            <p:cNvPr id="59449" name="Text Box 11"/>
            <p:cNvSpPr txBox="1">
              <a:spLocks noChangeArrowheads="1"/>
            </p:cNvSpPr>
            <p:nvPr/>
          </p:nvSpPr>
          <p:spPr bwMode="auto">
            <a:xfrm>
              <a:off x="4186585" y="981075"/>
              <a:ext cx="3165830" cy="524278"/>
            </a:xfrm>
            <a:prstGeom prst="rect">
              <a:avLst/>
            </a:prstGeom>
            <a:noFill/>
            <a:ln w="9525">
              <a:noFill/>
              <a:miter lim="800000"/>
              <a:headEnd/>
              <a:tailEnd/>
            </a:ln>
          </p:spPr>
          <p:txBody>
            <a:bodyPr wrap="none">
              <a:spAutoFit/>
            </a:bodyPr>
            <a:lstStyle/>
            <a:p>
              <a:r>
                <a:rPr lang="en-US" altLang="ja-JP" sz="2000"/>
                <a:t>NEUNET</a:t>
              </a:r>
              <a:r>
                <a:rPr lang="ja-JP" altLang="en-US" sz="2000"/>
                <a:t>モジュール</a:t>
              </a:r>
            </a:p>
          </p:txBody>
        </p:sp>
        <p:sp>
          <p:nvSpPr>
            <p:cNvPr id="59450" name="Text Box 12"/>
            <p:cNvSpPr txBox="1">
              <a:spLocks noChangeArrowheads="1"/>
            </p:cNvSpPr>
            <p:nvPr/>
          </p:nvSpPr>
          <p:spPr bwMode="auto">
            <a:xfrm>
              <a:off x="2062509" y="1484313"/>
              <a:ext cx="2369751" cy="524278"/>
            </a:xfrm>
            <a:prstGeom prst="rect">
              <a:avLst/>
            </a:prstGeom>
            <a:noFill/>
            <a:ln w="9525">
              <a:noFill/>
              <a:miter lim="800000"/>
              <a:headEnd/>
              <a:tailEnd/>
            </a:ln>
          </p:spPr>
          <p:txBody>
            <a:bodyPr wrap="none">
              <a:spAutoFit/>
            </a:bodyPr>
            <a:lstStyle/>
            <a:p>
              <a:r>
                <a:rPr lang="en-US" altLang="ja-JP" sz="2000"/>
                <a:t>length request</a:t>
              </a:r>
            </a:p>
          </p:txBody>
        </p:sp>
        <p:sp>
          <p:nvSpPr>
            <p:cNvPr id="59451" name="Text Box 13"/>
            <p:cNvSpPr txBox="1">
              <a:spLocks noChangeArrowheads="1"/>
            </p:cNvSpPr>
            <p:nvPr/>
          </p:nvSpPr>
          <p:spPr bwMode="auto">
            <a:xfrm>
              <a:off x="2135534" y="2708275"/>
              <a:ext cx="2191212" cy="524278"/>
            </a:xfrm>
            <a:prstGeom prst="rect">
              <a:avLst/>
            </a:prstGeom>
            <a:noFill/>
            <a:ln w="9525">
              <a:noFill/>
              <a:miter lim="800000"/>
              <a:headEnd/>
              <a:tailEnd/>
            </a:ln>
          </p:spPr>
          <p:txBody>
            <a:bodyPr wrap="none">
              <a:spAutoFit/>
            </a:bodyPr>
            <a:lstStyle/>
            <a:p>
              <a:r>
                <a:rPr lang="en-US" altLang="ja-JP" sz="2000"/>
                <a:t>length + data</a:t>
              </a:r>
            </a:p>
          </p:txBody>
        </p:sp>
        <p:sp>
          <p:nvSpPr>
            <p:cNvPr id="59452" name="Text Box 14"/>
            <p:cNvSpPr txBox="1">
              <a:spLocks noChangeArrowheads="1"/>
            </p:cNvSpPr>
            <p:nvPr/>
          </p:nvSpPr>
          <p:spPr bwMode="auto">
            <a:xfrm>
              <a:off x="2135534" y="3968751"/>
              <a:ext cx="2369751" cy="524278"/>
            </a:xfrm>
            <a:prstGeom prst="rect">
              <a:avLst/>
            </a:prstGeom>
            <a:noFill/>
            <a:ln w="9525">
              <a:noFill/>
              <a:miter lim="800000"/>
              <a:headEnd/>
              <a:tailEnd/>
            </a:ln>
          </p:spPr>
          <p:txBody>
            <a:bodyPr wrap="none">
              <a:spAutoFit/>
            </a:bodyPr>
            <a:lstStyle/>
            <a:p>
              <a:r>
                <a:rPr lang="en-US" altLang="ja-JP" sz="2000"/>
                <a:t>length request</a:t>
              </a:r>
            </a:p>
          </p:txBody>
        </p:sp>
        <p:sp>
          <p:nvSpPr>
            <p:cNvPr id="59453" name="Text Box 15"/>
            <p:cNvSpPr txBox="1">
              <a:spLocks noChangeArrowheads="1"/>
            </p:cNvSpPr>
            <p:nvPr/>
          </p:nvSpPr>
          <p:spPr bwMode="auto">
            <a:xfrm>
              <a:off x="2206972" y="5121276"/>
              <a:ext cx="2191212" cy="524278"/>
            </a:xfrm>
            <a:prstGeom prst="rect">
              <a:avLst/>
            </a:prstGeom>
            <a:noFill/>
            <a:ln w="9525">
              <a:noFill/>
              <a:miter lim="800000"/>
              <a:headEnd/>
              <a:tailEnd/>
            </a:ln>
          </p:spPr>
          <p:txBody>
            <a:bodyPr wrap="none">
              <a:spAutoFit/>
            </a:bodyPr>
            <a:lstStyle/>
            <a:p>
              <a:r>
                <a:rPr lang="en-US" altLang="ja-JP" sz="2000"/>
                <a:t>length + data</a:t>
              </a:r>
            </a:p>
          </p:txBody>
        </p:sp>
      </p:grpSp>
      <p:grpSp>
        <p:nvGrpSpPr>
          <p:cNvPr id="59397" name="グループ化 55"/>
          <p:cNvGrpSpPr>
            <a:grpSpLocks/>
          </p:cNvGrpSpPr>
          <p:nvPr/>
        </p:nvGrpSpPr>
        <p:grpSpPr bwMode="auto">
          <a:xfrm>
            <a:off x="4427538" y="2060575"/>
            <a:ext cx="1728787" cy="215900"/>
            <a:chOff x="4427984" y="2420888"/>
            <a:chExt cx="1728192" cy="216024"/>
          </a:xfrm>
        </p:grpSpPr>
        <p:sp>
          <p:nvSpPr>
            <p:cNvPr id="59434" name="正方形/長方形 16"/>
            <p:cNvSpPr>
              <a:spLocks noChangeArrowheads="1"/>
            </p:cNvSpPr>
            <p:nvPr/>
          </p:nvSpPr>
          <p:spPr bwMode="auto">
            <a:xfrm>
              <a:off x="4427984" y="2420888"/>
              <a:ext cx="216024" cy="216024"/>
            </a:xfrm>
            <a:prstGeom prst="rect">
              <a:avLst/>
            </a:prstGeom>
            <a:noFill/>
            <a:ln w="9525" algn="ctr">
              <a:solidFill>
                <a:schemeClr val="tx1"/>
              </a:solidFill>
              <a:round/>
              <a:headEnd/>
              <a:tailEnd/>
            </a:ln>
          </p:spPr>
          <p:txBody>
            <a:bodyPr/>
            <a:lstStyle/>
            <a:p>
              <a:endParaRPr lang="ja-JP" altLang="en-US"/>
            </a:p>
          </p:txBody>
        </p:sp>
        <p:sp>
          <p:nvSpPr>
            <p:cNvPr id="59435" name="正方形/長方形 17"/>
            <p:cNvSpPr>
              <a:spLocks noChangeArrowheads="1"/>
            </p:cNvSpPr>
            <p:nvPr/>
          </p:nvSpPr>
          <p:spPr bwMode="auto">
            <a:xfrm>
              <a:off x="4644008" y="2420888"/>
              <a:ext cx="216024" cy="216024"/>
            </a:xfrm>
            <a:prstGeom prst="rect">
              <a:avLst/>
            </a:prstGeom>
            <a:noFill/>
            <a:ln w="9525" algn="ctr">
              <a:solidFill>
                <a:schemeClr val="tx1"/>
              </a:solidFill>
              <a:round/>
              <a:headEnd/>
              <a:tailEnd/>
            </a:ln>
          </p:spPr>
          <p:txBody>
            <a:bodyPr/>
            <a:lstStyle/>
            <a:p>
              <a:endParaRPr lang="ja-JP" altLang="en-US"/>
            </a:p>
          </p:txBody>
        </p:sp>
        <p:sp>
          <p:nvSpPr>
            <p:cNvPr id="59436" name="正方形/長方形 18"/>
            <p:cNvSpPr>
              <a:spLocks noChangeArrowheads="1"/>
            </p:cNvSpPr>
            <p:nvPr/>
          </p:nvSpPr>
          <p:spPr bwMode="auto">
            <a:xfrm>
              <a:off x="4860032" y="2420888"/>
              <a:ext cx="216024" cy="216024"/>
            </a:xfrm>
            <a:prstGeom prst="rect">
              <a:avLst/>
            </a:prstGeom>
            <a:noFill/>
            <a:ln w="9525" algn="ctr">
              <a:solidFill>
                <a:schemeClr val="tx1"/>
              </a:solidFill>
              <a:round/>
              <a:headEnd/>
              <a:tailEnd/>
            </a:ln>
          </p:spPr>
          <p:txBody>
            <a:bodyPr/>
            <a:lstStyle/>
            <a:p>
              <a:endParaRPr lang="ja-JP" altLang="en-US"/>
            </a:p>
          </p:txBody>
        </p:sp>
        <p:sp>
          <p:nvSpPr>
            <p:cNvPr id="59437" name="正方形/長方形 19"/>
            <p:cNvSpPr>
              <a:spLocks noChangeArrowheads="1"/>
            </p:cNvSpPr>
            <p:nvPr/>
          </p:nvSpPr>
          <p:spPr bwMode="auto">
            <a:xfrm>
              <a:off x="5076056" y="2420888"/>
              <a:ext cx="216024" cy="216024"/>
            </a:xfrm>
            <a:prstGeom prst="rect">
              <a:avLst/>
            </a:prstGeom>
            <a:noFill/>
            <a:ln w="9525" algn="ctr">
              <a:solidFill>
                <a:schemeClr val="tx1"/>
              </a:solidFill>
              <a:round/>
              <a:headEnd/>
              <a:tailEnd/>
            </a:ln>
          </p:spPr>
          <p:txBody>
            <a:bodyPr/>
            <a:lstStyle/>
            <a:p>
              <a:endParaRPr lang="ja-JP" altLang="en-US"/>
            </a:p>
          </p:txBody>
        </p:sp>
        <p:sp>
          <p:nvSpPr>
            <p:cNvPr id="59438" name="正方形/長方形 20"/>
            <p:cNvSpPr>
              <a:spLocks noChangeArrowheads="1"/>
            </p:cNvSpPr>
            <p:nvPr/>
          </p:nvSpPr>
          <p:spPr bwMode="auto">
            <a:xfrm>
              <a:off x="5292080" y="2420888"/>
              <a:ext cx="216024" cy="216024"/>
            </a:xfrm>
            <a:prstGeom prst="rect">
              <a:avLst/>
            </a:prstGeom>
            <a:noFill/>
            <a:ln w="9525" algn="ctr">
              <a:solidFill>
                <a:schemeClr val="tx1"/>
              </a:solidFill>
              <a:round/>
              <a:headEnd/>
              <a:tailEnd/>
            </a:ln>
          </p:spPr>
          <p:txBody>
            <a:bodyPr/>
            <a:lstStyle/>
            <a:p>
              <a:endParaRPr lang="ja-JP" altLang="en-US"/>
            </a:p>
          </p:txBody>
        </p:sp>
        <p:sp>
          <p:nvSpPr>
            <p:cNvPr id="59439" name="正方形/長方形 21"/>
            <p:cNvSpPr>
              <a:spLocks noChangeArrowheads="1"/>
            </p:cNvSpPr>
            <p:nvPr/>
          </p:nvSpPr>
          <p:spPr bwMode="auto">
            <a:xfrm>
              <a:off x="5508104" y="2420888"/>
              <a:ext cx="216024" cy="216024"/>
            </a:xfrm>
            <a:prstGeom prst="rect">
              <a:avLst/>
            </a:prstGeom>
            <a:noFill/>
            <a:ln w="9525" algn="ctr">
              <a:solidFill>
                <a:schemeClr val="tx1"/>
              </a:solidFill>
              <a:round/>
              <a:headEnd/>
              <a:tailEnd/>
            </a:ln>
          </p:spPr>
          <p:txBody>
            <a:bodyPr/>
            <a:lstStyle/>
            <a:p>
              <a:endParaRPr lang="ja-JP" altLang="en-US"/>
            </a:p>
          </p:txBody>
        </p:sp>
        <p:sp>
          <p:nvSpPr>
            <p:cNvPr id="59440" name="正方形/長方形 22"/>
            <p:cNvSpPr>
              <a:spLocks noChangeArrowheads="1"/>
            </p:cNvSpPr>
            <p:nvPr/>
          </p:nvSpPr>
          <p:spPr bwMode="auto">
            <a:xfrm>
              <a:off x="5724128" y="2420888"/>
              <a:ext cx="216024" cy="216024"/>
            </a:xfrm>
            <a:prstGeom prst="rect">
              <a:avLst/>
            </a:prstGeom>
            <a:noFill/>
            <a:ln w="9525" algn="ctr">
              <a:solidFill>
                <a:schemeClr val="tx1"/>
              </a:solidFill>
              <a:round/>
              <a:headEnd/>
              <a:tailEnd/>
            </a:ln>
          </p:spPr>
          <p:txBody>
            <a:bodyPr/>
            <a:lstStyle/>
            <a:p>
              <a:endParaRPr lang="ja-JP" altLang="en-US"/>
            </a:p>
          </p:txBody>
        </p:sp>
        <p:sp>
          <p:nvSpPr>
            <p:cNvPr id="59441" name="正方形/長方形 23"/>
            <p:cNvSpPr>
              <a:spLocks noChangeArrowheads="1"/>
            </p:cNvSpPr>
            <p:nvPr/>
          </p:nvSpPr>
          <p:spPr bwMode="auto">
            <a:xfrm>
              <a:off x="5940152" y="2420888"/>
              <a:ext cx="216024" cy="216024"/>
            </a:xfrm>
            <a:prstGeom prst="rect">
              <a:avLst/>
            </a:prstGeom>
            <a:noFill/>
            <a:ln w="9525" algn="ctr">
              <a:solidFill>
                <a:schemeClr val="tx1"/>
              </a:solidFill>
              <a:round/>
              <a:headEnd/>
              <a:tailEnd/>
            </a:ln>
          </p:spPr>
          <p:txBody>
            <a:bodyPr/>
            <a:lstStyle/>
            <a:p>
              <a:endParaRPr lang="ja-JP" altLang="en-US"/>
            </a:p>
          </p:txBody>
        </p:sp>
      </p:grpSp>
      <p:sp>
        <p:nvSpPr>
          <p:cNvPr id="59398" name="正方形/長方形 35"/>
          <p:cNvSpPr>
            <a:spLocks noChangeArrowheads="1"/>
          </p:cNvSpPr>
          <p:nvPr/>
        </p:nvSpPr>
        <p:spPr bwMode="auto">
          <a:xfrm>
            <a:off x="10117138" y="2852738"/>
            <a:ext cx="215900" cy="215900"/>
          </a:xfrm>
          <a:prstGeom prst="rect">
            <a:avLst/>
          </a:prstGeom>
          <a:noFill/>
          <a:ln w="9525" algn="ctr">
            <a:solidFill>
              <a:schemeClr val="tx1"/>
            </a:solidFill>
            <a:round/>
            <a:headEnd/>
            <a:tailEnd/>
          </a:ln>
        </p:spPr>
        <p:txBody>
          <a:bodyPr/>
          <a:lstStyle/>
          <a:p>
            <a:endParaRPr lang="ja-JP" altLang="en-US"/>
          </a:p>
        </p:txBody>
      </p:sp>
      <p:sp>
        <p:nvSpPr>
          <p:cNvPr id="59399" name="正方形/長方形 36"/>
          <p:cNvSpPr>
            <a:spLocks noChangeArrowheads="1"/>
          </p:cNvSpPr>
          <p:nvPr/>
        </p:nvSpPr>
        <p:spPr bwMode="auto">
          <a:xfrm>
            <a:off x="10333038" y="2852738"/>
            <a:ext cx="215900" cy="215900"/>
          </a:xfrm>
          <a:prstGeom prst="rect">
            <a:avLst/>
          </a:prstGeom>
          <a:noFill/>
          <a:ln w="9525" algn="ctr">
            <a:solidFill>
              <a:schemeClr val="tx1"/>
            </a:solidFill>
            <a:round/>
            <a:headEnd/>
            <a:tailEnd/>
          </a:ln>
        </p:spPr>
        <p:txBody>
          <a:bodyPr/>
          <a:lstStyle/>
          <a:p>
            <a:endParaRPr lang="ja-JP" altLang="en-US"/>
          </a:p>
        </p:txBody>
      </p:sp>
      <p:sp>
        <p:nvSpPr>
          <p:cNvPr id="59400" name="正方形/長方形 37"/>
          <p:cNvSpPr>
            <a:spLocks noChangeArrowheads="1"/>
          </p:cNvSpPr>
          <p:nvPr/>
        </p:nvSpPr>
        <p:spPr bwMode="auto">
          <a:xfrm>
            <a:off x="10548938" y="2852738"/>
            <a:ext cx="215900" cy="215900"/>
          </a:xfrm>
          <a:prstGeom prst="rect">
            <a:avLst/>
          </a:prstGeom>
          <a:noFill/>
          <a:ln w="9525" algn="ctr">
            <a:solidFill>
              <a:schemeClr val="tx1"/>
            </a:solidFill>
            <a:round/>
            <a:headEnd/>
            <a:tailEnd/>
          </a:ln>
        </p:spPr>
        <p:txBody>
          <a:bodyPr/>
          <a:lstStyle/>
          <a:p>
            <a:endParaRPr lang="ja-JP" altLang="en-US"/>
          </a:p>
        </p:txBody>
      </p:sp>
      <p:sp>
        <p:nvSpPr>
          <p:cNvPr id="59401" name="正方形/長方形 38"/>
          <p:cNvSpPr>
            <a:spLocks noChangeArrowheads="1"/>
          </p:cNvSpPr>
          <p:nvPr/>
        </p:nvSpPr>
        <p:spPr bwMode="auto">
          <a:xfrm>
            <a:off x="10764838" y="2852738"/>
            <a:ext cx="215900" cy="215900"/>
          </a:xfrm>
          <a:prstGeom prst="rect">
            <a:avLst/>
          </a:prstGeom>
          <a:noFill/>
          <a:ln w="9525" algn="ctr">
            <a:solidFill>
              <a:schemeClr val="tx1"/>
            </a:solidFill>
            <a:round/>
            <a:headEnd/>
            <a:tailEnd/>
          </a:ln>
        </p:spPr>
        <p:txBody>
          <a:bodyPr/>
          <a:lstStyle/>
          <a:p>
            <a:endParaRPr lang="ja-JP" altLang="en-US"/>
          </a:p>
        </p:txBody>
      </p:sp>
      <p:sp>
        <p:nvSpPr>
          <p:cNvPr id="59402" name="正方形/長方形 39"/>
          <p:cNvSpPr>
            <a:spLocks noChangeArrowheads="1"/>
          </p:cNvSpPr>
          <p:nvPr/>
        </p:nvSpPr>
        <p:spPr bwMode="auto">
          <a:xfrm>
            <a:off x="10980738" y="2852738"/>
            <a:ext cx="215900" cy="215900"/>
          </a:xfrm>
          <a:prstGeom prst="rect">
            <a:avLst/>
          </a:prstGeom>
          <a:noFill/>
          <a:ln w="9525" algn="ctr">
            <a:solidFill>
              <a:schemeClr val="tx1"/>
            </a:solidFill>
            <a:round/>
            <a:headEnd/>
            <a:tailEnd/>
          </a:ln>
        </p:spPr>
        <p:txBody>
          <a:bodyPr/>
          <a:lstStyle/>
          <a:p>
            <a:endParaRPr lang="ja-JP" altLang="en-US"/>
          </a:p>
        </p:txBody>
      </p:sp>
      <p:grpSp>
        <p:nvGrpSpPr>
          <p:cNvPr id="59403" name="グループ化 56"/>
          <p:cNvGrpSpPr>
            <a:grpSpLocks/>
          </p:cNvGrpSpPr>
          <p:nvPr/>
        </p:nvGrpSpPr>
        <p:grpSpPr bwMode="auto">
          <a:xfrm>
            <a:off x="4427538" y="2852738"/>
            <a:ext cx="4321175" cy="215900"/>
            <a:chOff x="4427984" y="2852936"/>
            <a:chExt cx="4320480" cy="216024"/>
          </a:xfrm>
        </p:grpSpPr>
        <p:sp>
          <p:nvSpPr>
            <p:cNvPr id="59411" name="正方形/長方形 54"/>
            <p:cNvSpPr>
              <a:spLocks noChangeArrowheads="1"/>
            </p:cNvSpPr>
            <p:nvPr/>
          </p:nvSpPr>
          <p:spPr bwMode="auto">
            <a:xfrm>
              <a:off x="7020272" y="2852936"/>
              <a:ext cx="1728192" cy="216024"/>
            </a:xfrm>
            <a:prstGeom prst="rect">
              <a:avLst/>
            </a:prstGeom>
            <a:solidFill>
              <a:srgbClr val="FF0000"/>
            </a:solidFill>
            <a:ln w="38100" algn="ctr">
              <a:solidFill>
                <a:schemeClr val="tx1"/>
              </a:solidFill>
              <a:round/>
              <a:headEnd/>
              <a:tailEnd/>
            </a:ln>
          </p:spPr>
          <p:txBody>
            <a:bodyPr/>
            <a:lstStyle/>
            <a:p>
              <a:endParaRPr lang="ja-JP" altLang="en-US"/>
            </a:p>
          </p:txBody>
        </p:sp>
        <p:sp>
          <p:nvSpPr>
            <p:cNvPr id="59412" name="正方形/長方形 53"/>
            <p:cNvSpPr>
              <a:spLocks noChangeArrowheads="1"/>
            </p:cNvSpPr>
            <p:nvPr/>
          </p:nvSpPr>
          <p:spPr bwMode="auto">
            <a:xfrm>
              <a:off x="5292080" y="2852936"/>
              <a:ext cx="1728192" cy="216024"/>
            </a:xfrm>
            <a:prstGeom prst="rect">
              <a:avLst/>
            </a:prstGeom>
            <a:solidFill>
              <a:srgbClr val="FF0000"/>
            </a:solidFill>
            <a:ln w="38100" algn="ctr">
              <a:solidFill>
                <a:schemeClr val="tx1"/>
              </a:solidFill>
              <a:round/>
              <a:headEnd/>
              <a:tailEnd/>
            </a:ln>
          </p:spPr>
          <p:txBody>
            <a:bodyPr/>
            <a:lstStyle/>
            <a:p>
              <a:endParaRPr lang="ja-JP" altLang="en-US"/>
            </a:p>
          </p:txBody>
        </p:sp>
        <p:sp>
          <p:nvSpPr>
            <p:cNvPr id="59413" name="正方形/長方形 52"/>
            <p:cNvSpPr>
              <a:spLocks noChangeArrowheads="1"/>
            </p:cNvSpPr>
            <p:nvPr/>
          </p:nvSpPr>
          <p:spPr bwMode="auto">
            <a:xfrm>
              <a:off x="4427984" y="2852936"/>
              <a:ext cx="864096" cy="216024"/>
            </a:xfrm>
            <a:prstGeom prst="rect">
              <a:avLst/>
            </a:prstGeom>
            <a:solidFill>
              <a:srgbClr val="0070C0"/>
            </a:solidFill>
            <a:ln w="38100" algn="ctr">
              <a:solidFill>
                <a:schemeClr val="tx1"/>
              </a:solidFill>
              <a:round/>
              <a:headEnd/>
              <a:tailEnd/>
            </a:ln>
          </p:spPr>
          <p:txBody>
            <a:bodyPr/>
            <a:lstStyle/>
            <a:p>
              <a:endParaRPr lang="ja-JP" altLang="en-US"/>
            </a:p>
          </p:txBody>
        </p:sp>
        <p:sp>
          <p:nvSpPr>
            <p:cNvPr id="59414" name="正方形/長方形 24"/>
            <p:cNvSpPr>
              <a:spLocks noChangeArrowheads="1"/>
            </p:cNvSpPr>
            <p:nvPr/>
          </p:nvSpPr>
          <p:spPr bwMode="auto">
            <a:xfrm>
              <a:off x="4427984" y="2852936"/>
              <a:ext cx="216024" cy="216024"/>
            </a:xfrm>
            <a:prstGeom prst="rect">
              <a:avLst/>
            </a:prstGeom>
            <a:noFill/>
            <a:ln w="9525" algn="ctr">
              <a:solidFill>
                <a:schemeClr val="tx1"/>
              </a:solidFill>
              <a:round/>
              <a:headEnd/>
              <a:tailEnd/>
            </a:ln>
          </p:spPr>
          <p:txBody>
            <a:bodyPr/>
            <a:lstStyle/>
            <a:p>
              <a:endParaRPr lang="ja-JP" altLang="en-US"/>
            </a:p>
          </p:txBody>
        </p:sp>
        <p:sp>
          <p:nvSpPr>
            <p:cNvPr id="59415" name="正方形/長方形 25"/>
            <p:cNvSpPr>
              <a:spLocks noChangeArrowheads="1"/>
            </p:cNvSpPr>
            <p:nvPr/>
          </p:nvSpPr>
          <p:spPr bwMode="auto">
            <a:xfrm>
              <a:off x="4644008" y="2852936"/>
              <a:ext cx="216024" cy="216024"/>
            </a:xfrm>
            <a:prstGeom prst="rect">
              <a:avLst/>
            </a:prstGeom>
            <a:noFill/>
            <a:ln w="9525" algn="ctr">
              <a:solidFill>
                <a:schemeClr val="tx1"/>
              </a:solidFill>
              <a:round/>
              <a:headEnd/>
              <a:tailEnd/>
            </a:ln>
          </p:spPr>
          <p:txBody>
            <a:bodyPr/>
            <a:lstStyle/>
            <a:p>
              <a:endParaRPr lang="ja-JP" altLang="en-US"/>
            </a:p>
          </p:txBody>
        </p:sp>
        <p:sp>
          <p:nvSpPr>
            <p:cNvPr id="59416" name="正方形/長方形 26"/>
            <p:cNvSpPr>
              <a:spLocks noChangeArrowheads="1"/>
            </p:cNvSpPr>
            <p:nvPr/>
          </p:nvSpPr>
          <p:spPr bwMode="auto">
            <a:xfrm>
              <a:off x="4860032" y="2852936"/>
              <a:ext cx="216024" cy="216024"/>
            </a:xfrm>
            <a:prstGeom prst="rect">
              <a:avLst/>
            </a:prstGeom>
            <a:noFill/>
            <a:ln w="9525" algn="ctr">
              <a:solidFill>
                <a:schemeClr val="tx1"/>
              </a:solidFill>
              <a:round/>
              <a:headEnd/>
              <a:tailEnd/>
            </a:ln>
          </p:spPr>
          <p:txBody>
            <a:bodyPr/>
            <a:lstStyle/>
            <a:p>
              <a:endParaRPr lang="ja-JP" altLang="en-US"/>
            </a:p>
          </p:txBody>
        </p:sp>
        <p:sp>
          <p:nvSpPr>
            <p:cNvPr id="59417" name="正方形/長方形 27"/>
            <p:cNvSpPr>
              <a:spLocks noChangeArrowheads="1"/>
            </p:cNvSpPr>
            <p:nvPr/>
          </p:nvSpPr>
          <p:spPr bwMode="auto">
            <a:xfrm>
              <a:off x="5076056" y="2852936"/>
              <a:ext cx="216024" cy="216024"/>
            </a:xfrm>
            <a:prstGeom prst="rect">
              <a:avLst/>
            </a:prstGeom>
            <a:noFill/>
            <a:ln w="9525" algn="ctr">
              <a:solidFill>
                <a:schemeClr val="tx1"/>
              </a:solidFill>
              <a:round/>
              <a:headEnd/>
              <a:tailEnd/>
            </a:ln>
          </p:spPr>
          <p:txBody>
            <a:bodyPr/>
            <a:lstStyle/>
            <a:p>
              <a:endParaRPr lang="ja-JP" altLang="en-US"/>
            </a:p>
          </p:txBody>
        </p:sp>
        <p:sp>
          <p:nvSpPr>
            <p:cNvPr id="59418" name="正方形/長方形 28"/>
            <p:cNvSpPr>
              <a:spLocks noChangeArrowheads="1"/>
            </p:cNvSpPr>
            <p:nvPr/>
          </p:nvSpPr>
          <p:spPr bwMode="auto">
            <a:xfrm>
              <a:off x="5292080" y="2852936"/>
              <a:ext cx="216024" cy="216024"/>
            </a:xfrm>
            <a:prstGeom prst="rect">
              <a:avLst/>
            </a:prstGeom>
            <a:noFill/>
            <a:ln w="9525" algn="ctr">
              <a:solidFill>
                <a:schemeClr val="tx1"/>
              </a:solidFill>
              <a:round/>
              <a:headEnd/>
              <a:tailEnd/>
            </a:ln>
          </p:spPr>
          <p:txBody>
            <a:bodyPr/>
            <a:lstStyle/>
            <a:p>
              <a:endParaRPr lang="ja-JP" altLang="en-US"/>
            </a:p>
          </p:txBody>
        </p:sp>
        <p:sp>
          <p:nvSpPr>
            <p:cNvPr id="59419" name="正方形/長方形 29"/>
            <p:cNvSpPr>
              <a:spLocks noChangeArrowheads="1"/>
            </p:cNvSpPr>
            <p:nvPr/>
          </p:nvSpPr>
          <p:spPr bwMode="auto">
            <a:xfrm>
              <a:off x="5508104" y="2852936"/>
              <a:ext cx="216024" cy="216024"/>
            </a:xfrm>
            <a:prstGeom prst="rect">
              <a:avLst/>
            </a:prstGeom>
            <a:noFill/>
            <a:ln w="9525" algn="ctr">
              <a:solidFill>
                <a:schemeClr val="tx1"/>
              </a:solidFill>
              <a:round/>
              <a:headEnd/>
              <a:tailEnd/>
            </a:ln>
          </p:spPr>
          <p:txBody>
            <a:bodyPr/>
            <a:lstStyle/>
            <a:p>
              <a:endParaRPr lang="ja-JP" altLang="en-US"/>
            </a:p>
          </p:txBody>
        </p:sp>
        <p:sp>
          <p:nvSpPr>
            <p:cNvPr id="59420" name="正方形/長方形 30"/>
            <p:cNvSpPr>
              <a:spLocks noChangeArrowheads="1"/>
            </p:cNvSpPr>
            <p:nvPr/>
          </p:nvSpPr>
          <p:spPr bwMode="auto">
            <a:xfrm>
              <a:off x="5724128" y="2852936"/>
              <a:ext cx="216024" cy="216024"/>
            </a:xfrm>
            <a:prstGeom prst="rect">
              <a:avLst/>
            </a:prstGeom>
            <a:noFill/>
            <a:ln w="9525" algn="ctr">
              <a:solidFill>
                <a:schemeClr val="tx1"/>
              </a:solidFill>
              <a:round/>
              <a:headEnd/>
              <a:tailEnd/>
            </a:ln>
          </p:spPr>
          <p:txBody>
            <a:bodyPr/>
            <a:lstStyle/>
            <a:p>
              <a:endParaRPr lang="ja-JP" altLang="en-US"/>
            </a:p>
          </p:txBody>
        </p:sp>
        <p:sp>
          <p:nvSpPr>
            <p:cNvPr id="59421" name="正方形/長方形 31"/>
            <p:cNvSpPr>
              <a:spLocks noChangeArrowheads="1"/>
            </p:cNvSpPr>
            <p:nvPr/>
          </p:nvSpPr>
          <p:spPr bwMode="auto">
            <a:xfrm>
              <a:off x="5940152" y="2852936"/>
              <a:ext cx="216024" cy="216024"/>
            </a:xfrm>
            <a:prstGeom prst="rect">
              <a:avLst/>
            </a:prstGeom>
            <a:noFill/>
            <a:ln w="9525" algn="ctr">
              <a:solidFill>
                <a:schemeClr val="tx1"/>
              </a:solidFill>
              <a:round/>
              <a:headEnd/>
              <a:tailEnd/>
            </a:ln>
          </p:spPr>
          <p:txBody>
            <a:bodyPr/>
            <a:lstStyle/>
            <a:p>
              <a:endParaRPr lang="ja-JP" altLang="en-US"/>
            </a:p>
          </p:txBody>
        </p:sp>
        <p:sp>
          <p:nvSpPr>
            <p:cNvPr id="59422" name="正方形/長方形 32"/>
            <p:cNvSpPr>
              <a:spLocks noChangeArrowheads="1"/>
            </p:cNvSpPr>
            <p:nvPr/>
          </p:nvSpPr>
          <p:spPr bwMode="auto">
            <a:xfrm>
              <a:off x="6156176" y="2852936"/>
              <a:ext cx="216024" cy="216024"/>
            </a:xfrm>
            <a:prstGeom prst="rect">
              <a:avLst/>
            </a:prstGeom>
            <a:noFill/>
            <a:ln w="9525" algn="ctr">
              <a:solidFill>
                <a:schemeClr val="tx1"/>
              </a:solidFill>
              <a:round/>
              <a:headEnd/>
              <a:tailEnd/>
            </a:ln>
          </p:spPr>
          <p:txBody>
            <a:bodyPr/>
            <a:lstStyle/>
            <a:p>
              <a:endParaRPr lang="ja-JP" altLang="en-US"/>
            </a:p>
          </p:txBody>
        </p:sp>
        <p:sp>
          <p:nvSpPr>
            <p:cNvPr id="59423" name="正方形/長方形 33"/>
            <p:cNvSpPr>
              <a:spLocks noChangeArrowheads="1"/>
            </p:cNvSpPr>
            <p:nvPr/>
          </p:nvSpPr>
          <p:spPr bwMode="auto">
            <a:xfrm>
              <a:off x="6372200" y="2852936"/>
              <a:ext cx="216024" cy="216024"/>
            </a:xfrm>
            <a:prstGeom prst="rect">
              <a:avLst/>
            </a:prstGeom>
            <a:noFill/>
            <a:ln w="9525" algn="ctr">
              <a:solidFill>
                <a:schemeClr val="tx1"/>
              </a:solidFill>
              <a:round/>
              <a:headEnd/>
              <a:tailEnd/>
            </a:ln>
          </p:spPr>
          <p:txBody>
            <a:bodyPr/>
            <a:lstStyle/>
            <a:p>
              <a:endParaRPr lang="ja-JP" altLang="en-US"/>
            </a:p>
          </p:txBody>
        </p:sp>
        <p:sp>
          <p:nvSpPr>
            <p:cNvPr id="59424" name="正方形/長方形 34"/>
            <p:cNvSpPr>
              <a:spLocks noChangeArrowheads="1"/>
            </p:cNvSpPr>
            <p:nvPr/>
          </p:nvSpPr>
          <p:spPr bwMode="auto">
            <a:xfrm>
              <a:off x="6588224" y="2852936"/>
              <a:ext cx="216024" cy="216024"/>
            </a:xfrm>
            <a:prstGeom prst="rect">
              <a:avLst/>
            </a:prstGeom>
            <a:noFill/>
            <a:ln w="9525" algn="ctr">
              <a:solidFill>
                <a:schemeClr val="tx1"/>
              </a:solidFill>
              <a:round/>
              <a:headEnd/>
              <a:tailEnd/>
            </a:ln>
          </p:spPr>
          <p:txBody>
            <a:bodyPr/>
            <a:lstStyle/>
            <a:p>
              <a:endParaRPr lang="ja-JP" altLang="en-US"/>
            </a:p>
          </p:txBody>
        </p:sp>
        <p:sp>
          <p:nvSpPr>
            <p:cNvPr id="59425" name="正方形/長方形 41"/>
            <p:cNvSpPr>
              <a:spLocks noChangeArrowheads="1"/>
            </p:cNvSpPr>
            <p:nvPr/>
          </p:nvSpPr>
          <p:spPr bwMode="auto">
            <a:xfrm>
              <a:off x="6804248" y="2852936"/>
              <a:ext cx="216024" cy="216024"/>
            </a:xfrm>
            <a:prstGeom prst="rect">
              <a:avLst/>
            </a:prstGeom>
            <a:noFill/>
            <a:ln w="9525" algn="ctr">
              <a:solidFill>
                <a:schemeClr val="tx1"/>
              </a:solidFill>
              <a:round/>
              <a:headEnd/>
              <a:tailEnd/>
            </a:ln>
          </p:spPr>
          <p:txBody>
            <a:bodyPr/>
            <a:lstStyle/>
            <a:p>
              <a:endParaRPr lang="ja-JP" altLang="en-US"/>
            </a:p>
          </p:txBody>
        </p:sp>
        <p:sp>
          <p:nvSpPr>
            <p:cNvPr id="59426" name="正方形/長方形 42"/>
            <p:cNvSpPr>
              <a:spLocks noChangeArrowheads="1"/>
            </p:cNvSpPr>
            <p:nvPr/>
          </p:nvSpPr>
          <p:spPr bwMode="auto">
            <a:xfrm>
              <a:off x="7020272" y="2852936"/>
              <a:ext cx="216024" cy="216024"/>
            </a:xfrm>
            <a:prstGeom prst="rect">
              <a:avLst/>
            </a:prstGeom>
            <a:noFill/>
            <a:ln w="9525" algn="ctr">
              <a:solidFill>
                <a:schemeClr val="tx1"/>
              </a:solidFill>
              <a:round/>
              <a:headEnd/>
              <a:tailEnd/>
            </a:ln>
          </p:spPr>
          <p:txBody>
            <a:bodyPr/>
            <a:lstStyle/>
            <a:p>
              <a:endParaRPr lang="ja-JP" altLang="en-US"/>
            </a:p>
          </p:txBody>
        </p:sp>
        <p:sp>
          <p:nvSpPr>
            <p:cNvPr id="59427" name="正方形/長方形 43"/>
            <p:cNvSpPr>
              <a:spLocks noChangeArrowheads="1"/>
            </p:cNvSpPr>
            <p:nvPr/>
          </p:nvSpPr>
          <p:spPr bwMode="auto">
            <a:xfrm>
              <a:off x="7236296" y="2852936"/>
              <a:ext cx="216024" cy="216024"/>
            </a:xfrm>
            <a:prstGeom prst="rect">
              <a:avLst/>
            </a:prstGeom>
            <a:noFill/>
            <a:ln w="9525" algn="ctr">
              <a:solidFill>
                <a:schemeClr val="tx1"/>
              </a:solidFill>
              <a:round/>
              <a:headEnd/>
              <a:tailEnd/>
            </a:ln>
          </p:spPr>
          <p:txBody>
            <a:bodyPr/>
            <a:lstStyle/>
            <a:p>
              <a:endParaRPr lang="ja-JP" altLang="en-US"/>
            </a:p>
          </p:txBody>
        </p:sp>
        <p:sp>
          <p:nvSpPr>
            <p:cNvPr id="59428" name="正方形/長方形 44"/>
            <p:cNvSpPr>
              <a:spLocks noChangeArrowheads="1"/>
            </p:cNvSpPr>
            <p:nvPr/>
          </p:nvSpPr>
          <p:spPr bwMode="auto">
            <a:xfrm>
              <a:off x="7452320" y="2852936"/>
              <a:ext cx="216024" cy="216024"/>
            </a:xfrm>
            <a:prstGeom prst="rect">
              <a:avLst/>
            </a:prstGeom>
            <a:noFill/>
            <a:ln w="9525" algn="ctr">
              <a:solidFill>
                <a:schemeClr val="tx1"/>
              </a:solidFill>
              <a:round/>
              <a:headEnd/>
              <a:tailEnd/>
            </a:ln>
          </p:spPr>
          <p:txBody>
            <a:bodyPr/>
            <a:lstStyle/>
            <a:p>
              <a:endParaRPr lang="ja-JP" altLang="en-US"/>
            </a:p>
          </p:txBody>
        </p:sp>
        <p:sp>
          <p:nvSpPr>
            <p:cNvPr id="59429" name="正方形/長方形 45"/>
            <p:cNvSpPr>
              <a:spLocks noChangeArrowheads="1"/>
            </p:cNvSpPr>
            <p:nvPr/>
          </p:nvSpPr>
          <p:spPr bwMode="auto">
            <a:xfrm>
              <a:off x="7668344" y="2852936"/>
              <a:ext cx="216024" cy="216024"/>
            </a:xfrm>
            <a:prstGeom prst="rect">
              <a:avLst/>
            </a:prstGeom>
            <a:noFill/>
            <a:ln w="9525" algn="ctr">
              <a:solidFill>
                <a:schemeClr val="tx1"/>
              </a:solidFill>
              <a:round/>
              <a:headEnd/>
              <a:tailEnd/>
            </a:ln>
          </p:spPr>
          <p:txBody>
            <a:bodyPr/>
            <a:lstStyle/>
            <a:p>
              <a:endParaRPr lang="ja-JP" altLang="en-US"/>
            </a:p>
          </p:txBody>
        </p:sp>
        <p:sp>
          <p:nvSpPr>
            <p:cNvPr id="59430" name="正方形/長方形 46"/>
            <p:cNvSpPr>
              <a:spLocks noChangeArrowheads="1"/>
            </p:cNvSpPr>
            <p:nvPr/>
          </p:nvSpPr>
          <p:spPr bwMode="auto">
            <a:xfrm>
              <a:off x="7884368" y="2852936"/>
              <a:ext cx="216024" cy="216024"/>
            </a:xfrm>
            <a:prstGeom prst="rect">
              <a:avLst/>
            </a:prstGeom>
            <a:noFill/>
            <a:ln w="9525" algn="ctr">
              <a:solidFill>
                <a:schemeClr val="tx1"/>
              </a:solidFill>
              <a:round/>
              <a:headEnd/>
              <a:tailEnd/>
            </a:ln>
          </p:spPr>
          <p:txBody>
            <a:bodyPr/>
            <a:lstStyle/>
            <a:p>
              <a:endParaRPr lang="ja-JP" altLang="en-US"/>
            </a:p>
          </p:txBody>
        </p:sp>
        <p:sp>
          <p:nvSpPr>
            <p:cNvPr id="59431" name="正方形/長方形 47"/>
            <p:cNvSpPr>
              <a:spLocks noChangeArrowheads="1"/>
            </p:cNvSpPr>
            <p:nvPr/>
          </p:nvSpPr>
          <p:spPr bwMode="auto">
            <a:xfrm>
              <a:off x="8100392" y="2852936"/>
              <a:ext cx="216024" cy="216024"/>
            </a:xfrm>
            <a:prstGeom prst="rect">
              <a:avLst/>
            </a:prstGeom>
            <a:noFill/>
            <a:ln w="9525" algn="ctr">
              <a:solidFill>
                <a:schemeClr val="tx1"/>
              </a:solidFill>
              <a:round/>
              <a:headEnd/>
              <a:tailEnd/>
            </a:ln>
          </p:spPr>
          <p:txBody>
            <a:bodyPr/>
            <a:lstStyle/>
            <a:p>
              <a:endParaRPr lang="ja-JP" altLang="en-US"/>
            </a:p>
          </p:txBody>
        </p:sp>
        <p:sp>
          <p:nvSpPr>
            <p:cNvPr id="59432" name="正方形/長方形 48"/>
            <p:cNvSpPr>
              <a:spLocks noChangeArrowheads="1"/>
            </p:cNvSpPr>
            <p:nvPr/>
          </p:nvSpPr>
          <p:spPr bwMode="auto">
            <a:xfrm>
              <a:off x="8316416" y="2852936"/>
              <a:ext cx="216024" cy="216024"/>
            </a:xfrm>
            <a:prstGeom prst="rect">
              <a:avLst/>
            </a:prstGeom>
            <a:noFill/>
            <a:ln w="9525" algn="ctr">
              <a:solidFill>
                <a:schemeClr val="tx1"/>
              </a:solidFill>
              <a:round/>
              <a:headEnd/>
              <a:tailEnd/>
            </a:ln>
          </p:spPr>
          <p:txBody>
            <a:bodyPr/>
            <a:lstStyle/>
            <a:p>
              <a:endParaRPr lang="ja-JP" altLang="en-US"/>
            </a:p>
          </p:txBody>
        </p:sp>
        <p:sp>
          <p:nvSpPr>
            <p:cNvPr id="59433" name="正方形/長方形 49"/>
            <p:cNvSpPr>
              <a:spLocks noChangeArrowheads="1"/>
            </p:cNvSpPr>
            <p:nvPr/>
          </p:nvSpPr>
          <p:spPr bwMode="auto">
            <a:xfrm>
              <a:off x="8532440" y="2852936"/>
              <a:ext cx="216024" cy="216024"/>
            </a:xfrm>
            <a:prstGeom prst="rect">
              <a:avLst/>
            </a:prstGeom>
            <a:noFill/>
            <a:ln w="9525" algn="ctr">
              <a:solidFill>
                <a:schemeClr val="tx1"/>
              </a:solidFill>
              <a:round/>
              <a:headEnd/>
              <a:tailEnd/>
            </a:ln>
          </p:spPr>
          <p:txBody>
            <a:bodyPr/>
            <a:lstStyle/>
            <a:p>
              <a:endParaRPr lang="ja-JP" altLang="en-US"/>
            </a:p>
          </p:txBody>
        </p:sp>
      </p:grpSp>
      <p:sp>
        <p:nvSpPr>
          <p:cNvPr id="59404" name="テキスト ボックス 57"/>
          <p:cNvSpPr txBox="1">
            <a:spLocks noChangeArrowheads="1"/>
          </p:cNvSpPr>
          <p:nvPr/>
        </p:nvSpPr>
        <p:spPr bwMode="auto">
          <a:xfrm>
            <a:off x="4365625" y="1700213"/>
            <a:ext cx="1646238" cy="369887"/>
          </a:xfrm>
          <a:prstGeom prst="rect">
            <a:avLst/>
          </a:prstGeom>
          <a:noFill/>
          <a:ln w="9525">
            <a:noFill/>
            <a:miter lim="800000"/>
            <a:headEnd/>
            <a:tailEnd/>
          </a:ln>
        </p:spPr>
        <p:txBody>
          <a:bodyPr wrap="none">
            <a:spAutoFit/>
          </a:bodyPr>
          <a:lstStyle/>
          <a:p>
            <a:r>
              <a:rPr lang="en-US" altLang="ja-JP"/>
              <a:t>length request</a:t>
            </a:r>
            <a:endParaRPr lang="ja-JP" altLang="en-US"/>
          </a:p>
        </p:txBody>
      </p:sp>
      <p:sp>
        <p:nvSpPr>
          <p:cNvPr id="59405" name="テキスト ボックス 58"/>
          <p:cNvSpPr txBox="1">
            <a:spLocks noChangeArrowheads="1"/>
          </p:cNvSpPr>
          <p:nvPr/>
        </p:nvSpPr>
        <p:spPr bwMode="auto">
          <a:xfrm>
            <a:off x="4356100" y="2420938"/>
            <a:ext cx="1524000" cy="369887"/>
          </a:xfrm>
          <a:prstGeom prst="rect">
            <a:avLst/>
          </a:prstGeom>
          <a:noFill/>
          <a:ln w="9525">
            <a:noFill/>
            <a:miter lim="800000"/>
            <a:headEnd/>
            <a:tailEnd/>
          </a:ln>
        </p:spPr>
        <p:txBody>
          <a:bodyPr wrap="none">
            <a:spAutoFit/>
          </a:bodyPr>
          <a:lstStyle/>
          <a:p>
            <a:r>
              <a:rPr lang="en-US" altLang="ja-JP"/>
              <a:t>length + data</a:t>
            </a:r>
            <a:endParaRPr lang="ja-JP" altLang="en-US"/>
          </a:p>
        </p:txBody>
      </p:sp>
      <p:sp>
        <p:nvSpPr>
          <p:cNvPr id="59406" name="テキスト ボックス 59"/>
          <p:cNvSpPr txBox="1">
            <a:spLocks noChangeArrowheads="1"/>
          </p:cNvSpPr>
          <p:nvPr/>
        </p:nvSpPr>
        <p:spPr bwMode="auto">
          <a:xfrm>
            <a:off x="4500563" y="3059113"/>
            <a:ext cx="812800" cy="369887"/>
          </a:xfrm>
          <a:prstGeom prst="rect">
            <a:avLst/>
          </a:prstGeom>
          <a:noFill/>
          <a:ln w="9525">
            <a:noFill/>
            <a:miter lim="800000"/>
            <a:headEnd/>
            <a:tailEnd/>
          </a:ln>
        </p:spPr>
        <p:txBody>
          <a:bodyPr wrap="none">
            <a:spAutoFit/>
          </a:bodyPr>
          <a:lstStyle/>
          <a:p>
            <a:r>
              <a:rPr lang="en-US" altLang="ja-JP"/>
              <a:t>length</a:t>
            </a:r>
            <a:endParaRPr lang="ja-JP" altLang="en-US"/>
          </a:p>
        </p:txBody>
      </p:sp>
      <p:sp>
        <p:nvSpPr>
          <p:cNvPr id="59407" name="テキスト ボックス 60"/>
          <p:cNvSpPr txBox="1">
            <a:spLocks noChangeArrowheads="1"/>
          </p:cNvSpPr>
          <p:nvPr/>
        </p:nvSpPr>
        <p:spPr bwMode="auto">
          <a:xfrm>
            <a:off x="5883275" y="3059113"/>
            <a:ext cx="633413" cy="369887"/>
          </a:xfrm>
          <a:prstGeom prst="rect">
            <a:avLst/>
          </a:prstGeom>
          <a:noFill/>
          <a:ln w="9525">
            <a:noFill/>
            <a:miter lim="800000"/>
            <a:headEnd/>
            <a:tailEnd/>
          </a:ln>
        </p:spPr>
        <p:txBody>
          <a:bodyPr wrap="none">
            <a:spAutoFit/>
          </a:bodyPr>
          <a:lstStyle/>
          <a:p>
            <a:r>
              <a:rPr lang="en-US" altLang="ja-JP"/>
              <a:t>data</a:t>
            </a:r>
            <a:endParaRPr lang="ja-JP" altLang="en-US"/>
          </a:p>
        </p:txBody>
      </p:sp>
      <p:sp>
        <p:nvSpPr>
          <p:cNvPr id="59408" name="テキスト ボックス 61"/>
          <p:cNvSpPr txBox="1">
            <a:spLocks noChangeArrowheads="1"/>
          </p:cNvSpPr>
          <p:nvPr/>
        </p:nvSpPr>
        <p:spPr bwMode="auto">
          <a:xfrm>
            <a:off x="7610475" y="3059113"/>
            <a:ext cx="633413" cy="369887"/>
          </a:xfrm>
          <a:prstGeom prst="rect">
            <a:avLst/>
          </a:prstGeom>
          <a:noFill/>
          <a:ln w="9525">
            <a:noFill/>
            <a:miter lim="800000"/>
            <a:headEnd/>
            <a:tailEnd/>
          </a:ln>
        </p:spPr>
        <p:txBody>
          <a:bodyPr wrap="none">
            <a:spAutoFit/>
          </a:bodyPr>
          <a:lstStyle/>
          <a:p>
            <a:r>
              <a:rPr lang="en-US" altLang="ja-JP"/>
              <a:t>data</a:t>
            </a:r>
            <a:endParaRPr lang="ja-JP" altLang="en-US"/>
          </a:p>
        </p:txBody>
      </p:sp>
      <p:sp>
        <p:nvSpPr>
          <p:cNvPr id="59409" name="日付プレースホルダ 62"/>
          <p:cNvSpPr>
            <a:spLocks noGrp="1"/>
          </p:cNvSpPr>
          <p:nvPr>
            <p:ph type="dt" sz="quarter" idx="10"/>
          </p:nvPr>
        </p:nvSpPr>
        <p:spPr>
          <a:noFill/>
        </p:spPr>
        <p:txBody>
          <a:bodyPr/>
          <a:lstStyle/>
          <a:p>
            <a:r>
              <a:rPr lang="en-US" altLang="ja-JP"/>
              <a:t>2012-08-09</a:t>
            </a:r>
          </a:p>
        </p:txBody>
      </p:sp>
      <p:sp>
        <p:nvSpPr>
          <p:cNvPr id="59410" name="フッター プレースホルダ 63"/>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
        <p:nvSpPr>
          <p:cNvPr id="62" name="テキスト ボックス 61"/>
          <p:cNvSpPr txBox="1"/>
          <p:nvPr/>
        </p:nvSpPr>
        <p:spPr>
          <a:xfrm>
            <a:off x="4463988" y="3789040"/>
            <a:ext cx="4464496" cy="1477328"/>
          </a:xfrm>
          <a:prstGeom prst="rect">
            <a:avLst/>
          </a:prstGeom>
          <a:noFill/>
        </p:spPr>
        <p:txBody>
          <a:bodyPr wrap="square" rtlCol="0">
            <a:spAutoFit/>
          </a:bodyPr>
          <a:lstStyle/>
          <a:p>
            <a:r>
              <a:rPr lang="ja-JP" altLang="en-US" smtClean="0"/>
              <a:t>読み取り側がまず、読み取りたいデータ長を指定する。</a:t>
            </a:r>
            <a:endParaRPr lang="en-US" altLang="ja-JP" smtClean="0"/>
          </a:p>
          <a:p>
            <a:r>
              <a:rPr kumimoji="1" lang="en-US" altLang="ja-JP" smtClean="0"/>
              <a:t>NEUNET</a:t>
            </a:r>
            <a:r>
              <a:rPr kumimoji="1" lang="ja-JP" altLang="en-US" smtClean="0"/>
              <a:t>モジュール側では、まず、送ってくるデータ長を送ってきて続いてデータを送ってくる。</a:t>
            </a:r>
            <a:endParaRPr kumimoji="1" lang="ja-JP"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タイトル 1"/>
          <p:cNvSpPr>
            <a:spLocks noGrp="1"/>
          </p:cNvSpPr>
          <p:nvPr>
            <p:ph type="title"/>
          </p:nvPr>
        </p:nvSpPr>
        <p:spPr/>
        <p:txBody>
          <a:bodyPr/>
          <a:lstStyle/>
          <a:p>
            <a:endParaRPr lang="ja-JP" altLang="en-US" smtClean="0"/>
          </a:p>
        </p:txBody>
      </p:sp>
      <p:sp>
        <p:nvSpPr>
          <p:cNvPr id="60419" name="コンテンツ プレースホルダ 2"/>
          <p:cNvSpPr>
            <a:spLocks noGrp="1"/>
          </p:cNvSpPr>
          <p:nvPr>
            <p:ph idx="1"/>
          </p:nvPr>
        </p:nvSpPr>
        <p:spPr/>
        <p:txBody>
          <a:bodyPr/>
          <a:lstStyle/>
          <a:p>
            <a:r>
              <a:rPr lang="ja-JP" altLang="en-US" smtClean="0"/>
              <a:t>（問題点）</a:t>
            </a:r>
            <a:endParaRPr lang="en-US" altLang="ja-JP" smtClean="0"/>
          </a:p>
          <a:p>
            <a:pPr>
              <a:buNone/>
            </a:pPr>
            <a:r>
              <a:rPr lang="en-US" altLang="ja-JP" smtClean="0"/>
              <a:t>	</a:t>
            </a:r>
            <a:r>
              <a:rPr lang="ja-JP" altLang="en-US" smtClean="0"/>
              <a:t>読み出しが</a:t>
            </a:r>
            <a:r>
              <a:rPr lang="en-US" altLang="ja-JP" smtClean="0"/>
              <a:t>Too Much Data</a:t>
            </a:r>
            <a:r>
              <a:rPr lang="ja-JP" altLang="en-US" smtClean="0"/>
              <a:t>というエラーを出して止まることがある</a:t>
            </a:r>
            <a:endParaRPr lang="en-US" altLang="ja-JP" smtClean="0"/>
          </a:p>
          <a:p>
            <a:r>
              <a:rPr lang="ja-JP" altLang="en-US" smtClean="0"/>
              <a:t>問題切り分けのために正常にデータがきているか</a:t>
            </a:r>
            <a:r>
              <a:rPr lang="en-US" altLang="ja-JP" smtClean="0"/>
              <a:t>tcpdump</a:t>
            </a:r>
            <a:r>
              <a:rPr lang="ja-JP" altLang="en-US" smtClean="0"/>
              <a:t>でダンプをとっていただいた</a:t>
            </a:r>
          </a:p>
          <a:p>
            <a:endParaRPr lang="ja-JP" altLang="en-US" smtClean="0"/>
          </a:p>
        </p:txBody>
      </p:sp>
      <p:sp>
        <p:nvSpPr>
          <p:cNvPr id="60420" name="スライド番号プレースホルダ 3"/>
          <p:cNvSpPr>
            <a:spLocks noGrp="1"/>
          </p:cNvSpPr>
          <p:nvPr>
            <p:ph type="sldNum" sz="quarter" idx="12"/>
          </p:nvPr>
        </p:nvSpPr>
        <p:spPr>
          <a:noFill/>
        </p:spPr>
        <p:txBody>
          <a:bodyPr/>
          <a:lstStyle/>
          <a:p>
            <a:fld id="{7667F606-F946-4123-B601-923BDD150C8E}" type="slidenum">
              <a:rPr lang="en-US" altLang="ja-JP"/>
              <a:pPr/>
              <a:t>71</a:t>
            </a:fld>
            <a:endParaRPr lang="en-US" altLang="ja-JP"/>
          </a:p>
        </p:txBody>
      </p:sp>
      <p:sp>
        <p:nvSpPr>
          <p:cNvPr id="60421" name="日付プレースホルダ 4"/>
          <p:cNvSpPr>
            <a:spLocks noGrp="1"/>
          </p:cNvSpPr>
          <p:nvPr>
            <p:ph type="dt" sz="quarter" idx="10"/>
          </p:nvPr>
        </p:nvSpPr>
        <p:spPr>
          <a:noFill/>
        </p:spPr>
        <p:txBody>
          <a:bodyPr/>
          <a:lstStyle/>
          <a:p>
            <a:r>
              <a:rPr lang="en-US" altLang="ja-JP"/>
              <a:t>2012-08-09</a:t>
            </a:r>
          </a:p>
        </p:txBody>
      </p:sp>
      <p:sp>
        <p:nvSpPr>
          <p:cNvPr id="60422"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 5"/>
          <p:cNvSpPr>
            <a:spLocks noGrp="1"/>
          </p:cNvSpPr>
          <p:nvPr>
            <p:ph type="sldNum" sz="quarter" idx="12"/>
          </p:nvPr>
        </p:nvSpPr>
        <p:spPr>
          <a:noFill/>
        </p:spPr>
        <p:txBody>
          <a:bodyPr/>
          <a:lstStyle/>
          <a:p>
            <a:fld id="{01689AE6-03C2-492D-98F4-499FBF1B4EFF}" type="slidenum">
              <a:rPr lang="en-US" altLang="ja-JP"/>
              <a:pPr/>
              <a:t>72</a:t>
            </a:fld>
            <a:endParaRPr lang="en-US" altLang="ja-JP"/>
          </a:p>
        </p:txBody>
      </p:sp>
      <p:sp>
        <p:nvSpPr>
          <p:cNvPr id="61443" name="Rectangle 2"/>
          <p:cNvSpPr>
            <a:spLocks noGrp="1" noChangeArrowheads="1"/>
          </p:cNvSpPr>
          <p:nvPr>
            <p:ph type="title"/>
          </p:nvPr>
        </p:nvSpPr>
        <p:spPr>
          <a:xfrm>
            <a:off x="431800" y="0"/>
            <a:ext cx="8218488" cy="706438"/>
          </a:xfrm>
        </p:spPr>
        <p:txBody>
          <a:bodyPr/>
          <a:lstStyle/>
          <a:p>
            <a:r>
              <a:rPr lang="ja-JP" altLang="en-US" sz="3600" smtClean="0"/>
              <a:t>正常時のパケットの流れ</a:t>
            </a:r>
          </a:p>
        </p:txBody>
      </p:sp>
      <p:sp>
        <p:nvSpPr>
          <p:cNvPr id="61445" name="Line 4"/>
          <p:cNvSpPr>
            <a:spLocks noChangeShapeType="1"/>
          </p:cNvSpPr>
          <p:nvPr/>
        </p:nvSpPr>
        <p:spPr bwMode="auto">
          <a:xfrm>
            <a:off x="2376488" y="1304925"/>
            <a:ext cx="0" cy="5148263"/>
          </a:xfrm>
          <a:prstGeom prst="line">
            <a:avLst/>
          </a:prstGeom>
          <a:noFill/>
          <a:ln w="9525">
            <a:solidFill>
              <a:schemeClr val="tx1"/>
            </a:solidFill>
            <a:round/>
            <a:headEnd/>
            <a:tailEnd/>
          </a:ln>
        </p:spPr>
        <p:txBody>
          <a:bodyPr/>
          <a:lstStyle/>
          <a:p>
            <a:endParaRPr lang="ja-JP" altLang="en-US"/>
          </a:p>
        </p:txBody>
      </p:sp>
      <p:sp>
        <p:nvSpPr>
          <p:cNvPr id="61446" name="Line 5"/>
          <p:cNvSpPr>
            <a:spLocks noChangeShapeType="1"/>
          </p:cNvSpPr>
          <p:nvPr/>
        </p:nvSpPr>
        <p:spPr bwMode="auto">
          <a:xfrm>
            <a:off x="6443663" y="1304925"/>
            <a:ext cx="0" cy="5148263"/>
          </a:xfrm>
          <a:prstGeom prst="line">
            <a:avLst/>
          </a:prstGeom>
          <a:noFill/>
          <a:ln w="9525">
            <a:solidFill>
              <a:schemeClr val="tx1"/>
            </a:solidFill>
            <a:round/>
            <a:headEnd/>
            <a:tailEnd/>
          </a:ln>
        </p:spPr>
        <p:txBody>
          <a:bodyPr/>
          <a:lstStyle/>
          <a:p>
            <a:endParaRPr lang="ja-JP" altLang="en-US"/>
          </a:p>
        </p:txBody>
      </p:sp>
      <p:sp>
        <p:nvSpPr>
          <p:cNvPr id="61447" name="Text Box 6"/>
          <p:cNvSpPr txBox="1">
            <a:spLocks noChangeArrowheads="1"/>
          </p:cNvSpPr>
          <p:nvPr/>
        </p:nvSpPr>
        <p:spPr bwMode="auto">
          <a:xfrm>
            <a:off x="1779588" y="711200"/>
            <a:ext cx="1268412" cy="457200"/>
          </a:xfrm>
          <a:prstGeom prst="rect">
            <a:avLst/>
          </a:prstGeom>
          <a:noFill/>
          <a:ln w="9525">
            <a:noFill/>
            <a:miter lim="800000"/>
            <a:headEnd/>
            <a:tailEnd/>
          </a:ln>
        </p:spPr>
        <p:txBody>
          <a:bodyPr wrap="none">
            <a:spAutoFit/>
          </a:bodyPr>
          <a:lstStyle/>
          <a:p>
            <a:r>
              <a:rPr lang="en-US" altLang="ja-JP" sz="2400"/>
              <a:t>DAQPC</a:t>
            </a:r>
          </a:p>
        </p:txBody>
      </p:sp>
      <p:sp>
        <p:nvSpPr>
          <p:cNvPr id="61448" name="Text Box 7"/>
          <p:cNvSpPr txBox="1">
            <a:spLocks noChangeArrowheads="1"/>
          </p:cNvSpPr>
          <p:nvPr/>
        </p:nvSpPr>
        <p:spPr bwMode="auto">
          <a:xfrm>
            <a:off x="5111750" y="692150"/>
            <a:ext cx="2690813" cy="457200"/>
          </a:xfrm>
          <a:prstGeom prst="rect">
            <a:avLst/>
          </a:prstGeom>
          <a:noFill/>
          <a:ln w="9525">
            <a:noFill/>
            <a:miter lim="800000"/>
            <a:headEnd/>
            <a:tailEnd/>
          </a:ln>
        </p:spPr>
        <p:txBody>
          <a:bodyPr wrap="none">
            <a:spAutoFit/>
          </a:bodyPr>
          <a:lstStyle/>
          <a:p>
            <a:r>
              <a:rPr lang="en-US" altLang="ja-JP" sz="2400">
                <a:latin typeface="ＭＳ Ｐゴシック" pitchFamily="50" charset="-128"/>
              </a:rPr>
              <a:t>NEUNET</a:t>
            </a:r>
            <a:r>
              <a:rPr lang="ja-JP" altLang="en-US" sz="2400">
                <a:latin typeface="ＭＳ Ｐゴシック" pitchFamily="50" charset="-128"/>
              </a:rPr>
              <a:t>モジュール</a:t>
            </a:r>
          </a:p>
        </p:txBody>
      </p:sp>
      <p:sp>
        <p:nvSpPr>
          <p:cNvPr id="61449" name="Line 8"/>
          <p:cNvSpPr>
            <a:spLocks noChangeShapeType="1"/>
          </p:cNvSpPr>
          <p:nvPr/>
        </p:nvSpPr>
        <p:spPr bwMode="auto">
          <a:xfrm>
            <a:off x="2376488" y="1341438"/>
            <a:ext cx="4067175" cy="466725"/>
          </a:xfrm>
          <a:prstGeom prst="line">
            <a:avLst/>
          </a:prstGeom>
          <a:noFill/>
          <a:ln w="9525">
            <a:solidFill>
              <a:schemeClr val="tx1"/>
            </a:solidFill>
            <a:round/>
            <a:headEnd/>
            <a:tailEnd type="triangle" w="med" len="med"/>
          </a:ln>
        </p:spPr>
        <p:txBody>
          <a:bodyPr/>
          <a:lstStyle/>
          <a:p>
            <a:endParaRPr lang="ja-JP" altLang="en-US"/>
          </a:p>
        </p:txBody>
      </p:sp>
      <p:sp>
        <p:nvSpPr>
          <p:cNvPr id="61450" name="Line 9"/>
          <p:cNvSpPr>
            <a:spLocks noChangeShapeType="1"/>
          </p:cNvSpPr>
          <p:nvPr/>
        </p:nvSpPr>
        <p:spPr bwMode="auto">
          <a:xfrm flipH="1">
            <a:off x="2376488" y="1916113"/>
            <a:ext cx="4067175" cy="325437"/>
          </a:xfrm>
          <a:prstGeom prst="line">
            <a:avLst/>
          </a:prstGeom>
          <a:noFill/>
          <a:ln w="9525">
            <a:solidFill>
              <a:schemeClr val="tx1"/>
            </a:solidFill>
            <a:round/>
            <a:headEnd/>
            <a:tailEnd type="triangle" w="med" len="med"/>
          </a:ln>
        </p:spPr>
        <p:txBody>
          <a:bodyPr/>
          <a:lstStyle/>
          <a:p>
            <a:endParaRPr lang="ja-JP" altLang="en-US"/>
          </a:p>
        </p:txBody>
      </p:sp>
      <p:sp>
        <p:nvSpPr>
          <p:cNvPr id="61451" name="Line 10"/>
          <p:cNvSpPr>
            <a:spLocks noChangeShapeType="1"/>
          </p:cNvSpPr>
          <p:nvPr/>
        </p:nvSpPr>
        <p:spPr bwMode="auto">
          <a:xfrm>
            <a:off x="2376488" y="2420938"/>
            <a:ext cx="4067175" cy="466725"/>
          </a:xfrm>
          <a:prstGeom prst="line">
            <a:avLst/>
          </a:prstGeom>
          <a:noFill/>
          <a:ln w="9525">
            <a:solidFill>
              <a:schemeClr val="tx1"/>
            </a:solidFill>
            <a:round/>
            <a:headEnd/>
            <a:tailEnd type="triangle" w="med" len="med"/>
          </a:ln>
        </p:spPr>
        <p:txBody>
          <a:bodyPr/>
          <a:lstStyle/>
          <a:p>
            <a:endParaRPr lang="ja-JP" altLang="en-US"/>
          </a:p>
        </p:txBody>
      </p:sp>
      <p:sp>
        <p:nvSpPr>
          <p:cNvPr id="61452" name="Line 11"/>
          <p:cNvSpPr>
            <a:spLocks noChangeShapeType="1"/>
          </p:cNvSpPr>
          <p:nvPr/>
        </p:nvSpPr>
        <p:spPr bwMode="auto">
          <a:xfrm>
            <a:off x="2376488" y="4041775"/>
            <a:ext cx="4067175" cy="466725"/>
          </a:xfrm>
          <a:prstGeom prst="line">
            <a:avLst/>
          </a:prstGeom>
          <a:noFill/>
          <a:ln w="38100">
            <a:solidFill>
              <a:srgbClr val="FF3300"/>
            </a:solidFill>
            <a:round/>
            <a:headEnd/>
            <a:tailEnd type="triangle" w="med" len="med"/>
          </a:ln>
        </p:spPr>
        <p:txBody>
          <a:bodyPr/>
          <a:lstStyle/>
          <a:p>
            <a:endParaRPr lang="ja-JP" altLang="en-US"/>
          </a:p>
        </p:txBody>
      </p:sp>
      <p:sp>
        <p:nvSpPr>
          <p:cNvPr id="61453" name="Line 12"/>
          <p:cNvSpPr>
            <a:spLocks noChangeShapeType="1"/>
          </p:cNvSpPr>
          <p:nvPr/>
        </p:nvSpPr>
        <p:spPr bwMode="auto">
          <a:xfrm flipH="1">
            <a:off x="2376488" y="4724400"/>
            <a:ext cx="4067175" cy="325438"/>
          </a:xfrm>
          <a:prstGeom prst="line">
            <a:avLst/>
          </a:prstGeom>
          <a:noFill/>
          <a:ln w="38100">
            <a:solidFill>
              <a:srgbClr val="FF3300"/>
            </a:solidFill>
            <a:round/>
            <a:headEnd/>
            <a:tailEnd type="triangle" w="med" len="med"/>
          </a:ln>
        </p:spPr>
        <p:txBody>
          <a:bodyPr/>
          <a:lstStyle/>
          <a:p>
            <a:endParaRPr lang="ja-JP" altLang="en-US"/>
          </a:p>
        </p:txBody>
      </p:sp>
      <p:sp>
        <p:nvSpPr>
          <p:cNvPr id="61454" name="Line 13"/>
          <p:cNvSpPr>
            <a:spLocks noChangeShapeType="1"/>
          </p:cNvSpPr>
          <p:nvPr/>
        </p:nvSpPr>
        <p:spPr bwMode="auto">
          <a:xfrm>
            <a:off x="2376488" y="5337175"/>
            <a:ext cx="4067175" cy="466725"/>
          </a:xfrm>
          <a:prstGeom prst="line">
            <a:avLst/>
          </a:prstGeom>
          <a:noFill/>
          <a:ln w="38100">
            <a:solidFill>
              <a:srgbClr val="FF3300"/>
            </a:solidFill>
            <a:round/>
            <a:headEnd/>
            <a:tailEnd type="triangle" w="med" len="med"/>
          </a:ln>
        </p:spPr>
        <p:txBody>
          <a:bodyPr/>
          <a:lstStyle/>
          <a:p>
            <a:endParaRPr lang="ja-JP" altLang="en-US"/>
          </a:p>
        </p:txBody>
      </p:sp>
      <p:sp>
        <p:nvSpPr>
          <p:cNvPr id="61455" name="Line 14"/>
          <p:cNvSpPr>
            <a:spLocks noChangeShapeType="1"/>
          </p:cNvSpPr>
          <p:nvPr/>
        </p:nvSpPr>
        <p:spPr bwMode="auto">
          <a:xfrm flipH="1">
            <a:off x="2376488" y="6057900"/>
            <a:ext cx="4067175" cy="325438"/>
          </a:xfrm>
          <a:prstGeom prst="line">
            <a:avLst/>
          </a:prstGeom>
          <a:noFill/>
          <a:ln w="38100">
            <a:solidFill>
              <a:srgbClr val="FF3300"/>
            </a:solidFill>
            <a:round/>
            <a:headEnd/>
            <a:tailEnd type="triangle" w="med" len="med"/>
          </a:ln>
        </p:spPr>
        <p:txBody>
          <a:bodyPr/>
          <a:lstStyle/>
          <a:p>
            <a:endParaRPr lang="ja-JP" altLang="en-US"/>
          </a:p>
        </p:txBody>
      </p:sp>
      <p:sp>
        <p:nvSpPr>
          <p:cNvPr id="61456" name="Text Box 15"/>
          <p:cNvSpPr txBox="1">
            <a:spLocks noChangeArrowheads="1"/>
          </p:cNvSpPr>
          <p:nvPr/>
        </p:nvSpPr>
        <p:spPr bwMode="auto">
          <a:xfrm>
            <a:off x="2592388" y="2816225"/>
            <a:ext cx="3636962" cy="366713"/>
          </a:xfrm>
          <a:prstGeom prst="rect">
            <a:avLst/>
          </a:prstGeom>
          <a:noFill/>
          <a:ln w="9525">
            <a:noFill/>
            <a:miter lim="800000"/>
            <a:headEnd/>
            <a:tailEnd/>
          </a:ln>
        </p:spPr>
        <p:txBody>
          <a:bodyPr wrap="none">
            <a:spAutoFit/>
          </a:bodyPr>
          <a:lstStyle/>
          <a:p>
            <a:r>
              <a:rPr lang="en-US" altLang="ja-JP"/>
              <a:t>TCP Connection Establised</a:t>
            </a:r>
          </a:p>
        </p:txBody>
      </p:sp>
      <p:sp>
        <p:nvSpPr>
          <p:cNvPr id="61457" name="Text Box 16"/>
          <p:cNvSpPr txBox="1">
            <a:spLocks noChangeArrowheads="1"/>
          </p:cNvSpPr>
          <p:nvPr/>
        </p:nvSpPr>
        <p:spPr bwMode="auto">
          <a:xfrm>
            <a:off x="726083" y="3860800"/>
            <a:ext cx="2117725" cy="366713"/>
          </a:xfrm>
          <a:prstGeom prst="rect">
            <a:avLst/>
          </a:prstGeom>
          <a:noFill/>
          <a:ln w="9525">
            <a:noFill/>
            <a:miter lim="800000"/>
            <a:headEnd/>
            <a:tailEnd/>
          </a:ln>
        </p:spPr>
        <p:txBody>
          <a:bodyPr wrap="none">
            <a:spAutoFit/>
          </a:bodyPr>
          <a:lstStyle/>
          <a:p>
            <a:r>
              <a:rPr lang="en-US" altLang="ja-JP"/>
              <a:t>length request</a:t>
            </a:r>
          </a:p>
        </p:txBody>
      </p:sp>
      <p:sp>
        <p:nvSpPr>
          <p:cNvPr id="61458" name="Text Box 17"/>
          <p:cNvSpPr txBox="1">
            <a:spLocks noChangeArrowheads="1"/>
          </p:cNvSpPr>
          <p:nvPr/>
        </p:nvSpPr>
        <p:spPr bwMode="auto">
          <a:xfrm>
            <a:off x="6516688" y="4437063"/>
            <a:ext cx="2117725" cy="641350"/>
          </a:xfrm>
          <a:prstGeom prst="rect">
            <a:avLst/>
          </a:prstGeom>
          <a:noFill/>
          <a:ln w="9525">
            <a:noFill/>
            <a:miter lim="800000"/>
            <a:headEnd/>
            <a:tailEnd/>
          </a:ln>
        </p:spPr>
        <p:txBody>
          <a:bodyPr wrap="none">
            <a:spAutoFit/>
          </a:bodyPr>
          <a:lstStyle/>
          <a:p>
            <a:r>
              <a:rPr lang="en-US" altLang="ja-JP"/>
              <a:t>length reply +</a:t>
            </a:r>
          </a:p>
          <a:p>
            <a:r>
              <a:rPr lang="en-US" altLang="ja-JP"/>
              <a:t>data reply</a:t>
            </a:r>
          </a:p>
        </p:txBody>
      </p:sp>
      <p:sp>
        <p:nvSpPr>
          <p:cNvPr id="61459" name="Text Box 18"/>
          <p:cNvSpPr txBox="1">
            <a:spLocks noChangeArrowheads="1"/>
          </p:cNvSpPr>
          <p:nvPr/>
        </p:nvSpPr>
        <p:spPr bwMode="auto">
          <a:xfrm>
            <a:off x="762087" y="5121188"/>
            <a:ext cx="2117725" cy="366713"/>
          </a:xfrm>
          <a:prstGeom prst="rect">
            <a:avLst/>
          </a:prstGeom>
          <a:noFill/>
          <a:ln w="9525">
            <a:noFill/>
            <a:miter lim="800000"/>
            <a:headEnd/>
            <a:tailEnd/>
          </a:ln>
        </p:spPr>
        <p:txBody>
          <a:bodyPr wrap="none">
            <a:spAutoFit/>
          </a:bodyPr>
          <a:lstStyle/>
          <a:p>
            <a:r>
              <a:rPr lang="en-US" altLang="ja-JP"/>
              <a:t>length request</a:t>
            </a:r>
          </a:p>
        </p:txBody>
      </p:sp>
      <p:sp>
        <p:nvSpPr>
          <p:cNvPr id="61460" name="Text Box 19"/>
          <p:cNvSpPr txBox="1">
            <a:spLocks noChangeArrowheads="1"/>
          </p:cNvSpPr>
          <p:nvPr/>
        </p:nvSpPr>
        <p:spPr bwMode="auto">
          <a:xfrm>
            <a:off x="6516688" y="5805488"/>
            <a:ext cx="2117725" cy="641350"/>
          </a:xfrm>
          <a:prstGeom prst="rect">
            <a:avLst/>
          </a:prstGeom>
          <a:noFill/>
          <a:ln w="9525">
            <a:noFill/>
            <a:miter lim="800000"/>
            <a:headEnd/>
            <a:tailEnd/>
          </a:ln>
        </p:spPr>
        <p:txBody>
          <a:bodyPr wrap="none">
            <a:spAutoFit/>
          </a:bodyPr>
          <a:lstStyle/>
          <a:p>
            <a:r>
              <a:rPr lang="en-US" altLang="ja-JP"/>
              <a:t>length reply +</a:t>
            </a:r>
          </a:p>
          <a:p>
            <a:r>
              <a:rPr lang="en-US" altLang="ja-JP"/>
              <a:t>data reply</a:t>
            </a:r>
          </a:p>
        </p:txBody>
      </p:sp>
      <p:sp>
        <p:nvSpPr>
          <p:cNvPr id="61461" name="Text Box 20"/>
          <p:cNvSpPr txBox="1">
            <a:spLocks noChangeArrowheads="1"/>
          </p:cNvSpPr>
          <p:nvPr/>
        </p:nvSpPr>
        <p:spPr bwMode="auto">
          <a:xfrm>
            <a:off x="3851275" y="1196975"/>
            <a:ext cx="1150938" cy="366713"/>
          </a:xfrm>
          <a:prstGeom prst="rect">
            <a:avLst/>
          </a:prstGeom>
          <a:noFill/>
          <a:ln w="9525">
            <a:noFill/>
            <a:miter lim="800000"/>
            <a:headEnd/>
            <a:tailEnd/>
          </a:ln>
        </p:spPr>
        <p:txBody>
          <a:bodyPr wrap="none">
            <a:spAutoFit/>
          </a:bodyPr>
          <a:lstStyle/>
          <a:p>
            <a:r>
              <a:rPr lang="en-US" altLang="ja-JP"/>
              <a:t>TCP SYN</a:t>
            </a:r>
          </a:p>
        </p:txBody>
      </p:sp>
      <p:sp>
        <p:nvSpPr>
          <p:cNvPr id="61462" name="Text Box 21"/>
          <p:cNvSpPr txBox="1">
            <a:spLocks noChangeArrowheads="1"/>
          </p:cNvSpPr>
          <p:nvPr/>
        </p:nvSpPr>
        <p:spPr bwMode="auto">
          <a:xfrm>
            <a:off x="3455988" y="1736725"/>
            <a:ext cx="1979612" cy="366713"/>
          </a:xfrm>
          <a:prstGeom prst="rect">
            <a:avLst/>
          </a:prstGeom>
          <a:noFill/>
          <a:ln w="9525">
            <a:noFill/>
            <a:miter lim="800000"/>
            <a:headEnd/>
            <a:tailEnd/>
          </a:ln>
        </p:spPr>
        <p:txBody>
          <a:bodyPr wrap="none">
            <a:spAutoFit/>
          </a:bodyPr>
          <a:lstStyle/>
          <a:p>
            <a:r>
              <a:rPr lang="en-US" altLang="ja-JP"/>
              <a:t>TCP ACK + SYN</a:t>
            </a:r>
          </a:p>
        </p:txBody>
      </p:sp>
      <p:sp>
        <p:nvSpPr>
          <p:cNvPr id="61463" name="Text Box 22"/>
          <p:cNvSpPr txBox="1">
            <a:spLocks noChangeArrowheads="1"/>
          </p:cNvSpPr>
          <p:nvPr/>
        </p:nvSpPr>
        <p:spPr bwMode="auto">
          <a:xfrm>
            <a:off x="3851275" y="2312988"/>
            <a:ext cx="1150938" cy="366712"/>
          </a:xfrm>
          <a:prstGeom prst="rect">
            <a:avLst/>
          </a:prstGeom>
          <a:noFill/>
          <a:ln w="9525">
            <a:noFill/>
            <a:miter lim="800000"/>
            <a:headEnd/>
            <a:tailEnd/>
          </a:ln>
        </p:spPr>
        <p:txBody>
          <a:bodyPr wrap="none">
            <a:spAutoFit/>
          </a:bodyPr>
          <a:lstStyle/>
          <a:p>
            <a:r>
              <a:rPr lang="en-US" altLang="ja-JP"/>
              <a:t>TCP ACK</a:t>
            </a:r>
          </a:p>
        </p:txBody>
      </p:sp>
      <p:sp>
        <p:nvSpPr>
          <p:cNvPr id="61464" name="日付プレースホルダ 23"/>
          <p:cNvSpPr>
            <a:spLocks noGrp="1"/>
          </p:cNvSpPr>
          <p:nvPr>
            <p:ph type="dt" sz="quarter" idx="10"/>
          </p:nvPr>
        </p:nvSpPr>
        <p:spPr>
          <a:noFill/>
        </p:spPr>
        <p:txBody>
          <a:bodyPr/>
          <a:lstStyle/>
          <a:p>
            <a:r>
              <a:rPr lang="en-US" altLang="ja-JP"/>
              <a:t>2012-08-09</a:t>
            </a:r>
          </a:p>
        </p:txBody>
      </p:sp>
      <p:sp>
        <p:nvSpPr>
          <p:cNvPr id="61465" name="フッター プレースホルダ 24"/>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 5"/>
          <p:cNvSpPr>
            <a:spLocks noGrp="1"/>
          </p:cNvSpPr>
          <p:nvPr>
            <p:ph type="sldNum" sz="quarter" idx="12"/>
          </p:nvPr>
        </p:nvSpPr>
        <p:spPr>
          <a:noFill/>
        </p:spPr>
        <p:txBody>
          <a:bodyPr/>
          <a:lstStyle/>
          <a:p>
            <a:fld id="{7F8BC1FA-F703-4EF2-AB37-ED27B1DF866B}" type="slidenum">
              <a:rPr lang="en-US" altLang="ja-JP"/>
              <a:pPr/>
              <a:t>73</a:t>
            </a:fld>
            <a:endParaRPr lang="en-US" altLang="ja-JP"/>
          </a:p>
        </p:txBody>
      </p:sp>
      <p:sp>
        <p:nvSpPr>
          <p:cNvPr id="62467" name="Rectangle 2"/>
          <p:cNvSpPr>
            <a:spLocks noGrp="1" noChangeArrowheads="1"/>
          </p:cNvSpPr>
          <p:nvPr>
            <p:ph type="title"/>
          </p:nvPr>
        </p:nvSpPr>
        <p:spPr>
          <a:xfrm>
            <a:off x="431800" y="0"/>
            <a:ext cx="8218488" cy="706438"/>
          </a:xfrm>
        </p:spPr>
        <p:txBody>
          <a:bodyPr/>
          <a:lstStyle/>
          <a:p>
            <a:r>
              <a:rPr lang="en-US" altLang="ja-JP" sz="3200" smtClean="0"/>
              <a:t>BL01 Too Many Data</a:t>
            </a:r>
            <a:r>
              <a:rPr lang="ja-JP" altLang="en-US" sz="3200" smtClean="0"/>
              <a:t>時のパケット交換図</a:t>
            </a:r>
          </a:p>
        </p:txBody>
      </p:sp>
      <p:sp>
        <p:nvSpPr>
          <p:cNvPr id="62469" name="Line 4"/>
          <p:cNvSpPr>
            <a:spLocks noChangeShapeType="1"/>
          </p:cNvSpPr>
          <p:nvPr/>
        </p:nvSpPr>
        <p:spPr bwMode="auto">
          <a:xfrm>
            <a:off x="2376488" y="1304925"/>
            <a:ext cx="0" cy="5148263"/>
          </a:xfrm>
          <a:prstGeom prst="line">
            <a:avLst/>
          </a:prstGeom>
          <a:noFill/>
          <a:ln w="9525">
            <a:solidFill>
              <a:schemeClr val="tx1"/>
            </a:solidFill>
            <a:round/>
            <a:headEnd/>
            <a:tailEnd/>
          </a:ln>
        </p:spPr>
        <p:txBody>
          <a:bodyPr/>
          <a:lstStyle/>
          <a:p>
            <a:endParaRPr lang="ja-JP" altLang="en-US"/>
          </a:p>
        </p:txBody>
      </p:sp>
      <p:sp>
        <p:nvSpPr>
          <p:cNvPr id="62470" name="Line 5"/>
          <p:cNvSpPr>
            <a:spLocks noChangeShapeType="1"/>
          </p:cNvSpPr>
          <p:nvPr/>
        </p:nvSpPr>
        <p:spPr bwMode="auto">
          <a:xfrm>
            <a:off x="6443663" y="1304925"/>
            <a:ext cx="0" cy="5148263"/>
          </a:xfrm>
          <a:prstGeom prst="line">
            <a:avLst/>
          </a:prstGeom>
          <a:noFill/>
          <a:ln w="9525">
            <a:solidFill>
              <a:schemeClr val="tx1"/>
            </a:solidFill>
            <a:round/>
            <a:headEnd/>
            <a:tailEnd/>
          </a:ln>
        </p:spPr>
        <p:txBody>
          <a:bodyPr/>
          <a:lstStyle/>
          <a:p>
            <a:endParaRPr lang="ja-JP" altLang="en-US"/>
          </a:p>
        </p:txBody>
      </p:sp>
      <p:sp>
        <p:nvSpPr>
          <p:cNvPr id="62471" name="Text Box 6"/>
          <p:cNvSpPr txBox="1">
            <a:spLocks noChangeArrowheads="1"/>
          </p:cNvSpPr>
          <p:nvPr/>
        </p:nvSpPr>
        <p:spPr bwMode="auto">
          <a:xfrm>
            <a:off x="1779588" y="711200"/>
            <a:ext cx="1268412" cy="457200"/>
          </a:xfrm>
          <a:prstGeom prst="rect">
            <a:avLst/>
          </a:prstGeom>
          <a:noFill/>
          <a:ln w="9525">
            <a:noFill/>
            <a:miter lim="800000"/>
            <a:headEnd/>
            <a:tailEnd/>
          </a:ln>
        </p:spPr>
        <p:txBody>
          <a:bodyPr wrap="none">
            <a:spAutoFit/>
          </a:bodyPr>
          <a:lstStyle/>
          <a:p>
            <a:r>
              <a:rPr lang="en-US" altLang="ja-JP" sz="2400"/>
              <a:t>DAQPC</a:t>
            </a:r>
          </a:p>
        </p:txBody>
      </p:sp>
      <p:sp>
        <p:nvSpPr>
          <p:cNvPr id="62472" name="Text Box 7"/>
          <p:cNvSpPr txBox="1">
            <a:spLocks noChangeArrowheads="1"/>
          </p:cNvSpPr>
          <p:nvPr/>
        </p:nvSpPr>
        <p:spPr bwMode="auto">
          <a:xfrm>
            <a:off x="5111750" y="692150"/>
            <a:ext cx="2690813" cy="457200"/>
          </a:xfrm>
          <a:prstGeom prst="rect">
            <a:avLst/>
          </a:prstGeom>
          <a:noFill/>
          <a:ln w="9525">
            <a:noFill/>
            <a:miter lim="800000"/>
            <a:headEnd/>
            <a:tailEnd/>
          </a:ln>
        </p:spPr>
        <p:txBody>
          <a:bodyPr wrap="none">
            <a:spAutoFit/>
          </a:bodyPr>
          <a:lstStyle/>
          <a:p>
            <a:r>
              <a:rPr lang="en-US" altLang="ja-JP" sz="2400">
                <a:latin typeface="ＭＳ Ｐゴシック" pitchFamily="50" charset="-128"/>
              </a:rPr>
              <a:t>NEUNET</a:t>
            </a:r>
            <a:r>
              <a:rPr lang="ja-JP" altLang="en-US" sz="2400">
                <a:latin typeface="ＭＳ Ｐゴシック" pitchFamily="50" charset="-128"/>
              </a:rPr>
              <a:t>モジュール</a:t>
            </a:r>
          </a:p>
        </p:txBody>
      </p:sp>
      <p:sp>
        <p:nvSpPr>
          <p:cNvPr id="62473" name="Line 8"/>
          <p:cNvSpPr>
            <a:spLocks noChangeShapeType="1"/>
          </p:cNvSpPr>
          <p:nvPr/>
        </p:nvSpPr>
        <p:spPr bwMode="auto">
          <a:xfrm>
            <a:off x="2376488" y="1341438"/>
            <a:ext cx="4067175" cy="466725"/>
          </a:xfrm>
          <a:prstGeom prst="line">
            <a:avLst/>
          </a:prstGeom>
          <a:noFill/>
          <a:ln w="9525">
            <a:solidFill>
              <a:schemeClr val="tx1"/>
            </a:solidFill>
            <a:round/>
            <a:headEnd/>
            <a:tailEnd type="triangle" w="med" len="med"/>
          </a:ln>
        </p:spPr>
        <p:txBody>
          <a:bodyPr/>
          <a:lstStyle/>
          <a:p>
            <a:endParaRPr lang="ja-JP" altLang="en-US"/>
          </a:p>
        </p:txBody>
      </p:sp>
      <p:sp>
        <p:nvSpPr>
          <p:cNvPr id="62474" name="Line 9"/>
          <p:cNvSpPr>
            <a:spLocks noChangeShapeType="1"/>
          </p:cNvSpPr>
          <p:nvPr/>
        </p:nvSpPr>
        <p:spPr bwMode="auto">
          <a:xfrm flipH="1">
            <a:off x="2376488" y="1916113"/>
            <a:ext cx="4067175" cy="325437"/>
          </a:xfrm>
          <a:prstGeom prst="line">
            <a:avLst/>
          </a:prstGeom>
          <a:noFill/>
          <a:ln w="9525">
            <a:solidFill>
              <a:schemeClr val="tx1"/>
            </a:solidFill>
            <a:round/>
            <a:headEnd/>
            <a:tailEnd type="triangle" w="med" len="med"/>
          </a:ln>
        </p:spPr>
        <p:txBody>
          <a:bodyPr/>
          <a:lstStyle/>
          <a:p>
            <a:endParaRPr lang="ja-JP" altLang="en-US"/>
          </a:p>
        </p:txBody>
      </p:sp>
      <p:sp>
        <p:nvSpPr>
          <p:cNvPr id="62475" name="Line 10"/>
          <p:cNvSpPr>
            <a:spLocks noChangeShapeType="1"/>
          </p:cNvSpPr>
          <p:nvPr/>
        </p:nvSpPr>
        <p:spPr bwMode="auto">
          <a:xfrm>
            <a:off x="2376488" y="2420938"/>
            <a:ext cx="4067175" cy="466725"/>
          </a:xfrm>
          <a:prstGeom prst="line">
            <a:avLst/>
          </a:prstGeom>
          <a:noFill/>
          <a:ln w="9525">
            <a:solidFill>
              <a:schemeClr val="tx1"/>
            </a:solidFill>
            <a:round/>
            <a:headEnd/>
            <a:tailEnd type="triangle" w="med" len="med"/>
          </a:ln>
        </p:spPr>
        <p:txBody>
          <a:bodyPr/>
          <a:lstStyle/>
          <a:p>
            <a:endParaRPr lang="ja-JP" altLang="en-US"/>
          </a:p>
        </p:txBody>
      </p:sp>
      <p:sp>
        <p:nvSpPr>
          <p:cNvPr id="62476" name="Line 12"/>
          <p:cNvSpPr>
            <a:spLocks noChangeShapeType="1"/>
          </p:cNvSpPr>
          <p:nvPr/>
        </p:nvSpPr>
        <p:spPr bwMode="auto">
          <a:xfrm flipH="1">
            <a:off x="2376488" y="4545013"/>
            <a:ext cx="4067175" cy="325437"/>
          </a:xfrm>
          <a:prstGeom prst="line">
            <a:avLst/>
          </a:prstGeom>
          <a:noFill/>
          <a:ln w="57150">
            <a:solidFill>
              <a:schemeClr val="tx1"/>
            </a:solidFill>
            <a:round/>
            <a:headEnd/>
            <a:tailEnd type="triangle" w="med" len="med"/>
          </a:ln>
        </p:spPr>
        <p:txBody>
          <a:bodyPr/>
          <a:lstStyle/>
          <a:p>
            <a:endParaRPr lang="ja-JP" altLang="en-US"/>
          </a:p>
        </p:txBody>
      </p:sp>
      <p:sp>
        <p:nvSpPr>
          <p:cNvPr id="62477" name="Line 13"/>
          <p:cNvSpPr>
            <a:spLocks noChangeShapeType="1"/>
          </p:cNvSpPr>
          <p:nvPr/>
        </p:nvSpPr>
        <p:spPr bwMode="auto">
          <a:xfrm>
            <a:off x="2376488" y="5481638"/>
            <a:ext cx="4067175" cy="466725"/>
          </a:xfrm>
          <a:prstGeom prst="line">
            <a:avLst/>
          </a:prstGeom>
          <a:noFill/>
          <a:ln w="9525">
            <a:solidFill>
              <a:schemeClr val="tx1"/>
            </a:solidFill>
            <a:round/>
            <a:headEnd/>
            <a:tailEnd type="triangle" w="med" len="med"/>
          </a:ln>
        </p:spPr>
        <p:txBody>
          <a:bodyPr/>
          <a:lstStyle/>
          <a:p>
            <a:endParaRPr lang="ja-JP" altLang="en-US"/>
          </a:p>
        </p:txBody>
      </p:sp>
      <p:sp>
        <p:nvSpPr>
          <p:cNvPr id="62478" name="Text Box 15"/>
          <p:cNvSpPr txBox="1">
            <a:spLocks noChangeArrowheads="1"/>
          </p:cNvSpPr>
          <p:nvPr/>
        </p:nvSpPr>
        <p:spPr bwMode="auto">
          <a:xfrm>
            <a:off x="3311525" y="5300663"/>
            <a:ext cx="2117725" cy="366712"/>
          </a:xfrm>
          <a:prstGeom prst="rect">
            <a:avLst/>
          </a:prstGeom>
          <a:noFill/>
          <a:ln w="9525">
            <a:noFill/>
            <a:miter lim="800000"/>
            <a:headEnd/>
            <a:tailEnd/>
          </a:ln>
        </p:spPr>
        <p:txBody>
          <a:bodyPr wrap="none">
            <a:spAutoFit/>
          </a:bodyPr>
          <a:lstStyle/>
          <a:p>
            <a:r>
              <a:rPr lang="en-US" altLang="ja-JP"/>
              <a:t>Length request</a:t>
            </a:r>
          </a:p>
        </p:txBody>
      </p:sp>
      <p:sp>
        <p:nvSpPr>
          <p:cNvPr id="62479" name="Text Box 16"/>
          <p:cNvSpPr txBox="1">
            <a:spLocks noChangeArrowheads="1"/>
          </p:cNvSpPr>
          <p:nvPr/>
        </p:nvSpPr>
        <p:spPr bwMode="auto">
          <a:xfrm>
            <a:off x="2627784" y="3970801"/>
            <a:ext cx="3816424" cy="646331"/>
          </a:xfrm>
          <a:prstGeom prst="rect">
            <a:avLst/>
          </a:prstGeom>
          <a:noFill/>
          <a:ln w="9525">
            <a:noFill/>
            <a:miter lim="800000"/>
            <a:headEnd/>
            <a:tailEnd/>
          </a:ln>
        </p:spPr>
        <p:txBody>
          <a:bodyPr wrap="square">
            <a:spAutoFit/>
          </a:bodyPr>
          <a:lstStyle/>
          <a:p>
            <a:r>
              <a:rPr lang="en-US" altLang="ja-JP" smtClean="0"/>
              <a:t>TCP</a:t>
            </a:r>
            <a:r>
              <a:rPr lang="ja-JP" altLang="en-US" smtClean="0"/>
              <a:t>接続後いきなりデータがきていた</a:t>
            </a:r>
            <a:r>
              <a:rPr lang="en-US" altLang="ja-JP" smtClean="0"/>
              <a:t>(</a:t>
            </a:r>
            <a:r>
              <a:rPr lang="ja-JP" altLang="en-US" smtClean="0"/>
              <a:t>データは </a:t>
            </a:r>
            <a:r>
              <a:rPr lang="en-US" altLang="ja-JP" smtClean="0"/>
              <a:t>0x47 47 47 47 …)</a:t>
            </a:r>
            <a:endParaRPr lang="en-US" altLang="ja-JP"/>
          </a:p>
        </p:txBody>
      </p:sp>
      <p:sp>
        <p:nvSpPr>
          <p:cNvPr id="62481" name="Text Box 19"/>
          <p:cNvSpPr txBox="1">
            <a:spLocks noChangeArrowheads="1"/>
          </p:cNvSpPr>
          <p:nvPr/>
        </p:nvSpPr>
        <p:spPr bwMode="auto">
          <a:xfrm>
            <a:off x="2519363" y="2924175"/>
            <a:ext cx="3775075" cy="366713"/>
          </a:xfrm>
          <a:prstGeom prst="rect">
            <a:avLst/>
          </a:prstGeom>
          <a:noFill/>
          <a:ln w="9525">
            <a:noFill/>
            <a:miter lim="800000"/>
            <a:headEnd/>
            <a:tailEnd/>
          </a:ln>
        </p:spPr>
        <p:txBody>
          <a:bodyPr wrap="none">
            <a:spAutoFit/>
          </a:bodyPr>
          <a:lstStyle/>
          <a:p>
            <a:r>
              <a:rPr lang="en-US" altLang="ja-JP"/>
              <a:t>TCP connection established</a:t>
            </a:r>
          </a:p>
        </p:txBody>
      </p:sp>
      <p:sp>
        <p:nvSpPr>
          <p:cNvPr id="62482" name="日付プレースホルダ 17"/>
          <p:cNvSpPr>
            <a:spLocks noGrp="1"/>
          </p:cNvSpPr>
          <p:nvPr>
            <p:ph type="dt" sz="quarter" idx="10"/>
          </p:nvPr>
        </p:nvSpPr>
        <p:spPr>
          <a:noFill/>
        </p:spPr>
        <p:txBody>
          <a:bodyPr/>
          <a:lstStyle/>
          <a:p>
            <a:r>
              <a:rPr lang="en-US" altLang="ja-JP"/>
              <a:t>2012-08-09</a:t>
            </a:r>
          </a:p>
        </p:txBody>
      </p:sp>
      <p:sp>
        <p:nvSpPr>
          <p:cNvPr id="62483" name="フッター プレースホルダ 18"/>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番号プレースホルダ 5"/>
          <p:cNvSpPr>
            <a:spLocks noGrp="1"/>
          </p:cNvSpPr>
          <p:nvPr>
            <p:ph type="sldNum" sz="quarter" idx="12"/>
          </p:nvPr>
        </p:nvSpPr>
        <p:spPr>
          <a:noFill/>
        </p:spPr>
        <p:txBody>
          <a:bodyPr/>
          <a:lstStyle/>
          <a:p>
            <a:fld id="{17A369C0-13E9-4455-964B-B815A6D8FE92}" type="slidenum">
              <a:rPr lang="en-US" altLang="ja-JP"/>
              <a:pPr/>
              <a:t>74</a:t>
            </a:fld>
            <a:endParaRPr lang="en-US" altLang="ja-JP"/>
          </a:p>
        </p:txBody>
      </p:sp>
      <p:sp>
        <p:nvSpPr>
          <p:cNvPr id="63491" name="Text Box 4"/>
          <p:cNvSpPr txBox="1">
            <a:spLocks noChangeArrowheads="1"/>
          </p:cNvSpPr>
          <p:nvPr/>
        </p:nvSpPr>
        <p:spPr bwMode="auto">
          <a:xfrm>
            <a:off x="215900" y="1628775"/>
            <a:ext cx="8135938" cy="3816350"/>
          </a:xfrm>
          <a:prstGeom prst="rect">
            <a:avLst/>
          </a:prstGeom>
          <a:noFill/>
          <a:ln w="9525">
            <a:noFill/>
            <a:miter lim="800000"/>
            <a:headEnd/>
            <a:tailEnd/>
          </a:ln>
        </p:spPr>
        <p:txBody>
          <a:bodyPr wrap="none">
            <a:spAutoFit/>
          </a:bodyPr>
          <a:lstStyle/>
          <a:p>
            <a:r>
              <a:rPr lang="en-US" altLang="ja-JP" sz="1400">
                <a:latin typeface="Consolas" pitchFamily="49" charset="0"/>
              </a:rPr>
              <a:t>( 1) 0.000000 0.000000 IP 192.168.0.2.57446 &gt; 192.168.0.17.telnet: S 982133679:9</a:t>
            </a:r>
          </a:p>
          <a:p>
            <a:r>
              <a:rPr lang="en-US" altLang="ja-JP" sz="1400">
                <a:latin typeface="Consolas" pitchFamily="49" charset="0"/>
              </a:rPr>
              <a:t>82133679(0) win 5840 &lt;mss 1460,nop,nop,sackOK,nop,wscale 8&gt;</a:t>
            </a:r>
          </a:p>
          <a:p>
            <a:r>
              <a:rPr lang="en-US" altLang="ja-JP" sz="1400">
                <a:latin typeface="Consolas" pitchFamily="49" charset="0"/>
              </a:rPr>
              <a:t>( 2) 0.000054 0.000054 IP 192.168.0.17.telnet &gt; 192.168.0.2.57446: S 2302400311:</a:t>
            </a:r>
          </a:p>
          <a:p>
            <a:r>
              <a:rPr lang="en-US" altLang="ja-JP" sz="1400">
                <a:latin typeface="Consolas" pitchFamily="49" charset="0"/>
              </a:rPr>
              <a:t>2302400311(0) ack 982133680 win 1024 &lt;mss 1460&gt;</a:t>
            </a:r>
          </a:p>
          <a:p>
            <a:r>
              <a:rPr lang="en-US" altLang="ja-JP" sz="1400">
                <a:latin typeface="Consolas" pitchFamily="49" charset="0"/>
              </a:rPr>
              <a:t>( 3) 0.000063 0.000009 IP 192.168.0.2.57446 &gt; 192.168.0.17.telnet: . ack 1 win 5</a:t>
            </a:r>
          </a:p>
          <a:p>
            <a:r>
              <a:rPr lang="en-US" altLang="ja-JP" sz="1400">
                <a:latin typeface="Consolas" pitchFamily="49" charset="0"/>
              </a:rPr>
              <a:t>840</a:t>
            </a:r>
          </a:p>
          <a:p>
            <a:endParaRPr lang="en-US" altLang="ja-JP" sz="1400">
              <a:latin typeface="Consolas" pitchFamily="49" charset="0"/>
            </a:endParaRPr>
          </a:p>
          <a:p>
            <a:endParaRPr lang="en-US" altLang="ja-JP" sz="1400">
              <a:latin typeface="Consolas" pitchFamily="49" charset="0"/>
            </a:endParaRPr>
          </a:p>
          <a:p>
            <a:r>
              <a:rPr lang="en-US" altLang="ja-JP" sz="1400">
                <a:latin typeface="Consolas" pitchFamily="49" charset="0"/>
              </a:rPr>
              <a:t>( 4) 0.000290 0.000227 IP 192.168.0.17.telnet &gt; 192.168.0.2.57446: . 1:1461(1460</a:t>
            </a:r>
          </a:p>
          <a:p>
            <a:r>
              <a:rPr lang="en-US" altLang="ja-JP" sz="1400">
                <a:latin typeface="Consolas" pitchFamily="49" charset="0"/>
              </a:rPr>
              <a:t>) ack 1 win 65519</a:t>
            </a:r>
          </a:p>
          <a:p>
            <a:r>
              <a:rPr lang="en-US" altLang="ja-JP" sz="1400">
                <a:latin typeface="Consolas" pitchFamily="49" charset="0"/>
              </a:rPr>
              <a:t>    0x0000:  4500 05dc a6fc 4000 8006 ccbb c0a8 0011  E.....@.........</a:t>
            </a:r>
          </a:p>
          <a:p>
            <a:r>
              <a:rPr lang="en-US" altLang="ja-JP" sz="1400">
                <a:latin typeface="Consolas" pitchFamily="49" charset="0"/>
              </a:rPr>
              <a:t>    0x0010:  c0a8 0002 0017 e066 893b d738 3a8a 2bb0  .......f.;.8:.+.</a:t>
            </a:r>
          </a:p>
          <a:p>
            <a:r>
              <a:rPr lang="en-US" altLang="ja-JP" sz="1400">
                <a:latin typeface="Consolas" pitchFamily="49" charset="0"/>
              </a:rPr>
              <a:t>    0x0020:  5010 ffef 405f 0000 </a:t>
            </a:r>
            <a:r>
              <a:rPr lang="en-US" altLang="ja-JP" sz="1400" b="1">
                <a:solidFill>
                  <a:srgbClr val="0070C0"/>
                </a:solidFill>
                <a:latin typeface="Consolas" pitchFamily="49" charset="0"/>
              </a:rPr>
              <a:t>4747 4747</a:t>
            </a:r>
            <a:r>
              <a:rPr lang="en-US" altLang="ja-JP" sz="1400" b="1">
                <a:solidFill>
                  <a:srgbClr val="FF3300"/>
                </a:solidFill>
                <a:latin typeface="Consolas" pitchFamily="49" charset="0"/>
              </a:rPr>
              <a:t> </a:t>
            </a:r>
            <a:r>
              <a:rPr lang="en-US" altLang="ja-JP" sz="1400" b="1">
                <a:solidFill>
                  <a:srgbClr val="FF0000"/>
                </a:solidFill>
                <a:latin typeface="Consolas" pitchFamily="49" charset="0"/>
              </a:rPr>
              <a:t>4747 4747</a:t>
            </a:r>
            <a:r>
              <a:rPr lang="en-US" altLang="ja-JP" sz="1400">
                <a:latin typeface="Consolas" pitchFamily="49" charset="0"/>
              </a:rPr>
              <a:t>  P...@_..GGGGGGGG</a:t>
            </a:r>
          </a:p>
          <a:p>
            <a:r>
              <a:rPr lang="en-US" altLang="ja-JP" sz="1400">
                <a:latin typeface="Consolas" pitchFamily="49" charset="0"/>
              </a:rPr>
              <a:t>    0x0030:  </a:t>
            </a:r>
            <a:r>
              <a:rPr lang="en-US" altLang="ja-JP" sz="1400" b="1">
                <a:solidFill>
                  <a:srgbClr val="FF0000"/>
                </a:solidFill>
                <a:latin typeface="Consolas" pitchFamily="49" charset="0"/>
              </a:rPr>
              <a:t>4747 4747 4747 4747 4747 4747 4747 4747</a:t>
            </a:r>
            <a:r>
              <a:rPr lang="en-US" altLang="ja-JP" sz="1400">
                <a:latin typeface="Consolas" pitchFamily="49" charset="0"/>
              </a:rPr>
              <a:t>  GGGGGGGGGGGGGGGG</a:t>
            </a:r>
          </a:p>
          <a:p>
            <a:r>
              <a:rPr lang="en-US" altLang="ja-JP" sz="1400">
                <a:latin typeface="Consolas" pitchFamily="49" charset="0"/>
              </a:rPr>
              <a:t>    0x0040:  </a:t>
            </a:r>
            <a:r>
              <a:rPr lang="en-US" altLang="ja-JP" sz="1400" b="1">
                <a:solidFill>
                  <a:srgbClr val="FF0000"/>
                </a:solidFill>
                <a:latin typeface="Consolas" pitchFamily="49" charset="0"/>
              </a:rPr>
              <a:t>4747 4747 4747 4747 4747 4747 4747 4747</a:t>
            </a:r>
            <a:r>
              <a:rPr lang="en-US" altLang="ja-JP" sz="1400">
                <a:latin typeface="Consolas" pitchFamily="49" charset="0"/>
              </a:rPr>
              <a:t>  GGGGGGGGGGGGGGGG</a:t>
            </a:r>
          </a:p>
          <a:p>
            <a:r>
              <a:rPr lang="en-US" altLang="ja-JP" sz="1400">
                <a:latin typeface="Consolas" pitchFamily="49" charset="0"/>
              </a:rPr>
              <a:t>    0x0050:  </a:t>
            </a:r>
            <a:r>
              <a:rPr lang="en-US" altLang="ja-JP" sz="1400" b="1">
                <a:solidFill>
                  <a:srgbClr val="FF0000"/>
                </a:solidFill>
                <a:latin typeface="Consolas" pitchFamily="49" charset="0"/>
              </a:rPr>
              <a:t>4747 4747 4747 4747 4747 4747 4747 4747</a:t>
            </a:r>
            <a:r>
              <a:rPr lang="en-US" altLang="ja-JP" sz="1400">
                <a:latin typeface="Consolas" pitchFamily="49" charset="0"/>
              </a:rPr>
              <a:t>  GGGGGGGGGGGGGGGG</a:t>
            </a:r>
          </a:p>
          <a:p>
            <a:endParaRPr lang="en-US" altLang="ja-JP"/>
          </a:p>
        </p:txBody>
      </p:sp>
      <p:sp>
        <p:nvSpPr>
          <p:cNvPr id="63492" name="Rectangle 2"/>
          <p:cNvSpPr>
            <a:spLocks noGrp="1" noChangeArrowheads="1"/>
          </p:cNvSpPr>
          <p:nvPr>
            <p:ph type="title"/>
          </p:nvPr>
        </p:nvSpPr>
        <p:spPr>
          <a:xfrm>
            <a:off x="457200" y="274638"/>
            <a:ext cx="8291513" cy="706437"/>
          </a:xfrm>
        </p:spPr>
        <p:txBody>
          <a:bodyPr/>
          <a:lstStyle/>
          <a:p>
            <a:r>
              <a:rPr lang="en-US" altLang="ja-JP" sz="3200" smtClean="0"/>
              <a:t>BL01</a:t>
            </a:r>
            <a:r>
              <a:rPr lang="ja-JP" altLang="en-US" sz="3200" smtClean="0"/>
              <a:t>でのダンプの解析：　</a:t>
            </a:r>
            <a:r>
              <a:rPr lang="en-US" altLang="ja-JP" sz="3200" smtClean="0"/>
              <a:t>RUN_29 (</a:t>
            </a:r>
            <a:r>
              <a:rPr lang="ja-JP" altLang="en-US" sz="3200" smtClean="0"/>
              <a:t>その</a:t>
            </a:r>
            <a:r>
              <a:rPr lang="en-US" altLang="ja-JP" sz="3200" smtClean="0"/>
              <a:t>1)</a:t>
            </a:r>
          </a:p>
        </p:txBody>
      </p:sp>
      <p:sp>
        <p:nvSpPr>
          <p:cNvPr id="63493" name="Text Box 5"/>
          <p:cNvSpPr txBox="1">
            <a:spLocks noChangeArrowheads="1"/>
          </p:cNvSpPr>
          <p:nvPr/>
        </p:nvSpPr>
        <p:spPr bwMode="auto">
          <a:xfrm>
            <a:off x="2124075" y="5229225"/>
            <a:ext cx="4192588" cy="366713"/>
          </a:xfrm>
          <a:prstGeom prst="rect">
            <a:avLst/>
          </a:prstGeom>
          <a:noFill/>
          <a:ln w="9525">
            <a:noFill/>
            <a:miter lim="800000"/>
            <a:headEnd/>
            <a:tailEnd/>
          </a:ln>
        </p:spPr>
        <p:txBody>
          <a:bodyPr wrap="none">
            <a:spAutoFit/>
          </a:bodyPr>
          <a:lstStyle/>
          <a:p>
            <a:r>
              <a:rPr lang="ja-JP" altLang="en-US"/>
              <a:t>（４）のパケットデータ</a:t>
            </a:r>
            <a:r>
              <a:rPr lang="en-US" altLang="ja-JP"/>
              <a:t>1460</a:t>
            </a:r>
            <a:r>
              <a:rPr lang="ja-JP" altLang="en-US"/>
              <a:t>バイト全部</a:t>
            </a:r>
            <a:r>
              <a:rPr lang="en-US" altLang="ja-JP"/>
              <a:t>0x47</a:t>
            </a:r>
          </a:p>
        </p:txBody>
      </p:sp>
      <p:sp>
        <p:nvSpPr>
          <p:cNvPr id="63494" name="Text Box 6"/>
          <p:cNvSpPr txBox="1">
            <a:spLocks noChangeArrowheads="1"/>
          </p:cNvSpPr>
          <p:nvPr/>
        </p:nvSpPr>
        <p:spPr bwMode="auto">
          <a:xfrm>
            <a:off x="3348038" y="2852738"/>
            <a:ext cx="1512887" cy="366712"/>
          </a:xfrm>
          <a:prstGeom prst="rect">
            <a:avLst/>
          </a:prstGeom>
          <a:noFill/>
          <a:ln w="9525">
            <a:noFill/>
            <a:miter lim="800000"/>
            <a:headEnd/>
            <a:tailEnd/>
          </a:ln>
        </p:spPr>
        <p:txBody>
          <a:bodyPr wrap="none">
            <a:spAutoFit/>
          </a:bodyPr>
          <a:lstStyle/>
          <a:p>
            <a:r>
              <a:rPr lang="en-US" altLang="ja-JP"/>
              <a:t>TCP</a:t>
            </a:r>
            <a:r>
              <a:rPr lang="ja-JP" altLang="en-US"/>
              <a:t>接続完了</a:t>
            </a:r>
          </a:p>
        </p:txBody>
      </p:sp>
      <p:sp>
        <p:nvSpPr>
          <p:cNvPr id="63495" name="Text Box 13"/>
          <p:cNvSpPr txBox="1">
            <a:spLocks noChangeArrowheads="1"/>
          </p:cNvSpPr>
          <p:nvPr/>
        </p:nvSpPr>
        <p:spPr bwMode="auto">
          <a:xfrm>
            <a:off x="4067175" y="3629025"/>
            <a:ext cx="1566863" cy="304800"/>
          </a:xfrm>
          <a:prstGeom prst="rect">
            <a:avLst/>
          </a:prstGeom>
          <a:noFill/>
          <a:ln w="9525">
            <a:noFill/>
            <a:miter lim="800000"/>
            <a:headEnd/>
            <a:tailEnd/>
          </a:ln>
        </p:spPr>
        <p:txBody>
          <a:bodyPr wrap="none">
            <a:spAutoFit/>
          </a:bodyPr>
          <a:lstStyle/>
          <a:p>
            <a:r>
              <a:rPr lang="en-US" altLang="ja-JP" sz="1400"/>
              <a:t>TCP+IP Header</a:t>
            </a:r>
          </a:p>
        </p:txBody>
      </p:sp>
      <p:sp>
        <p:nvSpPr>
          <p:cNvPr id="63496" name="日付プレースホルダ 8"/>
          <p:cNvSpPr>
            <a:spLocks noGrp="1"/>
          </p:cNvSpPr>
          <p:nvPr>
            <p:ph type="dt" sz="quarter" idx="10"/>
          </p:nvPr>
        </p:nvSpPr>
        <p:spPr>
          <a:noFill/>
        </p:spPr>
        <p:txBody>
          <a:bodyPr/>
          <a:lstStyle/>
          <a:p>
            <a:r>
              <a:rPr lang="en-US" altLang="ja-JP"/>
              <a:t>2012-08-09</a:t>
            </a:r>
          </a:p>
        </p:txBody>
      </p:sp>
      <p:sp>
        <p:nvSpPr>
          <p:cNvPr id="63497" name="フッター プレースホルダ 9"/>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 5"/>
          <p:cNvSpPr>
            <a:spLocks noGrp="1"/>
          </p:cNvSpPr>
          <p:nvPr>
            <p:ph type="sldNum" sz="quarter" idx="12"/>
          </p:nvPr>
        </p:nvSpPr>
        <p:spPr>
          <a:noFill/>
        </p:spPr>
        <p:txBody>
          <a:bodyPr/>
          <a:lstStyle/>
          <a:p>
            <a:fld id="{CF698D66-5B76-41BE-9FCD-8418DFA3CA2F}" type="slidenum">
              <a:rPr lang="en-US" altLang="ja-JP"/>
              <a:pPr/>
              <a:t>75</a:t>
            </a:fld>
            <a:endParaRPr lang="en-US" altLang="ja-JP"/>
          </a:p>
        </p:txBody>
      </p:sp>
      <p:sp>
        <p:nvSpPr>
          <p:cNvPr id="64515" name="Rectangle 2"/>
          <p:cNvSpPr>
            <a:spLocks noGrp="1" noChangeArrowheads="1"/>
          </p:cNvSpPr>
          <p:nvPr>
            <p:ph type="title"/>
          </p:nvPr>
        </p:nvSpPr>
        <p:spPr>
          <a:xfrm>
            <a:off x="457200" y="274638"/>
            <a:ext cx="8218488" cy="706437"/>
          </a:xfrm>
        </p:spPr>
        <p:txBody>
          <a:bodyPr/>
          <a:lstStyle/>
          <a:p>
            <a:r>
              <a:rPr lang="en-US" altLang="ja-JP" sz="3200" smtClean="0"/>
              <a:t>BL01</a:t>
            </a:r>
            <a:r>
              <a:rPr lang="ja-JP" altLang="en-US" sz="3200" smtClean="0"/>
              <a:t>でのダンプの解析：　</a:t>
            </a:r>
            <a:r>
              <a:rPr lang="en-US" altLang="ja-JP" sz="3200" smtClean="0"/>
              <a:t>Run_29 (</a:t>
            </a:r>
            <a:r>
              <a:rPr lang="ja-JP" altLang="en-US" sz="3200" smtClean="0"/>
              <a:t>その</a:t>
            </a:r>
            <a:r>
              <a:rPr lang="en-US" altLang="ja-JP" sz="3200" smtClean="0"/>
              <a:t>2)</a:t>
            </a:r>
          </a:p>
        </p:txBody>
      </p:sp>
      <p:sp>
        <p:nvSpPr>
          <p:cNvPr id="64516" name="Text Box 4"/>
          <p:cNvSpPr txBox="1">
            <a:spLocks noChangeArrowheads="1"/>
          </p:cNvSpPr>
          <p:nvPr/>
        </p:nvSpPr>
        <p:spPr bwMode="auto">
          <a:xfrm>
            <a:off x="179388" y="981075"/>
            <a:ext cx="8135937" cy="3540125"/>
          </a:xfrm>
          <a:prstGeom prst="rect">
            <a:avLst/>
          </a:prstGeom>
          <a:noFill/>
          <a:ln w="9525">
            <a:noFill/>
            <a:miter lim="800000"/>
            <a:headEnd/>
            <a:tailEnd/>
          </a:ln>
        </p:spPr>
        <p:txBody>
          <a:bodyPr wrap="none">
            <a:spAutoFit/>
          </a:bodyPr>
          <a:lstStyle/>
          <a:p>
            <a:r>
              <a:rPr lang="en-US" altLang="ja-JP" sz="1400">
                <a:latin typeface="Consolas" pitchFamily="49" charset="0"/>
              </a:rPr>
              <a:t>( 5) 0.000298 0.000008 IP 192.168.0.2.57446 &gt; 192.168.0.17.telnet: . ack 1461 wi</a:t>
            </a:r>
          </a:p>
          <a:p>
            <a:r>
              <a:rPr lang="en-US" altLang="ja-JP" sz="1400">
                <a:latin typeface="Consolas" pitchFamily="49" charset="0"/>
              </a:rPr>
              <a:t>n 8760</a:t>
            </a:r>
          </a:p>
          <a:p>
            <a:r>
              <a:rPr lang="en-US" altLang="ja-JP" sz="1400">
                <a:latin typeface="Consolas" pitchFamily="49" charset="0"/>
              </a:rPr>
              <a:t>    0x0000:  4500 0028 d285 4000 4006 e6e6 c0a8 0002  E..(..@.@.......</a:t>
            </a:r>
          </a:p>
          <a:p>
            <a:r>
              <a:rPr lang="en-US" altLang="ja-JP" sz="1400">
                <a:latin typeface="Consolas" pitchFamily="49" charset="0"/>
              </a:rPr>
              <a:t>    0x0010:  c0a8 0011 e066 0017 3a8a 2bb0 893b dcec  .....f..:.+..;..</a:t>
            </a:r>
          </a:p>
          <a:p>
            <a:r>
              <a:rPr lang="en-US" altLang="ja-JP" sz="1400">
                <a:latin typeface="Consolas" pitchFamily="49" charset="0"/>
              </a:rPr>
              <a:t>    0x0020:  5010 2238 5f58 0000                      P."8_X..</a:t>
            </a:r>
          </a:p>
          <a:p>
            <a:r>
              <a:rPr lang="en-US" altLang="ja-JP" sz="1400">
                <a:latin typeface="Consolas" pitchFamily="49" charset="0"/>
              </a:rPr>
              <a:t>( 6) 0.001097 0.000799 IP 192.168.0.2.57446 &gt; 192.168.0.17.telnet: P 1:9(8) ack</a:t>
            </a:r>
          </a:p>
          <a:p>
            <a:r>
              <a:rPr lang="en-US" altLang="ja-JP" sz="1400">
                <a:latin typeface="Consolas" pitchFamily="49" charset="0"/>
              </a:rPr>
              <a:t>1461 win 8760</a:t>
            </a:r>
          </a:p>
          <a:p>
            <a:r>
              <a:rPr lang="en-US" altLang="ja-JP" sz="1400">
                <a:latin typeface="Consolas" pitchFamily="49" charset="0"/>
              </a:rPr>
              <a:t>    0x0000:  4500 0030 d286 4000 4006 e6dd c0a8 0002  E..0..@.@.......</a:t>
            </a:r>
          </a:p>
          <a:p>
            <a:r>
              <a:rPr lang="en-US" altLang="ja-JP" sz="1400">
                <a:latin typeface="Consolas" pitchFamily="49" charset="0"/>
              </a:rPr>
              <a:t>    0x0010:  c0a8 0011 e066 0017 3a8a 2bb0 893b dcec  .....f..:.+..;..</a:t>
            </a:r>
          </a:p>
          <a:p>
            <a:r>
              <a:rPr lang="en-US" altLang="ja-JP" sz="1400">
                <a:latin typeface="Consolas" pitchFamily="49" charset="0"/>
              </a:rPr>
              <a:t>    0x0020:  5018 2238 7c47 0000 </a:t>
            </a:r>
            <a:r>
              <a:rPr lang="en-US" altLang="ja-JP" sz="1400" b="1">
                <a:solidFill>
                  <a:srgbClr val="FF3300"/>
                </a:solidFill>
                <a:latin typeface="Consolas" pitchFamily="49" charset="0"/>
              </a:rPr>
              <a:t>a300 0000 0000 4000</a:t>
            </a:r>
            <a:r>
              <a:rPr lang="en-US" altLang="ja-JP" sz="1400">
                <a:latin typeface="Consolas" pitchFamily="49" charset="0"/>
              </a:rPr>
              <a:t>  P."8|G........@.</a:t>
            </a:r>
          </a:p>
          <a:p>
            <a:r>
              <a:rPr lang="en-US" altLang="ja-JP" sz="1400">
                <a:latin typeface="Consolas" pitchFamily="49" charset="0"/>
              </a:rPr>
              <a:t>( 7) 0.001151 0.000054 IP 192.168.0.17.telnet &gt; 192.168.0.2.57446: . ack 9 win 6</a:t>
            </a:r>
          </a:p>
          <a:p>
            <a:r>
              <a:rPr lang="en-US" altLang="ja-JP" sz="1400">
                <a:latin typeface="Consolas" pitchFamily="49" charset="0"/>
              </a:rPr>
              <a:t>5519</a:t>
            </a:r>
          </a:p>
          <a:p>
            <a:r>
              <a:rPr lang="en-US" altLang="ja-JP" sz="1400">
                <a:latin typeface="Consolas" pitchFamily="49" charset="0"/>
              </a:rPr>
              <a:t>    0x0000:  4500 0028 a6fd 4000 8006 d26e c0a8 0011  E..(..@....n....</a:t>
            </a:r>
          </a:p>
          <a:p>
            <a:r>
              <a:rPr lang="en-US" altLang="ja-JP" sz="1400">
                <a:latin typeface="Consolas" pitchFamily="49" charset="0"/>
              </a:rPr>
              <a:t>    0x0010:  c0a8 0002 0017 e066 893b dcec 3a8a 2bb8  .......f.;..:.+.</a:t>
            </a:r>
          </a:p>
          <a:p>
            <a:r>
              <a:rPr lang="en-US" altLang="ja-JP" sz="1400">
                <a:latin typeface="Consolas" pitchFamily="49" charset="0"/>
              </a:rPr>
              <a:t>    0x0020:  5010 ffef 8198 0000 0204 05b4 0a00       P.............</a:t>
            </a:r>
          </a:p>
          <a:p>
            <a:endParaRPr lang="en-US" altLang="ja-JP" sz="1400">
              <a:latin typeface="Consolas" pitchFamily="49" charset="0"/>
            </a:endParaRPr>
          </a:p>
        </p:txBody>
      </p:sp>
      <p:sp>
        <p:nvSpPr>
          <p:cNvPr id="64517" name="Text Box 5"/>
          <p:cNvSpPr txBox="1">
            <a:spLocks noChangeArrowheads="1"/>
          </p:cNvSpPr>
          <p:nvPr/>
        </p:nvSpPr>
        <p:spPr bwMode="auto">
          <a:xfrm>
            <a:off x="827088" y="5265738"/>
            <a:ext cx="6808787" cy="1465262"/>
          </a:xfrm>
          <a:prstGeom prst="rect">
            <a:avLst/>
          </a:prstGeom>
          <a:noFill/>
          <a:ln w="9525">
            <a:noFill/>
            <a:miter lim="800000"/>
            <a:headEnd/>
            <a:tailEnd/>
          </a:ln>
        </p:spPr>
        <p:txBody>
          <a:bodyPr wrap="none">
            <a:spAutoFit/>
          </a:bodyPr>
          <a:lstStyle/>
          <a:p>
            <a:r>
              <a:rPr lang="en-US" altLang="ja-JP"/>
              <a:t>Gatherer</a:t>
            </a:r>
            <a:r>
              <a:rPr lang="ja-JP" altLang="en-US"/>
              <a:t>はまずレングスリプライ取得のため４バイト読むがその値</a:t>
            </a:r>
          </a:p>
          <a:p>
            <a:r>
              <a:rPr lang="en-US" altLang="ja-JP"/>
              <a:t>0x47474747==1195853639(</a:t>
            </a:r>
            <a:r>
              <a:rPr lang="ja-JP" altLang="en-US"/>
              <a:t>超巨大整数</a:t>
            </a:r>
            <a:r>
              <a:rPr lang="en-US" altLang="ja-JP"/>
              <a:t>)</a:t>
            </a:r>
            <a:r>
              <a:rPr lang="ja-JP" altLang="en-US"/>
              <a:t>がリクエストした値より</a:t>
            </a:r>
          </a:p>
          <a:p>
            <a:r>
              <a:rPr lang="ja-JP" altLang="en-US"/>
              <a:t>大きかったので</a:t>
            </a:r>
            <a:r>
              <a:rPr lang="en-US" altLang="ja-JP"/>
              <a:t>FATAL ERROR 5</a:t>
            </a:r>
            <a:r>
              <a:rPr lang="ja-JP" altLang="en-US"/>
              <a:t>で停止した（すなわち</a:t>
            </a:r>
            <a:r>
              <a:rPr lang="en-US" altLang="ja-JP"/>
              <a:t>Gatherer</a:t>
            </a:r>
            <a:r>
              <a:rPr lang="ja-JP" altLang="en-US"/>
              <a:t>は</a:t>
            </a:r>
          </a:p>
          <a:p>
            <a:r>
              <a:rPr lang="ja-JP" altLang="en-US"/>
              <a:t>正常に動作していた）。</a:t>
            </a:r>
          </a:p>
          <a:p>
            <a:endParaRPr lang="en-US" altLang="ja-JP"/>
          </a:p>
        </p:txBody>
      </p:sp>
      <p:sp>
        <p:nvSpPr>
          <p:cNvPr id="64518" name="Text Box 6"/>
          <p:cNvSpPr txBox="1">
            <a:spLocks noChangeArrowheads="1"/>
          </p:cNvSpPr>
          <p:nvPr/>
        </p:nvSpPr>
        <p:spPr bwMode="auto">
          <a:xfrm>
            <a:off x="663575" y="4298950"/>
            <a:ext cx="169863" cy="366713"/>
          </a:xfrm>
          <a:prstGeom prst="rect">
            <a:avLst/>
          </a:prstGeom>
          <a:noFill/>
          <a:ln w="9525">
            <a:noFill/>
            <a:miter lim="800000"/>
            <a:headEnd/>
            <a:tailEnd/>
          </a:ln>
        </p:spPr>
        <p:txBody>
          <a:bodyPr wrap="none">
            <a:spAutoFit/>
          </a:bodyPr>
          <a:lstStyle/>
          <a:p>
            <a:endParaRPr lang="ja-JP" altLang="ja-JP"/>
          </a:p>
        </p:txBody>
      </p:sp>
      <p:sp>
        <p:nvSpPr>
          <p:cNvPr id="64519" name="Rectangle 7"/>
          <p:cNvSpPr>
            <a:spLocks noChangeArrowheads="1"/>
          </p:cNvSpPr>
          <p:nvPr/>
        </p:nvSpPr>
        <p:spPr bwMode="auto">
          <a:xfrm>
            <a:off x="755650" y="4400550"/>
            <a:ext cx="2916238" cy="828675"/>
          </a:xfrm>
          <a:prstGeom prst="rect">
            <a:avLst/>
          </a:prstGeom>
          <a:noFill/>
          <a:ln w="9525">
            <a:solidFill>
              <a:schemeClr val="tx1"/>
            </a:solidFill>
            <a:miter lim="800000"/>
            <a:headEnd/>
            <a:tailEnd/>
          </a:ln>
        </p:spPr>
        <p:txBody>
          <a:bodyPr wrap="none" anchor="ctr"/>
          <a:lstStyle/>
          <a:p>
            <a:pPr algn="ctr"/>
            <a:r>
              <a:rPr lang="ja-JP" altLang="en-US"/>
              <a:t>何がおこったのか？</a:t>
            </a:r>
          </a:p>
          <a:p>
            <a:pPr algn="ctr"/>
            <a:r>
              <a:rPr lang="en-US" altLang="ja-JP"/>
              <a:t>(FATAL ERROR 5)</a:t>
            </a:r>
          </a:p>
        </p:txBody>
      </p:sp>
      <p:sp>
        <p:nvSpPr>
          <p:cNvPr id="64520" name="日付プレースホルダ 8"/>
          <p:cNvSpPr>
            <a:spLocks noGrp="1"/>
          </p:cNvSpPr>
          <p:nvPr>
            <p:ph type="dt" sz="quarter" idx="10"/>
          </p:nvPr>
        </p:nvSpPr>
        <p:spPr>
          <a:noFill/>
        </p:spPr>
        <p:txBody>
          <a:bodyPr/>
          <a:lstStyle/>
          <a:p>
            <a:r>
              <a:rPr lang="en-US" altLang="ja-JP"/>
              <a:t>2012-08-09</a:t>
            </a:r>
          </a:p>
        </p:txBody>
      </p:sp>
      <p:sp>
        <p:nvSpPr>
          <p:cNvPr id="64521" name="フッター プレースホルダ 9"/>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
        <p:nvSpPr>
          <p:cNvPr id="10" name="テキスト ボックス 9"/>
          <p:cNvSpPr txBox="1"/>
          <p:nvPr/>
        </p:nvSpPr>
        <p:spPr>
          <a:xfrm>
            <a:off x="7200292" y="2888940"/>
            <a:ext cx="1484702" cy="338554"/>
          </a:xfrm>
          <a:prstGeom prst="rect">
            <a:avLst/>
          </a:prstGeom>
          <a:noFill/>
        </p:spPr>
        <p:txBody>
          <a:bodyPr wrap="none" rtlCol="0">
            <a:spAutoFit/>
          </a:bodyPr>
          <a:lstStyle/>
          <a:p>
            <a:r>
              <a:rPr kumimoji="1" lang="en-US" altLang="ja-JP" sz="1600" smtClean="0">
                <a:solidFill>
                  <a:srgbClr val="FF0000"/>
                </a:solidFill>
              </a:rPr>
              <a:t>length request</a:t>
            </a:r>
            <a:endParaRPr kumimoji="1" lang="ja-JP" altLang="en-US" sz="1600">
              <a:solidFill>
                <a:srgbClr val="FF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番号プレースホルダ 5"/>
          <p:cNvSpPr>
            <a:spLocks noGrp="1"/>
          </p:cNvSpPr>
          <p:nvPr>
            <p:ph type="sldNum" sz="quarter" idx="12"/>
          </p:nvPr>
        </p:nvSpPr>
        <p:spPr>
          <a:noFill/>
        </p:spPr>
        <p:txBody>
          <a:bodyPr/>
          <a:lstStyle/>
          <a:p>
            <a:fld id="{45B4CBAA-1766-4A22-BAB2-D6C618CE0A21}" type="slidenum">
              <a:rPr lang="en-US" altLang="ja-JP"/>
              <a:pPr/>
              <a:t>76</a:t>
            </a:fld>
            <a:endParaRPr lang="en-US" altLang="ja-JP"/>
          </a:p>
        </p:txBody>
      </p:sp>
      <p:sp>
        <p:nvSpPr>
          <p:cNvPr id="65539" name="Rectangle 2"/>
          <p:cNvSpPr>
            <a:spLocks noGrp="1" noChangeArrowheads="1"/>
          </p:cNvSpPr>
          <p:nvPr>
            <p:ph type="title"/>
          </p:nvPr>
        </p:nvSpPr>
        <p:spPr>
          <a:xfrm>
            <a:off x="457200" y="274638"/>
            <a:ext cx="8218488" cy="706437"/>
          </a:xfrm>
        </p:spPr>
        <p:txBody>
          <a:bodyPr/>
          <a:lstStyle/>
          <a:p>
            <a:r>
              <a:rPr lang="en-US" altLang="ja-JP" sz="3200" smtClean="0"/>
              <a:t>BL0</a:t>
            </a:r>
            <a:r>
              <a:rPr lang="ja-JP" altLang="en-US" sz="3200" smtClean="0"/>
              <a:t>１でのダンプの解析： </a:t>
            </a:r>
            <a:r>
              <a:rPr lang="en-US" altLang="ja-JP" sz="3200" smtClean="0"/>
              <a:t>Run_29 (</a:t>
            </a:r>
            <a:r>
              <a:rPr lang="ja-JP" altLang="en-US" sz="3200" smtClean="0"/>
              <a:t>その</a:t>
            </a:r>
            <a:r>
              <a:rPr lang="en-US" altLang="ja-JP" sz="3200" smtClean="0"/>
              <a:t>3)</a:t>
            </a:r>
          </a:p>
        </p:txBody>
      </p:sp>
      <p:sp>
        <p:nvSpPr>
          <p:cNvPr id="65540" name="Rectangle 3"/>
          <p:cNvSpPr>
            <a:spLocks noGrp="1" noChangeArrowheads="1"/>
          </p:cNvSpPr>
          <p:nvPr>
            <p:ph type="body" idx="1"/>
          </p:nvPr>
        </p:nvSpPr>
        <p:spPr>
          <a:xfrm>
            <a:off x="0" y="0"/>
            <a:ext cx="468313" cy="188913"/>
          </a:xfrm>
        </p:spPr>
        <p:txBody>
          <a:bodyPr/>
          <a:lstStyle/>
          <a:p>
            <a:pPr>
              <a:lnSpc>
                <a:spcPct val="80000"/>
              </a:lnSpc>
            </a:pPr>
            <a:endParaRPr lang="ja-JP" altLang="ja-JP" sz="800" smtClean="0"/>
          </a:p>
        </p:txBody>
      </p:sp>
      <p:sp>
        <p:nvSpPr>
          <p:cNvPr id="65541" name="Text Box 5"/>
          <p:cNvSpPr txBox="1">
            <a:spLocks noChangeArrowheads="1"/>
          </p:cNvSpPr>
          <p:nvPr/>
        </p:nvSpPr>
        <p:spPr bwMode="auto">
          <a:xfrm>
            <a:off x="519113" y="1346200"/>
            <a:ext cx="169862" cy="366713"/>
          </a:xfrm>
          <a:prstGeom prst="rect">
            <a:avLst/>
          </a:prstGeom>
          <a:noFill/>
          <a:ln w="9525">
            <a:noFill/>
            <a:miter lim="800000"/>
            <a:headEnd/>
            <a:tailEnd/>
          </a:ln>
        </p:spPr>
        <p:txBody>
          <a:bodyPr wrap="none">
            <a:spAutoFit/>
          </a:bodyPr>
          <a:lstStyle/>
          <a:p>
            <a:endParaRPr lang="ja-JP" altLang="ja-JP"/>
          </a:p>
        </p:txBody>
      </p:sp>
      <p:sp>
        <p:nvSpPr>
          <p:cNvPr id="65542" name="Text Box 7"/>
          <p:cNvSpPr txBox="1">
            <a:spLocks noChangeArrowheads="1"/>
          </p:cNvSpPr>
          <p:nvPr/>
        </p:nvSpPr>
        <p:spPr bwMode="auto">
          <a:xfrm>
            <a:off x="0" y="1412875"/>
            <a:ext cx="8135938" cy="1816100"/>
          </a:xfrm>
          <a:prstGeom prst="rect">
            <a:avLst/>
          </a:prstGeom>
          <a:noFill/>
          <a:ln w="9525">
            <a:noFill/>
            <a:miter lim="800000"/>
            <a:headEnd/>
            <a:tailEnd/>
          </a:ln>
        </p:spPr>
        <p:txBody>
          <a:bodyPr wrap="none">
            <a:spAutoFit/>
          </a:bodyPr>
          <a:lstStyle/>
          <a:p>
            <a:r>
              <a:rPr lang="en-US" altLang="ja-JP" sz="1400">
                <a:latin typeface="Consolas" pitchFamily="49" charset="0"/>
                <a:ea typeface="ＭＳ ゴシック" pitchFamily="49" charset="-128"/>
              </a:rPr>
              <a:t>( 8) 0.001367 0.000216 IP 192.168.0.17.telnet &gt; 192.168.0.2.57446: . 1461:2921(1</a:t>
            </a:r>
          </a:p>
          <a:p>
            <a:r>
              <a:rPr lang="en-US" altLang="ja-JP" sz="1400">
                <a:latin typeface="Consolas" pitchFamily="49" charset="0"/>
                <a:ea typeface="ＭＳ ゴシック" pitchFamily="49" charset="-128"/>
              </a:rPr>
              <a:t>460) ack 9 win 65519</a:t>
            </a:r>
          </a:p>
          <a:p>
            <a:r>
              <a:rPr lang="en-US" altLang="ja-JP" sz="1400">
                <a:latin typeface="Consolas" pitchFamily="49" charset="0"/>
                <a:ea typeface="ＭＳ ゴシック" pitchFamily="49" charset="-128"/>
              </a:rPr>
              <a:t>    0x0000:  4500 05dc a6fe 4000 8006 ccb9 c0a8 0011  E.....@.........</a:t>
            </a:r>
          </a:p>
          <a:p>
            <a:r>
              <a:rPr lang="en-US" altLang="ja-JP" sz="1400">
                <a:latin typeface="Consolas" pitchFamily="49" charset="0"/>
                <a:ea typeface="ＭＳ ゴシック" pitchFamily="49" charset="-128"/>
              </a:rPr>
              <a:t>    0x0010:  c0a8 0002 0017 e066 893b dcec 3a8a 2bb8  .......f.;..:.+.</a:t>
            </a:r>
          </a:p>
          <a:p>
            <a:r>
              <a:rPr lang="en-US" altLang="ja-JP" sz="1400">
                <a:latin typeface="Consolas" pitchFamily="49" charset="0"/>
                <a:ea typeface="ＭＳ ゴシック" pitchFamily="49" charset="-128"/>
              </a:rPr>
              <a:t>    0x0020:  5010 ffef 57ca 0000 4747 4747 4747 4747  P...W...GGGGGGGG</a:t>
            </a:r>
          </a:p>
          <a:p>
            <a:r>
              <a:rPr lang="en-US" altLang="ja-JP" sz="1400">
                <a:latin typeface="Consolas" pitchFamily="49" charset="0"/>
                <a:ea typeface="ＭＳ ゴシック" pitchFamily="49" charset="-128"/>
              </a:rPr>
              <a:t>    0x0030:  4747 4747 4747 4747 4747 4747 4747 4747  GGGGGGGGGGGGGGGG</a:t>
            </a:r>
          </a:p>
          <a:p>
            <a:r>
              <a:rPr lang="en-US" altLang="ja-JP" sz="1400">
                <a:latin typeface="Consolas" pitchFamily="49" charset="0"/>
                <a:ea typeface="ＭＳ ゴシック" pitchFamily="49" charset="-128"/>
              </a:rPr>
              <a:t>    0x0040:  4747 4747 4747 4747 4747 4747 4747 4747  GGGGGGGGGGGGGGGG</a:t>
            </a:r>
          </a:p>
          <a:p>
            <a:endParaRPr lang="en-US" altLang="ja-JP" sz="1400">
              <a:ea typeface="ＭＳ ゴシック" pitchFamily="49" charset="-128"/>
            </a:endParaRPr>
          </a:p>
        </p:txBody>
      </p:sp>
      <p:sp>
        <p:nvSpPr>
          <p:cNvPr id="65543" name="Text Box 8"/>
          <p:cNvSpPr txBox="1">
            <a:spLocks noChangeArrowheads="1"/>
          </p:cNvSpPr>
          <p:nvPr/>
        </p:nvSpPr>
        <p:spPr bwMode="auto">
          <a:xfrm>
            <a:off x="431800" y="3392488"/>
            <a:ext cx="6743700" cy="1846262"/>
          </a:xfrm>
          <a:prstGeom prst="rect">
            <a:avLst/>
          </a:prstGeom>
          <a:noFill/>
          <a:ln w="9525">
            <a:noFill/>
            <a:miter lim="800000"/>
            <a:headEnd/>
            <a:tailEnd/>
          </a:ln>
        </p:spPr>
        <p:txBody>
          <a:bodyPr wrap="none">
            <a:spAutoFit/>
          </a:bodyPr>
          <a:lstStyle/>
          <a:p>
            <a:r>
              <a:rPr lang="en-US" altLang="ja-JP" sz="1400">
                <a:latin typeface="Consolas" pitchFamily="49" charset="0"/>
              </a:rPr>
              <a:t>0x03e0:  4747 4747 4747 4747 4747 4747 4747 4747  GGGGGGGGGGGGGGGG</a:t>
            </a:r>
          </a:p>
          <a:p>
            <a:r>
              <a:rPr lang="en-US" altLang="ja-JP" sz="1400">
                <a:latin typeface="Consolas" pitchFamily="49" charset="0"/>
              </a:rPr>
              <a:t>0x03f0:  4747 4747 4747 4747 4747 4747 4747 4747  GGGGGGGGGGGGGGGG</a:t>
            </a:r>
          </a:p>
          <a:p>
            <a:r>
              <a:rPr lang="en-US" altLang="ja-JP" sz="1400">
                <a:latin typeface="Consolas" pitchFamily="49" charset="0"/>
              </a:rPr>
              <a:t>0x0400:  4747 4747 0000 01cc </a:t>
            </a:r>
            <a:r>
              <a:rPr lang="en-US" altLang="ja-JP" sz="1400" b="1">
                <a:solidFill>
                  <a:srgbClr val="FF0000"/>
                </a:solidFill>
                <a:latin typeface="Consolas" pitchFamily="49" charset="0"/>
              </a:rPr>
              <a:t>5a13 0dfb 0a22 b43e</a:t>
            </a:r>
            <a:r>
              <a:rPr lang="en-US" altLang="ja-JP" sz="1400">
                <a:latin typeface="Consolas" pitchFamily="49" charset="0"/>
              </a:rPr>
              <a:t>  GGGG....Z....".&gt;</a:t>
            </a:r>
          </a:p>
          <a:p>
            <a:r>
              <a:rPr lang="en-US" altLang="ja-JP" sz="1400">
                <a:latin typeface="Consolas" pitchFamily="49" charset="0"/>
              </a:rPr>
              <a:t>0x0410:  </a:t>
            </a:r>
            <a:r>
              <a:rPr lang="en-US" altLang="ja-JP" sz="1400" b="1">
                <a:solidFill>
                  <a:srgbClr val="FF0000"/>
                </a:solidFill>
                <a:latin typeface="Consolas" pitchFamily="49" charset="0"/>
              </a:rPr>
              <a:t>5a13 0f22 0c26 f06b 5a13 0fcc 083a 518f</a:t>
            </a:r>
            <a:r>
              <a:rPr lang="en-US" altLang="ja-JP" sz="1400">
                <a:latin typeface="Consolas" pitchFamily="49" charset="0"/>
              </a:rPr>
              <a:t>  Z..".&amp;.kZ....:Q.</a:t>
            </a:r>
          </a:p>
          <a:p>
            <a:r>
              <a:rPr lang="en-US" altLang="ja-JP" sz="1400">
                <a:latin typeface="Consolas" pitchFamily="49" charset="0"/>
              </a:rPr>
              <a:t>0x0420:  </a:t>
            </a:r>
            <a:r>
              <a:rPr lang="en-US" altLang="ja-JP" sz="1400" b="1">
                <a:solidFill>
                  <a:srgbClr val="FF0000"/>
                </a:solidFill>
                <a:latin typeface="Consolas" pitchFamily="49" charset="0"/>
              </a:rPr>
              <a:t>5a13 0ffa 0916 c369 5a13 0fd0 0b0a 8325</a:t>
            </a:r>
            <a:r>
              <a:rPr lang="en-US" altLang="ja-JP" sz="1400">
                <a:latin typeface="Consolas" pitchFamily="49" charset="0"/>
              </a:rPr>
              <a:t>  Z......iZ......%</a:t>
            </a:r>
          </a:p>
          <a:p>
            <a:r>
              <a:rPr lang="en-US" altLang="ja-JP" sz="1400">
                <a:latin typeface="Consolas" pitchFamily="49" charset="0"/>
              </a:rPr>
              <a:t>0x0430:  </a:t>
            </a:r>
            <a:r>
              <a:rPr lang="en-US" altLang="ja-JP" sz="1400" b="1">
                <a:solidFill>
                  <a:srgbClr val="FF0000"/>
                </a:solidFill>
                <a:latin typeface="Consolas" pitchFamily="49" charset="0"/>
              </a:rPr>
              <a:t>5a13 0ff1 0e39 6509 5a13 100c 0f4f c441</a:t>
            </a:r>
            <a:r>
              <a:rPr lang="en-US" altLang="ja-JP" sz="1400">
                <a:latin typeface="Consolas" pitchFamily="49" charset="0"/>
              </a:rPr>
              <a:t>  Z....9e.Z....O.A</a:t>
            </a:r>
          </a:p>
          <a:p>
            <a:r>
              <a:rPr lang="en-US" altLang="ja-JP" sz="1400">
                <a:latin typeface="Consolas" pitchFamily="49" charset="0"/>
              </a:rPr>
              <a:t>0x0440:  </a:t>
            </a:r>
            <a:r>
              <a:rPr lang="en-US" altLang="ja-JP" sz="1400" b="1">
                <a:solidFill>
                  <a:srgbClr val="FF0000"/>
                </a:solidFill>
                <a:latin typeface="Consolas" pitchFamily="49" charset="0"/>
              </a:rPr>
              <a:t>5a13 10fa 0f0f c39c 5a13 1143 0e1e c304</a:t>
            </a:r>
            <a:r>
              <a:rPr lang="en-US" altLang="ja-JP" sz="1400">
                <a:latin typeface="Consolas" pitchFamily="49" charset="0"/>
              </a:rPr>
              <a:t>  Z.......Z..C....</a:t>
            </a:r>
          </a:p>
          <a:p>
            <a:endParaRPr lang="en-US" altLang="ja-JP" sz="1600"/>
          </a:p>
        </p:txBody>
      </p:sp>
      <p:sp>
        <p:nvSpPr>
          <p:cNvPr id="65544" name="Text Box 9"/>
          <p:cNvSpPr txBox="1">
            <a:spLocks noChangeArrowheads="1"/>
          </p:cNvSpPr>
          <p:nvPr/>
        </p:nvSpPr>
        <p:spPr bwMode="auto">
          <a:xfrm>
            <a:off x="2987675" y="2997200"/>
            <a:ext cx="1833563" cy="366713"/>
          </a:xfrm>
          <a:prstGeom prst="rect">
            <a:avLst/>
          </a:prstGeom>
          <a:noFill/>
          <a:ln w="9525">
            <a:noFill/>
            <a:miter lim="800000"/>
            <a:headEnd/>
            <a:tailEnd/>
          </a:ln>
        </p:spPr>
        <p:txBody>
          <a:bodyPr wrap="none">
            <a:spAutoFit/>
          </a:bodyPr>
          <a:lstStyle/>
          <a:p>
            <a:r>
              <a:rPr lang="ja-JP" altLang="en-US"/>
              <a:t>この間全部</a:t>
            </a:r>
            <a:r>
              <a:rPr lang="en-US" altLang="ja-JP"/>
              <a:t>0x47</a:t>
            </a:r>
          </a:p>
        </p:txBody>
      </p:sp>
      <p:sp>
        <p:nvSpPr>
          <p:cNvPr id="65545" name="Text Box 10"/>
          <p:cNvSpPr txBox="1">
            <a:spLocks noChangeArrowheads="1"/>
          </p:cNvSpPr>
          <p:nvPr/>
        </p:nvSpPr>
        <p:spPr bwMode="auto">
          <a:xfrm>
            <a:off x="1835150" y="5157788"/>
            <a:ext cx="4494213" cy="366712"/>
          </a:xfrm>
          <a:prstGeom prst="rect">
            <a:avLst/>
          </a:prstGeom>
          <a:noFill/>
          <a:ln w="9525">
            <a:noFill/>
            <a:miter lim="800000"/>
            <a:headEnd/>
            <a:tailEnd/>
          </a:ln>
        </p:spPr>
        <p:txBody>
          <a:bodyPr wrap="none">
            <a:spAutoFit/>
          </a:bodyPr>
          <a:lstStyle/>
          <a:p>
            <a:r>
              <a:rPr lang="ja-JP" altLang="en-US"/>
              <a:t>途中からそれらしいデータがやってきている。</a:t>
            </a:r>
          </a:p>
        </p:txBody>
      </p:sp>
      <p:sp>
        <p:nvSpPr>
          <p:cNvPr id="65546" name="日付プレースホルダ 9"/>
          <p:cNvSpPr>
            <a:spLocks noGrp="1"/>
          </p:cNvSpPr>
          <p:nvPr>
            <p:ph type="dt" sz="quarter" idx="10"/>
          </p:nvPr>
        </p:nvSpPr>
        <p:spPr>
          <a:noFill/>
        </p:spPr>
        <p:txBody>
          <a:bodyPr/>
          <a:lstStyle/>
          <a:p>
            <a:r>
              <a:rPr lang="en-US" altLang="ja-JP"/>
              <a:t>2012-08-09</a:t>
            </a:r>
          </a:p>
        </p:txBody>
      </p:sp>
      <p:sp>
        <p:nvSpPr>
          <p:cNvPr id="65547" name="フッター プレースホルダ 10"/>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番号プレースホルダ 5"/>
          <p:cNvSpPr>
            <a:spLocks noGrp="1"/>
          </p:cNvSpPr>
          <p:nvPr>
            <p:ph type="sldNum" sz="quarter" idx="12"/>
          </p:nvPr>
        </p:nvSpPr>
        <p:spPr>
          <a:noFill/>
        </p:spPr>
        <p:txBody>
          <a:bodyPr/>
          <a:lstStyle/>
          <a:p>
            <a:fld id="{4637A0B6-6D80-43E0-90D9-C96C80746528}" type="slidenum">
              <a:rPr lang="en-US" altLang="ja-JP"/>
              <a:pPr/>
              <a:t>77</a:t>
            </a:fld>
            <a:endParaRPr lang="en-US" altLang="ja-JP"/>
          </a:p>
        </p:txBody>
      </p:sp>
      <p:sp>
        <p:nvSpPr>
          <p:cNvPr id="66563" name="Rectangle 2"/>
          <p:cNvSpPr>
            <a:spLocks noGrp="1" noChangeArrowheads="1"/>
          </p:cNvSpPr>
          <p:nvPr>
            <p:ph type="title"/>
          </p:nvPr>
        </p:nvSpPr>
        <p:spPr/>
        <p:txBody>
          <a:bodyPr/>
          <a:lstStyle/>
          <a:p>
            <a:r>
              <a:rPr lang="ja-JP" altLang="en-US" smtClean="0"/>
              <a:t>原因・解決法</a:t>
            </a:r>
          </a:p>
        </p:txBody>
      </p:sp>
      <p:sp>
        <p:nvSpPr>
          <p:cNvPr id="66564" name="Rectangle 3"/>
          <p:cNvSpPr>
            <a:spLocks noGrp="1" noChangeArrowheads="1"/>
          </p:cNvSpPr>
          <p:nvPr>
            <p:ph type="body" idx="1"/>
          </p:nvPr>
        </p:nvSpPr>
        <p:spPr/>
        <p:txBody>
          <a:bodyPr/>
          <a:lstStyle/>
          <a:p>
            <a:r>
              <a:rPr lang="en-US" altLang="ja-JP" smtClean="0"/>
              <a:t>FIFO</a:t>
            </a:r>
            <a:r>
              <a:rPr lang="ja-JP" altLang="en-US" smtClean="0"/>
              <a:t>メモリをリセットする部分でクリアがあいまいな変数が存在していた（佐藤さん談）。修正したファームウェア完成。</a:t>
            </a:r>
          </a:p>
          <a:p>
            <a:r>
              <a:rPr lang="ja-JP" altLang="en-US" smtClean="0"/>
              <a:t>今後</a:t>
            </a:r>
            <a:r>
              <a:rPr lang="en-US" altLang="ja-JP" smtClean="0"/>
              <a:t>NEUNET</a:t>
            </a:r>
            <a:r>
              <a:rPr lang="ja-JP" altLang="en-US" smtClean="0"/>
              <a:t>モジュールのファームウェアにも適用される。</a:t>
            </a:r>
          </a:p>
        </p:txBody>
      </p:sp>
      <p:sp>
        <p:nvSpPr>
          <p:cNvPr id="66565" name="日付プレースホルダ 4"/>
          <p:cNvSpPr>
            <a:spLocks noGrp="1"/>
          </p:cNvSpPr>
          <p:nvPr>
            <p:ph type="dt" sz="quarter" idx="10"/>
          </p:nvPr>
        </p:nvSpPr>
        <p:spPr>
          <a:noFill/>
        </p:spPr>
        <p:txBody>
          <a:bodyPr/>
          <a:lstStyle/>
          <a:p>
            <a:r>
              <a:rPr lang="en-US" altLang="ja-JP"/>
              <a:t>2012-08-09</a:t>
            </a:r>
          </a:p>
        </p:txBody>
      </p:sp>
      <p:sp>
        <p:nvSpPr>
          <p:cNvPr id="66566" name="フッター プレースホルダ 5"/>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6480212" y="3645024"/>
            <a:ext cx="2592288" cy="2340260"/>
          </a:xfrm>
          <a:prstGeom prst="roundRect">
            <a:avLst>
              <a:gd name="adj" fmla="val 5806"/>
            </a:avLst>
          </a:prstGeom>
          <a:ln>
            <a:headEnd type="none" w="med" len="med"/>
            <a:tailEnd type="none" w="med" len="med"/>
          </a:ln>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0" name="角丸四角形 39"/>
          <p:cNvSpPr/>
          <p:nvPr/>
        </p:nvSpPr>
        <p:spPr bwMode="auto">
          <a:xfrm>
            <a:off x="6480212" y="764704"/>
            <a:ext cx="2592288" cy="2808312"/>
          </a:xfrm>
          <a:prstGeom prst="roundRect">
            <a:avLst>
              <a:gd name="adj" fmla="val 5806"/>
            </a:avLst>
          </a:prstGeom>
          <a:ln>
            <a:headEnd type="none" w="med" len="med"/>
            <a:tailEnd type="none" w="med" len="med"/>
          </a:ln>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9219" name="タイトル 1"/>
          <p:cNvSpPr>
            <a:spLocks noGrp="1"/>
          </p:cNvSpPr>
          <p:nvPr>
            <p:ph type="title"/>
          </p:nvPr>
        </p:nvSpPr>
        <p:spPr/>
        <p:txBody>
          <a:bodyPr/>
          <a:lstStyle/>
          <a:p>
            <a:r>
              <a:rPr lang="en-US" altLang="ja-JP" smtClean="0"/>
              <a:t>TCP</a:t>
            </a:r>
            <a:r>
              <a:rPr lang="ja-JP" altLang="en-US" smtClean="0"/>
              <a:t>と</a:t>
            </a:r>
            <a:r>
              <a:rPr lang="en-US" altLang="ja-JP" smtClean="0"/>
              <a:t>UDP</a:t>
            </a:r>
            <a:endParaRPr lang="ja-JP" altLang="en-US" smtClean="0"/>
          </a:p>
        </p:txBody>
      </p:sp>
      <p:sp>
        <p:nvSpPr>
          <p:cNvPr id="9220" name="コンテンツ プレースホルダ 2"/>
          <p:cNvSpPr>
            <a:spLocks noGrp="1"/>
          </p:cNvSpPr>
          <p:nvPr>
            <p:ph idx="1"/>
          </p:nvPr>
        </p:nvSpPr>
        <p:spPr>
          <a:xfrm>
            <a:off x="266836" y="1556792"/>
            <a:ext cx="8229600" cy="4525963"/>
          </a:xfrm>
        </p:spPr>
        <p:txBody>
          <a:bodyPr/>
          <a:lstStyle/>
          <a:p>
            <a:r>
              <a:rPr lang="en-US" altLang="ja-JP" sz="2000" smtClean="0"/>
              <a:t>TCP (Transmission Control Protorol)</a:t>
            </a:r>
          </a:p>
          <a:p>
            <a:pPr lvl="1"/>
            <a:r>
              <a:rPr lang="ja-JP" altLang="en-US" sz="2000" smtClean="0"/>
              <a:t>コネクション型通信</a:t>
            </a:r>
            <a:endParaRPr lang="en-US" altLang="ja-JP" sz="2000" smtClean="0"/>
          </a:p>
          <a:p>
            <a:pPr lvl="1"/>
            <a:r>
              <a:rPr lang="ja-JP" altLang="en-US" sz="2000" smtClean="0"/>
              <a:t>データが届いたか確認しながら通信する</a:t>
            </a:r>
            <a:endParaRPr lang="en-US" altLang="ja-JP" sz="2000" smtClean="0"/>
          </a:p>
          <a:p>
            <a:pPr lvl="2"/>
            <a:r>
              <a:rPr lang="ja-JP" altLang="en-US" sz="2000" smtClean="0"/>
              <a:t>届いていなければ再送する</a:t>
            </a:r>
            <a:endParaRPr lang="en-US" altLang="ja-JP" sz="2000" smtClean="0"/>
          </a:p>
          <a:p>
            <a:pPr lvl="1"/>
            <a:r>
              <a:rPr lang="en-US" altLang="ja-JP" sz="2000" smtClean="0"/>
              <a:t>SiTCP</a:t>
            </a:r>
            <a:r>
              <a:rPr lang="ja-JP" altLang="en-US" sz="2000" smtClean="0"/>
              <a:t>ではデータ転送に使う</a:t>
            </a:r>
            <a:endParaRPr lang="en-US" altLang="ja-JP" sz="2000" smtClean="0"/>
          </a:p>
          <a:p>
            <a:endParaRPr lang="en-US" altLang="ja-JP" sz="2000" smtClean="0"/>
          </a:p>
          <a:p>
            <a:r>
              <a:rPr lang="en-US" altLang="ja-JP" sz="2000" smtClean="0"/>
              <a:t>UDP (User Datagram Protocol)</a:t>
            </a:r>
          </a:p>
          <a:p>
            <a:pPr lvl="1"/>
            <a:r>
              <a:rPr lang="ja-JP" altLang="en-US" sz="2000" smtClean="0"/>
              <a:t>コネクションレス型通信</a:t>
            </a:r>
            <a:endParaRPr lang="en-US" altLang="ja-JP" sz="2000" smtClean="0"/>
          </a:p>
          <a:p>
            <a:pPr lvl="1"/>
            <a:r>
              <a:rPr lang="ja-JP" altLang="en-US" sz="2000" smtClean="0"/>
              <a:t>データが届いたかどうかの確認はユーザーが行う</a:t>
            </a:r>
            <a:endParaRPr lang="en-US" altLang="ja-JP" sz="2000" smtClean="0"/>
          </a:p>
          <a:p>
            <a:pPr lvl="1"/>
            <a:r>
              <a:rPr lang="en-US" altLang="ja-JP" sz="2000" smtClean="0"/>
              <a:t>SiTCP</a:t>
            </a:r>
            <a:r>
              <a:rPr lang="ja-JP" altLang="en-US" sz="2000" smtClean="0"/>
              <a:t>ではスローコントロールに使う</a:t>
            </a:r>
          </a:p>
        </p:txBody>
      </p:sp>
      <p:sp>
        <p:nvSpPr>
          <p:cNvPr id="9221" name="スライド番号プレースホルダ 3"/>
          <p:cNvSpPr>
            <a:spLocks noGrp="1"/>
          </p:cNvSpPr>
          <p:nvPr>
            <p:ph type="sldNum" sz="quarter" idx="12"/>
          </p:nvPr>
        </p:nvSpPr>
        <p:spPr>
          <a:noFill/>
        </p:spPr>
        <p:txBody>
          <a:bodyPr/>
          <a:lstStyle/>
          <a:p>
            <a:fld id="{5F4BD042-127F-4EC6-B133-C27DEFA3CAD1}" type="slidenum">
              <a:rPr lang="en-US" altLang="ja-JP"/>
              <a:pPr/>
              <a:t>8</a:t>
            </a:fld>
            <a:endParaRPr lang="en-US" altLang="ja-JP"/>
          </a:p>
        </p:txBody>
      </p:sp>
      <p:sp>
        <p:nvSpPr>
          <p:cNvPr id="9222" name="日付プレースホルダ 5"/>
          <p:cNvSpPr>
            <a:spLocks noGrp="1"/>
          </p:cNvSpPr>
          <p:nvPr>
            <p:ph type="dt" sz="quarter" idx="10"/>
          </p:nvPr>
        </p:nvSpPr>
        <p:spPr>
          <a:noFill/>
        </p:spPr>
        <p:txBody>
          <a:bodyPr/>
          <a:lstStyle/>
          <a:p>
            <a:r>
              <a:rPr lang="en-US" altLang="ja-JP"/>
              <a:t>2012-08-09</a:t>
            </a:r>
          </a:p>
        </p:txBody>
      </p:sp>
      <p:sp>
        <p:nvSpPr>
          <p:cNvPr id="9223" name="フッター プレースホルダ 6"/>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grpSp>
        <p:nvGrpSpPr>
          <p:cNvPr id="39" name="グループ化 38"/>
          <p:cNvGrpSpPr/>
          <p:nvPr/>
        </p:nvGrpSpPr>
        <p:grpSpPr>
          <a:xfrm>
            <a:off x="6444208" y="997568"/>
            <a:ext cx="2664296" cy="2539444"/>
            <a:chOff x="6444208" y="440668"/>
            <a:chExt cx="2664296" cy="2539444"/>
          </a:xfrm>
        </p:grpSpPr>
        <p:grpSp>
          <p:nvGrpSpPr>
            <p:cNvPr id="21" name="グループ化 20"/>
            <p:cNvGrpSpPr/>
            <p:nvPr/>
          </p:nvGrpSpPr>
          <p:grpSpPr>
            <a:xfrm>
              <a:off x="6840252" y="800708"/>
              <a:ext cx="1908212" cy="1980220"/>
              <a:chOff x="6516216" y="728700"/>
              <a:chExt cx="1908212" cy="1980220"/>
            </a:xfrm>
          </p:grpSpPr>
          <p:cxnSp>
            <p:nvCxnSpPr>
              <p:cNvPr id="9" name="直線コネクタ 8"/>
              <p:cNvCxnSpPr/>
              <p:nvPr/>
            </p:nvCxnSpPr>
            <p:spPr bwMode="auto">
              <a:xfrm>
                <a:off x="6516216" y="728700"/>
                <a:ext cx="0" cy="1908212"/>
              </a:xfrm>
              <a:prstGeom prst="line">
                <a:avLst/>
              </a:prstGeom>
              <a:noFill/>
              <a:ln w="9525" cap="flat" cmpd="sng" algn="ctr">
                <a:solidFill>
                  <a:schemeClr val="tx1"/>
                </a:solidFill>
                <a:prstDash val="solid"/>
                <a:round/>
                <a:headEnd type="none" w="med" len="med"/>
                <a:tailEnd type="none" w="med" len="med"/>
              </a:ln>
              <a:effectLst/>
            </p:spPr>
          </p:cxnSp>
          <p:cxnSp>
            <p:nvCxnSpPr>
              <p:cNvPr id="10" name="直線コネクタ 9"/>
              <p:cNvCxnSpPr/>
              <p:nvPr/>
            </p:nvCxnSpPr>
            <p:spPr bwMode="auto">
              <a:xfrm>
                <a:off x="8424428" y="764704"/>
                <a:ext cx="0" cy="1944216"/>
              </a:xfrm>
              <a:prstGeom prst="line">
                <a:avLst/>
              </a:prstGeom>
              <a:noFill/>
              <a:ln w="9525" cap="flat" cmpd="sng" algn="ctr">
                <a:solidFill>
                  <a:schemeClr val="tx1"/>
                </a:solidFill>
                <a:prstDash val="solid"/>
                <a:round/>
                <a:headEnd type="none" w="med" len="med"/>
                <a:tailEnd type="none" w="med" len="med"/>
              </a:ln>
              <a:effectLst/>
            </p:spPr>
          </p:cxnSp>
          <p:cxnSp>
            <p:nvCxnSpPr>
              <p:cNvPr id="12" name="直線矢印コネクタ 11"/>
              <p:cNvCxnSpPr/>
              <p:nvPr/>
            </p:nvCxnSpPr>
            <p:spPr bwMode="auto">
              <a:xfrm>
                <a:off x="6516216" y="980728"/>
                <a:ext cx="1908212" cy="360040"/>
              </a:xfrm>
              <a:prstGeom prst="straightConnector1">
                <a:avLst/>
              </a:prstGeom>
              <a:noFill/>
              <a:ln w="9525" cap="flat" cmpd="sng" algn="ctr">
                <a:solidFill>
                  <a:schemeClr val="tx1"/>
                </a:solidFill>
                <a:prstDash val="solid"/>
                <a:round/>
                <a:headEnd type="none" w="med" len="med"/>
                <a:tailEnd type="arrow"/>
              </a:ln>
              <a:effectLst/>
            </p:spPr>
          </p:cxnSp>
          <p:cxnSp>
            <p:nvCxnSpPr>
              <p:cNvPr id="14" name="直線矢印コネクタ 13"/>
              <p:cNvCxnSpPr/>
              <p:nvPr/>
            </p:nvCxnSpPr>
            <p:spPr bwMode="auto">
              <a:xfrm flipH="1">
                <a:off x="6516216" y="1592796"/>
                <a:ext cx="1908212" cy="288032"/>
              </a:xfrm>
              <a:prstGeom prst="straightConnector1">
                <a:avLst/>
              </a:prstGeom>
              <a:noFill/>
              <a:ln w="9525" cap="flat" cmpd="sng" algn="ctr">
                <a:solidFill>
                  <a:schemeClr val="tx1"/>
                </a:solidFill>
                <a:prstDash val="solid"/>
                <a:round/>
                <a:headEnd type="none" w="med" len="med"/>
                <a:tailEnd type="arrow"/>
              </a:ln>
              <a:effectLst/>
            </p:spPr>
          </p:cxnSp>
          <p:cxnSp>
            <p:nvCxnSpPr>
              <p:cNvPr id="16" name="直線矢印コネクタ 15"/>
              <p:cNvCxnSpPr/>
              <p:nvPr/>
            </p:nvCxnSpPr>
            <p:spPr bwMode="auto">
              <a:xfrm>
                <a:off x="6516216" y="2132856"/>
                <a:ext cx="1908212" cy="360040"/>
              </a:xfrm>
              <a:prstGeom prst="straightConnector1">
                <a:avLst/>
              </a:prstGeom>
              <a:noFill/>
              <a:ln w="9525" cap="flat" cmpd="sng" algn="ctr">
                <a:solidFill>
                  <a:schemeClr val="tx1"/>
                </a:solidFill>
                <a:prstDash val="solid"/>
                <a:round/>
                <a:headEnd type="none" w="med" len="med"/>
                <a:tailEnd type="arrow"/>
              </a:ln>
              <a:effectLst/>
            </p:spPr>
          </p:cxnSp>
        </p:grpSp>
        <p:sp>
          <p:nvSpPr>
            <p:cNvPr id="29" name="テキスト ボックス 28"/>
            <p:cNvSpPr txBox="1"/>
            <p:nvPr/>
          </p:nvSpPr>
          <p:spPr>
            <a:xfrm>
              <a:off x="6444208" y="440668"/>
              <a:ext cx="723275" cy="369332"/>
            </a:xfrm>
            <a:prstGeom prst="rect">
              <a:avLst/>
            </a:prstGeom>
            <a:noFill/>
          </p:spPr>
          <p:txBody>
            <a:bodyPr wrap="none" rtlCol="0">
              <a:spAutoFit/>
            </a:bodyPr>
            <a:lstStyle/>
            <a:p>
              <a:r>
                <a:rPr lang="en-US" altLang="ja-JP" smtClean="0"/>
                <a:t>client</a:t>
              </a:r>
              <a:endParaRPr kumimoji="1" lang="ja-JP" altLang="en-US"/>
            </a:p>
          </p:txBody>
        </p:sp>
        <p:sp>
          <p:nvSpPr>
            <p:cNvPr id="30" name="テキスト ボックス 29"/>
            <p:cNvSpPr txBox="1"/>
            <p:nvPr/>
          </p:nvSpPr>
          <p:spPr>
            <a:xfrm>
              <a:off x="8282637" y="440668"/>
              <a:ext cx="825867" cy="369332"/>
            </a:xfrm>
            <a:prstGeom prst="rect">
              <a:avLst/>
            </a:prstGeom>
            <a:noFill/>
          </p:spPr>
          <p:txBody>
            <a:bodyPr wrap="none" rtlCol="0">
              <a:spAutoFit/>
            </a:bodyPr>
            <a:lstStyle/>
            <a:p>
              <a:r>
                <a:rPr kumimoji="1" lang="en-US" altLang="ja-JP" smtClean="0"/>
                <a:t>server</a:t>
              </a:r>
              <a:endParaRPr kumimoji="1" lang="ja-JP" altLang="en-US"/>
            </a:p>
          </p:txBody>
        </p:sp>
        <p:sp>
          <p:nvSpPr>
            <p:cNvPr id="31" name="テキスト ボックス 30"/>
            <p:cNvSpPr txBox="1"/>
            <p:nvPr/>
          </p:nvSpPr>
          <p:spPr>
            <a:xfrm>
              <a:off x="7056276" y="2456892"/>
              <a:ext cx="1527982" cy="523220"/>
            </a:xfrm>
            <a:prstGeom prst="rect">
              <a:avLst/>
            </a:prstGeom>
            <a:noFill/>
          </p:spPr>
          <p:txBody>
            <a:bodyPr wrap="none" rtlCol="0">
              <a:spAutoFit/>
            </a:bodyPr>
            <a:lstStyle/>
            <a:p>
              <a:r>
                <a:rPr kumimoji="1" lang="en-US" altLang="ja-JP" sz="1400" smtClean="0"/>
                <a:t>3way handshake</a:t>
              </a:r>
            </a:p>
            <a:p>
              <a:r>
                <a:rPr lang="en-US" altLang="ja-JP" sz="1400" smtClean="0"/>
                <a:t>    (connection)</a:t>
              </a:r>
              <a:endParaRPr kumimoji="1" lang="ja-JP" altLang="en-US" sz="1400"/>
            </a:p>
          </p:txBody>
        </p:sp>
      </p:grpSp>
      <p:grpSp>
        <p:nvGrpSpPr>
          <p:cNvPr id="38" name="グループ化 37"/>
          <p:cNvGrpSpPr/>
          <p:nvPr/>
        </p:nvGrpSpPr>
        <p:grpSpPr>
          <a:xfrm>
            <a:off x="6840252" y="3697287"/>
            <a:ext cx="1908212" cy="2215989"/>
            <a:chOff x="6840252" y="3085219"/>
            <a:chExt cx="1908212" cy="2215989"/>
          </a:xfrm>
        </p:grpSpPr>
        <p:cxnSp>
          <p:nvCxnSpPr>
            <p:cNvPr id="23" name="直線コネクタ 22"/>
            <p:cNvCxnSpPr/>
            <p:nvPr/>
          </p:nvCxnSpPr>
          <p:spPr bwMode="auto">
            <a:xfrm>
              <a:off x="6840252" y="3140968"/>
              <a:ext cx="0" cy="1908212"/>
            </a:xfrm>
            <a:prstGeom prst="line">
              <a:avLst/>
            </a:prstGeom>
            <a:noFill/>
            <a:ln w="9525" cap="flat" cmpd="sng" algn="ctr">
              <a:solidFill>
                <a:schemeClr val="tx1"/>
              </a:solidFill>
              <a:prstDash val="solid"/>
              <a:round/>
              <a:headEnd type="none" w="med" len="med"/>
              <a:tailEnd type="none" w="med" len="med"/>
            </a:ln>
            <a:effectLst/>
          </p:spPr>
        </p:cxnSp>
        <p:cxnSp>
          <p:nvCxnSpPr>
            <p:cNvPr id="24" name="直線コネクタ 23"/>
            <p:cNvCxnSpPr/>
            <p:nvPr/>
          </p:nvCxnSpPr>
          <p:spPr bwMode="auto">
            <a:xfrm>
              <a:off x="8748464" y="3176972"/>
              <a:ext cx="0" cy="1944216"/>
            </a:xfrm>
            <a:prstGeom prst="line">
              <a:avLst/>
            </a:prstGeom>
            <a:noFill/>
            <a:ln w="9525" cap="flat" cmpd="sng" algn="ctr">
              <a:solidFill>
                <a:schemeClr val="tx1"/>
              </a:solidFill>
              <a:prstDash val="solid"/>
              <a:round/>
              <a:headEnd type="none" w="med" len="med"/>
              <a:tailEnd type="none" w="med" len="med"/>
            </a:ln>
            <a:effectLst/>
          </p:spPr>
        </p:cxnSp>
        <p:cxnSp>
          <p:nvCxnSpPr>
            <p:cNvPr id="25" name="直線矢印コネクタ 24"/>
            <p:cNvCxnSpPr/>
            <p:nvPr/>
          </p:nvCxnSpPr>
          <p:spPr bwMode="auto">
            <a:xfrm>
              <a:off x="6840252" y="3681028"/>
              <a:ext cx="1908212" cy="360040"/>
            </a:xfrm>
            <a:prstGeom prst="straightConnector1">
              <a:avLst/>
            </a:prstGeom>
            <a:noFill/>
            <a:ln w="9525" cap="flat" cmpd="sng" algn="ctr">
              <a:solidFill>
                <a:schemeClr val="tx1"/>
              </a:solidFill>
              <a:prstDash val="solid"/>
              <a:round/>
              <a:headEnd type="none" w="med" len="med"/>
              <a:tailEnd type="arrow"/>
            </a:ln>
            <a:effectLst/>
          </p:spPr>
        </p:cxnSp>
        <p:cxnSp>
          <p:nvCxnSpPr>
            <p:cNvPr id="26" name="直線矢印コネクタ 25"/>
            <p:cNvCxnSpPr/>
            <p:nvPr/>
          </p:nvCxnSpPr>
          <p:spPr bwMode="auto">
            <a:xfrm flipH="1">
              <a:off x="6840252" y="3212976"/>
              <a:ext cx="1908212" cy="288032"/>
            </a:xfrm>
            <a:prstGeom prst="straightConnector1">
              <a:avLst/>
            </a:prstGeom>
            <a:noFill/>
            <a:ln w="9525" cap="flat" cmpd="sng" algn="ctr">
              <a:solidFill>
                <a:schemeClr val="tx1"/>
              </a:solidFill>
              <a:prstDash val="solid"/>
              <a:round/>
              <a:headEnd type="none" w="med" len="med"/>
              <a:tailEnd type="arrow"/>
            </a:ln>
            <a:effectLst/>
          </p:spPr>
        </p:cxnSp>
        <p:cxnSp>
          <p:nvCxnSpPr>
            <p:cNvPr id="27" name="直線矢印コネクタ 26"/>
            <p:cNvCxnSpPr/>
            <p:nvPr/>
          </p:nvCxnSpPr>
          <p:spPr bwMode="auto">
            <a:xfrm>
              <a:off x="6840252" y="4689140"/>
              <a:ext cx="1908212" cy="360040"/>
            </a:xfrm>
            <a:prstGeom prst="straightConnector1">
              <a:avLst/>
            </a:prstGeom>
            <a:noFill/>
            <a:ln w="9525" cap="flat" cmpd="sng" algn="ctr">
              <a:solidFill>
                <a:schemeClr val="tx1"/>
              </a:solidFill>
              <a:prstDash val="solid"/>
              <a:round/>
              <a:headEnd type="none" w="med" len="med"/>
              <a:tailEnd type="arrow"/>
            </a:ln>
            <a:effectLst/>
          </p:spPr>
        </p:cxnSp>
        <p:cxnSp>
          <p:nvCxnSpPr>
            <p:cNvPr id="28" name="直線矢印コネクタ 27"/>
            <p:cNvCxnSpPr/>
            <p:nvPr/>
          </p:nvCxnSpPr>
          <p:spPr bwMode="auto">
            <a:xfrm flipH="1">
              <a:off x="6840252" y="4221088"/>
              <a:ext cx="1908212" cy="288032"/>
            </a:xfrm>
            <a:prstGeom prst="straightConnector1">
              <a:avLst/>
            </a:prstGeom>
            <a:noFill/>
            <a:ln w="9525" cap="flat" cmpd="sng" algn="ctr">
              <a:solidFill>
                <a:schemeClr val="tx1"/>
              </a:solidFill>
              <a:prstDash val="solid"/>
              <a:round/>
              <a:headEnd type="none" w="med" len="med"/>
              <a:tailEnd type="arrow"/>
            </a:ln>
            <a:effectLst/>
          </p:spPr>
        </p:cxnSp>
        <p:sp>
          <p:nvSpPr>
            <p:cNvPr id="32" name="テキスト ボックス 31"/>
            <p:cNvSpPr txBox="1"/>
            <p:nvPr/>
          </p:nvSpPr>
          <p:spPr>
            <a:xfrm>
              <a:off x="7524328" y="3085219"/>
              <a:ext cx="532518" cy="307777"/>
            </a:xfrm>
            <a:prstGeom prst="rect">
              <a:avLst/>
            </a:prstGeom>
            <a:noFill/>
          </p:spPr>
          <p:txBody>
            <a:bodyPr wrap="none" rtlCol="0">
              <a:spAutoFit/>
            </a:bodyPr>
            <a:lstStyle/>
            <a:p>
              <a:r>
                <a:rPr kumimoji="1" lang="en-US" altLang="ja-JP" sz="1400" smtClean="0"/>
                <a:t>data</a:t>
              </a:r>
              <a:endParaRPr kumimoji="1" lang="ja-JP" altLang="en-US" sz="1400"/>
            </a:p>
          </p:txBody>
        </p:sp>
        <p:sp>
          <p:nvSpPr>
            <p:cNvPr id="33" name="テキスト ボックス 32"/>
            <p:cNvSpPr txBox="1"/>
            <p:nvPr/>
          </p:nvSpPr>
          <p:spPr>
            <a:xfrm>
              <a:off x="7560332" y="3589275"/>
              <a:ext cx="463588" cy="307777"/>
            </a:xfrm>
            <a:prstGeom prst="rect">
              <a:avLst/>
            </a:prstGeom>
            <a:noFill/>
          </p:spPr>
          <p:txBody>
            <a:bodyPr wrap="none" rtlCol="0">
              <a:spAutoFit/>
            </a:bodyPr>
            <a:lstStyle/>
            <a:p>
              <a:r>
                <a:rPr lang="en-US" altLang="ja-JP" sz="1400" smtClean="0"/>
                <a:t>ack</a:t>
              </a:r>
              <a:endParaRPr kumimoji="1" lang="ja-JP" altLang="en-US" sz="1400"/>
            </a:p>
          </p:txBody>
        </p:sp>
        <p:sp>
          <p:nvSpPr>
            <p:cNvPr id="34" name="テキスト ボックス 33"/>
            <p:cNvSpPr txBox="1"/>
            <p:nvPr/>
          </p:nvSpPr>
          <p:spPr>
            <a:xfrm>
              <a:off x="7524328" y="4113076"/>
              <a:ext cx="532518" cy="307777"/>
            </a:xfrm>
            <a:prstGeom prst="rect">
              <a:avLst/>
            </a:prstGeom>
            <a:noFill/>
          </p:spPr>
          <p:txBody>
            <a:bodyPr wrap="none" rtlCol="0">
              <a:spAutoFit/>
            </a:bodyPr>
            <a:lstStyle/>
            <a:p>
              <a:r>
                <a:rPr kumimoji="1" lang="en-US" altLang="ja-JP" sz="1400" smtClean="0"/>
                <a:t>data</a:t>
              </a:r>
              <a:endParaRPr kumimoji="1" lang="ja-JP" altLang="en-US" sz="1400"/>
            </a:p>
          </p:txBody>
        </p:sp>
        <p:sp>
          <p:nvSpPr>
            <p:cNvPr id="35" name="テキスト ボックス 34"/>
            <p:cNvSpPr txBox="1"/>
            <p:nvPr/>
          </p:nvSpPr>
          <p:spPr>
            <a:xfrm>
              <a:off x="7560332" y="4617132"/>
              <a:ext cx="463588" cy="307777"/>
            </a:xfrm>
            <a:prstGeom prst="rect">
              <a:avLst/>
            </a:prstGeom>
            <a:noFill/>
          </p:spPr>
          <p:txBody>
            <a:bodyPr wrap="none" rtlCol="0">
              <a:spAutoFit/>
            </a:bodyPr>
            <a:lstStyle/>
            <a:p>
              <a:r>
                <a:rPr lang="en-US" altLang="ja-JP" sz="1400" smtClean="0"/>
                <a:t>ack</a:t>
              </a:r>
              <a:endParaRPr kumimoji="1" lang="ja-JP" altLang="en-US" sz="1400"/>
            </a:p>
          </p:txBody>
        </p:sp>
        <p:sp>
          <p:nvSpPr>
            <p:cNvPr id="37" name="テキスト ボックス 36"/>
            <p:cNvSpPr txBox="1"/>
            <p:nvPr/>
          </p:nvSpPr>
          <p:spPr>
            <a:xfrm>
              <a:off x="7236296" y="4993431"/>
              <a:ext cx="1306704" cy="307777"/>
            </a:xfrm>
            <a:prstGeom prst="rect">
              <a:avLst/>
            </a:prstGeom>
            <a:noFill/>
          </p:spPr>
          <p:txBody>
            <a:bodyPr wrap="none" rtlCol="0">
              <a:spAutoFit/>
            </a:bodyPr>
            <a:lstStyle/>
            <a:p>
              <a:r>
                <a:rPr kumimoji="1" lang="en-US" altLang="ja-JP" sz="1400" smtClean="0"/>
                <a:t>TCP data flow</a:t>
              </a:r>
              <a:endParaRPr kumimoji="1" lang="ja-JP" altLang="en-US" sz="140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5"/>
          <p:cNvSpPr>
            <a:spLocks noGrp="1"/>
          </p:cNvSpPr>
          <p:nvPr>
            <p:ph type="sldNum" sz="quarter" idx="12"/>
          </p:nvPr>
        </p:nvSpPr>
        <p:spPr>
          <a:noFill/>
        </p:spPr>
        <p:txBody>
          <a:bodyPr/>
          <a:lstStyle/>
          <a:p>
            <a:fld id="{6DC4070B-B7E2-45BA-B1DB-4DEF6D9D7CFC}" type="slidenum">
              <a:rPr lang="en-US" altLang="ja-JP"/>
              <a:pPr/>
              <a:t>9</a:t>
            </a:fld>
            <a:endParaRPr lang="en-US" altLang="ja-JP"/>
          </a:p>
        </p:txBody>
      </p:sp>
      <p:sp>
        <p:nvSpPr>
          <p:cNvPr id="10243" name="Rectangle 2"/>
          <p:cNvSpPr>
            <a:spLocks noGrp="1" noChangeArrowheads="1"/>
          </p:cNvSpPr>
          <p:nvPr>
            <p:ph type="title"/>
          </p:nvPr>
        </p:nvSpPr>
        <p:spPr/>
        <p:txBody>
          <a:bodyPr/>
          <a:lstStyle/>
          <a:p>
            <a:pPr eaLnBrk="1" hangingPunct="1"/>
            <a:r>
              <a:rPr lang="en-US" altLang="ja-JP" smtClean="0"/>
              <a:t>Network Application:</a:t>
            </a:r>
            <a:br>
              <a:rPr lang="en-US" altLang="ja-JP" smtClean="0"/>
            </a:br>
            <a:r>
              <a:rPr lang="en-US" altLang="ja-JP" smtClean="0"/>
              <a:t> Client - Server</a:t>
            </a:r>
          </a:p>
        </p:txBody>
      </p:sp>
      <p:sp>
        <p:nvSpPr>
          <p:cNvPr id="10244" name="Rectangle 4"/>
          <p:cNvSpPr>
            <a:spLocks noChangeArrowheads="1"/>
          </p:cNvSpPr>
          <p:nvPr/>
        </p:nvSpPr>
        <p:spPr bwMode="auto">
          <a:xfrm>
            <a:off x="395288" y="2852738"/>
            <a:ext cx="2232025" cy="1223962"/>
          </a:xfrm>
          <a:prstGeom prst="rect">
            <a:avLst/>
          </a:prstGeom>
          <a:noFill/>
          <a:ln w="9525">
            <a:solidFill>
              <a:schemeClr val="tx1"/>
            </a:solidFill>
            <a:miter lim="800000"/>
            <a:headEnd/>
            <a:tailEnd/>
          </a:ln>
        </p:spPr>
        <p:txBody>
          <a:bodyPr wrap="none" anchor="ctr"/>
          <a:lstStyle/>
          <a:p>
            <a:pPr algn="ctr"/>
            <a:r>
              <a:rPr lang="en-US" altLang="ja-JP" sz="3200"/>
              <a:t>client</a:t>
            </a:r>
          </a:p>
        </p:txBody>
      </p:sp>
      <p:sp>
        <p:nvSpPr>
          <p:cNvPr id="10245" name="Rectangle 6"/>
          <p:cNvSpPr>
            <a:spLocks noChangeArrowheads="1"/>
          </p:cNvSpPr>
          <p:nvPr/>
        </p:nvSpPr>
        <p:spPr bwMode="auto">
          <a:xfrm>
            <a:off x="6516688" y="2852738"/>
            <a:ext cx="2232025" cy="1223962"/>
          </a:xfrm>
          <a:prstGeom prst="rect">
            <a:avLst/>
          </a:prstGeom>
          <a:noFill/>
          <a:ln w="9525">
            <a:solidFill>
              <a:schemeClr val="tx1"/>
            </a:solidFill>
            <a:miter lim="800000"/>
            <a:headEnd/>
            <a:tailEnd/>
          </a:ln>
        </p:spPr>
        <p:txBody>
          <a:bodyPr wrap="none" anchor="ctr"/>
          <a:lstStyle/>
          <a:p>
            <a:pPr algn="ctr"/>
            <a:r>
              <a:rPr lang="en-US" altLang="ja-JP" sz="3200"/>
              <a:t>server</a:t>
            </a:r>
          </a:p>
        </p:txBody>
      </p:sp>
      <p:sp>
        <p:nvSpPr>
          <p:cNvPr id="10246" name="Line 7"/>
          <p:cNvSpPr>
            <a:spLocks noChangeShapeType="1"/>
          </p:cNvSpPr>
          <p:nvPr/>
        </p:nvSpPr>
        <p:spPr bwMode="auto">
          <a:xfrm>
            <a:off x="2627313" y="3429000"/>
            <a:ext cx="3889375" cy="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10247" name="Text Box 8"/>
          <p:cNvSpPr txBox="1">
            <a:spLocks noChangeArrowheads="1"/>
          </p:cNvSpPr>
          <p:nvPr/>
        </p:nvSpPr>
        <p:spPr bwMode="auto">
          <a:xfrm>
            <a:off x="3132138" y="2997200"/>
            <a:ext cx="2881312" cy="457200"/>
          </a:xfrm>
          <a:prstGeom prst="rect">
            <a:avLst/>
          </a:prstGeom>
          <a:noFill/>
          <a:ln w="9525">
            <a:noFill/>
            <a:miter lim="800000"/>
            <a:headEnd/>
            <a:tailEnd/>
          </a:ln>
        </p:spPr>
        <p:txBody>
          <a:bodyPr wrap="none">
            <a:spAutoFit/>
          </a:bodyPr>
          <a:lstStyle/>
          <a:p>
            <a:r>
              <a:rPr lang="en-US" altLang="ja-JP" sz="2400"/>
              <a:t>Application Protocol</a:t>
            </a:r>
          </a:p>
        </p:txBody>
      </p:sp>
      <p:sp>
        <p:nvSpPr>
          <p:cNvPr id="10248" name="Text Box 9"/>
          <p:cNvSpPr txBox="1">
            <a:spLocks noChangeArrowheads="1"/>
          </p:cNvSpPr>
          <p:nvPr/>
        </p:nvSpPr>
        <p:spPr bwMode="auto">
          <a:xfrm>
            <a:off x="827088" y="4581525"/>
            <a:ext cx="7231062" cy="701675"/>
          </a:xfrm>
          <a:prstGeom prst="rect">
            <a:avLst/>
          </a:prstGeom>
          <a:noFill/>
          <a:ln w="9525">
            <a:noFill/>
            <a:miter lim="800000"/>
            <a:headEnd/>
            <a:tailEnd/>
          </a:ln>
        </p:spPr>
        <p:txBody>
          <a:bodyPr wrap="none">
            <a:spAutoFit/>
          </a:bodyPr>
          <a:lstStyle/>
          <a:p>
            <a:r>
              <a:rPr lang="ja-JP" altLang="en-US" sz="2000"/>
              <a:t>ネットワークを通じて通信するにはまずクライアントおよびサーバー</a:t>
            </a:r>
          </a:p>
          <a:p>
            <a:r>
              <a:rPr lang="ja-JP" altLang="en-US" sz="2000"/>
              <a:t>間で通信プロトコルを策定する必要がある。</a:t>
            </a:r>
          </a:p>
        </p:txBody>
      </p:sp>
      <p:sp>
        <p:nvSpPr>
          <p:cNvPr id="10249" name="日付プレースホルダ 9"/>
          <p:cNvSpPr>
            <a:spLocks noGrp="1"/>
          </p:cNvSpPr>
          <p:nvPr>
            <p:ph type="dt" sz="quarter" idx="10"/>
          </p:nvPr>
        </p:nvSpPr>
        <p:spPr>
          <a:noFill/>
        </p:spPr>
        <p:txBody>
          <a:bodyPr/>
          <a:lstStyle/>
          <a:p>
            <a:r>
              <a:rPr lang="en-US" altLang="ja-JP"/>
              <a:t>2012-08-09</a:t>
            </a:r>
          </a:p>
        </p:txBody>
      </p:sp>
      <p:sp>
        <p:nvSpPr>
          <p:cNvPr id="10250" name="フッター プレースホルダ 10"/>
          <p:cNvSpPr>
            <a:spLocks noGrp="1"/>
          </p:cNvSpPr>
          <p:nvPr>
            <p:ph type="ftr" sz="quarter" idx="11"/>
          </p:nvPr>
        </p:nvSpPr>
        <p:spPr>
          <a:noFill/>
        </p:spPr>
        <p:txBody>
          <a:bodyPr/>
          <a:lstStyle/>
          <a:p>
            <a:r>
              <a:rPr lang="en-US" altLang="ja-JP"/>
              <a:t>DAQ-Middleware</a:t>
            </a:r>
            <a:r>
              <a:rPr lang="ja-JP" altLang="en-US"/>
              <a:t>トレーニングコース</a:t>
            </a:r>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4657</Words>
  <Application>Microsoft Office PowerPoint</Application>
  <PresentationFormat>画面に合わせる (4:3)</PresentationFormat>
  <Paragraphs>1169</Paragraphs>
  <Slides>77</Slides>
  <Notes>2</Notes>
  <HiddenSlides>0</HiddenSlides>
  <MMClips>0</MMClips>
  <ScaleCrop>false</ScaleCrop>
  <HeadingPairs>
    <vt:vector size="4" baseType="variant">
      <vt:variant>
        <vt:lpstr>テーマ</vt:lpstr>
      </vt:variant>
      <vt:variant>
        <vt:i4>1</vt:i4>
      </vt:variant>
      <vt:variant>
        <vt:lpstr>スライド タイトル</vt:lpstr>
      </vt:variant>
      <vt:variant>
        <vt:i4>77</vt:i4>
      </vt:variant>
    </vt:vector>
  </HeadingPairs>
  <TitlesOfParts>
    <vt:vector size="78" baseType="lpstr">
      <vt:lpstr>標準デザイン</vt:lpstr>
      <vt:lpstr>  ネットワークプログラミング  </vt:lpstr>
      <vt:lpstr>内容</vt:lpstr>
      <vt:lpstr>参考書</vt:lpstr>
      <vt:lpstr>スライド 4</vt:lpstr>
      <vt:lpstr>Linux System Programming</vt:lpstr>
      <vt:lpstr>Ethernet Using TCP</vt:lpstr>
      <vt:lpstr>プロトコルスタック縦断</vt:lpstr>
      <vt:lpstr>TCPとUDP</vt:lpstr>
      <vt:lpstr>Network Application:  Client - Server</vt:lpstr>
      <vt:lpstr>通信プロトコルの例</vt:lpstr>
      <vt:lpstr>通信プロトコル</vt:lpstr>
      <vt:lpstr>TCPクライアント、サーバーの流れ</vt:lpstr>
      <vt:lpstr>クライアントプログラム</vt:lpstr>
      <vt:lpstr>システムコールのエラーの捕捉（１）</vt:lpstr>
      <vt:lpstr>スライド 15</vt:lpstr>
      <vt:lpstr>システムコールのエラーの捕捉（2）</vt:lpstr>
      <vt:lpstr>システムコールのエラーの捕捉（3）</vt:lpstr>
      <vt:lpstr>TCP接続</vt:lpstr>
      <vt:lpstr>socket()</vt:lpstr>
      <vt:lpstr>connect() 　(1)</vt:lpstr>
      <vt:lpstr>connect()  (2) （IPv4の場合）</vt:lpstr>
      <vt:lpstr>socket() + connect()</vt:lpstr>
      <vt:lpstr>connect_tcp()</vt:lpstr>
      <vt:lpstr>DAQ-Middleware Sockライブラリでは</vt:lpstr>
      <vt:lpstr>パケットの流れを見てみる</vt:lpstr>
      <vt:lpstr>read()、write()</vt:lpstr>
      <vt:lpstr>TCP Input/Output</vt:lpstr>
      <vt:lpstr>read()  (1)</vt:lpstr>
      <vt:lpstr>read()  (2)</vt:lpstr>
      <vt:lpstr>readn()</vt:lpstr>
      <vt:lpstr>ソケットレシーブバッファに 何バイトのデータがあるか調べる方法</vt:lpstr>
      <vt:lpstr>write()</vt:lpstr>
      <vt:lpstr>socket send/receive bufferの大きさ</vt:lpstr>
      <vt:lpstr>socket send/receive bufferの大きさの調整</vt:lpstr>
      <vt:lpstr>ここまでのまとめ</vt:lpstr>
      <vt:lpstr>ネットワークバイトオーダー (1)</vt:lpstr>
      <vt:lpstr>ネットワークバイトオーダー (2)</vt:lpstr>
      <vt:lpstr>ネットワークバイトオーダー(3)</vt:lpstr>
      <vt:lpstr>ネットワークバイトオーダー(4)</vt:lpstr>
      <vt:lpstr>daytime client (1)</vt:lpstr>
      <vt:lpstr>スライド 41</vt:lpstr>
      <vt:lpstr>スライド 42</vt:lpstr>
      <vt:lpstr>スライド 43</vt:lpstr>
      <vt:lpstr>情報のありか</vt:lpstr>
      <vt:lpstr>Manual Pages</vt:lpstr>
      <vt:lpstr>Manual Pages</vt:lpstr>
      <vt:lpstr>Manual Pages</vt:lpstr>
      <vt:lpstr>Manual Pages(例題)</vt:lpstr>
      <vt:lpstr>Manual Pages(例題)</vt:lpstr>
      <vt:lpstr>Utility</vt:lpstr>
      <vt:lpstr>gettimeofday()で現在時刻の取得</vt:lpstr>
      <vt:lpstr>ナノ秒まで必要なとき</vt:lpstr>
      <vt:lpstr>nc (netcat)</vt:lpstr>
      <vt:lpstr>tcpdump</vt:lpstr>
      <vt:lpstr>tcpdump出力例</vt:lpstr>
      <vt:lpstr>tcpdump - 時刻情報</vt:lpstr>
      <vt:lpstr>tcpdump + program log</vt:lpstr>
      <vt:lpstr>NEUNET Protocol</vt:lpstr>
      <vt:lpstr>tcpdump + program log</vt:lpstr>
      <vt:lpstr>wireshark</vt:lpstr>
      <vt:lpstr>スライド 61</vt:lpstr>
      <vt:lpstr>wireshark</vt:lpstr>
      <vt:lpstr>wireshark</vt:lpstr>
      <vt:lpstr>wireshark</vt:lpstr>
      <vt:lpstr>wireshark</vt:lpstr>
      <vt:lpstr>tcpflow</vt:lpstr>
      <vt:lpstr>ビットシフト、マスク</vt:lpstr>
      <vt:lpstr>多重読み出し</vt:lpstr>
      <vt:lpstr>tcpdumpで問題切り分けの例</vt:lpstr>
      <vt:lpstr>NEUNET Protocol</vt:lpstr>
      <vt:lpstr>スライド 71</vt:lpstr>
      <vt:lpstr>正常時のパケットの流れ</vt:lpstr>
      <vt:lpstr>BL01 Too Many Data時のパケット交換図</vt:lpstr>
      <vt:lpstr>BL01でのダンプの解析：　RUN_29 (その1)</vt:lpstr>
      <vt:lpstr>BL01でのダンプの解析：　Run_29 (その2)</vt:lpstr>
      <vt:lpstr>BL0１でのダンプの解析： Run_29 (その3)</vt:lpstr>
      <vt:lpstr>原因・解決法</vt:lpstr>
    </vt:vector>
  </TitlesOfParts>
  <Company>KEK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ネットワークプログラミング</dc:title>
  <dc:creator>Hiroshi SENDAI</dc:creator>
  <cp:lastModifiedBy> </cp:lastModifiedBy>
  <cp:revision>311</cp:revision>
  <dcterms:created xsi:type="dcterms:W3CDTF">2008-06-18T16:47:37Z</dcterms:created>
  <dcterms:modified xsi:type="dcterms:W3CDTF">2012-08-07T23:48:06Z</dcterms:modified>
</cp:coreProperties>
</file>