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72" r:id="rId5"/>
    <p:sldId id="259" r:id="rId6"/>
    <p:sldId id="263" r:id="rId7"/>
    <p:sldId id="278" r:id="rId8"/>
    <p:sldId id="279" r:id="rId9"/>
    <p:sldId id="260" r:id="rId10"/>
    <p:sldId id="262" r:id="rId11"/>
    <p:sldId id="280" r:id="rId12"/>
    <p:sldId id="267" r:id="rId13"/>
    <p:sldId id="268" r:id="rId14"/>
    <p:sldId id="269" r:id="rId15"/>
    <p:sldId id="270" r:id="rId16"/>
    <p:sldId id="271" r:id="rId17"/>
    <p:sldId id="276" r:id="rId18"/>
    <p:sldId id="277" r:id="rId1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96" y="-4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97E0A8-FF8D-4FD2-A372-118753EE815F}" type="datetimeFigureOut">
              <a:rPr kumimoji="1" lang="ja-JP" altLang="en-US" smtClean="0"/>
              <a:pPr/>
              <a:t>2012/8/9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F470AE-B7D3-4077-9E33-0F50E984CE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2012-08-09</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2012-08-09</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2012-08-09</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2012-08-09</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kumimoji="1" lang="en-US" altLang="ja-JP" smtClean="0"/>
              <a:t>2012-08-09</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kumimoji="1" lang="en-US" altLang="ja-JP" smtClean="0"/>
              <a:t>2012-08-09</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kumimoji="1" lang="en-US" altLang="ja-JP" smtClean="0"/>
              <a:t>2012-08-09</a:t>
            </a:r>
            <a:endParaRPr kumimoji="1" lang="ja-JP" altLang="en-US"/>
          </a:p>
        </p:txBody>
      </p:sp>
      <p:sp>
        <p:nvSpPr>
          <p:cNvPr id="8" name="フッター プレースホルダ 7"/>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kumimoji="1" lang="en-US" altLang="ja-JP" smtClean="0"/>
              <a:t>2012-08-09</a:t>
            </a:r>
            <a:endParaRPr kumimoji="1" lang="ja-JP" altLang="en-US"/>
          </a:p>
        </p:txBody>
      </p:sp>
      <p:sp>
        <p:nvSpPr>
          <p:cNvPr id="4" name="フッター プレースホルダ 3"/>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smtClean="0"/>
              <a:t>2012-08-09</a:t>
            </a:r>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2012-08-09</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2012-08-09</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2012-08-09</a:t>
            </a:r>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smtClean="0"/>
              <a:t>開発環境等について</a:t>
            </a:r>
            <a:endParaRPr kumimoji="1" lang="ja-JP" altLang="en-US"/>
          </a:p>
        </p:txBody>
      </p:sp>
      <p:sp>
        <p:nvSpPr>
          <p:cNvPr id="3" name="サブタイトル 2"/>
          <p:cNvSpPr>
            <a:spLocks noGrp="1"/>
          </p:cNvSpPr>
          <p:nvPr>
            <p:ph type="subTitle" idx="1"/>
          </p:nvPr>
        </p:nvSpPr>
        <p:spPr/>
        <p:txBody>
          <a:bodyPr/>
          <a:lstStyle/>
          <a:p>
            <a:r>
              <a:rPr kumimoji="1" lang="ja-JP" altLang="en-US" smtClean="0"/>
              <a:t>千代浩司</a:t>
            </a:r>
            <a:endParaRPr kumimoji="1" lang="en-US" altLang="ja-JP" smtClean="0"/>
          </a:p>
          <a:p>
            <a:r>
              <a:rPr kumimoji="1" lang="ja-JP" altLang="en-US" smtClean="0"/>
              <a:t>高エネルギー加速器研究機構</a:t>
            </a:r>
            <a:endParaRPr kumimoji="1" lang="en-US" altLang="ja-JP" smtClean="0"/>
          </a:p>
          <a:p>
            <a:r>
              <a:rPr lang="ja-JP" altLang="en-US" smtClean="0"/>
              <a:t>素粒子原子核研究所</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日付プレースホルダ 5"/>
          <p:cNvSpPr>
            <a:spLocks noGrp="1"/>
          </p:cNvSpPr>
          <p:nvPr>
            <p:ph type="dt" sz="half" idx="10"/>
          </p:nvPr>
        </p:nvSpPr>
        <p:spPr/>
        <p:txBody>
          <a:bodyPr/>
          <a:lstStyle/>
          <a:p>
            <a:r>
              <a:rPr kumimoji="1" lang="en-US" altLang="ja-JP" smtClean="0"/>
              <a:t>2012-08-09</a:t>
            </a:r>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バージョン管理 </a:t>
            </a:r>
            <a:r>
              <a:rPr kumimoji="1" lang="en-US" altLang="ja-JP" smtClean="0"/>
              <a:t>(4)</a:t>
            </a:r>
            <a:endParaRPr kumimoji="1" lang="ja-JP" altLang="en-US"/>
          </a:p>
        </p:txBody>
      </p:sp>
      <p:sp>
        <p:nvSpPr>
          <p:cNvPr id="3" name="コンテンツ プレースホルダ 2"/>
          <p:cNvSpPr>
            <a:spLocks noGrp="1"/>
          </p:cNvSpPr>
          <p:nvPr>
            <p:ph idx="1"/>
          </p:nvPr>
        </p:nvSpPr>
        <p:spPr/>
        <p:txBody>
          <a:bodyPr>
            <a:normAutofit/>
          </a:bodyPr>
          <a:lstStyle/>
          <a:p>
            <a:r>
              <a:rPr lang="ja-JP" altLang="en-US" smtClean="0"/>
              <a:t>分散型でも使えるが本格的に分散させているわけではない。</a:t>
            </a:r>
            <a:endParaRPr lang="en-US" altLang="ja-JP" smtClean="0"/>
          </a:p>
          <a:p>
            <a:r>
              <a:rPr lang="ja-JP" altLang="en-US" smtClean="0"/>
              <a:t>中央リポジトリがあってそこから</a:t>
            </a:r>
            <a:r>
              <a:rPr lang="en-US" altLang="ja-JP" smtClean="0"/>
              <a:t>clone</a:t>
            </a:r>
            <a:r>
              <a:rPr lang="ja-JP" altLang="en-US" smtClean="0"/>
              <a:t>して各自書き換え、よしとなったら中央リポジトリにコミット</a:t>
            </a:r>
            <a:endParaRPr lang="en-US" altLang="ja-JP" smtClean="0"/>
          </a:p>
          <a:p>
            <a:r>
              <a:rPr lang="ja-JP" altLang="en-US" smtClean="0"/>
              <a:t>コミットする</a:t>
            </a:r>
            <a:r>
              <a:rPr lang="ja-JP" altLang="en-US" smtClean="0"/>
              <a:t>と中央リポジトリ</a:t>
            </a:r>
            <a:r>
              <a:rPr lang="ja-JP" altLang="en-US" smtClean="0"/>
              <a:t>から</a:t>
            </a:r>
            <a:r>
              <a:rPr lang="en-US" altLang="ja-JP" smtClean="0"/>
              <a:t>DMZ</a:t>
            </a:r>
            <a:r>
              <a:rPr lang="ja-JP" altLang="en-US" smtClean="0"/>
              <a:t>設置のウェブサーバーに自動で同内容が送られる。</a:t>
            </a:r>
            <a:endParaRPr lang="en-US" altLang="ja-JP"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10</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日付プレースホルダ 5"/>
          <p:cNvSpPr>
            <a:spLocks noGrp="1"/>
          </p:cNvSpPr>
          <p:nvPr>
            <p:ph type="dt" sz="half" idx="10"/>
          </p:nvPr>
        </p:nvSpPr>
        <p:spPr/>
        <p:txBody>
          <a:bodyPr/>
          <a:lstStyle/>
          <a:p>
            <a:r>
              <a:rPr kumimoji="1" lang="en-US" altLang="ja-JP" smtClean="0"/>
              <a:t>2012-08-09</a:t>
            </a:r>
            <a:endParaRPr kumimoji="1"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2012-08-09</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11</a:t>
            </a:fld>
            <a:endParaRPr kumimoji="1" lang="ja-JP" altLang="en-US"/>
          </a:p>
        </p:txBody>
      </p:sp>
      <p:pic>
        <p:nvPicPr>
          <p:cNvPr id="1026" name="Picture 2"/>
          <p:cNvPicPr>
            <a:picLocks noChangeAspect="1" noChangeArrowheads="1"/>
          </p:cNvPicPr>
          <p:nvPr/>
        </p:nvPicPr>
        <p:blipFill>
          <a:blip r:embed="rId2" cstate="print"/>
          <a:srcRect/>
          <a:stretch>
            <a:fillRect/>
          </a:stretch>
        </p:blipFill>
        <p:spPr bwMode="auto">
          <a:xfrm>
            <a:off x="128588" y="0"/>
            <a:ext cx="8886825" cy="686752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プロジェクト管理ソフト</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物忘れ防止</a:t>
            </a:r>
            <a:endParaRPr kumimoji="1" lang="en-US" altLang="ja-JP" smtClean="0"/>
          </a:p>
          <a:p>
            <a:r>
              <a:rPr lang="ja-JP" altLang="en-US" smtClean="0"/>
              <a:t>バグ報告等</a:t>
            </a:r>
            <a:endParaRPr lang="en-US" altLang="ja-JP" smtClean="0"/>
          </a:p>
          <a:p>
            <a:r>
              <a:rPr lang="ja-JP" altLang="en-US" smtClean="0"/>
              <a:t>世の中で使われているもの</a:t>
            </a:r>
            <a:endParaRPr lang="en-US" altLang="ja-JP" smtClean="0"/>
          </a:p>
          <a:p>
            <a:pPr lvl="1"/>
            <a:r>
              <a:rPr kumimoji="1" lang="en-US" altLang="ja-JP" smtClean="0"/>
              <a:t>Bugzilla (perl)</a:t>
            </a:r>
          </a:p>
          <a:p>
            <a:pPr lvl="1"/>
            <a:r>
              <a:rPr lang="en-US" altLang="ja-JP" smtClean="0"/>
              <a:t>trac (python)</a:t>
            </a:r>
          </a:p>
          <a:p>
            <a:pPr lvl="1"/>
            <a:r>
              <a:rPr kumimoji="1" lang="en-US" altLang="ja-JP" smtClean="0"/>
              <a:t>Mantis (php)</a:t>
            </a:r>
          </a:p>
          <a:p>
            <a:pPr lvl="1"/>
            <a:r>
              <a:rPr lang="en-US" altLang="ja-JP" smtClean="0"/>
              <a:t>redmine (ruby)</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12</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日付プレースホルダ 5"/>
          <p:cNvSpPr>
            <a:spLocks noGrp="1"/>
          </p:cNvSpPr>
          <p:nvPr>
            <p:ph type="dt" sz="half" idx="10"/>
          </p:nvPr>
        </p:nvSpPr>
        <p:spPr/>
        <p:txBody>
          <a:bodyPr/>
          <a:lstStyle/>
          <a:p>
            <a:r>
              <a:rPr kumimoji="1" lang="en-US" altLang="ja-JP" smtClean="0"/>
              <a:t>2012-08-09</a:t>
            </a:r>
            <a:endParaRPr kumimoji="1"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redmine</a:t>
            </a:r>
            <a:r>
              <a:rPr kumimoji="1" lang="ja-JP" altLang="en-US" smtClean="0"/>
              <a:t>を使ってる</a:t>
            </a:r>
            <a:endParaRPr kumimoji="1" lang="ja-JP" altLang="en-US"/>
          </a:p>
        </p:txBody>
      </p:sp>
      <p:sp>
        <p:nvSpPr>
          <p:cNvPr id="3" name="コンテンツ プレースホルダ 2"/>
          <p:cNvSpPr>
            <a:spLocks noGrp="1"/>
          </p:cNvSpPr>
          <p:nvPr>
            <p:ph idx="1"/>
          </p:nvPr>
        </p:nvSpPr>
        <p:spPr/>
        <p:txBody>
          <a:bodyPr/>
          <a:lstStyle/>
          <a:p>
            <a:r>
              <a:rPr lang="en-US" altLang="ja-JP" smtClean="0"/>
              <a:t>trac</a:t>
            </a:r>
            <a:r>
              <a:rPr lang="ja-JP" altLang="en-US" smtClean="0"/>
              <a:t>と</a:t>
            </a:r>
            <a:r>
              <a:rPr lang="en-US" altLang="ja-JP" smtClean="0"/>
              <a:t>redmine</a:t>
            </a:r>
            <a:r>
              <a:rPr lang="ja-JP" altLang="en-US" smtClean="0"/>
              <a:t>を試してみて</a:t>
            </a:r>
            <a:r>
              <a:rPr lang="en-US" altLang="ja-JP" smtClean="0"/>
              <a:t>redmine</a:t>
            </a:r>
            <a:r>
              <a:rPr lang="ja-JP" altLang="en-US" smtClean="0"/>
              <a:t>のほうが簡単にセットアップできそうだったのでこちらを選択</a:t>
            </a:r>
            <a:endParaRPr lang="en-US" altLang="ja-JP" smtClean="0"/>
          </a:p>
          <a:p>
            <a:r>
              <a:rPr kumimoji="1" lang="ja-JP" altLang="en-US" smtClean="0"/>
              <a:t>あと日本語の情報が</a:t>
            </a:r>
            <a:r>
              <a:rPr kumimoji="1" lang="en-US" altLang="ja-JP" smtClean="0"/>
              <a:t>redmine</a:t>
            </a:r>
            <a:r>
              <a:rPr kumimoji="1" lang="ja-JP" altLang="en-US" smtClean="0"/>
              <a:t>のほうがおおそうだったので。</a:t>
            </a:r>
            <a:endParaRPr kumimoji="1" lang="en-US" altLang="ja-JP" smtClean="0"/>
          </a:p>
          <a:p>
            <a:r>
              <a:rPr lang="en-US" altLang="ja-JP" smtClean="0"/>
              <a:t>ruby</a:t>
            </a:r>
            <a:r>
              <a:rPr lang="ja-JP" altLang="en-US" smtClean="0"/>
              <a:t>は使ったことがなかったのでつかってみようかと思った。</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13</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日付プレースホルダ 5"/>
          <p:cNvSpPr>
            <a:spLocks noGrp="1"/>
          </p:cNvSpPr>
          <p:nvPr>
            <p:ph type="dt" sz="half" idx="10"/>
          </p:nvPr>
        </p:nvSpPr>
        <p:spPr/>
        <p:txBody>
          <a:bodyPr/>
          <a:lstStyle/>
          <a:p>
            <a:r>
              <a:rPr kumimoji="1" lang="en-US" altLang="ja-JP" smtClean="0"/>
              <a:t>2012-08-09</a:t>
            </a:r>
            <a:endParaRPr kumimoji="1"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pic>
        <p:nvPicPr>
          <p:cNvPr id="4098" name="Picture 2"/>
          <p:cNvPicPr>
            <a:picLocks noChangeAspect="1" noChangeArrowheads="1"/>
          </p:cNvPicPr>
          <p:nvPr/>
        </p:nvPicPr>
        <p:blipFill>
          <a:blip r:embed="rId2" cstate="print"/>
          <a:srcRect/>
          <a:stretch>
            <a:fillRect/>
          </a:stretch>
        </p:blipFill>
        <p:spPr bwMode="auto">
          <a:xfrm>
            <a:off x="157163" y="14288"/>
            <a:ext cx="8829675" cy="6829425"/>
          </a:xfrm>
          <a:prstGeom prst="rect">
            <a:avLst/>
          </a:prstGeom>
          <a:noFill/>
          <a:ln w="9525">
            <a:noFill/>
            <a:miter lim="800000"/>
            <a:headEnd/>
            <a:tailEnd/>
          </a:ln>
        </p:spPr>
      </p:pic>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14</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7" name="日付プレースホルダ 6"/>
          <p:cNvSpPr>
            <a:spLocks noGrp="1"/>
          </p:cNvSpPr>
          <p:nvPr>
            <p:ph type="dt" sz="half" idx="10"/>
          </p:nvPr>
        </p:nvSpPr>
        <p:spPr/>
        <p:txBody>
          <a:bodyPr/>
          <a:lstStyle/>
          <a:p>
            <a:r>
              <a:rPr kumimoji="1" lang="en-US" altLang="ja-JP" smtClean="0"/>
              <a:t>2012-08-09</a:t>
            </a:r>
            <a:endParaRPr kumimoji="1"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pic>
        <p:nvPicPr>
          <p:cNvPr id="5122" name="Picture 2"/>
          <p:cNvPicPr>
            <a:picLocks noChangeAspect="1" noChangeArrowheads="1"/>
          </p:cNvPicPr>
          <p:nvPr/>
        </p:nvPicPr>
        <p:blipFill>
          <a:blip r:embed="rId2" cstate="print"/>
          <a:srcRect/>
          <a:stretch>
            <a:fillRect/>
          </a:stretch>
        </p:blipFill>
        <p:spPr bwMode="auto">
          <a:xfrm>
            <a:off x="157163" y="14288"/>
            <a:ext cx="8829675" cy="6829425"/>
          </a:xfrm>
          <a:prstGeom prst="rect">
            <a:avLst/>
          </a:prstGeom>
          <a:noFill/>
          <a:ln w="9525">
            <a:noFill/>
            <a:miter lim="800000"/>
            <a:headEnd/>
            <a:tailEnd/>
          </a:ln>
        </p:spPr>
      </p:pic>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15</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7" name="日付プレースホルダ 6"/>
          <p:cNvSpPr>
            <a:spLocks noGrp="1"/>
          </p:cNvSpPr>
          <p:nvPr>
            <p:ph type="dt" sz="half" idx="10"/>
          </p:nvPr>
        </p:nvSpPr>
        <p:spPr/>
        <p:txBody>
          <a:bodyPr/>
          <a:lstStyle/>
          <a:p>
            <a:r>
              <a:rPr kumimoji="1" lang="en-US" altLang="ja-JP" smtClean="0"/>
              <a:t>2012-08-09</a:t>
            </a:r>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pic>
        <p:nvPicPr>
          <p:cNvPr id="6146" name="Picture 2"/>
          <p:cNvPicPr>
            <a:picLocks noChangeAspect="1" noChangeArrowheads="1"/>
          </p:cNvPicPr>
          <p:nvPr/>
        </p:nvPicPr>
        <p:blipFill>
          <a:blip r:embed="rId2" cstate="print"/>
          <a:srcRect/>
          <a:stretch>
            <a:fillRect/>
          </a:stretch>
        </p:blipFill>
        <p:spPr bwMode="auto">
          <a:xfrm>
            <a:off x="323850" y="300038"/>
            <a:ext cx="8496300" cy="6257925"/>
          </a:xfrm>
          <a:prstGeom prst="rect">
            <a:avLst/>
          </a:prstGeom>
          <a:noFill/>
          <a:ln w="9525">
            <a:noFill/>
            <a:miter lim="800000"/>
            <a:headEnd/>
            <a:tailEnd/>
          </a:ln>
        </p:spPr>
      </p:pic>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16</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7" name="日付プレースホルダ 6"/>
          <p:cNvSpPr>
            <a:spLocks noGrp="1"/>
          </p:cNvSpPr>
          <p:nvPr>
            <p:ph type="dt" sz="half" idx="10"/>
          </p:nvPr>
        </p:nvSpPr>
        <p:spPr/>
        <p:txBody>
          <a:bodyPr/>
          <a:lstStyle/>
          <a:p>
            <a:r>
              <a:rPr kumimoji="1" lang="en-US" altLang="ja-JP" smtClean="0"/>
              <a:t>2012-08-09</a:t>
            </a:r>
            <a:endParaRPr kumimoji="1"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対象</a:t>
            </a:r>
            <a:r>
              <a:rPr kumimoji="1" lang="en-US" altLang="ja-JP" smtClean="0"/>
              <a:t>OS</a:t>
            </a:r>
            <a:endParaRPr kumimoji="1" lang="ja-JP" altLang="en-US"/>
          </a:p>
        </p:txBody>
      </p:sp>
      <p:sp>
        <p:nvSpPr>
          <p:cNvPr id="3" name="コンテンツ プレースホルダ 2"/>
          <p:cNvSpPr>
            <a:spLocks noGrp="1"/>
          </p:cNvSpPr>
          <p:nvPr>
            <p:ph idx="1"/>
          </p:nvPr>
        </p:nvSpPr>
        <p:spPr/>
        <p:txBody>
          <a:bodyPr/>
          <a:lstStyle/>
          <a:p>
            <a:r>
              <a:rPr kumimoji="1" lang="en-US" altLang="ja-JP" smtClean="0"/>
              <a:t>Scientific Linux</a:t>
            </a:r>
          </a:p>
          <a:p>
            <a:pPr lvl="1"/>
            <a:r>
              <a:rPr kumimoji="1" lang="en-US" altLang="ja-JP" smtClean="0"/>
              <a:t>DAQ-Middleware</a:t>
            </a:r>
            <a:r>
              <a:rPr kumimoji="1" lang="ja-JP" altLang="en-US" smtClean="0"/>
              <a:t>では</a:t>
            </a:r>
            <a:r>
              <a:rPr lang="en-US" altLang="ja-JP" smtClean="0"/>
              <a:t>5.x, 6.x</a:t>
            </a:r>
            <a:r>
              <a:rPr lang="ja-JP" altLang="en-US" smtClean="0"/>
              <a:t> </a:t>
            </a:r>
            <a:r>
              <a:rPr lang="en-US" altLang="ja-JP" smtClean="0"/>
              <a:t>(32bit, 64bit)</a:t>
            </a:r>
            <a:r>
              <a:rPr lang="ja-JP" altLang="en-US" smtClean="0"/>
              <a:t>の</a:t>
            </a:r>
            <a:r>
              <a:rPr kumimoji="1" lang="ja-JP" altLang="en-US" smtClean="0"/>
              <a:t>バイナリを配布している</a:t>
            </a:r>
            <a:endParaRPr kumimoji="1" lang="en-US" altLang="ja-JP" smtClean="0"/>
          </a:p>
          <a:p>
            <a:pPr lvl="1">
              <a:buNone/>
            </a:pP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17</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日付プレースホルダ 5"/>
          <p:cNvSpPr>
            <a:spLocks noGrp="1"/>
          </p:cNvSpPr>
          <p:nvPr>
            <p:ph type="dt" sz="half" idx="10"/>
          </p:nvPr>
        </p:nvSpPr>
        <p:spPr/>
        <p:txBody>
          <a:bodyPr/>
          <a:lstStyle/>
          <a:p>
            <a:r>
              <a:rPr kumimoji="1" lang="en-US" altLang="ja-JP" smtClean="0"/>
              <a:t>2012-08-09</a:t>
            </a:r>
            <a:endParaRPr kumimoji="1" lang="ja-JP"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対象</a:t>
            </a:r>
            <a:r>
              <a:rPr kumimoji="1" lang="en-US" altLang="ja-JP" smtClean="0"/>
              <a:t>OS (2)</a:t>
            </a:r>
            <a:endParaRPr kumimoji="1" lang="ja-JP" altLang="en-US"/>
          </a:p>
        </p:txBody>
      </p:sp>
      <p:sp>
        <p:nvSpPr>
          <p:cNvPr id="3" name="コンテンツ プレースホルダ 2"/>
          <p:cNvSpPr>
            <a:spLocks noGrp="1"/>
          </p:cNvSpPr>
          <p:nvPr>
            <p:ph idx="1"/>
          </p:nvPr>
        </p:nvSpPr>
        <p:spPr/>
        <p:txBody>
          <a:bodyPr/>
          <a:lstStyle/>
          <a:p>
            <a:r>
              <a:rPr lang="ja-JP" altLang="en-US" smtClean="0"/>
              <a:t>依存物の解決さえできれば</a:t>
            </a:r>
            <a:r>
              <a:rPr lang="en-US" altLang="ja-JP" smtClean="0"/>
              <a:t>DAQ-Middleware</a:t>
            </a:r>
            <a:r>
              <a:rPr lang="ja-JP" altLang="en-US" smtClean="0"/>
              <a:t>は特定</a:t>
            </a:r>
            <a:r>
              <a:rPr lang="en-US" altLang="ja-JP" smtClean="0"/>
              <a:t>Linux</a:t>
            </a:r>
            <a:r>
              <a:rPr lang="ja-JP" altLang="en-US" smtClean="0"/>
              <a:t>ディストリビューションに依存するところはない（はず）。</a:t>
            </a:r>
            <a:endParaRPr lang="en-US" altLang="ja-JP" smtClean="0"/>
          </a:p>
          <a:p>
            <a:r>
              <a:rPr kumimoji="1" lang="en-US" altLang="ja-JP" smtClean="0"/>
              <a:t>Scientific Linux (CentOS, RedHat EL)</a:t>
            </a:r>
            <a:r>
              <a:rPr kumimoji="1" lang="ja-JP" altLang="en-US" smtClean="0"/>
              <a:t>以外の</a:t>
            </a:r>
            <a:r>
              <a:rPr kumimoji="1" lang="en-US" altLang="ja-JP" smtClean="0"/>
              <a:t>Linux</a:t>
            </a:r>
            <a:r>
              <a:rPr kumimoji="1" lang="ja-JP" altLang="en-US" smtClean="0"/>
              <a:t>の希望があればお寄せください。</a:t>
            </a:r>
            <a:endParaRPr kumimoji="1" lang="en-US" altLang="ja-JP" smtClean="0"/>
          </a:p>
          <a:p>
            <a:pPr lvl="1"/>
            <a:r>
              <a:rPr lang="en-US" altLang="ja-JP" smtClean="0"/>
              <a:t>Ubuntu</a:t>
            </a:r>
            <a:r>
              <a:rPr lang="ja-JP" altLang="en-US" smtClean="0"/>
              <a:t>は今年パッケージを出す予定</a:t>
            </a:r>
            <a:endParaRPr lang="en-US" altLang="ja-JP" smtClean="0"/>
          </a:p>
          <a:p>
            <a:pPr lvl="1"/>
            <a:r>
              <a:rPr kumimoji="1" lang="en-US" altLang="ja-JP" smtClean="0"/>
              <a:t>Debian</a:t>
            </a:r>
          </a:p>
          <a:p>
            <a:pPr lvl="1"/>
            <a:r>
              <a:rPr lang="ja-JP" altLang="en-US" smtClean="0"/>
              <a:t>その他 </a:t>
            </a:r>
            <a:r>
              <a:rPr lang="en-US" altLang="ja-JP" smtClean="0"/>
              <a:t>(MacOSX?)</a:t>
            </a: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18</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日付プレースホルダ 5"/>
          <p:cNvSpPr>
            <a:spLocks noGrp="1"/>
          </p:cNvSpPr>
          <p:nvPr>
            <p:ph type="dt" sz="half" idx="10"/>
          </p:nvPr>
        </p:nvSpPr>
        <p:spPr/>
        <p:txBody>
          <a:bodyPr/>
          <a:lstStyle/>
          <a:p>
            <a:r>
              <a:rPr kumimoji="1" lang="en-US" altLang="ja-JP" smtClean="0"/>
              <a:t>2012-08-09</a:t>
            </a:r>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コンテンツ</a:t>
            </a:r>
            <a:endParaRPr kumimoji="1" lang="ja-JP" altLang="en-US"/>
          </a:p>
        </p:txBody>
      </p:sp>
      <p:sp>
        <p:nvSpPr>
          <p:cNvPr id="3" name="コンテンツ プレースホルダ 2"/>
          <p:cNvSpPr>
            <a:spLocks noGrp="1"/>
          </p:cNvSpPr>
          <p:nvPr>
            <p:ph idx="1"/>
          </p:nvPr>
        </p:nvSpPr>
        <p:spPr/>
        <p:txBody>
          <a:bodyPr/>
          <a:lstStyle/>
          <a:p>
            <a:r>
              <a:rPr kumimoji="1" lang="en-US" altLang="ja-JP" smtClean="0"/>
              <a:t>DAQ-Middleware</a:t>
            </a:r>
            <a:r>
              <a:rPr kumimoji="1" lang="ja-JP" altLang="en-US" smtClean="0"/>
              <a:t>開発環境のご紹介</a:t>
            </a:r>
            <a:endParaRPr kumimoji="1" lang="en-US" altLang="ja-JP" smtClean="0"/>
          </a:p>
          <a:p>
            <a:pPr lvl="1"/>
            <a:r>
              <a:rPr lang="ja-JP" altLang="en-US" smtClean="0"/>
              <a:t>計算機</a:t>
            </a:r>
            <a:endParaRPr lang="en-US" altLang="ja-JP" smtClean="0"/>
          </a:p>
          <a:p>
            <a:pPr lvl="1"/>
            <a:r>
              <a:rPr kumimoji="1" lang="ja-JP" altLang="en-US" smtClean="0"/>
              <a:t>バージョン管理ソフト</a:t>
            </a:r>
            <a:endParaRPr kumimoji="1" lang="en-US" altLang="ja-JP" smtClean="0"/>
          </a:p>
          <a:p>
            <a:pPr lvl="1"/>
            <a:r>
              <a:rPr lang="ja-JP" altLang="en-US" smtClean="0"/>
              <a:t>プロジェクト管理ソフト</a:t>
            </a:r>
            <a:endParaRPr lang="en-US" altLang="ja-JP" smtClean="0"/>
          </a:p>
          <a:p>
            <a:pPr lvl="1"/>
            <a:r>
              <a:rPr kumimoji="1" lang="ja-JP" altLang="en-US" smtClean="0"/>
              <a:t>対象</a:t>
            </a:r>
            <a:r>
              <a:rPr kumimoji="1" lang="en-US" altLang="ja-JP" smtClean="0"/>
              <a:t>OS</a:t>
            </a:r>
          </a:p>
          <a:p>
            <a:pPr lvl="1"/>
            <a:r>
              <a:rPr kumimoji="1" lang="en-US" altLang="ja-JP" smtClean="0"/>
              <a:t>VMware Player</a:t>
            </a: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日付プレースホルダ 5"/>
          <p:cNvSpPr>
            <a:spLocks noGrp="1"/>
          </p:cNvSpPr>
          <p:nvPr>
            <p:ph type="dt" sz="half" idx="10"/>
          </p:nvPr>
        </p:nvSpPr>
        <p:spPr/>
        <p:txBody>
          <a:bodyPr/>
          <a:lstStyle/>
          <a:p>
            <a:r>
              <a:rPr kumimoji="1" lang="en-US" altLang="ja-JP" smtClean="0"/>
              <a:t>2012-08-09</a:t>
            </a:r>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開発マシン</a:t>
            </a:r>
            <a:endParaRPr kumimoji="1" lang="ja-JP" alt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971600" y="1772816"/>
            <a:ext cx="3473921" cy="3882618"/>
          </a:xfrm>
          <a:prstGeom prst="rect">
            <a:avLst/>
          </a:prstGeom>
          <a:noFill/>
          <a:ln w="9525">
            <a:noFill/>
            <a:miter lim="800000"/>
            <a:headEnd/>
            <a:tailEnd/>
          </a:ln>
        </p:spPr>
      </p:pic>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日付プレースホルダ 5"/>
          <p:cNvSpPr>
            <a:spLocks noGrp="1"/>
          </p:cNvSpPr>
          <p:nvPr>
            <p:ph type="dt" sz="half" idx="10"/>
          </p:nvPr>
        </p:nvSpPr>
        <p:spPr/>
        <p:txBody>
          <a:bodyPr/>
          <a:lstStyle/>
          <a:p>
            <a:r>
              <a:rPr kumimoji="1" lang="en-US" altLang="ja-JP" smtClean="0"/>
              <a:t>2012-08-09</a:t>
            </a:r>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rot="16200000">
            <a:off x="6389258" y="990470"/>
            <a:ext cx="3745212" cy="1764273"/>
          </a:xfrm>
          <a:prstGeom prst="rect">
            <a:avLst/>
          </a:prstGeom>
          <a:noFill/>
          <a:ln w="9525">
            <a:noFill/>
            <a:miter lim="800000"/>
            <a:headEnd/>
            <a:tailEnd/>
          </a:ln>
        </p:spPr>
      </p:pic>
      <p:sp>
        <p:nvSpPr>
          <p:cNvPr id="2" name="タイトル 1"/>
          <p:cNvSpPr>
            <a:spLocks noGrp="1"/>
          </p:cNvSpPr>
          <p:nvPr>
            <p:ph type="title"/>
          </p:nvPr>
        </p:nvSpPr>
        <p:spPr/>
        <p:txBody>
          <a:bodyPr/>
          <a:lstStyle/>
          <a:p>
            <a:r>
              <a:rPr kumimoji="1" lang="en-US" altLang="ja-JP" smtClean="0"/>
              <a:t>daqmw.kek.jp</a:t>
            </a:r>
            <a:endParaRPr kumimoji="1" lang="ja-JP" altLang="en-US"/>
          </a:p>
        </p:txBody>
      </p:sp>
      <p:sp>
        <p:nvSpPr>
          <p:cNvPr id="3" name="コンテンツ プレースホルダ 2"/>
          <p:cNvSpPr>
            <a:spLocks noGrp="1"/>
          </p:cNvSpPr>
          <p:nvPr>
            <p:ph idx="1"/>
          </p:nvPr>
        </p:nvSpPr>
        <p:spPr/>
        <p:txBody>
          <a:bodyPr/>
          <a:lstStyle/>
          <a:p>
            <a:r>
              <a:rPr kumimoji="1" lang="en-US" altLang="ja-JP" smtClean="0"/>
              <a:t>Web</a:t>
            </a:r>
            <a:r>
              <a:rPr kumimoji="1" lang="ja-JP" altLang="en-US" smtClean="0"/>
              <a:t>サーバー</a:t>
            </a:r>
            <a:endParaRPr kumimoji="1" lang="en-US" altLang="ja-JP" smtClean="0"/>
          </a:p>
          <a:p>
            <a:r>
              <a:rPr lang="en-US" altLang="ja-JP" smtClean="0"/>
              <a:t>http</a:t>
            </a:r>
            <a:r>
              <a:rPr lang="ja-JP" altLang="en-US" smtClean="0"/>
              <a:t>を介して</a:t>
            </a:r>
            <a:r>
              <a:rPr lang="en-US" altLang="ja-JP" smtClean="0"/>
              <a:t>Merucurial</a:t>
            </a:r>
            <a:r>
              <a:rPr lang="ja-JP" altLang="en-US" smtClean="0"/>
              <a:t>リポジトリ公開</a:t>
            </a:r>
            <a:endParaRPr lang="en-US" altLang="ja-JP" smtClean="0"/>
          </a:p>
          <a:p>
            <a:r>
              <a:rPr kumimoji="1" lang="ja-JP" altLang="en-US" smtClean="0"/>
              <a:t>内部プロジェクト管理ソフト </a:t>
            </a:r>
            <a:r>
              <a:rPr kumimoji="1" lang="en-US" altLang="ja-JP" smtClean="0"/>
              <a:t>(redmine)</a:t>
            </a:r>
            <a:r>
              <a:rPr kumimoji="1" lang="ja-JP" altLang="en-US" smtClean="0"/>
              <a:t>運用</a:t>
            </a:r>
            <a:endParaRPr kumimoji="1" lang="en-US" altLang="ja-JP" smtClean="0"/>
          </a:p>
          <a:p>
            <a:pPr>
              <a:buNone/>
            </a:pPr>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4</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7" name="日付プレースホルダ 6"/>
          <p:cNvSpPr>
            <a:spLocks noGrp="1"/>
          </p:cNvSpPr>
          <p:nvPr>
            <p:ph type="dt" sz="half" idx="10"/>
          </p:nvPr>
        </p:nvSpPr>
        <p:spPr/>
        <p:txBody>
          <a:bodyPr/>
          <a:lstStyle/>
          <a:p>
            <a:r>
              <a:rPr kumimoji="1" lang="en-US" altLang="ja-JP" smtClean="0"/>
              <a:t>2012-08-09</a:t>
            </a:r>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バージョン管理 </a:t>
            </a:r>
            <a:r>
              <a:rPr kumimoji="1" lang="en-US" altLang="ja-JP" smtClean="0"/>
              <a:t>(1)</a:t>
            </a:r>
            <a:endParaRPr kumimoji="1" lang="ja-JP" altLang="en-US"/>
          </a:p>
        </p:txBody>
      </p:sp>
      <p:sp>
        <p:nvSpPr>
          <p:cNvPr id="3" name="コンテンツ プレースホルダ 2"/>
          <p:cNvSpPr>
            <a:spLocks noGrp="1"/>
          </p:cNvSpPr>
          <p:nvPr>
            <p:ph idx="1"/>
          </p:nvPr>
        </p:nvSpPr>
        <p:spPr/>
        <p:txBody>
          <a:bodyPr>
            <a:normAutofit/>
          </a:bodyPr>
          <a:lstStyle/>
          <a:p>
            <a:r>
              <a:rPr kumimoji="1" lang="ja-JP" altLang="en-US" smtClean="0"/>
              <a:t>バージョン管理していないと</a:t>
            </a:r>
            <a:endParaRPr kumimoji="1" lang="en-US" altLang="ja-JP" smtClean="0"/>
          </a:p>
          <a:p>
            <a:pPr lvl="1"/>
            <a:r>
              <a:rPr lang="en-US" altLang="ja-JP" smtClean="0"/>
              <a:t>filename.c.orig</a:t>
            </a:r>
            <a:r>
              <a:rPr lang="ja-JP" altLang="en-US" smtClean="0"/>
              <a:t>とか</a:t>
            </a:r>
            <a:r>
              <a:rPr lang="en-US" altLang="ja-JP" smtClean="0"/>
              <a:t>filename.c.bak</a:t>
            </a:r>
            <a:r>
              <a:rPr lang="ja-JP" altLang="en-US" smtClean="0"/>
              <a:t>とか</a:t>
            </a:r>
            <a:r>
              <a:rPr lang="en-US" altLang="ja-JP" smtClean="0"/>
              <a:t>filename.c~</a:t>
            </a:r>
          </a:p>
          <a:p>
            <a:pPr lvl="1">
              <a:buNone/>
            </a:pPr>
            <a:r>
              <a:rPr kumimoji="1" lang="en-US" altLang="ja-JP" smtClean="0"/>
              <a:t>	</a:t>
            </a:r>
            <a:r>
              <a:rPr lang="ja-JP" altLang="en-US" smtClean="0"/>
              <a:t>とか</a:t>
            </a:r>
            <a:r>
              <a:rPr lang="en-US" altLang="ja-JP" smtClean="0"/>
              <a:t>final.last.tmp.4.bak</a:t>
            </a:r>
            <a:r>
              <a:rPr lang="ja-JP" altLang="en-US" smtClean="0"/>
              <a:t>とかいうファイルができたりする。</a:t>
            </a:r>
            <a:endParaRPr kumimoji="1" lang="en-US" altLang="ja-JP" smtClean="0"/>
          </a:p>
          <a:p>
            <a:pPr lvl="1"/>
            <a:r>
              <a:rPr kumimoji="1" lang="ja-JP" altLang="en-US" smtClean="0"/>
              <a:t>忘れると困ると思ってそこいらじゅうコメントアウトされたコードになってよみにくい（今でもコメントアウトされたところがあると思う）。</a:t>
            </a:r>
            <a:endParaRPr kumimoji="1" lang="en-US" altLang="ja-JP" smtClean="0"/>
          </a:p>
          <a:p>
            <a:pPr lvl="1"/>
            <a:r>
              <a:rPr lang="ja-JP" altLang="en-US" smtClean="0"/>
              <a:t>昔リリースしたものにバグが発覚した場合の処理などに困る。</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日付プレースホルダ 5"/>
          <p:cNvSpPr>
            <a:spLocks noGrp="1"/>
          </p:cNvSpPr>
          <p:nvPr>
            <p:ph type="dt" sz="half" idx="10"/>
          </p:nvPr>
        </p:nvSpPr>
        <p:spPr/>
        <p:txBody>
          <a:bodyPr/>
          <a:lstStyle/>
          <a:p>
            <a:r>
              <a:rPr kumimoji="1" lang="en-US" altLang="ja-JP" smtClean="0"/>
              <a:t>2012-08-09</a:t>
            </a:r>
            <a:endParaRPr kumimoji="1"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バージョン管理 </a:t>
            </a:r>
            <a:r>
              <a:rPr kumimoji="1" lang="en-US" altLang="ja-JP" smtClean="0"/>
              <a:t>(2)</a:t>
            </a:r>
            <a:endParaRPr kumimoji="1" lang="ja-JP" altLang="en-US"/>
          </a:p>
        </p:txBody>
      </p:sp>
      <p:sp>
        <p:nvSpPr>
          <p:cNvPr id="3" name="コンテンツ プレースホルダ 2"/>
          <p:cNvSpPr>
            <a:spLocks noGrp="1"/>
          </p:cNvSpPr>
          <p:nvPr>
            <p:ph idx="1"/>
          </p:nvPr>
        </p:nvSpPr>
        <p:spPr/>
        <p:txBody>
          <a:bodyPr>
            <a:normAutofit lnSpcReduction="10000"/>
          </a:bodyPr>
          <a:lstStyle/>
          <a:p>
            <a:r>
              <a:rPr kumimoji="1" lang="ja-JP" altLang="en-US" smtClean="0"/>
              <a:t>選択肢としては</a:t>
            </a:r>
            <a:endParaRPr kumimoji="1" lang="en-US" altLang="ja-JP" smtClean="0"/>
          </a:p>
          <a:p>
            <a:pPr lvl="1"/>
            <a:r>
              <a:rPr kumimoji="1" lang="en-US" altLang="ja-JP" smtClean="0"/>
              <a:t>RCS</a:t>
            </a:r>
          </a:p>
          <a:p>
            <a:pPr lvl="1"/>
            <a:r>
              <a:rPr lang="en-US" altLang="ja-JP" smtClean="0"/>
              <a:t>CVS</a:t>
            </a:r>
          </a:p>
          <a:p>
            <a:pPr lvl="1"/>
            <a:r>
              <a:rPr kumimoji="1" lang="en-US" altLang="ja-JP" smtClean="0"/>
              <a:t>Subversion</a:t>
            </a:r>
          </a:p>
          <a:p>
            <a:pPr lvl="1"/>
            <a:r>
              <a:rPr lang="en-US" altLang="ja-JP" smtClean="0"/>
              <a:t>Mercurial</a:t>
            </a:r>
          </a:p>
          <a:p>
            <a:pPr lvl="1"/>
            <a:r>
              <a:rPr kumimoji="1" lang="en-US" altLang="ja-JP" smtClean="0"/>
              <a:t>Git</a:t>
            </a:r>
          </a:p>
          <a:p>
            <a:pPr marL="452438" lvl="1" indent="4763">
              <a:buNone/>
            </a:pPr>
            <a:r>
              <a:rPr lang="ja-JP" altLang="en-US" smtClean="0"/>
              <a:t>等ある。</a:t>
            </a:r>
            <a:r>
              <a:rPr lang="en-US" altLang="ja-JP" smtClean="0"/>
              <a:t>Subversion</a:t>
            </a:r>
            <a:r>
              <a:rPr lang="ja-JP" altLang="en-US" smtClean="0"/>
              <a:t>以降はネットワークを最初から意識して書かれたもの。</a:t>
            </a:r>
            <a:endParaRPr lang="en-US" altLang="ja-JP" smtClean="0"/>
          </a:p>
          <a:p>
            <a:pPr marL="452438" lvl="1" indent="4763">
              <a:buNone/>
            </a:pPr>
            <a:r>
              <a:rPr kumimoji="1" lang="en-US" altLang="ja-JP" smtClean="0"/>
              <a:t>Mercurial</a:t>
            </a:r>
            <a:r>
              <a:rPr kumimoji="1" lang="ja-JP" altLang="en-US" smtClean="0"/>
              <a:t>と</a:t>
            </a:r>
            <a:r>
              <a:rPr kumimoji="1" lang="en-US" altLang="ja-JP" smtClean="0"/>
              <a:t>Git</a:t>
            </a:r>
            <a:r>
              <a:rPr kumimoji="1" lang="ja-JP" altLang="en-US" smtClean="0"/>
              <a:t>は分散型。</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6</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日付プレースホルダ 5"/>
          <p:cNvSpPr>
            <a:spLocks noGrp="1"/>
          </p:cNvSpPr>
          <p:nvPr>
            <p:ph type="dt" sz="half" idx="10"/>
          </p:nvPr>
        </p:nvSpPr>
        <p:spPr/>
        <p:txBody>
          <a:bodyPr/>
          <a:lstStyle/>
          <a:p>
            <a:r>
              <a:rPr kumimoji="1" lang="en-US" altLang="ja-JP" smtClean="0"/>
              <a:t>2012-08-09</a:t>
            </a:r>
            <a:endParaRPr kumimoji="1"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Program Files\Microsoft Office\MEDIA\CAGCAT10\j0292020.wmf"/>
          <p:cNvPicPr>
            <a:picLocks noChangeAspect="1" noChangeArrowheads="1"/>
          </p:cNvPicPr>
          <p:nvPr/>
        </p:nvPicPr>
        <p:blipFill>
          <a:blip r:embed="rId2" cstate="print"/>
          <a:srcRect/>
          <a:stretch>
            <a:fillRect/>
          </a:stretch>
        </p:blipFill>
        <p:spPr bwMode="auto">
          <a:xfrm>
            <a:off x="179512" y="4869160"/>
            <a:ext cx="1869034" cy="1773936"/>
          </a:xfrm>
          <a:prstGeom prst="rect">
            <a:avLst/>
          </a:prstGeom>
          <a:noFill/>
        </p:spPr>
      </p:pic>
      <p:pic>
        <p:nvPicPr>
          <p:cNvPr id="16" name="Picture 4" descr="C:\Program Files\Microsoft Office\MEDIA\CAGCAT10\j0292020.wmf"/>
          <p:cNvPicPr>
            <a:picLocks noGrp="1" noChangeAspect="1" noChangeArrowheads="1"/>
          </p:cNvPicPr>
          <p:nvPr>
            <p:ph idx="1"/>
          </p:nvPr>
        </p:nvPicPr>
        <p:blipFill>
          <a:blip r:embed="rId2" cstate="print"/>
          <a:srcRect/>
          <a:stretch>
            <a:fillRect/>
          </a:stretch>
        </p:blipFill>
        <p:spPr bwMode="auto">
          <a:xfrm flipH="1">
            <a:off x="7095454" y="4869160"/>
            <a:ext cx="1869034" cy="1773936"/>
          </a:xfrm>
          <a:prstGeom prst="rect">
            <a:avLst/>
          </a:prstGeom>
          <a:noFill/>
        </p:spPr>
      </p:pic>
      <p:sp>
        <p:nvSpPr>
          <p:cNvPr id="2" name="タイトル 1"/>
          <p:cNvSpPr>
            <a:spLocks noGrp="1"/>
          </p:cNvSpPr>
          <p:nvPr>
            <p:ph type="title"/>
          </p:nvPr>
        </p:nvSpPr>
        <p:spPr/>
        <p:txBody>
          <a:bodyPr/>
          <a:lstStyle/>
          <a:p>
            <a:r>
              <a:rPr kumimoji="1" lang="en-US" altLang="ja-JP" smtClean="0"/>
              <a:t>CVS, Subversion</a:t>
            </a:r>
            <a:r>
              <a:rPr kumimoji="1" lang="ja-JP" altLang="en-US" smtClean="0"/>
              <a:t>中央集権型</a:t>
            </a:r>
            <a:endParaRPr kumimoji="1" lang="ja-JP" altLang="en-US"/>
          </a:p>
        </p:txBody>
      </p:sp>
      <p:sp>
        <p:nvSpPr>
          <p:cNvPr id="4" name="角丸四角形 3"/>
          <p:cNvSpPr/>
          <p:nvPr/>
        </p:nvSpPr>
        <p:spPr>
          <a:xfrm>
            <a:off x="3419872" y="1484784"/>
            <a:ext cx="2016224" cy="1152128"/>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altLang="ja-JP" smtClean="0"/>
              <a:t>Central</a:t>
            </a:r>
          </a:p>
          <a:p>
            <a:pPr algn="ctr"/>
            <a:r>
              <a:rPr kumimoji="1" lang="en-US" altLang="ja-JP" smtClean="0"/>
              <a:t>Repository</a:t>
            </a:r>
            <a:endParaRPr kumimoji="1" lang="ja-JP" altLang="en-US"/>
          </a:p>
        </p:txBody>
      </p:sp>
      <p:sp>
        <p:nvSpPr>
          <p:cNvPr id="5" name="角丸四角形 4"/>
          <p:cNvSpPr/>
          <p:nvPr/>
        </p:nvSpPr>
        <p:spPr>
          <a:xfrm>
            <a:off x="1331640" y="3717032"/>
            <a:ext cx="2016224" cy="115212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mtClean="0"/>
              <a:t>Working </a:t>
            </a:r>
          </a:p>
          <a:p>
            <a:pPr algn="ctr"/>
            <a:r>
              <a:rPr lang="en-US" altLang="ja-JP" smtClean="0"/>
              <a:t>Directory</a:t>
            </a:r>
          </a:p>
        </p:txBody>
      </p:sp>
      <p:sp>
        <p:nvSpPr>
          <p:cNvPr id="6" name="角丸四角形 5"/>
          <p:cNvSpPr/>
          <p:nvPr/>
        </p:nvSpPr>
        <p:spPr>
          <a:xfrm>
            <a:off x="5508104" y="3717032"/>
            <a:ext cx="2016224" cy="115212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mtClean="0"/>
              <a:t>Working </a:t>
            </a:r>
          </a:p>
          <a:p>
            <a:pPr algn="ctr"/>
            <a:r>
              <a:rPr lang="en-US" altLang="ja-JP" smtClean="0"/>
              <a:t>Directory</a:t>
            </a:r>
          </a:p>
        </p:txBody>
      </p:sp>
      <p:cxnSp>
        <p:nvCxnSpPr>
          <p:cNvPr id="7" name="直線矢印コネクタ 6"/>
          <p:cNvCxnSpPr>
            <a:stCxn id="5" idx="0"/>
          </p:cNvCxnSpPr>
          <p:nvPr/>
        </p:nvCxnSpPr>
        <p:spPr>
          <a:xfrm rot="5400000" flipH="1" flipV="1">
            <a:off x="2519772" y="2456892"/>
            <a:ext cx="1080120" cy="14401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503376" y="2852936"/>
            <a:ext cx="1340432" cy="523220"/>
          </a:xfrm>
          <a:prstGeom prst="rect">
            <a:avLst/>
          </a:prstGeom>
          <a:noFill/>
        </p:spPr>
        <p:txBody>
          <a:bodyPr wrap="none" rtlCol="0">
            <a:spAutoFit/>
          </a:bodyPr>
          <a:lstStyle/>
          <a:p>
            <a:r>
              <a:rPr lang="en-US" altLang="ja-JP" sz="2800" smtClean="0"/>
              <a:t>Commit</a:t>
            </a:r>
            <a:endParaRPr kumimoji="1" lang="ja-JP" altLang="en-US" sz="2800"/>
          </a:p>
        </p:txBody>
      </p:sp>
      <p:cxnSp>
        <p:nvCxnSpPr>
          <p:cNvPr id="9" name="直線矢印コネクタ 8"/>
          <p:cNvCxnSpPr>
            <a:endCxn id="6" idx="0"/>
          </p:cNvCxnSpPr>
          <p:nvPr/>
        </p:nvCxnSpPr>
        <p:spPr>
          <a:xfrm>
            <a:off x="5148064" y="2636912"/>
            <a:ext cx="1368152" cy="10801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6084168" y="2905780"/>
            <a:ext cx="1256306" cy="523220"/>
          </a:xfrm>
          <a:prstGeom prst="rect">
            <a:avLst/>
          </a:prstGeom>
          <a:noFill/>
        </p:spPr>
        <p:txBody>
          <a:bodyPr wrap="none" rtlCol="0">
            <a:spAutoFit/>
          </a:bodyPr>
          <a:lstStyle/>
          <a:p>
            <a:r>
              <a:rPr lang="en-US" altLang="ja-JP" sz="2800" smtClean="0"/>
              <a:t>Update</a:t>
            </a:r>
            <a:endParaRPr kumimoji="1" lang="ja-JP" altLang="en-US" sz="2800"/>
          </a:p>
        </p:txBody>
      </p:sp>
      <p:sp>
        <p:nvSpPr>
          <p:cNvPr id="11" name="スライド番号プレースホルダ 10"/>
          <p:cNvSpPr>
            <a:spLocks noGrp="1"/>
          </p:cNvSpPr>
          <p:nvPr>
            <p:ph type="sldNum" sz="quarter" idx="12"/>
          </p:nvPr>
        </p:nvSpPr>
        <p:spPr/>
        <p:txBody>
          <a:bodyPr/>
          <a:lstStyle/>
          <a:p>
            <a:fld id="{D2D8002D-B5B0-4BAC-B1F6-782DDCCE6D9C}" type="slidenum">
              <a:rPr kumimoji="1" lang="ja-JP" altLang="en-US" smtClean="0"/>
              <a:pPr/>
              <a:t>7</a:t>
            </a:fld>
            <a:endParaRPr kumimoji="1" lang="ja-JP" altLang="en-US"/>
          </a:p>
        </p:txBody>
      </p:sp>
      <p:sp>
        <p:nvSpPr>
          <p:cNvPr id="12" name="フッター プレースホルダ 11"/>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14" name="日付プレースホルダ 13"/>
          <p:cNvSpPr>
            <a:spLocks noGrp="1"/>
          </p:cNvSpPr>
          <p:nvPr>
            <p:ph type="dt" sz="half" idx="10"/>
          </p:nvPr>
        </p:nvSpPr>
        <p:spPr/>
        <p:txBody>
          <a:bodyPr/>
          <a:lstStyle/>
          <a:p>
            <a:r>
              <a:rPr kumimoji="1" lang="en-US" altLang="ja-JP" smtClean="0"/>
              <a:t>2012-08-09</a:t>
            </a:r>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4" descr="C:\Program Files\Microsoft Office\MEDIA\CAGCAT10\j0292020.wmf"/>
          <p:cNvPicPr>
            <a:picLocks noChangeAspect="1" noChangeArrowheads="1"/>
          </p:cNvPicPr>
          <p:nvPr/>
        </p:nvPicPr>
        <p:blipFill>
          <a:blip r:embed="rId2" cstate="print"/>
          <a:srcRect/>
          <a:stretch>
            <a:fillRect/>
          </a:stretch>
        </p:blipFill>
        <p:spPr bwMode="auto">
          <a:xfrm>
            <a:off x="179512" y="4869160"/>
            <a:ext cx="1869034" cy="1773936"/>
          </a:xfrm>
          <a:prstGeom prst="rect">
            <a:avLst/>
          </a:prstGeom>
          <a:noFill/>
        </p:spPr>
      </p:pic>
      <p:pic>
        <p:nvPicPr>
          <p:cNvPr id="20" name="Picture 4" descr="C:\Program Files\Microsoft Office\MEDIA\CAGCAT10\j0292020.wmf"/>
          <p:cNvPicPr>
            <a:picLocks noChangeAspect="1" noChangeArrowheads="1"/>
          </p:cNvPicPr>
          <p:nvPr/>
        </p:nvPicPr>
        <p:blipFill>
          <a:blip r:embed="rId2" cstate="print"/>
          <a:srcRect/>
          <a:stretch>
            <a:fillRect/>
          </a:stretch>
        </p:blipFill>
        <p:spPr bwMode="auto">
          <a:xfrm flipH="1">
            <a:off x="7095454" y="4869160"/>
            <a:ext cx="1869034" cy="1773936"/>
          </a:xfrm>
          <a:prstGeom prst="rect">
            <a:avLst/>
          </a:prstGeom>
          <a:noFill/>
        </p:spPr>
      </p:pic>
      <p:sp>
        <p:nvSpPr>
          <p:cNvPr id="2" name="タイトル 1"/>
          <p:cNvSpPr>
            <a:spLocks noGrp="1"/>
          </p:cNvSpPr>
          <p:nvPr>
            <p:ph type="title"/>
          </p:nvPr>
        </p:nvSpPr>
        <p:spPr>
          <a:xfrm>
            <a:off x="457200" y="116632"/>
            <a:ext cx="8229600" cy="1143000"/>
          </a:xfrm>
        </p:spPr>
        <p:txBody>
          <a:bodyPr/>
          <a:lstStyle/>
          <a:p>
            <a:r>
              <a:rPr kumimoji="1" lang="en-US" altLang="ja-JP" smtClean="0"/>
              <a:t>Mercurial, Git</a:t>
            </a:r>
            <a:r>
              <a:rPr kumimoji="1" lang="ja-JP" altLang="en-US" smtClean="0"/>
              <a:t>等分散型</a:t>
            </a:r>
            <a:endParaRPr kumimoji="1" lang="ja-JP" altLang="en-US"/>
          </a:p>
        </p:txBody>
      </p:sp>
      <p:sp>
        <p:nvSpPr>
          <p:cNvPr id="4" name="角丸四角形 3"/>
          <p:cNvSpPr/>
          <p:nvPr/>
        </p:nvSpPr>
        <p:spPr>
          <a:xfrm>
            <a:off x="3576006" y="1124744"/>
            <a:ext cx="2016224" cy="1152128"/>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altLang="ja-JP" smtClean="0"/>
              <a:t>Central</a:t>
            </a:r>
          </a:p>
          <a:p>
            <a:pPr algn="ctr"/>
            <a:r>
              <a:rPr kumimoji="1" lang="en-US" altLang="ja-JP" smtClean="0"/>
              <a:t>Repository</a:t>
            </a:r>
            <a:endParaRPr kumimoji="1" lang="ja-JP" altLang="en-US"/>
          </a:p>
        </p:txBody>
      </p:sp>
      <p:sp>
        <p:nvSpPr>
          <p:cNvPr id="5" name="角丸四角形 4"/>
          <p:cNvSpPr/>
          <p:nvPr/>
        </p:nvSpPr>
        <p:spPr>
          <a:xfrm>
            <a:off x="1415766" y="3068960"/>
            <a:ext cx="2016224" cy="1152128"/>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altLang="ja-JP" smtClean="0"/>
              <a:t>Local</a:t>
            </a:r>
          </a:p>
          <a:p>
            <a:pPr algn="ctr"/>
            <a:r>
              <a:rPr kumimoji="1" lang="en-US" altLang="ja-JP" smtClean="0"/>
              <a:t>Repository</a:t>
            </a:r>
            <a:endParaRPr kumimoji="1" lang="ja-JP" altLang="en-US"/>
          </a:p>
        </p:txBody>
      </p:sp>
      <p:sp>
        <p:nvSpPr>
          <p:cNvPr id="6" name="角丸四角形 5"/>
          <p:cNvSpPr/>
          <p:nvPr/>
        </p:nvSpPr>
        <p:spPr>
          <a:xfrm>
            <a:off x="5808254" y="3140968"/>
            <a:ext cx="2016224" cy="1152128"/>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altLang="ja-JP" smtClean="0"/>
              <a:t>Local</a:t>
            </a:r>
          </a:p>
          <a:p>
            <a:pPr algn="ctr"/>
            <a:r>
              <a:rPr kumimoji="1" lang="en-US" altLang="ja-JP" smtClean="0"/>
              <a:t>Repository</a:t>
            </a:r>
            <a:endParaRPr kumimoji="1" lang="ja-JP" altLang="en-US"/>
          </a:p>
        </p:txBody>
      </p:sp>
      <p:sp>
        <p:nvSpPr>
          <p:cNvPr id="7" name="角丸四角形 6"/>
          <p:cNvSpPr/>
          <p:nvPr/>
        </p:nvSpPr>
        <p:spPr>
          <a:xfrm>
            <a:off x="1415766" y="5157192"/>
            <a:ext cx="2016224" cy="115212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mtClean="0"/>
              <a:t>Working </a:t>
            </a:r>
          </a:p>
          <a:p>
            <a:pPr algn="ctr"/>
            <a:r>
              <a:rPr lang="en-US" altLang="ja-JP" smtClean="0"/>
              <a:t>Directory</a:t>
            </a:r>
          </a:p>
        </p:txBody>
      </p:sp>
      <p:sp>
        <p:nvSpPr>
          <p:cNvPr id="8" name="角丸四角形 7"/>
          <p:cNvSpPr/>
          <p:nvPr/>
        </p:nvSpPr>
        <p:spPr>
          <a:xfrm>
            <a:off x="5808254" y="5157192"/>
            <a:ext cx="2016224" cy="115212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mtClean="0"/>
              <a:t>Working </a:t>
            </a:r>
          </a:p>
          <a:p>
            <a:pPr algn="ctr"/>
            <a:r>
              <a:rPr lang="en-US" altLang="ja-JP" smtClean="0"/>
              <a:t>Directory</a:t>
            </a:r>
          </a:p>
        </p:txBody>
      </p:sp>
      <p:cxnSp>
        <p:nvCxnSpPr>
          <p:cNvPr id="9" name="直線矢印コネクタ 8"/>
          <p:cNvCxnSpPr>
            <a:stCxn id="5" idx="0"/>
          </p:cNvCxnSpPr>
          <p:nvPr/>
        </p:nvCxnSpPr>
        <p:spPr>
          <a:xfrm rot="5400000" flipH="1" flipV="1">
            <a:off x="2315866" y="1880828"/>
            <a:ext cx="1296144" cy="10801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1775806" y="1988840"/>
            <a:ext cx="889987" cy="523220"/>
          </a:xfrm>
          <a:prstGeom prst="rect">
            <a:avLst/>
          </a:prstGeom>
          <a:noFill/>
        </p:spPr>
        <p:txBody>
          <a:bodyPr wrap="none" rtlCol="0">
            <a:spAutoFit/>
          </a:bodyPr>
          <a:lstStyle/>
          <a:p>
            <a:r>
              <a:rPr kumimoji="1" lang="en-US" altLang="ja-JP" sz="2800" smtClean="0"/>
              <a:t>Push</a:t>
            </a:r>
            <a:endParaRPr kumimoji="1" lang="ja-JP" altLang="en-US" sz="2800"/>
          </a:p>
        </p:txBody>
      </p:sp>
      <p:cxnSp>
        <p:nvCxnSpPr>
          <p:cNvPr id="11" name="直線矢印コネクタ 10"/>
          <p:cNvCxnSpPr>
            <a:stCxn id="4" idx="3"/>
            <a:endCxn id="6" idx="0"/>
          </p:cNvCxnSpPr>
          <p:nvPr/>
        </p:nvCxnSpPr>
        <p:spPr>
          <a:xfrm>
            <a:off x="5592230" y="1700808"/>
            <a:ext cx="1224136" cy="14401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6312310" y="1988840"/>
            <a:ext cx="723275" cy="523220"/>
          </a:xfrm>
          <a:prstGeom prst="rect">
            <a:avLst/>
          </a:prstGeom>
          <a:noFill/>
        </p:spPr>
        <p:txBody>
          <a:bodyPr wrap="none" rtlCol="0">
            <a:spAutoFit/>
          </a:bodyPr>
          <a:lstStyle/>
          <a:p>
            <a:r>
              <a:rPr kumimoji="1" lang="en-US" altLang="ja-JP" sz="2800" smtClean="0"/>
              <a:t>Pull</a:t>
            </a:r>
            <a:endParaRPr kumimoji="1" lang="ja-JP" altLang="en-US" sz="2800"/>
          </a:p>
        </p:txBody>
      </p:sp>
      <p:cxnSp>
        <p:nvCxnSpPr>
          <p:cNvPr id="13" name="直線矢印コネクタ 12"/>
          <p:cNvCxnSpPr>
            <a:stCxn id="7" idx="0"/>
            <a:endCxn id="5" idx="2"/>
          </p:cNvCxnSpPr>
          <p:nvPr/>
        </p:nvCxnSpPr>
        <p:spPr>
          <a:xfrm rot="5400000" flipH="1" flipV="1">
            <a:off x="1955826" y="4689140"/>
            <a:ext cx="936104"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983718" y="4437112"/>
            <a:ext cx="1340432" cy="523220"/>
          </a:xfrm>
          <a:prstGeom prst="rect">
            <a:avLst/>
          </a:prstGeom>
          <a:noFill/>
        </p:spPr>
        <p:txBody>
          <a:bodyPr wrap="none" rtlCol="0">
            <a:spAutoFit/>
          </a:bodyPr>
          <a:lstStyle/>
          <a:p>
            <a:r>
              <a:rPr lang="en-US" altLang="ja-JP" sz="2800" smtClean="0"/>
              <a:t>Commit</a:t>
            </a:r>
            <a:endParaRPr kumimoji="1" lang="ja-JP" altLang="en-US" sz="2800"/>
          </a:p>
        </p:txBody>
      </p:sp>
      <p:cxnSp>
        <p:nvCxnSpPr>
          <p:cNvPr id="15" name="直線矢印コネクタ 14"/>
          <p:cNvCxnSpPr>
            <a:stCxn id="6" idx="2"/>
            <a:endCxn id="8" idx="0"/>
          </p:cNvCxnSpPr>
          <p:nvPr/>
        </p:nvCxnSpPr>
        <p:spPr>
          <a:xfrm rot="5400000">
            <a:off x="6384318" y="4725144"/>
            <a:ext cx="86409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7060110" y="4437112"/>
            <a:ext cx="1256306" cy="523220"/>
          </a:xfrm>
          <a:prstGeom prst="rect">
            <a:avLst/>
          </a:prstGeom>
          <a:noFill/>
        </p:spPr>
        <p:txBody>
          <a:bodyPr wrap="none" rtlCol="0">
            <a:spAutoFit/>
          </a:bodyPr>
          <a:lstStyle/>
          <a:p>
            <a:r>
              <a:rPr lang="en-US" altLang="ja-JP" sz="2800" smtClean="0"/>
              <a:t>Update</a:t>
            </a:r>
            <a:endParaRPr kumimoji="1" lang="ja-JP" altLang="en-US" sz="2800"/>
          </a:p>
        </p:txBody>
      </p:sp>
      <p:sp>
        <p:nvSpPr>
          <p:cNvPr id="17" name="スライド番号プレースホルダ 16"/>
          <p:cNvSpPr>
            <a:spLocks noGrp="1"/>
          </p:cNvSpPr>
          <p:nvPr>
            <p:ph type="sldNum" sz="quarter" idx="12"/>
          </p:nvPr>
        </p:nvSpPr>
        <p:spPr/>
        <p:txBody>
          <a:bodyPr/>
          <a:lstStyle/>
          <a:p>
            <a:fld id="{D2D8002D-B5B0-4BAC-B1F6-782DDCCE6D9C}" type="slidenum">
              <a:rPr kumimoji="1" lang="ja-JP" altLang="en-US" smtClean="0"/>
              <a:pPr/>
              <a:t>8</a:t>
            </a:fld>
            <a:endParaRPr kumimoji="1" lang="ja-JP" altLang="en-US"/>
          </a:p>
        </p:txBody>
      </p:sp>
      <p:sp>
        <p:nvSpPr>
          <p:cNvPr id="18" name="フッター プレースホルダ 17"/>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21" name="日付プレースホルダ 20"/>
          <p:cNvSpPr>
            <a:spLocks noGrp="1"/>
          </p:cNvSpPr>
          <p:nvPr>
            <p:ph type="dt" sz="half" idx="10"/>
          </p:nvPr>
        </p:nvSpPr>
        <p:spPr/>
        <p:txBody>
          <a:bodyPr/>
          <a:lstStyle/>
          <a:p>
            <a:r>
              <a:rPr kumimoji="1" lang="en-US" altLang="ja-JP" smtClean="0"/>
              <a:t>2012-08-09</a:t>
            </a:r>
            <a:endParaRPr kumimoji="1"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バージョン管理 </a:t>
            </a:r>
            <a:r>
              <a:rPr kumimoji="1" lang="en-US" altLang="ja-JP" smtClean="0"/>
              <a:t>(3)</a:t>
            </a:r>
            <a:endParaRPr kumimoji="1" lang="ja-JP" altLang="en-US"/>
          </a:p>
        </p:txBody>
      </p:sp>
      <p:sp>
        <p:nvSpPr>
          <p:cNvPr id="3" name="コンテンツ プレースホルダ 2"/>
          <p:cNvSpPr>
            <a:spLocks noGrp="1"/>
          </p:cNvSpPr>
          <p:nvPr>
            <p:ph idx="1"/>
          </p:nvPr>
        </p:nvSpPr>
        <p:spPr/>
        <p:txBody>
          <a:bodyPr>
            <a:normAutofit/>
          </a:bodyPr>
          <a:lstStyle/>
          <a:p>
            <a:r>
              <a:rPr kumimoji="1" lang="en-US" altLang="ja-JP" smtClean="0"/>
              <a:t>DAQ-Middleware</a:t>
            </a:r>
            <a:r>
              <a:rPr kumimoji="1" lang="ja-JP" altLang="en-US" smtClean="0"/>
              <a:t>では</a:t>
            </a:r>
            <a:r>
              <a:rPr kumimoji="1" lang="en-US" altLang="ja-JP" smtClean="0"/>
              <a:t>Mercurial</a:t>
            </a:r>
            <a:r>
              <a:rPr kumimoji="1" lang="ja-JP" altLang="en-US" smtClean="0"/>
              <a:t>を使用</a:t>
            </a:r>
            <a:endParaRPr kumimoji="1" lang="en-US" altLang="ja-JP" smtClean="0"/>
          </a:p>
          <a:p>
            <a:pPr lvl="1"/>
            <a:r>
              <a:rPr lang="ja-JP" altLang="en-US" smtClean="0"/>
              <a:t>特に深い理由があって採用したわけではないが</a:t>
            </a:r>
            <a:endParaRPr lang="en-US" altLang="ja-JP" smtClean="0"/>
          </a:p>
          <a:p>
            <a:pPr lvl="1"/>
            <a:r>
              <a:rPr kumimoji="1" lang="ja-JP" altLang="en-US" smtClean="0"/>
              <a:t>いま</a:t>
            </a:r>
            <a:r>
              <a:rPr lang="ja-JP" altLang="en-US" smtClean="0"/>
              <a:t>から</a:t>
            </a:r>
            <a:r>
              <a:rPr lang="en-US" altLang="ja-JP" smtClean="0"/>
              <a:t>Subversion</a:t>
            </a:r>
            <a:r>
              <a:rPr lang="ja-JP" altLang="en-US" smtClean="0"/>
              <a:t>はないか</a:t>
            </a:r>
            <a:r>
              <a:rPr lang="en-US" altLang="ja-JP" smtClean="0"/>
              <a:t>?</a:t>
            </a:r>
          </a:p>
          <a:p>
            <a:pPr lvl="1"/>
            <a:r>
              <a:rPr kumimoji="1" lang="en-US" altLang="ja-JP" smtClean="0"/>
              <a:t>Git</a:t>
            </a:r>
            <a:r>
              <a:rPr kumimoji="1" lang="ja-JP" altLang="en-US" smtClean="0"/>
              <a:t>はコマンドラインがよくわからない</a:t>
            </a:r>
            <a:endParaRPr kumimoji="1" lang="en-US" altLang="ja-JP" smtClean="0"/>
          </a:p>
          <a:p>
            <a:pPr lvl="1"/>
            <a:r>
              <a:rPr kumimoji="1" lang="en-US" altLang="ja-JP" smtClean="0"/>
              <a:t>Unix Magazine</a:t>
            </a:r>
            <a:r>
              <a:rPr kumimoji="1" lang="ja-JP" altLang="en-US" smtClean="0"/>
              <a:t>総集編</a:t>
            </a:r>
            <a:r>
              <a:rPr lang="ja-JP" altLang="en-US" smtClean="0"/>
              <a:t> </a:t>
            </a:r>
            <a:r>
              <a:rPr lang="en-US" altLang="ja-JP" smtClean="0"/>
              <a:t>(DVD</a:t>
            </a:r>
            <a:r>
              <a:rPr lang="ja-JP" altLang="en-US" smtClean="0"/>
              <a:t>付き</a:t>
            </a:r>
            <a:r>
              <a:rPr lang="en-US" altLang="ja-JP" smtClean="0"/>
              <a:t>)</a:t>
            </a:r>
            <a:r>
              <a:rPr lang="ja-JP" altLang="en-US" smtClean="0"/>
              <a:t>で「とりあえず使うなら</a:t>
            </a:r>
            <a:r>
              <a:rPr lang="en-US" altLang="ja-JP" smtClean="0"/>
              <a:t>Mercurial</a:t>
            </a:r>
            <a:r>
              <a:rPr lang="ja-JP" altLang="en-US" smtClean="0"/>
              <a:t>が簡単でよい」と書いてあった</a:t>
            </a:r>
            <a:endParaRPr lang="en-US" altLang="ja-JP" smtClean="0"/>
          </a:p>
          <a:p>
            <a:pPr lvl="1"/>
            <a:r>
              <a:rPr lang="ja-JP" altLang="en-US" smtClean="0"/>
              <a:t>というわけでとりあえず使ってみて不満があればほかのに変更しよう</a:t>
            </a:r>
            <a:endParaRPr lang="en-US" altLang="ja-JP" smtClean="0"/>
          </a:p>
          <a:p>
            <a:pPr lvl="1"/>
            <a:r>
              <a:rPr lang="ja-JP" altLang="en-US" smtClean="0"/>
              <a:t>特に不満がなく現在に至る。</a:t>
            </a:r>
            <a:endParaRPr lang="en-US" altLang="ja-JP"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9</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DAQ-Middleware</a:t>
            </a:r>
            <a:r>
              <a:rPr kumimoji="1" lang="ja-JP" altLang="en-US" smtClean="0"/>
              <a:t>トレーニングコース</a:t>
            </a:r>
            <a:endParaRPr kumimoji="1" lang="ja-JP" altLang="en-US"/>
          </a:p>
        </p:txBody>
      </p:sp>
      <p:sp>
        <p:nvSpPr>
          <p:cNvPr id="6" name="日付プレースホルダ 5"/>
          <p:cNvSpPr>
            <a:spLocks noGrp="1"/>
          </p:cNvSpPr>
          <p:nvPr>
            <p:ph type="dt" sz="half" idx="10"/>
          </p:nvPr>
        </p:nvSpPr>
        <p:spPr/>
        <p:txBody>
          <a:bodyPr/>
          <a:lstStyle/>
          <a:p>
            <a:r>
              <a:rPr kumimoji="1" lang="en-US" altLang="ja-JP" smtClean="0"/>
              <a:t>2012-08-09</a:t>
            </a:r>
            <a:endParaRPr kumimoji="1"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494</Words>
  <Application>Microsoft Office PowerPoint</Application>
  <PresentationFormat>画面に合わせる (4:3)</PresentationFormat>
  <Paragraphs>142</Paragraphs>
  <Slides>18</Slides>
  <Notes>0</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Office テーマ</vt:lpstr>
      <vt:lpstr>開発環境等について</vt:lpstr>
      <vt:lpstr>コンテンツ</vt:lpstr>
      <vt:lpstr>開発マシン</vt:lpstr>
      <vt:lpstr>daqmw.kek.jp</vt:lpstr>
      <vt:lpstr>バージョン管理 (1)</vt:lpstr>
      <vt:lpstr>バージョン管理 (2)</vt:lpstr>
      <vt:lpstr>CVS, Subversion中央集権型</vt:lpstr>
      <vt:lpstr>Mercurial, Git等分散型</vt:lpstr>
      <vt:lpstr>バージョン管理 (3)</vt:lpstr>
      <vt:lpstr>バージョン管理 (4)</vt:lpstr>
      <vt:lpstr>スライド 11</vt:lpstr>
      <vt:lpstr>プロジェクト管理ソフト</vt:lpstr>
      <vt:lpstr>redmineを使ってる</vt:lpstr>
      <vt:lpstr>スライド 14</vt:lpstr>
      <vt:lpstr>スライド 15</vt:lpstr>
      <vt:lpstr>スライド 16</vt:lpstr>
      <vt:lpstr>対象OS</vt:lpstr>
      <vt:lpstr>対象OS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開発環境等について</dc:title>
  <cp:lastModifiedBy> </cp:lastModifiedBy>
  <cp:revision>26</cp:revision>
  <dcterms:modified xsi:type="dcterms:W3CDTF">2012-08-09T03:29:15Z</dcterms:modified>
</cp:coreProperties>
</file>