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8" r:id="rId3"/>
    <p:sldId id="316" r:id="rId4"/>
    <p:sldId id="259" r:id="rId5"/>
    <p:sldId id="260" r:id="rId6"/>
    <p:sldId id="261" r:id="rId7"/>
    <p:sldId id="262" r:id="rId8"/>
    <p:sldId id="263" r:id="rId9"/>
    <p:sldId id="294" r:id="rId10"/>
    <p:sldId id="264" r:id="rId11"/>
    <p:sldId id="265" r:id="rId12"/>
    <p:sldId id="266" r:id="rId13"/>
    <p:sldId id="301" r:id="rId14"/>
    <p:sldId id="315" r:id="rId15"/>
    <p:sldId id="317" r:id="rId16"/>
    <p:sldId id="298" r:id="rId17"/>
    <p:sldId id="268" r:id="rId18"/>
    <p:sldId id="269" r:id="rId19"/>
    <p:sldId id="303" r:id="rId20"/>
    <p:sldId id="305" r:id="rId21"/>
    <p:sldId id="306" r:id="rId22"/>
    <p:sldId id="318" r:id="rId23"/>
    <p:sldId id="307" r:id="rId24"/>
    <p:sldId id="309" r:id="rId25"/>
    <p:sldId id="310" r:id="rId26"/>
    <p:sldId id="319" r:id="rId27"/>
    <p:sldId id="311" r:id="rId28"/>
    <p:sldId id="312" r:id="rId29"/>
    <p:sldId id="313" r:id="rId30"/>
    <p:sldId id="289" r:id="rId31"/>
    <p:sldId id="299" r:id="rId32"/>
    <p:sldId id="300" r:id="rId33"/>
    <p:sldId id="308" r:id="rId34"/>
    <p:sldId id="302" r:id="rId35"/>
    <p:sldId id="314" r:id="rId3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97" autoAdjust="0"/>
    <p:restoredTop sz="94660"/>
  </p:normalViewPr>
  <p:slideViewPr>
    <p:cSldViewPr>
      <p:cViewPr varScale="1">
        <p:scale>
          <a:sx n="110" d="100"/>
          <a:sy n="110" d="100"/>
        </p:scale>
        <p:origin x="-84" y="-1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278B05-444E-4F01-B081-744B5F41DAEA}" type="datetimeFigureOut">
              <a:rPr kumimoji="1" lang="ja-JP" altLang="en-US" smtClean="0"/>
              <a:pPr/>
              <a:t>2011/8/3</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2B3746-6CA1-4C64-A540-9FD04BCE382D}"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 1"/>
          <p:cNvSpPr>
            <a:spLocks noGrp="1" noRot="1" noChangeAspect="1" noTextEdit="1"/>
          </p:cNvSpPr>
          <p:nvPr>
            <p:ph type="sldImg"/>
          </p:nvPr>
        </p:nvSpPr>
        <p:spPr>
          <a:ln/>
        </p:spPr>
      </p:sp>
      <p:sp>
        <p:nvSpPr>
          <p:cNvPr id="37891" name="ノート プレースホルダ 2"/>
          <p:cNvSpPr>
            <a:spLocks noGrp="1"/>
          </p:cNvSpPr>
          <p:nvPr>
            <p:ph type="body" idx="1"/>
          </p:nvPr>
        </p:nvSpPr>
        <p:spPr>
          <a:noFill/>
          <a:ln/>
        </p:spPr>
        <p:txBody>
          <a:bodyPr/>
          <a:lstStyle/>
          <a:p>
            <a:pPr eaLnBrk="1" hangingPunct="1">
              <a:spcBef>
                <a:spcPct val="0"/>
              </a:spcBef>
            </a:pPr>
            <a:endParaRPr lang="ja-JP" altLang="en-US" smtClean="0">
              <a:ea typeface="ＭＳ Ｐ明朝" charset="-128"/>
            </a:endParaRPr>
          </a:p>
        </p:txBody>
      </p:sp>
      <p:sp>
        <p:nvSpPr>
          <p:cNvPr id="37892" name="スライド番号プレースホルダ 3"/>
          <p:cNvSpPr>
            <a:spLocks noGrp="1"/>
          </p:cNvSpPr>
          <p:nvPr>
            <p:ph type="sldNum" sz="quarter" idx="5"/>
          </p:nvPr>
        </p:nvSpPr>
        <p:spPr>
          <a:noFill/>
        </p:spPr>
        <p:txBody>
          <a:bodyPr/>
          <a:lstStyle/>
          <a:p>
            <a:fld id="{74AD7EB1-8F4F-483A-94E2-DBA8E34FA0F6}" type="slidenum">
              <a:rPr lang="en-US" altLang="ja-JP" smtClean="0">
                <a:ea typeface="ＭＳ Ｐゴシック" charset="-128"/>
              </a:rPr>
              <a:pPr/>
              <a:t>6</a:t>
            </a:fld>
            <a:endParaRPr lang="en-US" altLang="ja-JP" smtClean="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p:spPr>
        <p:txBody>
          <a:bodyPr/>
          <a:lstStyle/>
          <a:p>
            <a:pPr eaLnBrk="1" hangingPunct="1">
              <a:spcBef>
                <a:spcPct val="0"/>
              </a:spcBef>
            </a:pPr>
            <a:endParaRPr lang="en-US" altLang="ja-JP" smtClean="0"/>
          </a:p>
          <a:p>
            <a:pPr eaLnBrk="1" hangingPunct="1">
              <a:spcBef>
                <a:spcPct val="0"/>
              </a:spcBef>
            </a:pPr>
            <a:endParaRPr lang="ja-JP" altLang="en-US" smtClean="0"/>
          </a:p>
        </p:txBody>
      </p:sp>
      <p:sp>
        <p:nvSpPr>
          <p:cNvPr id="41988" name="スライド番号プレースホルダ 3"/>
          <p:cNvSpPr>
            <a:spLocks noGrp="1"/>
          </p:cNvSpPr>
          <p:nvPr>
            <p:ph type="sldNum" sz="quarter" idx="5"/>
          </p:nvPr>
        </p:nvSpPr>
        <p:spPr>
          <a:noFill/>
        </p:spPr>
        <p:txBody>
          <a:bodyPr/>
          <a:lstStyle/>
          <a:p>
            <a:fld id="{77C409EF-2EC7-458F-8E0F-F7488B13644D}" type="slidenum">
              <a:rPr lang="en-US" altLang="ja-JP" smtClean="0"/>
              <a:pPr/>
              <a:t>7</a:t>
            </a:fld>
            <a:endParaRPr lang="en-US"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 1"/>
          <p:cNvSpPr>
            <a:spLocks noGrp="1" noRot="1" noChangeAspect="1" noTextEdit="1"/>
          </p:cNvSpPr>
          <p:nvPr>
            <p:ph type="sldImg"/>
          </p:nvPr>
        </p:nvSpPr>
        <p:spPr>
          <a:ln/>
        </p:spPr>
      </p:sp>
      <p:sp>
        <p:nvSpPr>
          <p:cNvPr id="40963" name="ノート プレースホルダ 2"/>
          <p:cNvSpPr>
            <a:spLocks noGrp="1"/>
          </p:cNvSpPr>
          <p:nvPr>
            <p:ph type="body" idx="1"/>
          </p:nvPr>
        </p:nvSpPr>
        <p:spPr>
          <a:noFill/>
          <a:ln/>
        </p:spPr>
        <p:txBody>
          <a:bodyPr/>
          <a:lstStyle/>
          <a:p>
            <a:pPr eaLnBrk="1" hangingPunct="1">
              <a:spcBef>
                <a:spcPct val="0"/>
              </a:spcBef>
            </a:pPr>
            <a:endParaRPr lang="en-US" altLang="ja-JP" smtClean="0">
              <a:ea typeface="ＭＳ Ｐ明朝" charset="-128"/>
            </a:endParaRPr>
          </a:p>
          <a:p>
            <a:pPr eaLnBrk="1" hangingPunct="1">
              <a:spcBef>
                <a:spcPct val="0"/>
              </a:spcBef>
            </a:pPr>
            <a:endParaRPr lang="en-US" altLang="ja-JP" smtClean="0">
              <a:ea typeface="ＭＳ Ｐ明朝" charset="-128"/>
            </a:endParaRPr>
          </a:p>
          <a:p>
            <a:pPr eaLnBrk="1" hangingPunct="1">
              <a:spcBef>
                <a:spcPct val="0"/>
              </a:spcBef>
            </a:pPr>
            <a:endParaRPr lang="ja-JP" altLang="en-US" smtClean="0">
              <a:ea typeface="ＭＳ Ｐ明朝" charset="-128"/>
            </a:endParaRPr>
          </a:p>
        </p:txBody>
      </p:sp>
      <p:sp>
        <p:nvSpPr>
          <p:cNvPr id="40964" name="スライド番号プレースホルダ 3"/>
          <p:cNvSpPr>
            <a:spLocks noGrp="1"/>
          </p:cNvSpPr>
          <p:nvPr>
            <p:ph type="sldNum" sz="quarter" idx="5"/>
          </p:nvPr>
        </p:nvSpPr>
        <p:spPr>
          <a:noFill/>
        </p:spPr>
        <p:txBody>
          <a:bodyPr/>
          <a:lstStyle/>
          <a:p>
            <a:fld id="{562F63DF-6CD0-4964-8AD0-A958586CCAB1}" type="slidenum">
              <a:rPr lang="en-US" altLang="ja-JP" smtClean="0">
                <a:ea typeface="ＭＳ Ｐゴシック" charset="-128"/>
              </a:rPr>
              <a:pPr/>
              <a:t>12</a:t>
            </a:fld>
            <a:endParaRPr lang="en-US" altLang="ja-JP" smtClean="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p:spPr>
        <p:txBody>
          <a:bodyPr/>
          <a:lstStyle/>
          <a:p>
            <a:pPr eaLnBrk="1" hangingPunct="1">
              <a:spcBef>
                <a:spcPct val="0"/>
              </a:spcBef>
            </a:pPr>
            <a:endParaRPr lang="en-US" altLang="ja-JP" smtClean="0"/>
          </a:p>
          <a:p>
            <a:pPr eaLnBrk="1" hangingPunct="1">
              <a:spcBef>
                <a:spcPct val="0"/>
              </a:spcBef>
            </a:pPr>
            <a:endParaRPr lang="ja-JP" altLang="en-US" smtClean="0"/>
          </a:p>
        </p:txBody>
      </p:sp>
      <p:sp>
        <p:nvSpPr>
          <p:cNvPr id="41988" name="スライド番号プレースホルダ 3"/>
          <p:cNvSpPr>
            <a:spLocks noGrp="1"/>
          </p:cNvSpPr>
          <p:nvPr>
            <p:ph type="sldNum" sz="quarter" idx="5"/>
          </p:nvPr>
        </p:nvSpPr>
        <p:spPr>
          <a:noFill/>
        </p:spPr>
        <p:txBody>
          <a:bodyPr/>
          <a:lstStyle/>
          <a:p>
            <a:fld id="{77C409EF-2EC7-458F-8E0F-F7488B13644D}" type="slidenum">
              <a:rPr lang="en-US" altLang="ja-JP" smtClean="0"/>
              <a:pPr/>
              <a:t>14</a:t>
            </a:fld>
            <a:endParaRPr lang="en-US"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86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en-US" altLang="ja-JP" smtClean="0">
              <a:ea typeface="ＭＳ Ｐ明朝" charset="-128"/>
            </a:endParaRPr>
          </a:p>
        </p:txBody>
      </p:sp>
      <p:sp>
        <p:nvSpPr>
          <p:cNvPr id="2867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D9D5DB-F476-4023-B664-5BA2A88DC2E4}" type="slidenum">
              <a:rPr lang="en-US" altLang="ja-JP" smtClean="0"/>
              <a:pPr/>
              <a:t>16</a:t>
            </a:fld>
            <a:endParaRPr lang="en-US"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B45174B-2A5F-4017-AC7E-18AFD3173B7F}" type="slidenum">
              <a:rPr lang="en-US" altLang="ja-JP" smtClean="0">
                <a:ea typeface="ＭＳ Ｐゴシック" charset="-128"/>
              </a:rPr>
              <a:pPr/>
              <a:t>17</a:t>
            </a:fld>
            <a:endParaRPr lang="en-US" altLang="ja-JP" smtClean="0">
              <a:ea typeface="ＭＳ Ｐゴシック" charset="-128"/>
            </a:endParaRPr>
          </a:p>
        </p:txBody>
      </p:sp>
      <p:sp>
        <p:nvSpPr>
          <p:cNvPr id="46083" name="スライド イメージ プレースホルダ 1"/>
          <p:cNvSpPr>
            <a:spLocks noGrp="1" noRot="1" noChangeAspect="1" noTextEdit="1"/>
          </p:cNvSpPr>
          <p:nvPr>
            <p:ph type="sldImg"/>
          </p:nvPr>
        </p:nvSpPr>
        <p:spPr>
          <a:xfrm>
            <a:off x="1141413" y="684213"/>
            <a:ext cx="4576762" cy="3432175"/>
          </a:xfrm>
          <a:ln/>
        </p:spPr>
      </p:sp>
      <p:sp>
        <p:nvSpPr>
          <p:cNvPr id="46084" name="ノート プレースホルダ 2"/>
          <p:cNvSpPr>
            <a:spLocks noGrp="1"/>
          </p:cNvSpPr>
          <p:nvPr>
            <p:ph type="body" idx="1"/>
          </p:nvPr>
        </p:nvSpPr>
        <p:spPr>
          <a:noFill/>
          <a:ln/>
        </p:spPr>
        <p:txBody>
          <a:bodyPr lIns="93169" tIns="46584" rIns="93169" bIns="46584"/>
          <a:lstStyle/>
          <a:p>
            <a:pPr eaLnBrk="1" hangingPunct="1"/>
            <a:endParaRPr lang="ja-JP" altLang="ja-JP" smtClean="0"/>
          </a:p>
        </p:txBody>
      </p:sp>
      <p:sp>
        <p:nvSpPr>
          <p:cNvPr id="46085" name="スライド番号プレースホルダ 3"/>
          <p:cNvSpPr txBox="1">
            <a:spLocks noGrp="1"/>
          </p:cNvSpPr>
          <p:nvPr/>
        </p:nvSpPr>
        <p:spPr bwMode="auto">
          <a:xfrm>
            <a:off x="3885721" y="8685413"/>
            <a:ext cx="2970679" cy="457126"/>
          </a:xfrm>
          <a:prstGeom prst="rect">
            <a:avLst/>
          </a:prstGeom>
          <a:noFill/>
          <a:ln w="9525">
            <a:noFill/>
            <a:miter lim="800000"/>
            <a:headEnd/>
            <a:tailEnd/>
          </a:ln>
        </p:spPr>
        <p:txBody>
          <a:bodyPr lIns="93169" tIns="46584" rIns="93169" bIns="46584" anchor="b"/>
          <a:lstStyle/>
          <a:p>
            <a:pPr algn="r" defTabSz="922338"/>
            <a:fld id="{68E8F7CC-D11B-49E2-87A2-2D9BAC39307E}" type="slidenum">
              <a:rPr lang="en-US" altLang="ja-JP" sz="1200"/>
              <a:pPr algn="r" defTabSz="922338"/>
              <a:t>17</a:t>
            </a:fld>
            <a:endParaRPr lang="en-US" altLang="ja-JP"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p:spPr>
        <p:txBody>
          <a:bodyPr/>
          <a:lstStyle/>
          <a:p>
            <a:pPr eaLnBrk="1" hangingPunct="1">
              <a:spcBef>
                <a:spcPct val="0"/>
              </a:spcBef>
            </a:pPr>
            <a:endParaRPr lang="en-US" altLang="ja-JP" smtClean="0"/>
          </a:p>
          <a:p>
            <a:pPr eaLnBrk="1" hangingPunct="1">
              <a:spcBef>
                <a:spcPct val="0"/>
              </a:spcBef>
            </a:pPr>
            <a:endParaRPr lang="ja-JP" altLang="en-US" smtClean="0"/>
          </a:p>
        </p:txBody>
      </p:sp>
      <p:sp>
        <p:nvSpPr>
          <p:cNvPr id="41988" name="スライド番号プレースホルダ 3"/>
          <p:cNvSpPr>
            <a:spLocks noGrp="1"/>
          </p:cNvSpPr>
          <p:nvPr>
            <p:ph type="sldNum" sz="quarter" idx="5"/>
          </p:nvPr>
        </p:nvSpPr>
        <p:spPr>
          <a:noFill/>
        </p:spPr>
        <p:txBody>
          <a:bodyPr/>
          <a:lstStyle/>
          <a:p>
            <a:fld id="{77C409EF-2EC7-458F-8E0F-F7488B13644D}" type="slidenum">
              <a:rPr lang="en-US" altLang="ja-JP" smtClean="0"/>
              <a:pPr/>
              <a:t>35</a:t>
            </a:fld>
            <a:endParaRPr lang="en-US"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2011-08-03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2011</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2011-08-03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2011</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2011-08-03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2011</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2011-08-03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2011</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r>
              <a:rPr kumimoji="1" lang="en-US" altLang="ja-JP" smtClean="0"/>
              <a:t>2011-08-03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2011</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r>
              <a:rPr kumimoji="1" lang="en-US" altLang="ja-JP" smtClean="0"/>
              <a:t>2011-08-03</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2011</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7" name="スライド番号プレースホルダ 6"/>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r>
              <a:rPr kumimoji="1" lang="en-US" altLang="ja-JP" smtClean="0"/>
              <a:t>2011-08-03</a:t>
            </a:r>
            <a:endParaRPr kumimoji="1" lang="ja-JP" altLang="en-US"/>
          </a:p>
        </p:txBody>
      </p:sp>
      <p:sp>
        <p:nvSpPr>
          <p:cNvPr id="8" name="フッター プレースホルダ 7"/>
          <p:cNvSpPr>
            <a:spLocks noGrp="1"/>
          </p:cNvSpPr>
          <p:nvPr>
            <p:ph type="ftr" sz="quarter" idx="11"/>
          </p:nvPr>
        </p:nvSpPr>
        <p:spPr/>
        <p:txBody>
          <a:bodyPr/>
          <a:lstStyle/>
          <a:p>
            <a:r>
              <a:rPr kumimoji="1" lang="en-US" altLang="ja-JP" smtClean="0"/>
              <a:t>2011</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9" name="スライド番号プレースホルダ 8"/>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r>
              <a:rPr kumimoji="1" lang="en-US" altLang="ja-JP" smtClean="0"/>
              <a:t>2011-08-03</a:t>
            </a:r>
            <a:endParaRPr kumimoji="1" lang="ja-JP" altLang="en-US"/>
          </a:p>
        </p:txBody>
      </p:sp>
      <p:sp>
        <p:nvSpPr>
          <p:cNvPr id="4" name="フッター プレースホルダ 3"/>
          <p:cNvSpPr>
            <a:spLocks noGrp="1"/>
          </p:cNvSpPr>
          <p:nvPr>
            <p:ph type="ftr" sz="quarter" idx="11"/>
          </p:nvPr>
        </p:nvSpPr>
        <p:spPr/>
        <p:txBody>
          <a:bodyPr/>
          <a:lstStyle/>
          <a:p>
            <a:r>
              <a:rPr kumimoji="1" lang="en-US" altLang="ja-JP" smtClean="0"/>
              <a:t>2011</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5" name="スライド番号プレースホルダ 4"/>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en-US" altLang="ja-JP" smtClean="0"/>
              <a:t>2011-08-03</a:t>
            </a:r>
            <a:endParaRPr kumimoji="1" lang="ja-JP" altLang="en-US"/>
          </a:p>
        </p:txBody>
      </p:sp>
      <p:sp>
        <p:nvSpPr>
          <p:cNvPr id="3" name="フッター プレースホルダ 2"/>
          <p:cNvSpPr>
            <a:spLocks noGrp="1"/>
          </p:cNvSpPr>
          <p:nvPr>
            <p:ph type="ftr" sz="quarter" idx="11"/>
          </p:nvPr>
        </p:nvSpPr>
        <p:spPr/>
        <p:txBody>
          <a:bodyPr/>
          <a:lstStyle/>
          <a:p>
            <a:r>
              <a:rPr kumimoji="1" lang="en-US" altLang="ja-JP" smtClean="0"/>
              <a:t>2011</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4" name="スライド番号プレースホルダ 3"/>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t>2011-08-03</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2011</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7" name="スライド番号プレースホルダ 6"/>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t>2011-08-03</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2011</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7" name="スライド番号プレースホルダ 6"/>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2011-08-03</a:t>
            </a:r>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2011</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F0C43D-B15F-4CB8-8E2B-278CE20CAA84}"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wmf"/><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0.jpe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notesSlide" Target="../notesSlides/notesSlide6.xml"/><Relationship Id="rId7"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daqmw.kek.jp/"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wm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wm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lib.kek.jp/tiff/2010/1026/1026005.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daqmw.kek.jp/docs/DAQ-Middleware-1.1.0-DevManual.pdf" TargetMode="External"/><Relationship Id="rId2" Type="http://schemas.openxmlformats.org/officeDocument/2006/relationships/hyperlink" Target="http://daqmw.kek.jp/docs/DAQ-Middleware-1.1.0-Tech.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daqmw.kek.jp/papers.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5.wmf"/><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wmf"/><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en-US" altLang="ja-JP" sz="5400" smtClean="0"/>
              <a:t>DAQ-Middleware</a:t>
            </a:r>
            <a:r>
              <a:rPr kumimoji="1" lang="ja-JP" altLang="en-US" sz="5400" smtClean="0"/>
              <a:t>概論</a:t>
            </a:r>
            <a:endParaRPr kumimoji="1" lang="ja-JP" altLang="en-US" sz="5400"/>
          </a:p>
        </p:txBody>
      </p:sp>
      <p:sp>
        <p:nvSpPr>
          <p:cNvPr id="3" name="サブタイトル 2"/>
          <p:cNvSpPr>
            <a:spLocks noGrp="1"/>
          </p:cNvSpPr>
          <p:nvPr>
            <p:ph type="subTitle" idx="1"/>
          </p:nvPr>
        </p:nvSpPr>
        <p:spPr/>
        <p:txBody>
          <a:bodyPr>
            <a:normAutofit fontScale="85000" lnSpcReduction="20000"/>
          </a:bodyPr>
          <a:lstStyle/>
          <a:p>
            <a:endParaRPr lang="en-US" altLang="ja-JP" smtClean="0">
              <a:solidFill>
                <a:schemeClr val="tx1"/>
              </a:solidFill>
            </a:endParaRPr>
          </a:p>
          <a:p>
            <a:r>
              <a:rPr kumimoji="1" lang="ja-JP" altLang="en-US" smtClean="0">
                <a:solidFill>
                  <a:schemeClr val="tx1"/>
                </a:solidFill>
              </a:rPr>
              <a:t>千代浩司</a:t>
            </a:r>
            <a:endParaRPr kumimoji="1" lang="en-US" altLang="ja-JP" smtClean="0">
              <a:solidFill>
                <a:schemeClr val="tx1"/>
              </a:solidFill>
            </a:endParaRPr>
          </a:p>
          <a:p>
            <a:r>
              <a:rPr lang="ja-JP" altLang="en-US" smtClean="0">
                <a:solidFill>
                  <a:schemeClr val="tx1"/>
                </a:solidFill>
              </a:rPr>
              <a:t>高エネルギー加速器研究機構</a:t>
            </a:r>
            <a:endParaRPr lang="en-US" altLang="ja-JP" smtClean="0">
              <a:solidFill>
                <a:schemeClr val="tx1"/>
              </a:solidFill>
            </a:endParaRPr>
          </a:p>
          <a:p>
            <a:r>
              <a:rPr kumimoji="1" lang="ja-JP" altLang="en-US" smtClean="0">
                <a:solidFill>
                  <a:schemeClr val="tx1"/>
                </a:solidFill>
              </a:rPr>
              <a:t>素粒子原子核研究所</a:t>
            </a:r>
            <a:endParaRPr kumimoji="1" lang="ja-JP" altLang="en-US">
              <a:solidFill>
                <a:schemeClr val="tx1"/>
              </a:solidFill>
            </a:endParaRPr>
          </a:p>
        </p:txBody>
      </p:sp>
      <p:sp>
        <p:nvSpPr>
          <p:cNvPr id="4" name="スライド番号プレースホルダ 3"/>
          <p:cNvSpPr>
            <a:spLocks noGrp="1"/>
          </p:cNvSpPr>
          <p:nvPr>
            <p:ph type="sldNum" sz="quarter" idx="12"/>
          </p:nvPr>
        </p:nvSpPr>
        <p:spPr/>
        <p:txBody>
          <a:bodyPr/>
          <a:lstStyle/>
          <a:p>
            <a:fld id="{41F0C43D-B15F-4CB8-8E2B-278CE20CAA84}" type="slidenum">
              <a:rPr kumimoji="1" lang="ja-JP" altLang="en-US" smtClean="0"/>
              <a:pPr/>
              <a:t>1</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2011</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 name="日付プレースホルダ 5"/>
          <p:cNvSpPr>
            <a:spLocks noGrp="1"/>
          </p:cNvSpPr>
          <p:nvPr>
            <p:ph type="dt" sz="half" idx="10"/>
          </p:nvPr>
        </p:nvSpPr>
        <p:spPr/>
        <p:txBody>
          <a:bodyPr/>
          <a:lstStyle/>
          <a:p>
            <a:r>
              <a:rPr kumimoji="1" lang="en-US" altLang="ja-JP" smtClean="0"/>
              <a:t>2011-08-03</a:t>
            </a:r>
            <a:endParaRPr kumimoji="1" lang="ja-JP"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 5"/>
          <p:cNvSpPr>
            <a:spLocks noGrp="1"/>
          </p:cNvSpPr>
          <p:nvPr>
            <p:ph type="sldNum" sz="quarter" idx="12"/>
          </p:nvPr>
        </p:nvSpPr>
        <p:spPr>
          <a:noFill/>
        </p:spPr>
        <p:txBody>
          <a:bodyPr/>
          <a:lstStyle/>
          <a:p>
            <a:fld id="{4B774105-8D4F-46AD-9070-324559408F4D}" type="slidenum">
              <a:rPr lang="en-US" altLang="ja-JP" smtClean="0">
                <a:ea typeface="ＭＳ Ｐゴシック" charset="-128"/>
              </a:rPr>
              <a:pPr/>
              <a:t>10</a:t>
            </a:fld>
            <a:endParaRPr lang="en-US" altLang="ja-JP" smtClean="0">
              <a:ea typeface="ＭＳ Ｐゴシック" charset="-128"/>
            </a:endParaRPr>
          </a:p>
        </p:txBody>
      </p:sp>
      <p:sp>
        <p:nvSpPr>
          <p:cNvPr id="15363" name="Rectangle 2"/>
          <p:cNvSpPr>
            <a:spLocks noGrp="1" noChangeArrowheads="1"/>
          </p:cNvSpPr>
          <p:nvPr>
            <p:ph type="title"/>
          </p:nvPr>
        </p:nvSpPr>
        <p:spPr>
          <a:xfrm>
            <a:off x="611188" y="188913"/>
            <a:ext cx="8207375" cy="936625"/>
          </a:xfrm>
        </p:spPr>
        <p:txBody>
          <a:bodyPr>
            <a:normAutofit/>
          </a:bodyPr>
          <a:lstStyle/>
          <a:p>
            <a:pPr eaLnBrk="1" hangingPunct="1"/>
            <a:r>
              <a:rPr lang="en-US" altLang="ja-JP" sz="3600" smtClean="0"/>
              <a:t>DAQ</a:t>
            </a:r>
            <a:r>
              <a:rPr lang="ja-JP" altLang="en-US" sz="3600" smtClean="0"/>
              <a:t>コンポーネント 構成例</a:t>
            </a:r>
            <a:r>
              <a:rPr lang="en-US" altLang="ja-JP" sz="3600" smtClean="0"/>
              <a:t>(1)</a:t>
            </a:r>
            <a:endParaRPr lang="ja-JP" altLang="en-US" sz="3600" smtClean="0"/>
          </a:p>
        </p:txBody>
      </p:sp>
      <p:grpSp>
        <p:nvGrpSpPr>
          <p:cNvPr id="2" name="Group 50"/>
          <p:cNvGrpSpPr>
            <a:grpSpLocks/>
          </p:cNvGrpSpPr>
          <p:nvPr/>
        </p:nvGrpSpPr>
        <p:grpSpPr bwMode="auto">
          <a:xfrm>
            <a:off x="482545" y="1057702"/>
            <a:ext cx="4162528" cy="2711781"/>
            <a:chOff x="1345" y="1320"/>
            <a:chExt cx="4103" cy="2673"/>
          </a:xfrm>
        </p:grpSpPr>
        <p:grpSp>
          <p:nvGrpSpPr>
            <p:cNvPr id="3" name="Group 3"/>
            <p:cNvGrpSpPr>
              <a:grpSpLocks/>
            </p:cNvGrpSpPr>
            <p:nvPr/>
          </p:nvGrpSpPr>
          <p:grpSpPr bwMode="auto">
            <a:xfrm>
              <a:off x="3879" y="2237"/>
              <a:ext cx="497" cy="540"/>
              <a:chOff x="4386" y="2009"/>
              <a:chExt cx="497" cy="540"/>
            </a:xfrm>
          </p:grpSpPr>
          <p:sp>
            <p:nvSpPr>
              <p:cNvPr id="12292" name="Rectangle 4"/>
              <p:cNvSpPr>
                <a:spLocks noChangeArrowheads="1"/>
              </p:cNvSpPr>
              <p:nvPr/>
            </p:nvSpPr>
            <p:spPr bwMode="auto">
              <a:xfrm>
                <a:off x="4386" y="2248"/>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410" name="Oval 5"/>
              <p:cNvSpPr>
                <a:spLocks noChangeArrowheads="1"/>
              </p:cNvSpPr>
              <p:nvPr/>
            </p:nvSpPr>
            <p:spPr bwMode="auto">
              <a:xfrm>
                <a:off x="4593" y="200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2294" name="Rectangle 6"/>
              <p:cNvSpPr>
                <a:spLocks noChangeArrowheads="1"/>
              </p:cNvSpPr>
              <p:nvPr/>
            </p:nvSpPr>
            <p:spPr bwMode="auto">
              <a:xfrm>
                <a:off x="4438" y="2057"/>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grpSp>
          <p:nvGrpSpPr>
            <p:cNvPr id="4" name="Group 7"/>
            <p:cNvGrpSpPr>
              <a:grpSpLocks/>
            </p:cNvGrpSpPr>
            <p:nvPr/>
          </p:nvGrpSpPr>
          <p:grpSpPr bwMode="auto">
            <a:xfrm>
              <a:off x="3882" y="3218"/>
              <a:ext cx="497" cy="539"/>
              <a:chOff x="4385" y="3173"/>
              <a:chExt cx="497" cy="539"/>
            </a:xfrm>
          </p:grpSpPr>
          <p:sp>
            <p:nvSpPr>
              <p:cNvPr id="12296" name="Rectangle 8"/>
              <p:cNvSpPr>
                <a:spLocks noChangeArrowheads="1"/>
              </p:cNvSpPr>
              <p:nvPr/>
            </p:nvSpPr>
            <p:spPr bwMode="auto">
              <a:xfrm>
                <a:off x="4385" y="3411"/>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407" name="Oval 9"/>
              <p:cNvSpPr>
                <a:spLocks noChangeArrowheads="1"/>
              </p:cNvSpPr>
              <p:nvPr/>
            </p:nvSpPr>
            <p:spPr bwMode="auto">
              <a:xfrm>
                <a:off x="4593" y="3173"/>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2298" name="Rectangle 10"/>
              <p:cNvSpPr>
                <a:spLocks noChangeArrowheads="1"/>
              </p:cNvSpPr>
              <p:nvPr/>
            </p:nvSpPr>
            <p:spPr bwMode="auto">
              <a:xfrm>
                <a:off x="4437" y="3220"/>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grpSp>
          <p:nvGrpSpPr>
            <p:cNvPr id="5" name="Group 11"/>
            <p:cNvGrpSpPr>
              <a:grpSpLocks/>
            </p:cNvGrpSpPr>
            <p:nvPr/>
          </p:nvGrpSpPr>
          <p:grpSpPr bwMode="auto">
            <a:xfrm>
              <a:off x="2426" y="2675"/>
              <a:ext cx="565" cy="552"/>
              <a:chOff x="1020" y="1797"/>
              <a:chExt cx="565" cy="552"/>
            </a:xfrm>
          </p:grpSpPr>
          <p:sp>
            <p:nvSpPr>
              <p:cNvPr id="12300" name="Rectangle 12"/>
              <p:cNvSpPr>
                <a:spLocks noChangeArrowheads="1"/>
              </p:cNvSpPr>
              <p:nvPr/>
            </p:nvSpPr>
            <p:spPr bwMode="auto">
              <a:xfrm>
                <a:off x="1483" y="1893"/>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2301" name="Rectangle 13"/>
              <p:cNvSpPr>
                <a:spLocks noChangeArrowheads="1"/>
              </p:cNvSpPr>
              <p:nvPr/>
            </p:nvSpPr>
            <p:spPr bwMode="auto">
              <a:xfrm>
                <a:off x="1482" y="2192"/>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2302" name="Rectangle 14"/>
              <p:cNvSpPr>
                <a:spLocks noChangeArrowheads="1"/>
              </p:cNvSpPr>
              <p:nvPr/>
            </p:nvSpPr>
            <p:spPr bwMode="auto">
              <a:xfrm>
                <a:off x="1020" y="2042"/>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404" name="Oval 15"/>
              <p:cNvSpPr>
                <a:spLocks noChangeArrowheads="1"/>
              </p:cNvSpPr>
              <p:nvPr/>
            </p:nvSpPr>
            <p:spPr bwMode="auto">
              <a:xfrm>
                <a:off x="1245" y="1797"/>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2304" name="Rectangle 16"/>
              <p:cNvSpPr>
                <a:spLocks noChangeArrowheads="1"/>
              </p:cNvSpPr>
              <p:nvPr/>
            </p:nvSpPr>
            <p:spPr bwMode="auto">
              <a:xfrm>
                <a:off x="1084" y="1857"/>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15370" name="Text Box 17"/>
            <p:cNvSpPr txBox="1">
              <a:spLocks noChangeArrowheads="1"/>
            </p:cNvSpPr>
            <p:nvPr/>
          </p:nvSpPr>
          <p:spPr bwMode="auto">
            <a:xfrm>
              <a:off x="2340" y="3207"/>
              <a:ext cx="733" cy="243"/>
            </a:xfrm>
            <a:prstGeom prst="rect">
              <a:avLst/>
            </a:prstGeom>
            <a:noFill/>
            <a:ln w="9525">
              <a:noFill/>
              <a:miter lim="800000"/>
              <a:headEnd/>
              <a:tailEnd/>
            </a:ln>
          </p:spPr>
          <p:txBody>
            <a:bodyPr wrap="none">
              <a:spAutoFit/>
            </a:bodyPr>
            <a:lstStyle/>
            <a:p>
              <a:r>
                <a:rPr lang="en-US" altLang="ja-JP" sz="1000"/>
                <a:t>Dispatcher</a:t>
              </a:r>
            </a:p>
          </p:txBody>
        </p:sp>
        <p:sp>
          <p:nvSpPr>
            <p:cNvPr id="15371" name="Text Box 18"/>
            <p:cNvSpPr txBox="1">
              <a:spLocks noChangeArrowheads="1"/>
            </p:cNvSpPr>
            <p:nvPr/>
          </p:nvSpPr>
          <p:spPr bwMode="auto">
            <a:xfrm>
              <a:off x="3875" y="2769"/>
              <a:ext cx="530" cy="243"/>
            </a:xfrm>
            <a:prstGeom prst="rect">
              <a:avLst/>
            </a:prstGeom>
            <a:noFill/>
            <a:ln w="9525">
              <a:noFill/>
              <a:miter lim="800000"/>
              <a:headEnd/>
              <a:tailEnd/>
            </a:ln>
          </p:spPr>
          <p:txBody>
            <a:bodyPr wrap="none">
              <a:spAutoFit/>
            </a:bodyPr>
            <a:lstStyle/>
            <a:p>
              <a:r>
                <a:rPr lang="en-US" altLang="ja-JP" sz="1000"/>
                <a:t>Logger</a:t>
              </a:r>
            </a:p>
          </p:txBody>
        </p:sp>
        <p:sp>
          <p:nvSpPr>
            <p:cNvPr id="15372" name="Text Box 19"/>
            <p:cNvSpPr txBox="1">
              <a:spLocks noChangeArrowheads="1"/>
            </p:cNvSpPr>
            <p:nvPr/>
          </p:nvSpPr>
          <p:spPr bwMode="auto">
            <a:xfrm>
              <a:off x="3846" y="3750"/>
              <a:ext cx="604" cy="243"/>
            </a:xfrm>
            <a:prstGeom prst="rect">
              <a:avLst/>
            </a:prstGeom>
            <a:noFill/>
            <a:ln w="9525">
              <a:noFill/>
              <a:miter lim="800000"/>
              <a:headEnd/>
              <a:tailEnd/>
            </a:ln>
          </p:spPr>
          <p:txBody>
            <a:bodyPr wrap="none">
              <a:spAutoFit/>
            </a:bodyPr>
            <a:lstStyle/>
            <a:p>
              <a:r>
                <a:rPr lang="en-US" altLang="ja-JP" sz="1000"/>
                <a:t>Monitor</a:t>
              </a:r>
            </a:p>
          </p:txBody>
        </p:sp>
        <p:sp>
          <p:nvSpPr>
            <p:cNvPr id="15373" name="Text Box 20"/>
            <p:cNvSpPr txBox="1">
              <a:spLocks noChangeArrowheads="1"/>
            </p:cNvSpPr>
            <p:nvPr/>
          </p:nvSpPr>
          <p:spPr bwMode="auto">
            <a:xfrm>
              <a:off x="2434" y="1320"/>
              <a:ext cx="890" cy="250"/>
            </a:xfrm>
            <a:prstGeom prst="rect">
              <a:avLst/>
            </a:prstGeom>
            <a:noFill/>
            <a:ln w="9525">
              <a:noFill/>
              <a:miter lim="800000"/>
              <a:headEnd/>
              <a:tailEnd/>
            </a:ln>
          </p:spPr>
          <p:txBody>
            <a:bodyPr wrap="none">
              <a:spAutoFit/>
            </a:bodyPr>
            <a:lstStyle/>
            <a:p>
              <a:r>
                <a:rPr lang="en-US" altLang="ja-JP" sz="1050"/>
                <a:t>DaqOperator</a:t>
              </a:r>
            </a:p>
          </p:txBody>
        </p:sp>
        <p:grpSp>
          <p:nvGrpSpPr>
            <p:cNvPr id="6" name="Group 21"/>
            <p:cNvGrpSpPr>
              <a:grpSpLocks/>
            </p:cNvGrpSpPr>
            <p:nvPr/>
          </p:nvGrpSpPr>
          <p:grpSpPr bwMode="auto">
            <a:xfrm>
              <a:off x="1345" y="2683"/>
              <a:ext cx="552" cy="546"/>
              <a:chOff x="1345" y="2683"/>
              <a:chExt cx="552" cy="546"/>
            </a:xfrm>
          </p:grpSpPr>
          <p:sp>
            <p:nvSpPr>
              <p:cNvPr id="12310" name="Rectangle 22"/>
              <p:cNvSpPr>
                <a:spLocks noChangeArrowheads="1"/>
              </p:cNvSpPr>
              <p:nvPr/>
            </p:nvSpPr>
            <p:spPr bwMode="auto">
              <a:xfrm>
                <a:off x="1345" y="2920"/>
                <a:ext cx="102" cy="117"/>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2311" name="Rectangle 23"/>
              <p:cNvSpPr>
                <a:spLocks noChangeArrowheads="1"/>
              </p:cNvSpPr>
              <p:nvPr/>
            </p:nvSpPr>
            <p:spPr bwMode="auto">
              <a:xfrm>
                <a:off x="1795" y="2922"/>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399" name="Oval 24"/>
              <p:cNvSpPr>
                <a:spLocks noChangeArrowheads="1"/>
              </p:cNvSpPr>
              <p:nvPr/>
            </p:nvSpPr>
            <p:spPr bwMode="auto">
              <a:xfrm>
                <a:off x="1558" y="2683"/>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2313" name="Rectangle 25"/>
              <p:cNvSpPr>
                <a:spLocks noChangeArrowheads="1"/>
              </p:cNvSpPr>
              <p:nvPr/>
            </p:nvSpPr>
            <p:spPr bwMode="auto">
              <a:xfrm>
                <a:off x="1397" y="2737"/>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15375" name="Text Box 26"/>
            <p:cNvSpPr txBox="1">
              <a:spLocks noChangeArrowheads="1"/>
            </p:cNvSpPr>
            <p:nvPr/>
          </p:nvSpPr>
          <p:spPr bwMode="auto">
            <a:xfrm>
              <a:off x="1347" y="3207"/>
              <a:ext cx="645" cy="243"/>
            </a:xfrm>
            <a:prstGeom prst="rect">
              <a:avLst/>
            </a:prstGeom>
            <a:noFill/>
            <a:ln w="9525">
              <a:noFill/>
              <a:miter lim="800000"/>
              <a:headEnd/>
              <a:tailEnd/>
            </a:ln>
          </p:spPr>
          <p:txBody>
            <a:bodyPr wrap="none">
              <a:spAutoFit/>
            </a:bodyPr>
            <a:lstStyle/>
            <a:p>
              <a:r>
                <a:rPr lang="en-US" altLang="ja-JP" sz="1000"/>
                <a:t>Gatherer</a:t>
              </a:r>
            </a:p>
          </p:txBody>
        </p:sp>
        <p:grpSp>
          <p:nvGrpSpPr>
            <p:cNvPr id="7" name="Group 27"/>
            <p:cNvGrpSpPr>
              <a:grpSpLocks/>
            </p:cNvGrpSpPr>
            <p:nvPr/>
          </p:nvGrpSpPr>
          <p:grpSpPr bwMode="auto">
            <a:xfrm>
              <a:off x="3980" y="1462"/>
              <a:ext cx="1468" cy="423"/>
              <a:chOff x="3988" y="1014"/>
              <a:chExt cx="1468" cy="423"/>
            </a:xfrm>
          </p:grpSpPr>
          <p:sp>
            <p:nvSpPr>
              <p:cNvPr id="15393" name="Line 29"/>
              <p:cNvSpPr>
                <a:spLocks noChangeShapeType="1"/>
              </p:cNvSpPr>
              <p:nvPr/>
            </p:nvSpPr>
            <p:spPr bwMode="auto">
              <a:xfrm flipV="1">
                <a:off x="3988" y="1143"/>
                <a:ext cx="380" cy="1"/>
              </a:xfrm>
              <a:prstGeom prst="line">
                <a:avLst/>
              </a:prstGeom>
              <a:noFill/>
              <a:ln w="28575">
                <a:solidFill>
                  <a:srgbClr val="FF0000"/>
                </a:solidFill>
                <a:round/>
                <a:headEnd/>
                <a:tailEnd/>
              </a:ln>
            </p:spPr>
            <p:txBody>
              <a:bodyPr/>
              <a:lstStyle/>
              <a:p>
                <a:endParaRPr lang="ja-JP" altLang="en-US"/>
              </a:p>
            </p:txBody>
          </p:sp>
          <p:sp>
            <p:nvSpPr>
              <p:cNvPr id="15394" name="Line 30"/>
              <p:cNvSpPr>
                <a:spLocks noChangeShapeType="1"/>
              </p:cNvSpPr>
              <p:nvPr/>
            </p:nvSpPr>
            <p:spPr bwMode="auto">
              <a:xfrm>
                <a:off x="3988" y="1299"/>
                <a:ext cx="380" cy="0"/>
              </a:xfrm>
              <a:prstGeom prst="line">
                <a:avLst/>
              </a:prstGeom>
              <a:noFill/>
              <a:ln w="28575">
                <a:solidFill>
                  <a:schemeClr val="accent2"/>
                </a:solidFill>
                <a:prstDash val="sysDot"/>
                <a:round/>
                <a:headEnd/>
                <a:tailEnd/>
              </a:ln>
            </p:spPr>
            <p:txBody>
              <a:bodyPr/>
              <a:lstStyle/>
              <a:p>
                <a:endParaRPr lang="ja-JP" altLang="en-US"/>
              </a:p>
            </p:txBody>
          </p:sp>
          <p:sp>
            <p:nvSpPr>
              <p:cNvPr id="15395" name="Text Box 31"/>
              <p:cNvSpPr txBox="1">
                <a:spLocks noChangeArrowheads="1"/>
              </p:cNvSpPr>
              <p:nvPr/>
            </p:nvSpPr>
            <p:spPr bwMode="auto">
              <a:xfrm>
                <a:off x="4376" y="1014"/>
                <a:ext cx="451" cy="243"/>
              </a:xfrm>
              <a:prstGeom prst="rect">
                <a:avLst/>
              </a:prstGeom>
              <a:noFill/>
              <a:ln w="9525">
                <a:noFill/>
                <a:miter lim="800000"/>
                <a:headEnd/>
                <a:tailEnd/>
              </a:ln>
            </p:spPr>
            <p:txBody>
              <a:bodyPr wrap="none">
                <a:spAutoFit/>
              </a:bodyPr>
              <a:lstStyle/>
              <a:p>
                <a:r>
                  <a:rPr lang="en-US" altLang="ja-JP" sz="1000"/>
                  <a:t>Data </a:t>
                </a:r>
              </a:p>
            </p:txBody>
          </p:sp>
          <p:sp>
            <p:nvSpPr>
              <p:cNvPr id="15396" name="Text Box 32"/>
              <p:cNvSpPr txBox="1">
                <a:spLocks noChangeArrowheads="1"/>
              </p:cNvSpPr>
              <p:nvPr/>
            </p:nvSpPr>
            <p:spPr bwMode="auto">
              <a:xfrm>
                <a:off x="4376" y="1194"/>
                <a:ext cx="1080" cy="243"/>
              </a:xfrm>
              <a:prstGeom prst="rect">
                <a:avLst/>
              </a:prstGeom>
              <a:noFill/>
              <a:ln w="9525">
                <a:noFill/>
                <a:miter lim="800000"/>
                <a:headEnd/>
                <a:tailEnd/>
              </a:ln>
            </p:spPr>
            <p:txBody>
              <a:bodyPr wrap="none">
                <a:spAutoFit/>
              </a:bodyPr>
              <a:lstStyle/>
              <a:p>
                <a:r>
                  <a:rPr lang="en-US" altLang="ja-JP" sz="1000"/>
                  <a:t>Command/Status</a:t>
                </a:r>
              </a:p>
            </p:txBody>
          </p:sp>
        </p:grpSp>
        <p:cxnSp>
          <p:nvCxnSpPr>
            <p:cNvPr id="15377" name="AutoShape 33"/>
            <p:cNvCxnSpPr>
              <a:cxnSpLocks noChangeShapeType="1"/>
              <a:stCxn id="15387" idx="4"/>
              <a:endCxn id="15399" idx="0"/>
            </p:cNvCxnSpPr>
            <p:nvPr/>
          </p:nvCxnSpPr>
          <p:spPr bwMode="auto">
            <a:xfrm flipH="1">
              <a:off x="1630" y="2033"/>
              <a:ext cx="989" cy="650"/>
            </a:xfrm>
            <a:prstGeom prst="straightConnector1">
              <a:avLst/>
            </a:prstGeom>
            <a:noFill/>
            <a:ln w="38100">
              <a:solidFill>
                <a:schemeClr val="accent2"/>
              </a:solidFill>
              <a:prstDash val="sysDot"/>
              <a:round/>
              <a:headEnd/>
              <a:tailEnd/>
            </a:ln>
          </p:spPr>
        </p:cxnSp>
        <p:cxnSp>
          <p:nvCxnSpPr>
            <p:cNvPr id="15378" name="AutoShape 34"/>
            <p:cNvCxnSpPr>
              <a:cxnSpLocks noChangeShapeType="1"/>
              <a:stCxn id="15388" idx="4"/>
              <a:endCxn id="15404" idx="0"/>
            </p:cNvCxnSpPr>
            <p:nvPr/>
          </p:nvCxnSpPr>
          <p:spPr bwMode="auto">
            <a:xfrm flipH="1">
              <a:off x="2723" y="2033"/>
              <a:ext cx="64" cy="642"/>
            </a:xfrm>
            <a:prstGeom prst="straightConnector1">
              <a:avLst/>
            </a:prstGeom>
            <a:noFill/>
            <a:ln w="38100">
              <a:solidFill>
                <a:schemeClr val="accent2"/>
              </a:solidFill>
              <a:prstDash val="sysDot"/>
              <a:round/>
              <a:headEnd/>
              <a:tailEnd/>
            </a:ln>
          </p:spPr>
        </p:cxnSp>
        <p:cxnSp>
          <p:nvCxnSpPr>
            <p:cNvPr id="15379" name="AutoShape 35"/>
            <p:cNvCxnSpPr>
              <a:cxnSpLocks noChangeShapeType="1"/>
              <a:stCxn id="15389" idx="4"/>
              <a:endCxn id="15407" idx="0"/>
            </p:cNvCxnSpPr>
            <p:nvPr/>
          </p:nvCxnSpPr>
          <p:spPr bwMode="auto">
            <a:xfrm>
              <a:off x="2956" y="2033"/>
              <a:ext cx="1206" cy="1185"/>
            </a:xfrm>
            <a:prstGeom prst="straightConnector1">
              <a:avLst/>
            </a:prstGeom>
            <a:noFill/>
            <a:ln w="38100">
              <a:solidFill>
                <a:schemeClr val="accent2"/>
              </a:solidFill>
              <a:prstDash val="sysDot"/>
              <a:round/>
              <a:headEnd/>
              <a:tailEnd/>
            </a:ln>
          </p:spPr>
        </p:cxnSp>
        <p:cxnSp>
          <p:nvCxnSpPr>
            <p:cNvPr id="15380" name="AutoShape 36"/>
            <p:cNvCxnSpPr>
              <a:cxnSpLocks noChangeShapeType="1"/>
              <a:stCxn id="15390" idx="4"/>
              <a:endCxn id="15410" idx="0"/>
            </p:cNvCxnSpPr>
            <p:nvPr/>
          </p:nvCxnSpPr>
          <p:spPr bwMode="auto">
            <a:xfrm>
              <a:off x="3125" y="2033"/>
              <a:ext cx="1033" cy="204"/>
            </a:xfrm>
            <a:prstGeom prst="straightConnector1">
              <a:avLst/>
            </a:prstGeom>
            <a:noFill/>
            <a:ln w="38100">
              <a:solidFill>
                <a:schemeClr val="accent2"/>
              </a:solidFill>
              <a:prstDash val="sysDot"/>
              <a:round/>
              <a:headEnd/>
              <a:tailEnd/>
            </a:ln>
          </p:spPr>
        </p:cxnSp>
        <p:cxnSp>
          <p:nvCxnSpPr>
            <p:cNvPr id="15381" name="AutoShape 37"/>
            <p:cNvCxnSpPr>
              <a:cxnSpLocks noChangeShapeType="1"/>
              <a:stCxn id="12311" idx="3"/>
              <a:endCxn id="12302" idx="1"/>
            </p:cNvCxnSpPr>
            <p:nvPr/>
          </p:nvCxnSpPr>
          <p:spPr bwMode="auto">
            <a:xfrm flipV="1">
              <a:off x="1897" y="2979"/>
              <a:ext cx="529" cy="2"/>
            </a:xfrm>
            <a:prstGeom prst="straightConnector1">
              <a:avLst/>
            </a:prstGeom>
            <a:noFill/>
            <a:ln w="38100">
              <a:solidFill>
                <a:srgbClr val="FF0000"/>
              </a:solidFill>
              <a:round/>
              <a:headEnd/>
              <a:tailEnd/>
            </a:ln>
          </p:spPr>
        </p:cxnSp>
        <p:cxnSp>
          <p:nvCxnSpPr>
            <p:cNvPr id="15382" name="AutoShape 38"/>
            <p:cNvCxnSpPr>
              <a:cxnSpLocks noChangeShapeType="1"/>
              <a:stCxn id="12300" idx="3"/>
              <a:endCxn id="12292" idx="1"/>
            </p:cNvCxnSpPr>
            <p:nvPr/>
          </p:nvCxnSpPr>
          <p:spPr bwMode="auto">
            <a:xfrm flipV="1">
              <a:off x="2991" y="2535"/>
              <a:ext cx="888" cy="295"/>
            </a:xfrm>
            <a:prstGeom prst="straightConnector1">
              <a:avLst/>
            </a:prstGeom>
            <a:noFill/>
            <a:ln w="38100">
              <a:solidFill>
                <a:srgbClr val="FF0000"/>
              </a:solidFill>
              <a:round/>
              <a:headEnd/>
              <a:tailEnd/>
            </a:ln>
          </p:spPr>
        </p:cxnSp>
        <p:cxnSp>
          <p:nvCxnSpPr>
            <p:cNvPr id="15383" name="AutoShape 39"/>
            <p:cNvCxnSpPr>
              <a:cxnSpLocks noChangeShapeType="1"/>
              <a:stCxn id="12301" idx="3"/>
              <a:endCxn id="12296" idx="1"/>
            </p:cNvCxnSpPr>
            <p:nvPr/>
          </p:nvCxnSpPr>
          <p:spPr bwMode="auto">
            <a:xfrm>
              <a:off x="2990" y="3129"/>
              <a:ext cx="892" cy="386"/>
            </a:xfrm>
            <a:prstGeom prst="straightConnector1">
              <a:avLst/>
            </a:prstGeom>
            <a:noFill/>
            <a:ln w="38100">
              <a:solidFill>
                <a:srgbClr val="FF0000"/>
              </a:solidFill>
              <a:round/>
              <a:headEnd/>
              <a:tailEnd/>
            </a:ln>
          </p:spPr>
        </p:cxnSp>
        <p:sp>
          <p:nvSpPr>
            <p:cNvPr id="15384" name="AutoShape 40"/>
            <p:cNvSpPr>
              <a:spLocks noChangeArrowheads="1"/>
            </p:cNvSpPr>
            <p:nvPr/>
          </p:nvSpPr>
          <p:spPr bwMode="auto">
            <a:xfrm>
              <a:off x="4603" y="2684"/>
              <a:ext cx="305" cy="266"/>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a:p>
          </p:txBody>
        </p:sp>
        <p:cxnSp>
          <p:nvCxnSpPr>
            <p:cNvPr id="15385" name="AutoShape 41"/>
            <p:cNvCxnSpPr>
              <a:cxnSpLocks noChangeShapeType="1"/>
              <a:stCxn id="12294" idx="3"/>
              <a:endCxn id="15384" idx="1"/>
            </p:cNvCxnSpPr>
            <p:nvPr/>
          </p:nvCxnSpPr>
          <p:spPr bwMode="auto">
            <a:xfrm>
              <a:off x="4376" y="2531"/>
              <a:ext cx="380" cy="153"/>
            </a:xfrm>
            <a:prstGeom prst="bentConnector2">
              <a:avLst/>
            </a:prstGeom>
            <a:noFill/>
            <a:ln w="9525">
              <a:solidFill>
                <a:schemeClr val="tx1"/>
              </a:solidFill>
              <a:miter lim="800000"/>
              <a:headEnd/>
              <a:tailEnd/>
            </a:ln>
          </p:spPr>
        </p:cxnSp>
        <p:grpSp>
          <p:nvGrpSpPr>
            <p:cNvPr id="8" name="Group 43"/>
            <p:cNvGrpSpPr>
              <a:grpSpLocks/>
            </p:cNvGrpSpPr>
            <p:nvPr/>
          </p:nvGrpSpPr>
          <p:grpSpPr bwMode="auto">
            <a:xfrm>
              <a:off x="2468" y="1552"/>
              <a:ext cx="779" cy="481"/>
              <a:chOff x="4293" y="2885"/>
              <a:chExt cx="779" cy="481"/>
            </a:xfrm>
          </p:grpSpPr>
          <p:sp>
            <p:nvSpPr>
              <p:cNvPr id="15387" name="Oval 44"/>
              <p:cNvSpPr>
                <a:spLocks noChangeArrowheads="1"/>
              </p:cNvSpPr>
              <p:nvPr/>
            </p:nvSpPr>
            <p:spPr bwMode="auto">
              <a:xfrm>
                <a:off x="4372" y="32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5388" name="Oval 45"/>
              <p:cNvSpPr>
                <a:spLocks noChangeArrowheads="1"/>
              </p:cNvSpPr>
              <p:nvPr/>
            </p:nvSpPr>
            <p:spPr bwMode="auto">
              <a:xfrm>
                <a:off x="4540" y="32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5389" name="Oval 46"/>
              <p:cNvSpPr>
                <a:spLocks noChangeArrowheads="1"/>
              </p:cNvSpPr>
              <p:nvPr/>
            </p:nvSpPr>
            <p:spPr bwMode="auto">
              <a:xfrm>
                <a:off x="4709" y="32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5390" name="Oval 47"/>
              <p:cNvSpPr>
                <a:spLocks noChangeArrowheads="1"/>
              </p:cNvSpPr>
              <p:nvPr/>
            </p:nvSpPr>
            <p:spPr bwMode="auto">
              <a:xfrm>
                <a:off x="4878" y="32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2336" name="Rectangle 48"/>
              <p:cNvSpPr>
                <a:spLocks noChangeArrowheads="1"/>
              </p:cNvSpPr>
              <p:nvPr/>
            </p:nvSpPr>
            <p:spPr bwMode="auto">
              <a:xfrm>
                <a:off x="4293" y="2885"/>
                <a:ext cx="779" cy="42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grpSp>
      <p:sp>
        <p:nvSpPr>
          <p:cNvPr id="52" name="フッター プレースホルダ 51"/>
          <p:cNvSpPr>
            <a:spLocks noGrp="1"/>
          </p:cNvSpPr>
          <p:nvPr>
            <p:ph type="ftr" sz="quarter" idx="11"/>
          </p:nvPr>
        </p:nvSpPr>
        <p:spPr/>
        <p:txBody>
          <a:bodyPr/>
          <a:lstStyle/>
          <a:p>
            <a:r>
              <a:rPr kumimoji="1" lang="en-US" altLang="ja-JP" smtClean="0"/>
              <a:t>2011</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grpSp>
        <p:nvGrpSpPr>
          <p:cNvPr id="9" name="グループ化 212"/>
          <p:cNvGrpSpPr/>
          <p:nvPr/>
        </p:nvGrpSpPr>
        <p:grpSpPr>
          <a:xfrm>
            <a:off x="190442" y="3913039"/>
            <a:ext cx="3922953" cy="2413725"/>
            <a:chOff x="190442" y="3913039"/>
            <a:chExt cx="3922953" cy="2413725"/>
          </a:xfrm>
        </p:grpSpPr>
        <p:grpSp>
          <p:nvGrpSpPr>
            <p:cNvPr id="10" name="Group 3"/>
            <p:cNvGrpSpPr>
              <a:grpSpLocks/>
            </p:cNvGrpSpPr>
            <p:nvPr/>
          </p:nvGrpSpPr>
          <p:grpSpPr bwMode="auto">
            <a:xfrm>
              <a:off x="3188814" y="4721079"/>
              <a:ext cx="446566" cy="485202"/>
              <a:chOff x="4386" y="2009"/>
              <a:chExt cx="497" cy="540"/>
            </a:xfrm>
          </p:grpSpPr>
          <p:sp>
            <p:nvSpPr>
              <p:cNvPr id="158" name="Rectangle 4"/>
              <p:cNvSpPr>
                <a:spLocks noChangeArrowheads="1"/>
              </p:cNvSpPr>
              <p:nvPr/>
            </p:nvSpPr>
            <p:spPr bwMode="auto">
              <a:xfrm>
                <a:off x="4386" y="2248"/>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9" name="Oval 5"/>
              <p:cNvSpPr>
                <a:spLocks noChangeArrowheads="1"/>
              </p:cNvSpPr>
              <p:nvPr/>
            </p:nvSpPr>
            <p:spPr bwMode="auto">
              <a:xfrm>
                <a:off x="4593" y="200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60" name="Rectangle 6"/>
              <p:cNvSpPr>
                <a:spLocks noChangeArrowheads="1"/>
              </p:cNvSpPr>
              <p:nvPr/>
            </p:nvSpPr>
            <p:spPr bwMode="auto">
              <a:xfrm>
                <a:off x="4438" y="2057"/>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grpSp>
          <p:nvGrpSpPr>
            <p:cNvPr id="11" name="Group 7"/>
            <p:cNvGrpSpPr>
              <a:grpSpLocks/>
            </p:cNvGrpSpPr>
            <p:nvPr/>
          </p:nvGrpSpPr>
          <p:grpSpPr bwMode="auto">
            <a:xfrm>
              <a:off x="3191510" y="5602529"/>
              <a:ext cx="446566" cy="484304"/>
              <a:chOff x="4385" y="3173"/>
              <a:chExt cx="497" cy="539"/>
            </a:xfrm>
          </p:grpSpPr>
          <p:sp>
            <p:nvSpPr>
              <p:cNvPr id="155" name="Rectangle 8"/>
              <p:cNvSpPr>
                <a:spLocks noChangeArrowheads="1"/>
              </p:cNvSpPr>
              <p:nvPr/>
            </p:nvSpPr>
            <p:spPr bwMode="auto">
              <a:xfrm>
                <a:off x="4385" y="3411"/>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6" name="Oval 9"/>
              <p:cNvSpPr>
                <a:spLocks noChangeArrowheads="1"/>
              </p:cNvSpPr>
              <p:nvPr/>
            </p:nvSpPr>
            <p:spPr bwMode="auto">
              <a:xfrm>
                <a:off x="4593" y="3173"/>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57" name="Rectangle 10"/>
              <p:cNvSpPr>
                <a:spLocks noChangeArrowheads="1"/>
              </p:cNvSpPr>
              <p:nvPr/>
            </p:nvSpPr>
            <p:spPr bwMode="auto">
              <a:xfrm>
                <a:off x="4437" y="3220"/>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grpSp>
          <p:nvGrpSpPr>
            <p:cNvPr id="12" name="Group 11"/>
            <p:cNvGrpSpPr>
              <a:grpSpLocks/>
            </p:cNvGrpSpPr>
            <p:nvPr/>
          </p:nvGrpSpPr>
          <p:grpSpPr bwMode="auto">
            <a:xfrm>
              <a:off x="1883260" y="5114632"/>
              <a:ext cx="507666" cy="460044"/>
              <a:chOff x="1020" y="1797"/>
              <a:chExt cx="565" cy="512"/>
            </a:xfrm>
          </p:grpSpPr>
          <p:sp>
            <p:nvSpPr>
              <p:cNvPr id="151" name="Rectangle 12"/>
              <p:cNvSpPr>
                <a:spLocks noChangeArrowheads="1"/>
              </p:cNvSpPr>
              <p:nvPr/>
            </p:nvSpPr>
            <p:spPr bwMode="auto">
              <a:xfrm>
                <a:off x="1483" y="1893"/>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2" name="Rectangle 13"/>
              <p:cNvSpPr>
                <a:spLocks noChangeArrowheads="1"/>
              </p:cNvSpPr>
              <p:nvPr/>
            </p:nvSpPr>
            <p:spPr bwMode="auto">
              <a:xfrm>
                <a:off x="1482" y="2192"/>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3" name="Rectangle 14"/>
              <p:cNvSpPr>
                <a:spLocks noChangeArrowheads="1"/>
              </p:cNvSpPr>
              <p:nvPr/>
            </p:nvSpPr>
            <p:spPr bwMode="auto">
              <a:xfrm>
                <a:off x="1020" y="2042"/>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4" name="Oval 15"/>
              <p:cNvSpPr>
                <a:spLocks noChangeArrowheads="1"/>
              </p:cNvSpPr>
              <p:nvPr/>
            </p:nvSpPr>
            <p:spPr bwMode="auto">
              <a:xfrm>
                <a:off x="1245" y="1797"/>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grpSp>
        <p:sp>
          <p:nvSpPr>
            <p:cNvPr id="113" name="Text Box 17"/>
            <p:cNvSpPr txBox="1">
              <a:spLocks noChangeArrowheads="1"/>
            </p:cNvSpPr>
            <p:nvPr/>
          </p:nvSpPr>
          <p:spPr bwMode="auto">
            <a:xfrm>
              <a:off x="1805987" y="5592646"/>
              <a:ext cx="744114" cy="246221"/>
            </a:xfrm>
            <a:prstGeom prst="rect">
              <a:avLst/>
            </a:prstGeom>
            <a:noFill/>
            <a:ln w="9525">
              <a:noFill/>
              <a:miter lim="800000"/>
              <a:headEnd/>
              <a:tailEnd/>
            </a:ln>
          </p:spPr>
          <p:txBody>
            <a:bodyPr wrap="none">
              <a:spAutoFit/>
            </a:bodyPr>
            <a:lstStyle/>
            <a:p>
              <a:r>
                <a:rPr lang="en-US" altLang="ja-JP" sz="1000"/>
                <a:t>Dispatcher</a:t>
              </a:r>
            </a:p>
          </p:txBody>
        </p:sp>
        <p:sp>
          <p:nvSpPr>
            <p:cNvPr id="114" name="Text Box 18"/>
            <p:cNvSpPr txBox="1">
              <a:spLocks noChangeArrowheads="1"/>
            </p:cNvSpPr>
            <p:nvPr/>
          </p:nvSpPr>
          <p:spPr bwMode="auto">
            <a:xfrm>
              <a:off x="3185220" y="5199093"/>
              <a:ext cx="537327" cy="246221"/>
            </a:xfrm>
            <a:prstGeom prst="rect">
              <a:avLst/>
            </a:prstGeom>
            <a:noFill/>
            <a:ln w="9525">
              <a:noFill/>
              <a:miter lim="800000"/>
              <a:headEnd/>
              <a:tailEnd/>
            </a:ln>
          </p:spPr>
          <p:txBody>
            <a:bodyPr wrap="none">
              <a:spAutoFit/>
            </a:bodyPr>
            <a:lstStyle/>
            <a:p>
              <a:r>
                <a:rPr lang="en-US" altLang="ja-JP" sz="1000"/>
                <a:t>Logger</a:t>
              </a:r>
            </a:p>
          </p:txBody>
        </p:sp>
        <p:sp>
          <p:nvSpPr>
            <p:cNvPr id="115" name="Text Box 19"/>
            <p:cNvSpPr txBox="1">
              <a:spLocks noChangeArrowheads="1"/>
            </p:cNvSpPr>
            <p:nvPr/>
          </p:nvSpPr>
          <p:spPr bwMode="auto">
            <a:xfrm>
              <a:off x="3159163" y="6080543"/>
              <a:ext cx="612668" cy="246221"/>
            </a:xfrm>
            <a:prstGeom prst="rect">
              <a:avLst/>
            </a:prstGeom>
            <a:noFill/>
            <a:ln w="9525">
              <a:noFill/>
              <a:miter lim="800000"/>
              <a:headEnd/>
              <a:tailEnd/>
            </a:ln>
          </p:spPr>
          <p:txBody>
            <a:bodyPr wrap="none">
              <a:spAutoFit/>
            </a:bodyPr>
            <a:lstStyle/>
            <a:p>
              <a:r>
                <a:rPr lang="en-US" altLang="ja-JP" sz="1000"/>
                <a:t>Monitor</a:t>
              </a:r>
            </a:p>
          </p:txBody>
        </p:sp>
        <p:sp>
          <p:nvSpPr>
            <p:cNvPr id="116" name="Text Box 20"/>
            <p:cNvSpPr txBox="1">
              <a:spLocks noChangeArrowheads="1"/>
            </p:cNvSpPr>
            <p:nvPr/>
          </p:nvSpPr>
          <p:spPr bwMode="auto">
            <a:xfrm>
              <a:off x="1767662" y="3913039"/>
              <a:ext cx="869149" cy="246221"/>
            </a:xfrm>
            <a:prstGeom prst="rect">
              <a:avLst/>
            </a:prstGeom>
            <a:noFill/>
            <a:ln w="9525">
              <a:noFill/>
              <a:miter lim="800000"/>
              <a:headEnd/>
              <a:tailEnd/>
            </a:ln>
          </p:spPr>
          <p:txBody>
            <a:bodyPr wrap="none">
              <a:spAutoFit/>
            </a:bodyPr>
            <a:lstStyle/>
            <a:p>
              <a:r>
                <a:rPr lang="en-US" altLang="ja-JP" sz="1000"/>
                <a:t>DaqOperator</a:t>
              </a:r>
            </a:p>
          </p:txBody>
        </p:sp>
        <p:grpSp>
          <p:nvGrpSpPr>
            <p:cNvPr id="13" name="Group 21"/>
            <p:cNvGrpSpPr>
              <a:grpSpLocks/>
            </p:cNvGrpSpPr>
            <p:nvPr/>
          </p:nvGrpSpPr>
          <p:grpSpPr bwMode="auto">
            <a:xfrm>
              <a:off x="231774" y="5118226"/>
              <a:ext cx="1311844" cy="496883"/>
              <a:chOff x="588" y="2679"/>
              <a:chExt cx="1460" cy="553"/>
            </a:xfrm>
          </p:grpSpPr>
          <p:sp>
            <p:nvSpPr>
              <p:cNvPr id="144" name="Rectangle 23"/>
              <p:cNvSpPr>
                <a:spLocks noChangeArrowheads="1"/>
              </p:cNvSpPr>
              <p:nvPr/>
            </p:nvSpPr>
            <p:spPr bwMode="auto">
              <a:xfrm>
                <a:off x="1491" y="2909"/>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45" name="Rectangle 22"/>
              <p:cNvSpPr>
                <a:spLocks noChangeArrowheads="1"/>
              </p:cNvSpPr>
              <p:nvPr/>
            </p:nvSpPr>
            <p:spPr bwMode="auto">
              <a:xfrm>
                <a:off x="588" y="2909"/>
                <a:ext cx="102" cy="117"/>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46" name="Rectangle 23"/>
              <p:cNvSpPr>
                <a:spLocks noChangeArrowheads="1"/>
              </p:cNvSpPr>
              <p:nvPr/>
            </p:nvSpPr>
            <p:spPr bwMode="auto">
              <a:xfrm>
                <a:off x="1946" y="2920"/>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47" name="Oval 24"/>
              <p:cNvSpPr>
                <a:spLocks noChangeArrowheads="1"/>
              </p:cNvSpPr>
              <p:nvPr/>
            </p:nvSpPr>
            <p:spPr bwMode="auto">
              <a:xfrm>
                <a:off x="1708" y="2683"/>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48" name="Rectangle 23"/>
              <p:cNvSpPr>
                <a:spLocks noChangeArrowheads="1"/>
              </p:cNvSpPr>
              <p:nvPr/>
            </p:nvSpPr>
            <p:spPr bwMode="auto">
              <a:xfrm>
                <a:off x="1041" y="2920"/>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49" name="Rectangle 25"/>
              <p:cNvSpPr>
                <a:spLocks noChangeArrowheads="1"/>
              </p:cNvSpPr>
              <p:nvPr/>
            </p:nvSpPr>
            <p:spPr bwMode="auto">
              <a:xfrm>
                <a:off x="1541" y="2740"/>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150" name="Oval 24"/>
              <p:cNvSpPr>
                <a:spLocks noChangeArrowheads="1"/>
              </p:cNvSpPr>
              <p:nvPr/>
            </p:nvSpPr>
            <p:spPr bwMode="auto">
              <a:xfrm>
                <a:off x="788" y="267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grpSp>
        <p:sp>
          <p:nvSpPr>
            <p:cNvPr id="118" name="Text Box 26"/>
            <p:cNvSpPr txBox="1">
              <a:spLocks noChangeArrowheads="1"/>
            </p:cNvSpPr>
            <p:nvPr/>
          </p:nvSpPr>
          <p:spPr bwMode="auto">
            <a:xfrm>
              <a:off x="190442" y="5592646"/>
              <a:ext cx="654346" cy="246221"/>
            </a:xfrm>
            <a:prstGeom prst="rect">
              <a:avLst/>
            </a:prstGeom>
            <a:noFill/>
            <a:ln w="9525">
              <a:noFill/>
              <a:miter lim="800000"/>
              <a:headEnd/>
              <a:tailEnd/>
            </a:ln>
          </p:spPr>
          <p:txBody>
            <a:bodyPr wrap="none">
              <a:spAutoFit/>
            </a:bodyPr>
            <a:lstStyle/>
            <a:p>
              <a:r>
                <a:rPr lang="en-US" altLang="ja-JP" sz="1000"/>
                <a:t>Gatherer</a:t>
              </a:r>
            </a:p>
          </p:txBody>
        </p:sp>
        <p:cxnSp>
          <p:nvCxnSpPr>
            <p:cNvPr id="120" name="AutoShape 33"/>
            <p:cNvCxnSpPr>
              <a:cxnSpLocks noChangeShapeType="1"/>
            </p:cNvCxnSpPr>
            <p:nvPr/>
          </p:nvCxnSpPr>
          <p:spPr bwMode="auto">
            <a:xfrm rot="10800000" flipV="1">
              <a:off x="1302814" y="4539576"/>
              <a:ext cx="761948" cy="582243"/>
            </a:xfrm>
            <a:prstGeom prst="straightConnector1">
              <a:avLst/>
            </a:prstGeom>
            <a:noFill/>
            <a:ln w="38100">
              <a:solidFill>
                <a:schemeClr val="accent2"/>
              </a:solidFill>
              <a:prstDash val="sysDot"/>
              <a:round/>
              <a:headEnd/>
              <a:tailEnd/>
            </a:ln>
          </p:spPr>
        </p:cxnSp>
        <p:cxnSp>
          <p:nvCxnSpPr>
            <p:cNvPr id="121" name="AutoShape 34"/>
            <p:cNvCxnSpPr>
              <a:cxnSpLocks noChangeShapeType="1"/>
            </p:cNvCxnSpPr>
            <p:nvPr/>
          </p:nvCxnSpPr>
          <p:spPr bwMode="auto">
            <a:xfrm rot="5400000">
              <a:off x="1890449" y="4797454"/>
              <a:ext cx="576852" cy="57505"/>
            </a:xfrm>
            <a:prstGeom prst="straightConnector1">
              <a:avLst/>
            </a:prstGeom>
            <a:noFill/>
            <a:ln w="38100">
              <a:solidFill>
                <a:schemeClr val="accent2"/>
              </a:solidFill>
              <a:prstDash val="sysDot"/>
              <a:round/>
              <a:headEnd/>
              <a:tailEnd/>
            </a:ln>
          </p:spPr>
        </p:cxnSp>
        <p:cxnSp>
          <p:nvCxnSpPr>
            <p:cNvPr id="122" name="AutoShape 35"/>
            <p:cNvCxnSpPr>
              <a:cxnSpLocks noChangeShapeType="1"/>
            </p:cNvCxnSpPr>
            <p:nvPr/>
          </p:nvCxnSpPr>
          <p:spPr bwMode="auto">
            <a:xfrm rot="16200000" flipH="1">
              <a:off x="2368913" y="4528344"/>
              <a:ext cx="1064749" cy="1083620"/>
            </a:xfrm>
            <a:prstGeom prst="straightConnector1">
              <a:avLst/>
            </a:prstGeom>
            <a:noFill/>
            <a:ln w="38100">
              <a:solidFill>
                <a:schemeClr val="accent2"/>
              </a:solidFill>
              <a:prstDash val="sysDot"/>
              <a:round/>
              <a:headEnd/>
              <a:tailEnd/>
            </a:ln>
          </p:spPr>
        </p:cxnSp>
        <p:cxnSp>
          <p:nvCxnSpPr>
            <p:cNvPr id="123" name="AutoShape 36"/>
            <p:cNvCxnSpPr>
              <a:cxnSpLocks noChangeShapeType="1"/>
            </p:cNvCxnSpPr>
            <p:nvPr/>
          </p:nvCxnSpPr>
          <p:spPr bwMode="auto">
            <a:xfrm rot="16200000" flipH="1">
              <a:off x="2883766" y="4165342"/>
              <a:ext cx="183299" cy="928174"/>
            </a:xfrm>
            <a:prstGeom prst="straightConnector1">
              <a:avLst/>
            </a:prstGeom>
            <a:noFill/>
            <a:ln w="38100">
              <a:solidFill>
                <a:schemeClr val="accent2"/>
              </a:solidFill>
              <a:prstDash val="sysDot"/>
              <a:round/>
              <a:headEnd/>
              <a:tailEnd/>
            </a:ln>
          </p:spPr>
        </p:cxnSp>
        <p:cxnSp>
          <p:nvCxnSpPr>
            <p:cNvPr id="124" name="AutoShape 37"/>
            <p:cNvCxnSpPr>
              <a:cxnSpLocks noChangeShapeType="1"/>
            </p:cNvCxnSpPr>
            <p:nvPr/>
          </p:nvCxnSpPr>
          <p:spPr bwMode="auto">
            <a:xfrm flipV="1">
              <a:off x="1542720" y="5387334"/>
              <a:ext cx="340540" cy="3144"/>
            </a:xfrm>
            <a:prstGeom prst="straightConnector1">
              <a:avLst/>
            </a:prstGeom>
            <a:noFill/>
            <a:ln w="38100">
              <a:solidFill>
                <a:srgbClr val="FF0000"/>
              </a:solidFill>
              <a:round/>
              <a:headEnd/>
              <a:tailEnd/>
            </a:ln>
          </p:spPr>
        </p:cxnSp>
        <p:cxnSp>
          <p:nvCxnSpPr>
            <p:cNvPr id="125" name="AutoShape 38"/>
            <p:cNvCxnSpPr>
              <a:cxnSpLocks noChangeShapeType="1"/>
            </p:cNvCxnSpPr>
            <p:nvPr/>
          </p:nvCxnSpPr>
          <p:spPr bwMode="auto">
            <a:xfrm flipV="1">
              <a:off x="2390926" y="4988390"/>
              <a:ext cx="797888" cy="265064"/>
            </a:xfrm>
            <a:prstGeom prst="straightConnector1">
              <a:avLst/>
            </a:prstGeom>
            <a:noFill/>
            <a:ln w="38100">
              <a:solidFill>
                <a:srgbClr val="FF0000"/>
              </a:solidFill>
              <a:round/>
              <a:headEnd/>
              <a:tailEnd/>
            </a:ln>
          </p:spPr>
        </p:cxnSp>
        <p:cxnSp>
          <p:nvCxnSpPr>
            <p:cNvPr id="126" name="AutoShape 39"/>
            <p:cNvCxnSpPr>
              <a:cxnSpLocks noChangeShapeType="1"/>
            </p:cNvCxnSpPr>
            <p:nvPr/>
          </p:nvCxnSpPr>
          <p:spPr bwMode="auto">
            <a:xfrm>
              <a:off x="2390027" y="5522113"/>
              <a:ext cx="801483" cy="346829"/>
            </a:xfrm>
            <a:prstGeom prst="straightConnector1">
              <a:avLst/>
            </a:prstGeom>
            <a:noFill/>
            <a:ln w="38100">
              <a:solidFill>
                <a:srgbClr val="FF0000"/>
              </a:solidFill>
              <a:round/>
              <a:headEnd/>
              <a:tailEnd/>
            </a:ln>
          </p:spPr>
        </p:cxnSp>
        <p:sp>
          <p:nvSpPr>
            <p:cNvPr id="127" name="AutoShape 40"/>
            <p:cNvSpPr>
              <a:spLocks noChangeArrowheads="1"/>
            </p:cNvSpPr>
            <p:nvPr/>
          </p:nvSpPr>
          <p:spPr bwMode="auto">
            <a:xfrm>
              <a:off x="3839345" y="5122718"/>
              <a:ext cx="274050" cy="239007"/>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a:p>
          </p:txBody>
        </p:sp>
        <p:cxnSp>
          <p:nvCxnSpPr>
            <p:cNvPr id="128" name="AutoShape 41"/>
            <p:cNvCxnSpPr>
              <a:cxnSpLocks noChangeShapeType="1"/>
            </p:cNvCxnSpPr>
            <p:nvPr/>
          </p:nvCxnSpPr>
          <p:spPr bwMode="auto">
            <a:xfrm>
              <a:off x="3635380" y="4985245"/>
              <a:ext cx="340990" cy="137473"/>
            </a:xfrm>
            <a:prstGeom prst="bentConnector2">
              <a:avLst/>
            </a:prstGeom>
            <a:noFill/>
            <a:ln w="9525">
              <a:solidFill>
                <a:schemeClr val="tx1"/>
              </a:solidFill>
              <a:miter lim="800000"/>
              <a:headEnd/>
              <a:tailEnd/>
            </a:ln>
          </p:spPr>
        </p:cxnSp>
        <p:grpSp>
          <p:nvGrpSpPr>
            <p:cNvPr id="14" name="Group 43"/>
            <p:cNvGrpSpPr>
              <a:grpSpLocks/>
            </p:cNvGrpSpPr>
            <p:nvPr/>
          </p:nvGrpSpPr>
          <p:grpSpPr bwMode="auto">
            <a:xfrm>
              <a:off x="1775437" y="4105591"/>
              <a:ext cx="845510" cy="442972"/>
              <a:chOff x="4131" y="2885"/>
              <a:chExt cx="941" cy="493"/>
            </a:xfrm>
          </p:grpSpPr>
          <p:sp>
            <p:nvSpPr>
              <p:cNvPr id="133" name="Oval 44"/>
              <p:cNvSpPr>
                <a:spLocks noChangeArrowheads="1"/>
              </p:cNvSpPr>
              <p:nvPr/>
            </p:nvSpPr>
            <p:spPr bwMode="auto">
              <a:xfrm>
                <a:off x="4194" y="3276"/>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34" name="Oval 44"/>
              <p:cNvSpPr>
                <a:spLocks noChangeArrowheads="1"/>
              </p:cNvSpPr>
              <p:nvPr/>
            </p:nvSpPr>
            <p:spPr bwMode="auto">
              <a:xfrm>
                <a:off x="4372" y="32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35" name="Oval 45"/>
              <p:cNvSpPr>
                <a:spLocks noChangeArrowheads="1"/>
              </p:cNvSpPr>
              <p:nvPr/>
            </p:nvSpPr>
            <p:spPr bwMode="auto">
              <a:xfrm>
                <a:off x="4540" y="32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36" name="Oval 46"/>
              <p:cNvSpPr>
                <a:spLocks noChangeArrowheads="1"/>
              </p:cNvSpPr>
              <p:nvPr/>
            </p:nvSpPr>
            <p:spPr bwMode="auto">
              <a:xfrm>
                <a:off x="4709" y="32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37" name="Oval 47"/>
              <p:cNvSpPr>
                <a:spLocks noChangeArrowheads="1"/>
              </p:cNvSpPr>
              <p:nvPr/>
            </p:nvSpPr>
            <p:spPr bwMode="auto">
              <a:xfrm>
                <a:off x="4878" y="32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38" name="Rectangle 48"/>
              <p:cNvSpPr>
                <a:spLocks noChangeArrowheads="1"/>
              </p:cNvSpPr>
              <p:nvPr/>
            </p:nvSpPr>
            <p:spPr bwMode="auto">
              <a:xfrm>
                <a:off x="4131" y="2885"/>
                <a:ext cx="941" cy="42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cxnSp>
          <p:nvCxnSpPr>
            <p:cNvPr id="130" name="AutoShape 37"/>
            <p:cNvCxnSpPr>
              <a:cxnSpLocks noChangeShapeType="1"/>
            </p:cNvCxnSpPr>
            <p:nvPr/>
          </p:nvCxnSpPr>
          <p:spPr bwMode="auto">
            <a:xfrm flipV="1">
              <a:off x="730454" y="5386884"/>
              <a:ext cx="310889" cy="450"/>
            </a:xfrm>
            <a:prstGeom prst="straightConnector1">
              <a:avLst/>
            </a:prstGeom>
            <a:noFill/>
            <a:ln w="38100">
              <a:solidFill>
                <a:srgbClr val="FF0000"/>
              </a:solidFill>
              <a:round/>
              <a:headEnd/>
              <a:tailEnd/>
            </a:ln>
          </p:spPr>
        </p:cxnSp>
        <p:cxnSp>
          <p:nvCxnSpPr>
            <p:cNvPr id="131" name="AutoShape 33"/>
            <p:cNvCxnSpPr>
              <a:cxnSpLocks noChangeShapeType="1"/>
            </p:cNvCxnSpPr>
            <p:nvPr/>
          </p:nvCxnSpPr>
          <p:spPr bwMode="auto">
            <a:xfrm rot="10800000" flipV="1">
              <a:off x="476174" y="4539576"/>
              <a:ext cx="1399899" cy="578649"/>
            </a:xfrm>
            <a:prstGeom prst="straightConnector1">
              <a:avLst/>
            </a:prstGeom>
            <a:noFill/>
            <a:ln w="38100">
              <a:solidFill>
                <a:schemeClr val="accent2"/>
              </a:solidFill>
              <a:prstDash val="sysDot"/>
              <a:round/>
              <a:headEnd/>
              <a:tailEnd/>
            </a:ln>
          </p:spPr>
        </p:cxnSp>
        <p:sp>
          <p:nvSpPr>
            <p:cNvPr id="132" name="Text Box 26"/>
            <p:cNvSpPr txBox="1">
              <a:spLocks noChangeArrowheads="1"/>
            </p:cNvSpPr>
            <p:nvPr/>
          </p:nvSpPr>
          <p:spPr bwMode="auto">
            <a:xfrm>
              <a:off x="1088067" y="5593544"/>
              <a:ext cx="453970" cy="246221"/>
            </a:xfrm>
            <a:prstGeom prst="rect">
              <a:avLst/>
            </a:prstGeom>
            <a:noFill/>
            <a:ln w="9525">
              <a:noFill/>
              <a:miter lim="800000"/>
              <a:headEnd/>
              <a:tailEnd/>
            </a:ln>
          </p:spPr>
          <p:txBody>
            <a:bodyPr wrap="none">
              <a:spAutoFit/>
            </a:bodyPr>
            <a:lstStyle/>
            <a:p>
              <a:r>
                <a:rPr lang="en-US" altLang="ja-JP" sz="1000" smtClean="0"/>
                <a:t>Filter</a:t>
              </a:r>
              <a:endParaRPr lang="en-US" altLang="ja-JP" sz="1000"/>
            </a:p>
          </p:txBody>
        </p:sp>
        <p:sp>
          <p:nvSpPr>
            <p:cNvPr id="108" name="Rectangle 16"/>
            <p:cNvSpPr>
              <a:spLocks noChangeArrowheads="1"/>
            </p:cNvSpPr>
            <p:nvPr/>
          </p:nvSpPr>
          <p:spPr bwMode="auto">
            <a:xfrm>
              <a:off x="1940761" y="5168543"/>
              <a:ext cx="399843" cy="442073"/>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109" name="Rectangle 25"/>
            <p:cNvSpPr>
              <a:spLocks noChangeArrowheads="1"/>
            </p:cNvSpPr>
            <p:nvPr/>
          </p:nvSpPr>
          <p:spPr bwMode="auto">
            <a:xfrm>
              <a:off x="279376" y="5173038"/>
              <a:ext cx="399843" cy="442073"/>
            </a:xfrm>
            <a:prstGeom prst="rect">
              <a:avLst/>
            </a:prstGeom>
            <a:solidFill>
              <a:srgbClr val="00FF99"/>
            </a:solidFill>
            <a:ln w="9525">
              <a:solidFill>
                <a:schemeClr val="tx1"/>
              </a:solidFill>
              <a:miter lim="800000"/>
              <a:headEnd/>
              <a:tailEnd/>
            </a:ln>
            <a:effectLst>
              <a:outerShdw dist="35921" sx="1000" sy="1000" algn="ctr" rotWithShape="0">
                <a:schemeClr val="bg2"/>
              </a:outerShdw>
            </a:effectLst>
          </p:spPr>
          <p:txBody>
            <a:bodyPr wrap="none" anchor="ctr"/>
            <a:lstStyle/>
            <a:p>
              <a:pPr>
                <a:defRPr/>
              </a:pPr>
              <a:endParaRPr lang="ja-JP" altLang="en-US">
                <a:ea typeface="ＭＳ Ｐゴシック" pitchFamily="50" charset="-128"/>
              </a:endParaRPr>
            </a:p>
          </p:txBody>
        </p:sp>
      </p:grpSp>
      <p:grpSp>
        <p:nvGrpSpPr>
          <p:cNvPr id="15" name="グループ化 160"/>
          <p:cNvGrpSpPr/>
          <p:nvPr/>
        </p:nvGrpSpPr>
        <p:grpSpPr>
          <a:xfrm>
            <a:off x="5448311" y="1055655"/>
            <a:ext cx="3030580" cy="2921040"/>
            <a:chOff x="816733" y="1700213"/>
            <a:chExt cx="3813505" cy="4189945"/>
          </a:xfrm>
        </p:grpSpPr>
        <p:grpSp>
          <p:nvGrpSpPr>
            <p:cNvPr id="16" name="Group 3"/>
            <p:cNvGrpSpPr>
              <a:grpSpLocks/>
            </p:cNvGrpSpPr>
            <p:nvPr/>
          </p:nvGrpSpPr>
          <p:grpSpPr bwMode="auto">
            <a:xfrm>
              <a:off x="3281380" y="3756029"/>
              <a:ext cx="644527" cy="762001"/>
              <a:chOff x="4386" y="2009"/>
              <a:chExt cx="497" cy="540"/>
            </a:xfrm>
          </p:grpSpPr>
          <p:sp>
            <p:nvSpPr>
              <p:cNvPr id="180" name="Rectangle 4"/>
              <p:cNvSpPr>
                <a:spLocks noChangeArrowheads="1"/>
              </p:cNvSpPr>
              <p:nvPr/>
            </p:nvSpPr>
            <p:spPr bwMode="auto">
              <a:xfrm>
                <a:off x="4386" y="2248"/>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81" name="Oval 5"/>
              <p:cNvSpPr>
                <a:spLocks noChangeArrowheads="1"/>
              </p:cNvSpPr>
              <p:nvPr/>
            </p:nvSpPr>
            <p:spPr bwMode="auto">
              <a:xfrm>
                <a:off x="4593" y="200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82" name="Rectangle 6"/>
              <p:cNvSpPr>
                <a:spLocks noChangeArrowheads="1"/>
              </p:cNvSpPr>
              <p:nvPr/>
            </p:nvSpPr>
            <p:spPr bwMode="auto">
              <a:xfrm>
                <a:off x="4437" y="2057"/>
                <a:ext cx="446"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163" name="Text Box 7"/>
            <p:cNvSpPr txBox="1">
              <a:spLocks noChangeArrowheads="1"/>
            </p:cNvSpPr>
            <p:nvPr/>
          </p:nvSpPr>
          <p:spPr bwMode="auto">
            <a:xfrm>
              <a:off x="3252788" y="4510088"/>
              <a:ext cx="880849" cy="403634"/>
            </a:xfrm>
            <a:prstGeom prst="rect">
              <a:avLst/>
            </a:prstGeom>
            <a:noFill/>
            <a:ln w="9525">
              <a:noFill/>
              <a:miter lim="800000"/>
              <a:headEnd/>
              <a:tailEnd/>
            </a:ln>
          </p:spPr>
          <p:txBody>
            <a:bodyPr wrap="none">
              <a:spAutoFit/>
            </a:bodyPr>
            <a:lstStyle/>
            <a:p>
              <a:r>
                <a:rPr lang="en-US" altLang="ja-JP" sz="1000"/>
                <a:t>Logger</a:t>
              </a:r>
            </a:p>
          </p:txBody>
        </p:sp>
        <p:sp>
          <p:nvSpPr>
            <p:cNvPr id="164" name="Text Box 8"/>
            <p:cNvSpPr txBox="1">
              <a:spLocks noChangeArrowheads="1"/>
            </p:cNvSpPr>
            <p:nvPr/>
          </p:nvSpPr>
          <p:spPr bwMode="auto">
            <a:xfrm>
              <a:off x="2011363" y="1700213"/>
              <a:ext cx="1424810" cy="403634"/>
            </a:xfrm>
            <a:prstGeom prst="rect">
              <a:avLst/>
            </a:prstGeom>
            <a:noFill/>
            <a:ln w="9525">
              <a:noFill/>
              <a:miter lim="800000"/>
              <a:headEnd/>
              <a:tailEnd/>
            </a:ln>
          </p:spPr>
          <p:txBody>
            <a:bodyPr wrap="none">
              <a:spAutoFit/>
            </a:bodyPr>
            <a:lstStyle/>
            <a:p>
              <a:r>
                <a:rPr lang="en-US" altLang="ja-JP" sz="1000"/>
                <a:t>DaqOperator</a:t>
              </a:r>
            </a:p>
          </p:txBody>
        </p:sp>
        <p:sp>
          <p:nvSpPr>
            <p:cNvPr id="165" name="Rectangle 9"/>
            <p:cNvSpPr>
              <a:spLocks noChangeArrowheads="1"/>
            </p:cNvSpPr>
            <p:nvPr/>
          </p:nvSpPr>
          <p:spPr bwMode="auto">
            <a:xfrm>
              <a:off x="1144588" y="4081463"/>
              <a:ext cx="133350" cy="166687"/>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66" name="Rectangle 10"/>
            <p:cNvSpPr>
              <a:spLocks noChangeArrowheads="1"/>
            </p:cNvSpPr>
            <p:nvPr/>
          </p:nvSpPr>
          <p:spPr bwMode="auto">
            <a:xfrm>
              <a:off x="1727200" y="4089400"/>
              <a:ext cx="130175" cy="166688"/>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67" name="Oval 11"/>
            <p:cNvSpPr>
              <a:spLocks noChangeArrowheads="1"/>
            </p:cNvSpPr>
            <p:nvPr/>
          </p:nvSpPr>
          <p:spPr bwMode="auto">
            <a:xfrm>
              <a:off x="1420813" y="3751263"/>
              <a:ext cx="184150" cy="146050"/>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68" name="Rectangle 12"/>
            <p:cNvSpPr>
              <a:spLocks noChangeArrowheads="1"/>
            </p:cNvSpPr>
            <p:nvPr/>
          </p:nvSpPr>
          <p:spPr bwMode="auto">
            <a:xfrm>
              <a:off x="1212850" y="3829050"/>
              <a:ext cx="573088" cy="693738"/>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169" name="Text Box 13"/>
            <p:cNvSpPr txBox="1">
              <a:spLocks noChangeArrowheads="1"/>
            </p:cNvSpPr>
            <p:nvPr/>
          </p:nvSpPr>
          <p:spPr bwMode="auto">
            <a:xfrm>
              <a:off x="1116013" y="4525963"/>
              <a:ext cx="1072680" cy="403634"/>
            </a:xfrm>
            <a:prstGeom prst="rect">
              <a:avLst/>
            </a:prstGeom>
            <a:noFill/>
            <a:ln w="9525">
              <a:noFill/>
              <a:miter lim="800000"/>
              <a:headEnd/>
              <a:tailEnd/>
            </a:ln>
          </p:spPr>
          <p:txBody>
            <a:bodyPr wrap="none">
              <a:spAutoFit/>
            </a:bodyPr>
            <a:lstStyle/>
            <a:p>
              <a:r>
                <a:rPr lang="en-US" altLang="ja-JP" sz="1000"/>
                <a:t>Gatherer</a:t>
              </a:r>
            </a:p>
          </p:txBody>
        </p:sp>
        <p:cxnSp>
          <p:nvCxnSpPr>
            <p:cNvPr id="170" name="AutoShape 14"/>
            <p:cNvCxnSpPr>
              <a:cxnSpLocks noChangeShapeType="1"/>
              <a:stCxn id="177" idx="4"/>
              <a:endCxn id="167" idx="0"/>
            </p:cNvCxnSpPr>
            <p:nvPr/>
          </p:nvCxnSpPr>
          <p:spPr bwMode="auto">
            <a:xfrm flipH="1">
              <a:off x="1512888" y="2817813"/>
              <a:ext cx="992187" cy="933450"/>
            </a:xfrm>
            <a:prstGeom prst="straightConnector1">
              <a:avLst/>
            </a:prstGeom>
            <a:noFill/>
            <a:ln w="38100">
              <a:solidFill>
                <a:schemeClr val="accent2"/>
              </a:solidFill>
              <a:prstDash val="sysDot"/>
              <a:round/>
              <a:headEnd/>
              <a:tailEnd/>
            </a:ln>
          </p:spPr>
        </p:cxnSp>
        <p:cxnSp>
          <p:nvCxnSpPr>
            <p:cNvPr id="171" name="AutoShape 15"/>
            <p:cNvCxnSpPr>
              <a:cxnSpLocks noChangeShapeType="1"/>
              <a:stCxn id="178" idx="4"/>
              <a:endCxn id="181" idx="0"/>
            </p:cNvCxnSpPr>
            <p:nvPr/>
          </p:nvCxnSpPr>
          <p:spPr bwMode="auto">
            <a:xfrm>
              <a:off x="2732088" y="2817813"/>
              <a:ext cx="911225" cy="938212"/>
            </a:xfrm>
            <a:prstGeom prst="straightConnector1">
              <a:avLst/>
            </a:prstGeom>
            <a:noFill/>
            <a:ln w="38100">
              <a:solidFill>
                <a:schemeClr val="accent2"/>
              </a:solidFill>
              <a:prstDash val="sysDot"/>
              <a:round/>
              <a:headEnd/>
              <a:tailEnd/>
            </a:ln>
          </p:spPr>
        </p:cxnSp>
        <p:cxnSp>
          <p:nvCxnSpPr>
            <p:cNvPr id="172" name="AutoShape 16"/>
            <p:cNvCxnSpPr>
              <a:cxnSpLocks noChangeShapeType="1"/>
              <a:stCxn id="166" idx="3"/>
              <a:endCxn id="180" idx="1"/>
            </p:cNvCxnSpPr>
            <p:nvPr/>
          </p:nvCxnSpPr>
          <p:spPr bwMode="auto">
            <a:xfrm>
              <a:off x="1857375" y="4173538"/>
              <a:ext cx="1423988" cy="1587"/>
            </a:xfrm>
            <a:prstGeom prst="straightConnector1">
              <a:avLst/>
            </a:prstGeom>
            <a:noFill/>
            <a:ln w="38100">
              <a:solidFill>
                <a:srgbClr val="FF0000"/>
              </a:solidFill>
              <a:round/>
              <a:headEnd/>
              <a:tailEnd/>
            </a:ln>
          </p:spPr>
        </p:cxnSp>
        <p:sp>
          <p:nvSpPr>
            <p:cNvPr id="173" name="AutoShape 31"/>
            <p:cNvSpPr>
              <a:spLocks noChangeArrowheads="1"/>
            </p:cNvSpPr>
            <p:nvPr/>
          </p:nvSpPr>
          <p:spPr bwMode="auto">
            <a:xfrm>
              <a:off x="4197350" y="4498975"/>
              <a:ext cx="395288" cy="376238"/>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a:p>
          </p:txBody>
        </p:sp>
        <p:cxnSp>
          <p:nvCxnSpPr>
            <p:cNvPr id="174" name="AutoShape 32"/>
            <p:cNvCxnSpPr>
              <a:cxnSpLocks noChangeShapeType="1"/>
              <a:stCxn id="182" idx="3"/>
              <a:endCxn id="173" idx="1"/>
            </p:cNvCxnSpPr>
            <p:nvPr/>
          </p:nvCxnSpPr>
          <p:spPr bwMode="auto">
            <a:xfrm>
              <a:off x="3925888" y="4170363"/>
              <a:ext cx="471487" cy="328612"/>
            </a:xfrm>
            <a:prstGeom prst="bentConnector2">
              <a:avLst/>
            </a:prstGeom>
            <a:noFill/>
            <a:ln w="9525">
              <a:solidFill>
                <a:schemeClr val="tx1"/>
              </a:solidFill>
              <a:miter lim="800000"/>
              <a:headEnd/>
              <a:tailEnd/>
            </a:ln>
          </p:spPr>
        </p:cxnSp>
        <p:grpSp>
          <p:nvGrpSpPr>
            <p:cNvPr id="17" name="Group 34"/>
            <p:cNvGrpSpPr>
              <a:grpSpLocks/>
            </p:cNvGrpSpPr>
            <p:nvPr/>
          </p:nvGrpSpPr>
          <p:grpSpPr bwMode="auto">
            <a:xfrm>
              <a:off x="2278060" y="2125667"/>
              <a:ext cx="655636" cy="692151"/>
              <a:chOff x="1494" y="1852"/>
              <a:chExt cx="507" cy="489"/>
            </a:xfrm>
          </p:grpSpPr>
          <p:sp>
            <p:nvSpPr>
              <p:cNvPr id="177" name="Oval 35"/>
              <p:cNvSpPr>
                <a:spLocks noChangeArrowheads="1"/>
              </p:cNvSpPr>
              <p:nvPr/>
            </p:nvSpPr>
            <p:spPr bwMode="auto">
              <a:xfrm>
                <a:off x="1597" y="223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78" name="Oval 36"/>
              <p:cNvSpPr>
                <a:spLocks noChangeArrowheads="1"/>
              </p:cNvSpPr>
              <p:nvPr/>
            </p:nvSpPr>
            <p:spPr bwMode="auto">
              <a:xfrm>
                <a:off x="1774" y="223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79" name="Rectangle 37"/>
              <p:cNvSpPr>
                <a:spLocks noChangeArrowheads="1"/>
              </p:cNvSpPr>
              <p:nvPr/>
            </p:nvSpPr>
            <p:spPr bwMode="auto">
              <a:xfrm>
                <a:off x="1494" y="1852"/>
                <a:ext cx="507" cy="42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176" name="Text Box 45"/>
            <p:cNvSpPr txBox="1">
              <a:spLocks noChangeArrowheads="1"/>
            </p:cNvSpPr>
            <p:nvPr/>
          </p:nvSpPr>
          <p:spPr bwMode="auto">
            <a:xfrm>
              <a:off x="816733" y="5133343"/>
              <a:ext cx="3813505" cy="756815"/>
            </a:xfrm>
            <a:prstGeom prst="rect">
              <a:avLst/>
            </a:prstGeom>
            <a:noFill/>
            <a:ln w="9525">
              <a:noFill/>
              <a:miter lim="800000"/>
              <a:headEnd/>
              <a:tailEnd/>
            </a:ln>
          </p:spPr>
          <p:txBody>
            <a:bodyPr wrap="none">
              <a:spAutoFit/>
            </a:bodyPr>
            <a:lstStyle/>
            <a:p>
              <a:r>
                <a:rPr lang="ja-JP" altLang="en-US" sz="1200"/>
                <a:t>モニターなしでデータをディスクに</a:t>
              </a:r>
            </a:p>
            <a:p>
              <a:r>
                <a:rPr lang="ja-JP" altLang="en-US" sz="1200"/>
                <a:t>セーブする</a:t>
              </a:r>
            </a:p>
          </p:txBody>
        </p:sp>
      </p:grpSp>
      <p:grpSp>
        <p:nvGrpSpPr>
          <p:cNvPr id="18" name="グループ化 182"/>
          <p:cNvGrpSpPr/>
          <p:nvPr/>
        </p:nvGrpSpPr>
        <p:grpSpPr>
          <a:xfrm>
            <a:off x="5802183" y="3880160"/>
            <a:ext cx="2129013" cy="2542906"/>
            <a:chOff x="5651500" y="1844675"/>
            <a:chExt cx="3092497" cy="3696615"/>
          </a:xfrm>
        </p:grpSpPr>
        <p:sp>
          <p:nvSpPr>
            <p:cNvPr id="184" name="Text Box 17"/>
            <p:cNvSpPr txBox="1">
              <a:spLocks noChangeArrowheads="1"/>
            </p:cNvSpPr>
            <p:nvPr/>
          </p:nvSpPr>
          <p:spPr bwMode="auto">
            <a:xfrm>
              <a:off x="7853363" y="4476751"/>
              <a:ext cx="890634" cy="357931"/>
            </a:xfrm>
            <a:prstGeom prst="rect">
              <a:avLst/>
            </a:prstGeom>
            <a:noFill/>
            <a:ln w="9525">
              <a:noFill/>
              <a:miter lim="800000"/>
              <a:headEnd/>
              <a:tailEnd/>
            </a:ln>
          </p:spPr>
          <p:txBody>
            <a:bodyPr wrap="none">
              <a:spAutoFit/>
            </a:bodyPr>
            <a:lstStyle/>
            <a:p>
              <a:r>
                <a:rPr lang="en-US" altLang="ja-JP" sz="1000"/>
                <a:t>Monitor</a:t>
              </a:r>
            </a:p>
          </p:txBody>
        </p:sp>
        <p:grpSp>
          <p:nvGrpSpPr>
            <p:cNvPr id="19" name="Group 18"/>
            <p:cNvGrpSpPr>
              <a:grpSpLocks/>
            </p:cNvGrpSpPr>
            <p:nvPr/>
          </p:nvGrpSpPr>
          <p:grpSpPr bwMode="auto">
            <a:xfrm>
              <a:off x="7854967" y="3760786"/>
              <a:ext cx="661990" cy="720724"/>
              <a:chOff x="4386" y="2009"/>
              <a:chExt cx="497" cy="540"/>
            </a:xfrm>
          </p:grpSpPr>
          <p:sp>
            <p:nvSpPr>
              <p:cNvPr id="200" name="Rectangle 19"/>
              <p:cNvSpPr>
                <a:spLocks noChangeArrowheads="1"/>
              </p:cNvSpPr>
              <p:nvPr/>
            </p:nvSpPr>
            <p:spPr bwMode="auto">
              <a:xfrm>
                <a:off x="4386" y="2248"/>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01" name="Oval 20"/>
              <p:cNvSpPr>
                <a:spLocks noChangeArrowheads="1"/>
              </p:cNvSpPr>
              <p:nvPr/>
            </p:nvSpPr>
            <p:spPr bwMode="auto">
              <a:xfrm>
                <a:off x="4593" y="200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202" name="Rectangle 21"/>
              <p:cNvSpPr>
                <a:spLocks noChangeArrowheads="1"/>
              </p:cNvSpPr>
              <p:nvPr/>
            </p:nvSpPr>
            <p:spPr bwMode="auto">
              <a:xfrm>
                <a:off x="4438" y="2057"/>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186" name="Text Box 22"/>
            <p:cNvSpPr txBox="1">
              <a:spLocks noChangeArrowheads="1"/>
            </p:cNvSpPr>
            <p:nvPr/>
          </p:nvSpPr>
          <p:spPr bwMode="auto">
            <a:xfrm>
              <a:off x="6523038" y="1844675"/>
              <a:ext cx="1263479" cy="357931"/>
            </a:xfrm>
            <a:prstGeom prst="rect">
              <a:avLst/>
            </a:prstGeom>
            <a:noFill/>
            <a:ln w="9525">
              <a:noFill/>
              <a:miter lim="800000"/>
              <a:headEnd/>
              <a:tailEnd/>
            </a:ln>
          </p:spPr>
          <p:txBody>
            <a:bodyPr wrap="none">
              <a:spAutoFit/>
            </a:bodyPr>
            <a:lstStyle/>
            <a:p>
              <a:r>
                <a:rPr lang="en-US" altLang="ja-JP" sz="1000"/>
                <a:t>DaqOperator</a:t>
              </a:r>
            </a:p>
          </p:txBody>
        </p:sp>
        <p:sp>
          <p:nvSpPr>
            <p:cNvPr id="187" name="Rectangle 23"/>
            <p:cNvSpPr>
              <a:spLocks noChangeArrowheads="1"/>
            </p:cNvSpPr>
            <p:nvPr/>
          </p:nvSpPr>
          <p:spPr bwMode="auto">
            <a:xfrm>
              <a:off x="5651500" y="4064000"/>
              <a:ext cx="136525" cy="15557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88" name="Rectangle 24"/>
            <p:cNvSpPr>
              <a:spLocks noChangeArrowheads="1"/>
            </p:cNvSpPr>
            <p:nvPr/>
          </p:nvSpPr>
          <p:spPr bwMode="auto">
            <a:xfrm>
              <a:off x="6251575" y="4076700"/>
              <a:ext cx="134938" cy="15557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89" name="Oval 25"/>
            <p:cNvSpPr>
              <a:spLocks noChangeArrowheads="1"/>
            </p:cNvSpPr>
            <p:nvPr/>
          </p:nvSpPr>
          <p:spPr bwMode="auto">
            <a:xfrm>
              <a:off x="5935663" y="3759200"/>
              <a:ext cx="192087" cy="134938"/>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90" name="Rectangle 26"/>
            <p:cNvSpPr>
              <a:spLocks noChangeArrowheads="1"/>
            </p:cNvSpPr>
            <p:nvPr/>
          </p:nvSpPr>
          <p:spPr bwMode="auto">
            <a:xfrm>
              <a:off x="5721350" y="3830638"/>
              <a:ext cx="592138" cy="655637"/>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191" name="Text Box 27"/>
            <p:cNvSpPr txBox="1">
              <a:spLocks noChangeArrowheads="1"/>
            </p:cNvSpPr>
            <p:nvPr/>
          </p:nvSpPr>
          <p:spPr bwMode="auto">
            <a:xfrm>
              <a:off x="5654675" y="4498975"/>
              <a:ext cx="951221" cy="357931"/>
            </a:xfrm>
            <a:prstGeom prst="rect">
              <a:avLst/>
            </a:prstGeom>
            <a:noFill/>
            <a:ln w="9525">
              <a:noFill/>
              <a:miter lim="800000"/>
              <a:headEnd/>
              <a:tailEnd/>
            </a:ln>
          </p:spPr>
          <p:txBody>
            <a:bodyPr wrap="none">
              <a:spAutoFit/>
            </a:bodyPr>
            <a:lstStyle/>
            <a:p>
              <a:r>
                <a:rPr lang="en-US" altLang="ja-JP" sz="1000"/>
                <a:t>Gatherer</a:t>
              </a:r>
            </a:p>
          </p:txBody>
        </p:sp>
        <p:cxnSp>
          <p:nvCxnSpPr>
            <p:cNvPr id="192" name="AutoShape 28"/>
            <p:cNvCxnSpPr>
              <a:cxnSpLocks noChangeShapeType="1"/>
              <a:stCxn id="197" idx="4"/>
              <a:endCxn id="189" idx="0"/>
            </p:cNvCxnSpPr>
            <p:nvPr/>
          </p:nvCxnSpPr>
          <p:spPr bwMode="auto">
            <a:xfrm flipH="1">
              <a:off x="6030913" y="2878138"/>
              <a:ext cx="981075" cy="881062"/>
            </a:xfrm>
            <a:prstGeom prst="straightConnector1">
              <a:avLst/>
            </a:prstGeom>
            <a:noFill/>
            <a:ln w="38100">
              <a:solidFill>
                <a:schemeClr val="accent2"/>
              </a:solidFill>
              <a:prstDash val="sysDot"/>
              <a:round/>
              <a:headEnd/>
              <a:tailEnd/>
            </a:ln>
          </p:spPr>
        </p:cxnSp>
        <p:cxnSp>
          <p:nvCxnSpPr>
            <p:cNvPr id="193" name="AutoShape 29"/>
            <p:cNvCxnSpPr>
              <a:cxnSpLocks noChangeShapeType="1"/>
              <a:stCxn id="198" idx="4"/>
              <a:endCxn id="201" idx="0"/>
            </p:cNvCxnSpPr>
            <p:nvPr/>
          </p:nvCxnSpPr>
          <p:spPr bwMode="auto">
            <a:xfrm>
              <a:off x="7246938" y="2878138"/>
              <a:ext cx="979487" cy="882650"/>
            </a:xfrm>
            <a:prstGeom prst="straightConnector1">
              <a:avLst/>
            </a:prstGeom>
            <a:noFill/>
            <a:ln w="38100">
              <a:solidFill>
                <a:schemeClr val="accent2"/>
              </a:solidFill>
              <a:prstDash val="sysDot"/>
              <a:round/>
              <a:headEnd/>
              <a:tailEnd/>
            </a:ln>
          </p:spPr>
        </p:cxnSp>
        <p:cxnSp>
          <p:nvCxnSpPr>
            <p:cNvPr id="194" name="AutoShape 30"/>
            <p:cNvCxnSpPr>
              <a:cxnSpLocks noChangeShapeType="1"/>
              <a:stCxn id="188" idx="3"/>
              <a:endCxn id="200" idx="1"/>
            </p:cNvCxnSpPr>
            <p:nvPr/>
          </p:nvCxnSpPr>
          <p:spPr bwMode="auto">
            <a:xfrm>
              <a:off x="6386513" y="4156075"/>
              <a:ext cx="1468437" cy="1588"/>
            </a:xfrm>
            <a:prstGeom prst="straightConnector1">
              <a:avLst/>
            </a:prstGeom>
            <a:noFill/>
            <a:ln w="38100">
              <a:solidFill>
                <a:srgbClr val="FF0000"/>
              </a:solidFill>
              <a:round/>
              <a:headEnd/>
              <a:tailEnd/>
            </a:ln>
          </p:spPr>
        </p:cxnSp>
        <p:grpSp>
          <p:nvGrpSpPr>
            <p:cNvPr id="20" name="Group 38"/>
            <p:cNvGrpSpPr>
              <a:grpSpLocks/>
            </p:cNvGrpSpPr>
            <p:nvPr/>
          </p:nvGrpSpPr>
          <p:grpSpPr bwMode="auto">
            <a:xfrm>
              <a:off x="6778619" y="2216610"/>
              <a:ext cx="674687" cy="661521"/>
              <a:chOff x="3807" y="1069"/>
              <a:chExt cx="507" cy="497"/>
            </a:xfrm>
          </p:grpSpPr>
          <p:sp>
            <p:nvSpPr>
              <p:cNvPr id="197" name="Oval 39"/>
              <p:cNvSpPr>
                <a:spLocks noChangeArrowheads="1"/>
              </p:cNvSpPr>
              <p:nvPr/>
            </p:nvSpPr>
            <p:spPr bwMode="auto">
              <a:xfrm>
                <a:off x="3910" y="14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98" name="Oval 40"/>
              <p:cNvSpPr>
                <a:spLocks noChangeArrowheads="1"/>
              </p:cNvSpPr>
              <p:nvPr/>
            </p:nvSpPr>
            <p:spPr bwMode="auto">
              <a:xfrm>
                <a:off x="4087" y="14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99" name="Rectangle 41"/>
              <p:cNvSpPr>
                <a:spLocks noChangeArrowheads="1"/>
              </p:cNvSpPr>
              <p:nvPr/>
            </p:nvSpPr>
            <p:spPr bwMode="auto">
              <a:xfrm>
                <a:off x="3807" y="1069"/>
                <a:ext cx="507" cy="42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196" name="Text Box 46"/>
            <p:cNvSpPr txBox="1">
              <a:spLocks noChangeArrowheads="1"/>
            </p:cNvSpPr>
            <p:nvPr/>
          </p:nvSpPr>
          <p:spPr bwMode="auto">
            <a:xfrm>
              <a:off x="5665862" y="4870169"/>
              <a:ext cx="3027503" cy="671121"/>
            </a:xfrm>
            <a:prstGeom prst="rect">
              <a:avLst/>
            </a:prstGeom>
            <a:noFill/>
            <a:ln w="9525">
              <a:noFill/>
              <a:miter lim="800000"/>
              <a:headEnd/>
              <a:tailEnd/>
            </a:ln>
          </p:spPr>
          <p:txBody>
            <a:bodyPr wrap="none">
              <a:spAutoFit/>
            </a:bodyPr>
            <a:lstStyle/>
            <a:p>
              <a:r>
                <a:rPr lang="ja-JP" altLang="en-US" sz="1200"/>
                <a:t>データセーブなしでオンライン</a:t>
              </a:r>
            </a:p>
            <a:p>
              <a:r>
                <a:rPr lang="ja-JP" altLang="en-US" sz="1200"/>
                <a:t>モニターする</a:t>
              </a:r>
            </a:p>
          </p:txBody>
        </p:sp>
      </p:grpSp>
      <p:sp>
        <p:nvSpPr>
          <p:cNvPr id="140" name="日付プレースホルダ 139"/>
          <p:cNvSpPr>
            <a:spLocks noGrp="1"/>
          </p:cNvSpPr>
          <p:nvPr>
            <p:ph type="dt" sz="half" idx="10"/>
          </p:nvPr>
        </p:nvSpPr>
        <p:spPr/>
        <p:txBody>
          <a:bodyPr/>
          <a:lstStyle/>
          <a:p>
            <a:r>
              <a:rPr kumimoji="1" lang="en-US" altLang="ja-JP" smtClean="0"/>
              <a:t>2011-08-03</a:t>
            </a:r>
            <a:endParaRPr kumimoji="1" lang="ja-JP"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番号プレースホルダ 5"/>
          <p:cNvSpPr>
            <a:spLocks noGrp="1"/>
          </p:cNvSpPr>
          <p:nvPr>
            <p:ph type="sldNum" sz="quarter" idx="12"/>
          </p:nvPr>
        </p:nvSpPr>
        <p:spPr>
          <a:noFill/>
        </p:spPr>
        <p:txBody>
          <a:bodyPr/>
          <a:lstStyle/>
          <a:p>
            <a:fld id="{603D1970-729F-417F-A384-FA2FC9761604}" type="slidenum">
              <a:rPr lang="en-US" altLang="ja-JP" smtClean="0">
                <a:ea typeface="ＭＳ Ｐゴシック" charset="-128"/>
              </a:rPr>
              <a:pPr/>
              <a:t>11</a:t>
            </a:fld>
            <a:endParaRPr lang="en-US" altLang="ja-JP" smtClean="0">
              <a:ea typeface="ＭＳ Ｐゴシック" charset="-128"/>
            </a:endParaRPr>
          </a:p>
        </p:txBody>
      </p:sp>
      <p:sp>
        <p:nvSpPr>
          <p:cNvPr id="17411" name="Rectangle 6"/>
          <p:cNvSpPr>
            <a:spLocks noGrp="1" noChangeArrowheads="1"/>
          </p:cNvSpPr>
          <p:nvPr>
            <p:ph type="title"/>
          </p:nvPr>
        </p:nvSpPr>
        <p:spPr>
          <a:xfrm>
            <a:off x="250825" y="188913"/>
            <a:ext cx="8713788" cy="936625"/>
          </a:xfrm>
        </p:spPr>
        <p:txBody>
          <a:bodyPr>
            <a:normAutofit fontScale="90000"/>
          </a:bodyPr>
          <a:lstStyle/>
          <a:p>
            <a:pPr eaLnBrk="1" hangingPunct="1"/>
            <a:r>
              <a:rPr lang="en-US" altLang="ja-JP" sz="3600" smtClean="0"/>
              <a:t>DAQ</a:t>
            </a:r>
            <a:r>
              <a:rPr lang="ja-JP" altLang="en-US" sz="3600" smtClean="0"/>
              <a:t>コンポーネント構成例 </a:t>
            </a:r>
            <a:r>
              <a:rPr lang="en-US" altLang="ja-JP" sz="3600" smtClean="0"/>
              <a:t>(2)</a:t>
            </a:r>
            <a:r>
              <a:rPr lang="ja-JP" altLang="en-US" sz="3600" smtClean="0"/>
              <a:t/>
            </a:r>
            <a:br>
              <a:rPr lang="ja-JP" altLang="en-US" sz="3600" smtClean="0"/>
            </a:br>
            <a:r>
              <a:rPr lang="ja-JP" altLang="en-US" sz="3600" smtClean="0"/>
              <a:t>ネットワーク透過性</a:t>
            </a:r>
          </a:p>
        </p:txBody>
      </p:sp>
      <p:sp>
        <p:nvSpPr>
          <p:cNvPr id="17412" name="AutoShape 4"/>
          <p:cNvSpPr>
            <a:spLocks noChangeArrowheads="1"/>
          </p:cNvSpPr>
          <p:nvPr/>
        </p:nvSpPr>
        <p:spPr bwMode="auto">
          <a:xfrm>
            <a:off x="1270000" y="1773238"/>
            <a:ext cx="2833688" cy="2808287"/>
          </a:xfrm>
          <a:prstGeom prst="roundRect">
            <a:avLst>
              <a:gd name="adj" fmla="val 16667"/>
            </a:avLst>
          </a:prstGeom>
          <a:solidFill>
            <a:srgbClr val="CC99FF"/>
          </a:solidFill>
          <a:ln w="9525">
            <a:noFill/>
            <a:round/>
            <a:headEnd/>
            <a:tailEnd/>
          </a:ln>
        </p:spPr>
        <p:txBody>
          <a:bodyPr wrap="none" anchor="ctr"/>
          <a:lstStyle/>
          <a:p>
            <a:endParaRPr lang="ja-JP" altLang="en-US"/>
          </a:p>
        </p:txBody>
      </p:sp>
      <p:grpSp>
        <p:nvGrpSpPr>
          <p:cNvPr id="2" name="Group 7"/>
          <p:cNvGrpSpPr>
            <a:grpSpLocks/>
          </p:cNvGrpSpPr>
          <p:nvPr/>
        </p:nvGrpSpPr>
        <p:grpSpPr bwMode="auto">
          <a:xfrm>
            <a:off x="2651125" y="3303588"/>
            <a:ext cx="698500" cy="809625"/>
            <a:chOff x="4386" y="2009"/>
            <a:chExt cx="497" cy="540"/>
          </a:xfrm>
        </p:grpSpPr>
        <p:sp>
          <p:nvSpPr>
            <p:cNvPr id="14344" name="Rectangle 8"/>
            <p:cNvSpPr>
              <a:spLocks noChangeArrowheads="1"/>
            </p:cNvSpPr>
            <p:nvPr/>
          </p:nvSpPr>
          <p:spPr bwMode="auto">
            <a:xfrm>
              <a:off x="4386" y="2248"/>
              <a:ext cx="102" cy="114"/>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7469" name="Oval 9"/>
            <p:cNvSpPr>
              <a:spLocks noChangeArrowheads="1"/>
            </p:cNvSpPr>
            <p:nvPr/>
          </p:nvSpPr>
          <p:spPr bwMode="auto">
            <a:xfrm>
              <a:off x="4593" y="200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4346" name="Rectangle 10"/>
            <p:cNvSpPr>
              <a:spLocks noChangeArrowheads="1"/>
            </p:cNvSpPr>
            <p:nvPr/>
          </p:nvSpPr>
          <p:spPr bwMode="auto">
            <a:xfrm>
              <a:off x="4438" y="2057"/>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17414" name="Text Box 11"/>
          <p:cNvSpPr txBox="1">
            <a:spLocks noChangeArrowheads="1"/>
          </p:cNvSpPr>
          <p:nvPr/>
        </p:nvSpPr>
        <p:spPr bwMode="auto">
          <a:xfrm>
            <a:off x="2619375" y="4105275"/>
            <a:ext cx="895350" cy="366713"/>
          </a:xfrm>
          <a:prstGeom prst="rect">
            <a:avLst/>
          </a:prstGeom>
          <a:noFill/>
          <a:ln w="9525">
            <a:noFill/>
            <a:miter lim="800000"/>
            <a:headEnd/>
            <a:tailEnd/>
          </a:ln>
        </p:spPr>
        <p:txBody>
          <a:bodyPr wrap="none">
            <a:spAutoFit/>
          </a:bodyPr>
          <a:lstStyle/>
          <a:p>
            <a:r>
              <a:rPr lang="en-US" altLang="ja-JP"/>
              <a:t>Logger</a:t>
            </a:r>
          </a:p>
        </p:txBody>
      </p:sp>
      <p:sp>
        <p:nvSpPr>
          <p:cNvPr id="17415" name="Text Box 12"/>
          <p:cNvSpPr txBox="1">
            <a:spLocks noChangeArrowheads="1"/>
          </p:cNvSpPr>
          <p:nvPr/>
        </p:nvSpPr>
        <p:spPr bwMode="auto">
          <a:xfrm>
            <a:off x="1795463" y="1841500"/>
            <a:ext cx="1504950" cy="366713"/>
          </a:xfrm>
          <a:prstGeom prst="rect">
            <a:avLst/>
          </a:prstGeom>
          <a:noFill/>
          <a:ln w="9525">
            <a:noFill/>
            <a:miter lim="800000"/>
            <a:headEnd/>
            <a:tailEnd/>
          </a:ln>
        </p:spPr>
        <p:txBody>
          <a:bodyPr wrap="none">
            <a:spAutoFit/>
          </a:bodyPr>
          <a:lstStyle/>
          <a:p>
            <a:r>
              <a:rPr lang="en-US" altLang="ja-JP"/>
              <a:t>DaqOperator</a:t>
            </a:r>
          </a:p>
        </p:txBody>
      </p:sp>
      <p:grpSp>
        <p:nvGrpSpPr>
          <p:cNvPr id="3" name="Group 13"/>
          <p:cNvGrpSpPr>
            <a:grpSpLocks/>
          </p:cNvGrpSpPr>
          <p:nvPr/>
        </p:nvGrpSpPr>
        <p:grpSpPr bwMode="auto">
          <a:xfrm>
            <a:off x="1428750" y="3300413"/>
            <a:ext cx="774700" cy="819150"/>
            <a:chOff x="970" y="2019"/>
            <a:chExt cx="551" cy="546"/>
          </a:xfrm>
        </p:grpSpPr>
        <p:sp>
          <p:nvSpPr>
            <p:cNvPr id="14350" name="Rectangle 14"/>
            <p:cNvSpPr>
              <a:spLocks noChangeArrowheads="1"/>
            </p:cNvSpPr>
            <p:nvPr/>
          </p:nvSpPr>
          <p:spPr bwMode="auto">
            <a:xfrm>
              <a:off x="970" y="2253"/>
              <a:ext cx="102" cy="117"/>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4351" name="Rectangle 15"/>
            <p:cNvSpPr>
              <a:spLocks noChangeArrowheads="1"/>
            </p:cNvSpPr>
            <p:nvPr/>
          </p:nvSpPr>
          <p:spPr bwMode="auto">
            <a:xfrm>
              <a:off x="1419" y="2258"/>
              <a:ext cx="102" cy="11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7466" name="Oval 16"/>
            <p:cNvSpPr>
              <a:spLocks noChangeArrowheads="1"/>
            </p:cNvSpPr>
            <p:nvPr/>
          </p:nvSpPr>
          <p:spPr bwMode="auto">
            <a:xfrm>
              <a:off x="1182" y="201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4353" name="Rectangle 17"/>
            <p:cNvSpPr>
              <a:spLocks noChangeArrowheads="1"/>
            </p:cNvSpPr>
            <p:nvPr/>
          </p:nvSpPr>
          <p:spPr bwMode="auto">
            <a:xfrm>
              <a:off x="1021" y="2073"/>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17417" name="Text Box 18"/>
          <p:cNvSpPr txBox="1">
            <a:spLocks noChangeArrowheads="1"/>
          </p:cNvSpPr>
          <p:nvPr/>
        </p:nvSpPr>
        <p:spPr bwMode="auto">
          <a:xfrm>
            <a:off x="1374775" y="4122738"/>
            <a:ext cx="1085850" cy="366712"/>
          </a:xfrm>
          <a:prstGeom prst="rect">
            <a:avLst/>
          </a:prstGeom>
          <a:noFill/>
          <a:ln w="9525">
            <a:noFill/>
            <a:miter lim="800000"/>
            <a:headEnd/>
            <a:tailEnd/>
          </a:ln>
        </p:spPr>
        <p:txBody>
          <a:bodyPr wrap="none">
            <a:spAutoFit/>
          </a:bodyPr>
          <a:lstStyle/>
          <a:p>
            <a:r>
              <a:rPr lang="en-US" altLang="ja-JP"/>
              <a:t>Gatherer</a:t>
            </a:r>
          </a:p>
        </p:txBody>
      </p:sp>
      <p:cxnSp>
        <p:nvCxnSpPr>
          <p:cNvPr id="17418" name="AutoShape 19"/>
          <p:cNvCxnSpPr>
            <a:cxnSpLocks noChangeShapeType="1"/>
            <a:stCxn id="17461" idx="4"/>
            <a:endCxn id="17466" idx="0"/>
          </p:cNvCxnSpPr>
          <p:nvPr/>
        </p:nvCxnSpPr>
        <p:spPr bwMode="auto">
          <a:xfrm flipH="1">
            <a:off x="1828800" y="2882900"/>
            <a:ext cx="503238" cy="417513"/>
          </a:xfrm>
          <a:prstGeom prst="straightConnector1">
            <a:avLst/>
          </a:prstGeom>
          <a:noFill/>
          <a:ln w="19050">
            <a:solidFill>
              <a:schemeClr val="accent2"/>
            </a:solidFill>
            <a:prstDash val="dash"/>
            <a:round/>
            <a:headEnd/>
            <a:tailEnd/>
          </a:ln>
        </p:spPr>
      </p:cxnSp>
      <p:cxnSp>
        <p:nvCxnSpPr>
          <p:cNvPr id="17419" name="AutoShape 20"/>
          <p:cNvCxnSpPr>
            <a:cxnSpLocks noChangeShapeType="1"/>
            <a:stCxn id="17462" idx="4"/>
            <a:endCxn id="17469" idx="0"/>
          </p:cNvCxnSpPr>
          <p:nvPr/>
        </p:nvCxnSpPr>
        <p:spPr bwMode="auto">
          <a:xfrm>
            <a:off x="2581275" y="2882900"/>
            <a:ext cx="461963" cy="420688"/>
          </a:xfrm>
          <a:prstGeom prst="straightConnector1">
            <a:avLst/>
          </a:prstGeom>
          <a:noFill/>
          <a:ln w="19050">
            <a:solidFill>
              <a:schemeClr val="accent2"/>
            </a:solidFill>
            <a:prstDash val="dash"/>
            <a:round/>
            <a:headEnd/>
            <a:tailEnd/>
          </a:ln>
        </p:spPr>
      </p:cxnSp>
      <p:cxnSp>
        <p:nvCxnSpPr>
          <p:cNvPr id="17420" name="AutoShape 21"/>
          <p:cNvCxnSpPr>
            <a:cxnSpLocks noChangeShapeType="1"/>
            <a:stCxn id="14351" idx="3"/>
            <a:endCxn id="14344" idx="1"/>
          </p:cNvCxnSpPr>
          <p:nvPr/>
        </p:nvCxnSpPr>
        <p:spPr bwMode="auto">
          <a:xfrm>
            <a:off x="2203450" y="3748088"/>
            <a:ext cx="447675" cy="1587"/>
          </a:xfrm>
          <a:prstGeom prst="straightConnector1">
            <a:avLst/>
          </a:prstGeom>
          <a:noFill/>
          <a:ln w="19050">
            <a:solidFill>
              <a:srgbClr val="FF0066"/>
            </a:solidFill>
            <a:round/>
            <a:headEnd/>
            <a:tailEnd/>
          </a:ln>
        </p:spPr>
      </p:cxnSp>
      <p:sp>
        <p:nvSpPr>
          <p:cNvPr id="17421" name="AutoShape 22"/>
          <p:cNvSpPr>
            <a:spLocks noChangeArrowheads="1"/>
          </p:cNvSpPr>
          <p:nvPr/>
        </p:nvSpPr>
        <p:spPr bwMode="auto">
          <a:xfrm>
            <a:off x="3487738" y="3889375"/>
            <a:ext cx="428625" cy="400050"/>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a:p>
        </p:txBody>
      </p:sp>
      <p:cxnSp>
        <p:nvCxnSpPr>
          <p:cNvPr id="17422" name="AutoShape 23"/>
          <p:cNvCxnSpPr>
            <a:cxnSpLocks noChangeShapeType="1"/>
            <a:stCxn id="14346" idx="3"/>
            <a:endCxn id="17421" idx="1"/>
          </p:cNvCxnSpPr>
          <p:nvPr/>
        </p:nvCxnSpPr>
        <p:spPr bwMode="auto">
          <a:xfrm>
            <a:off x="3349625" y="3744913"/>
            <a:ext cx="354013" cy="144462"/>
          </a:xfrm>
          <a:prstGeom prst="bentConnector2">
            <a:avLst/>
          </a:prstGeom>
          <a:noFill/>
          <a:ln w="9525">
            <a:solidFill>
              <a:schemeClr val="tx1"/>
            </a:solidFill>
            <a:miter lim="800000"/>
            <a:headEnd/>
            <a:tailEnd/>
          </a:ln>
        </p:spPr>
      </p:cxnSp>
      <p:grpSp>
        <p:nvGrpSpPr>
          <p:cNvPr id="4" name="Group 24"/>
          <p:cNvGrpSpPr>
            <a:grpSpLocks/>
          </p:cNvGrpSpPr>
          <p:nvPr/>
        </p:nvGrpSpPr>
        <p:grpSpPr bwMode="auto">
          <a:xfrm>
            <a:off x="2085975" y="2149475"/>
            <a:ext cx="712788" cy="733425"/>
            <a:chOff x="1494" y="1852"/>
            <a:chExt cx="507" cy="489"/>
          </a:xfrm>
        </p:grpSpPr>
        <p:sp>
          <p:nvSpPr>
            <p:cNvPr id="17461" name="Oval 25"/>
            <p:cNvSpPr>
              <a:spLocks noChangeArrowheads="1"/>
            </p:cNvSpPr>
            <p:nvPr/>
          </p:nvSpPr>
          <p:spPr bwMode="auto">
            <a:xfrm>
              <a:off x="1597" y="223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7462" name="Oval 26"/>
            <p:cNvSpPr>
              <a:spLocks noChangeArrowheads="1"/>
            </p:cNvSpPr>
            <p:nvPr/>
          </p:nvSpPr>
          <p:spPr bwMode="auto">
            <a:xfrm>
              <a:off x="1774" y="223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4363" name="Rectangle 27"/>
            <p:cNvSpPr>
              <a:spLocks noChangeArrowheads="1"/>
            </p:cNvSpPr>
            <p:nvPr/>
          </p:nvSpPr>
          <p:spPr bwMode="auto">
            <a:xfrm>
              <a:off x="1494" y="1852"/>
              <a:ext cx="507" cy="42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grpSp>
        <p:nvGrpSpPr>
          <p:cNvPr id="5" name="Group 63"/>
          <p:cNvGrpSpPr>
            <a:grpSpLocks/>
          </p:cNvGrpSpPr>
          <p:nvPr/>
        </p:nvGrpSpPr>
        <p:grpSpPr bwMode="auto">
          <a:xfrm>
            <a:off x="246063" y="3368675"/>
            <a:ext cx="731837" cy="742950"/>
            <a:chOff x="155" y="2122"/>
            <a:chExt cx="461" cy="468"/>
          </a:xfrm>
        </p:grpSpPr>
        <p:sp>
          <p:nvSpPr>
            <p:cNvPr id="14364" name="Rectangle 28"/>
            <p:cNvSpPr>
              <a:spLocks noChangeArrowheads="1"/>
            </p:cNvSpPr>
            <p:nvPr/>
          </p:nvSpPr>
          <p:spPr bwMode="auto">
            <a:xfrm>
              <a:off x="526" y="2301"/>
              <a:ext cx="90" cy="111"/>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7460" name="Rectangle 29"/>
            <p:cNvSpPr>
              <a:spLocks noChangeArrowheads="1"/>
            </p:cNvSpPr>
            <p:nvPr/>
          </p:nvSpPr>
          <p:spPr bwMode="auto">
            <a:xfrm>
              <a:off x="155" y="2122"/>
              <a:ext cx="410" cy="468"/>
            </a:xfrm>
            <a:prstGeom prst="rect">
              <a:avLst/>
            </a:prstGeom>
            <a:solidFill>
              <a:srgbClr val="FFCC99"/>
            </a:solidFill>
            <a:ln w="9525">
              <a:solidFill>
                <a:schemeClr val="tx1"/>
              </a:solidFill>
              <a:miter lim="800000"/>
              <a:headEnd/>
              <a:tailEnd/>
            </a:ln>
          </p:spPr>
          <p:txBody>
            <a:bodyPr wrap="none" anchor="ctr"/>
            <a:lstStyle/>
            <a:p>
              <a:endParaRPr lang="ja-JP" altLang="en-US"/>
            </a:p>
          </p:txBody>
        </p:sp>
      </p:grpSp>
      <p:sp>
        <p:nvSpPr>
          <p:cNvPr id="17425" name="Rectangle 30"/>
          <p:cNvSpPr>
            <a:spLocks noChangeArrowheads="1"/>
          </p:cNvSpPr>
          <p:nvPr/>
        </p:nvSpPr>
        <p:spPr bwMode="auto">
          <a:xfrm>
            <a:off x="179388" y="4132263"/>
            <a:ext cx="882650" cy="366712"/>
          </a:xfrm>
          <a:prstGeom prst="rect">
            <a:avLst/>
          </a:prstGeom>
          <a:noFill/>
          <a:ln w="9525">
            <a:noFill/>
            <a:miter lim="800000"/>
            <a:headEnd/>
            <a:tailEnd/>
          </a:ln>
        </p:spPr>
        <p:txBody>
          <a:bodyPr wrap="none">
            <a:spAutoFit/>
          </a:bodyPr>
          <a:lstStyle/>
          <a:p>
            <a:r>
              <a:rPr lang="en-US" altLang="ja-JP"/>
              <a:t>Device</a:t>
            </a:r>
          </a:p>
        </p:txBody>
      </p:sp>
      <p:cxnSp>
        <p:nvCxnSpPr>
          <p:cNvPr id="17426" name="AutoShape 31"/>
          <p:cNvCxnSpPr>
            <a:cxnSpLocks noChangeShapeType="1"/>
            <a:stCxn id="14364" idx="3"/>
            <a:endCxn id="14350" idx="1"/>
          </p:cNvCxnSpPr>
          <p:nvPr/>
        </p:nvCxnSpPr>
        <p:spPr bwMode="auto">
          <a:xfrm flipV="1">
            <a:off x="977900" y="3740150"/>
            <a:ext cx="450850" cy="1588"/>
          </a:xfrm>
          <a:prstGeom prst="straightConnector1">
            <a:avLst/>
          </a:prstGeom>
          <a:noFill/>
          <a:ln w="9525">
            <a:solidFill>
              <a:srgbClr val="FF0066"/>
            </a:solidFill>
            <a:round/>
            <a:headEnd/>
            <a:tailEnd/>
          </a:ln>
        </p:spPr>
      </p:cxnSp>
      <p:grpSp>
        <p:nvGrpSpPr>
          <p:cNvPr id="6" name="Group 62"/>
          <p:cNvGrpSpPr>
            <a:grpSpLocks/>
          </p:cNvGrpSpPr>
          <p:nvPr/>
        </p:nvGrpSpPr>
        <p:grpSpPr bwMode="auto">
          <a:xfrm>
            <a:off x="4356100" y="1628775"/>
            <a:ext cx="4537075" cy="3228975"/>
            <a:chOff x="2902" y="1434"/>
            <a:chExt cx="2858" cy="2034"/>
          </a:xfrm>
        </p:grpSpPr>
        <p:sp>
          <p:nvSpPr>
            <p:cNvPr id="17432" name="AutoShape 2"/>
            <p:cNvSpPr>
              <a:spLocks noChangeArrowheads="1"/>
            </p:cNvSpPr>
            <p:nvPr/>
          </p:nvSpPr>
          <p:spPr bwMode="auto">
            <a:xfrm>
              <a:off x="4815" y="2653"/>
              <a:ext cx="945" cy="799"/>
            </a:xfrm>
            <a:prstGeom prst="roundRect">
              <a:avLst>
                <a:gd name="adj" fmla="val 16667"/>
              </a:avLst>
            </a:prstGeom>
            <a:solidFill>
              <a:srgbClr val="CC99FF"/>
            </a:solidFill>
            <a:ln w="9525">
              <a:noFill/>
              <a:round/>
              <a:headEnd/>
              <a:tailEnd/>
            </a:ln>
          </p:spPr>
          <p:txBody>
            <a:bodyPr wrap="none" anchor="ctr"/>
            <a:lstStyle/>
            <a:p>
              <a:endParaRPr lang="ja-JP" altLang="en-US"/>
            </a:p>
          </p:txBody>
        </p:sp>
        <p:sp>
          <p:nvSpPr>
            <p:cNvPr id="17433" name="AutoShape 3"/>
            <p:cNvSpPr>
              <a:spLocks noChangeArrowheads="1"/>
            </p:cNvSpPr>
            <p:nvPr/>
          </p:nvSpPr>
          <p:spPr bwMode="auto">
            <a:xfrm>
              <a:off x="3758" y="2652"/>
              <a:ext cx="851" cy="799"/>
            </a:xfrm>
            <a:prstGeom prst="roundRect">
              <a:avLst>
                <a:gd name="adj" fmla="val 16667"/>
              </a:avLst>
            </a:prstGeom>
            <a:solidFill>
              <a:srgbClr val="CC99FF"/>
            </a:solidFill>
            <a:ln w="9525">
              <a:noFill/>
              <a:round/>
              <a:headEnd/>
              <a:tailEnd/>
            </a:ln>
          </p:spPr>
          <p:txBody>
            <a:bodyPr wrap="none" anchor="ctr"/>
            <a:lstStyle/>
            <a:p>
              <a:endParaRPr lang="ja-JP" altLang="en-US"/>
            </a:p>
          </p:txBody>
        </p:sp>
        <p:sp>
          <p:nvSpPr>
            <p:cNvPr id="17434" name="AutoShape 5"/>
            <p:cNvSpPr>
              <a:spLocks noChangeArrowheads="1"/>
            </p:cNvSpPr>
            <p:nvPr/>
          </p:nvSpPr>
          <p:spPr bwMode="auto">
            <a:xfrm>
              <a:off x="4175" y="1434"/>
              <a:ext cx="1019" cy="799"/>
            </a:xfrm>
            <a:prstGeom prst="roundRect">
              <a:avLst>
                <a:gd name="adj" fmla="val 16667"/>
              </a:avLst>
            </a:prstGeom>
            <a:solidFill>
              <a:srgbClr val="CC99FF"/>
            </a:solidFill>
            <a:ln w="9525">
              <a:noFill/>
              <a:round/>
              <a:headEnd/>
              <a:tailEnd/>
            </a:ln>
          </p:spPr>
          <p:txBody>
            <a:bodyPr wrap="none" anchor="ctr"/>
            <a:lstStyle/>
            <a:p>
              <a:endParaRPr lang="ja-JP" altLang="en-US"/>
            </a:p>
          </p:txBody>
        </p:sp>
        <p:grpSp>
          <p:nvGrpSpPr>
            <p:cNvPr id="7" name="Group 32"/>
            <p:cNvGrpSpPr>
              <a:grpSpLocks/>
            </p:cNvGrpSpPr>
            <p:nvPr/>
          </p:nvGrpSpPr>
          <p:grpSpPr bwMode="auto">
            <a:xfrm>
              <a:off x="4879" y="2748"/>
              <a:ext cx="455" cy="478"/>
              <a:chOff x="4386" y="2009"/>
              <a:chExt cx="497" cy="540"/>
            </a:xfrm>
          </p:grpSpPr>
          <p:sp>
            <p:nvSpPr>
              <p:cNvPr id="14369" name="Rectangle 33"/>
              <p:cNvSpPr>
                <a:spLocks noChangeArrowheads="1"/>
              </p:cNvSpPr>
              <p:nvPr/>
            </p:nvSpPr>
            <p:spPr bwMode="auto">
              <a:xfrm>
                <a:off x="4386" y="2248"/>
                <a:ext cx="102" cy="114"/>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7457" name="Oval 34"/>
              <p:cNvSpPr>
                <a:spLocks noChangeArrowheads="1"/>
              </p:cNvSpPr>
              <p:nvPr/>
            </p:nvSpPr>
            <p:spPr bwMode="auto">
              <a:xfrm>
                <a:off x="4593" y="200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4371" name="Rectangle 35"/>
              <p:cNvSpPr>
                <a:spLocks noChangeArrowheads="1"/>
              </p:cNvSpPr>
              <p:nvPr/>
            </p:nvSpPr>
            <p:spPr bwMode="auto">
              <a:xfrm>
                <a:off x="4438" y="2056"/>
                <a:ext cx="445" cy="493"/>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17436" name="Text Box 36"/>
            <p:cNvSpPr txBox="1">
              <a:spLocks noChangeArrowheads="1"/>
            </p:cNvSpPr>
            <p:nvPr/>
          </p:nvSpPr>
          <p:spPr bwMode="auto">
            <a:xfrm>
              <a:off x="4859" y="3221"/>
              <a:ext cx="564" cy="231"/>
            </a:xfrm>
            <a:prstGeom prst="rect">
              <a:avLst/>
            </a:prstGeom>
            <a:noFill/>
            <a:ln w="9525">
              <a:noFill/>
              <a:miter lim="800000"/>
              <a:headEnd/>
              <a:tailEnd/>
            </a:ln>
          </p:spPr>
          <p:txBody>
            <a:bodyPr wrap="none">
              <a:spAutoFit/>
            </a:bodyPr>
            <a:lstStyle/>
            <a:p>
              <a:r>
                <a:rPr lang="en-US" altLang="ja-JP"/>
                <a:t>Logger</a:t>
              </a:r>
            </a:p>
          </p:txBody>
        </p:sp>
        <p:sp>
          <p:nvSpPr>
            <p:cNvPr id="17437" name="Text Box 37"/>
            <p:cNvSpPr txBox="1">
              <a:spLocks noChangeArrowheads="1"/>
            </p:cNvSpPr>
            <p:nvPr/>
          </p:nvSpPr>
          <p:spPr bwMode="auto">
            <a:xfrm>
              <a:off x="4234" y="1532"/>
              <a:ext cx="948" cy="231"/>
            </a:xfrm>
            <a:prstGeom prst="rect">
              <a:avLst/>
            </a:prstGeom>
            <a:noFill/>
            <a:ln w="9525">
              <a:noFill/>
              <a:miter lim="800000"/>
              <a:headEnd/>
              <a:tailEnd/>
            </a:ln>
          </p:spPr>
          <p:txBody>
            <a:bodyPr wrap="none">
              <a:spAutoFit/>
            </a:bodyPr>
            <a:lstStyle/>
            <a:p>
              <a:r>
                <a:rPr lang="en-US" altLang="ja-JP"/>
                <a:t>DaqOperator</a:t>
              </a:r>
            </a:p>
          </p:txBody>
        </p:sp>
        <p:sp>
          <p:nvSpPr>
            <p:cNvPr id="14374" name="Rectangle 38"/>
            <p:cNvSpPr>
              <a:spLocks noChangeArrowheads="1"/>
            </p:cNvSpPr>
            <p:nvPr/>
          </p:nvSpPr>
          <p:spPr bwMode="auto">
            <a:xfrm>
              <a:off x="3922" y="2953"/>
              <a:ext cx="93" cy="104"/>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4375" name="Rectangle 39"/>
            <p:cNvSpPr>
              <a:spLocks noChangeArrowheads="1"/>
            </p:cNvSpPr>
            <p:nvPr/>
          </p:nvSpPr>
          <p:spPr bwMode="auto">
            <a:xfrm>
              <a:off x="4333" y="2958"/>
              <a:ext cx="93" cy="103"/>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7440" name="Oval 40"/>
            <p:cNvSpPr>
              <a:spLocks noChangeArrowheads="1"/>
            </p:cNvSpPr>
            <p:nvPr/>
          </p:nvSpPr>
          <p:spPr bwMode="auto">
            <a:xfrm>
              <a:off x="4116" y="2746"/>
              <a:ext cx="132" cy="91"/>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4377" name="Rectangle 41"/>
            <p:cNvSpPr>
              <a:spLocks noChangeArrowheads="1"/>
            </p:cNvSpPr>
            <p:nvPr/>
          </p:nvSpPr>
          <p:spPr bwMode="auto">
            <a:xfrm>
              <a:off x="3968" y="2794"/>
              <a:ext cx="408" cy="435"/>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17442" name="Text Box 42"/>
            <p:cNvSpPr txBox="1">
              <a:spLocks noChangeArrowheads="1"/>
            </p:cNvSpPr>
            <p:nvPr/>
          </p:nvSpPr>
          <p:spPr bwMode="auto">
            <a:xfrm>
              <a:off x="3900" y="3231"/>
              <a:ext cx="684" cy="231"/>
            </a:xfrm>
            <a:prstGeom prst="rect">
              <a:avLst/>
            </a:prstGeom>
            <a:noFill/>
            <a:ln w="9525">
              <a:noFill/>
              <a:miter lim="800000"/>
              <a:headEnd/>
              <a:tailEnd/>
            </a:ln>
          </p:spPr>
          <p:txBody>
            <a:bodyPr wrap="none">
              <a:spAutoFit/>
            </a:bodyPr>
            <a:lstStyle/>
            <a:p>
              <a:r>
                <a:rPr lang="en-US" altLang="ja-JP"/>
                <a:t>Gatherer</a:t>
              </a:r>
            </a:p>
          </p:txBody>
        </p:sp>
        <p:cxnSp>
          <p:nvCxnSpPr>
            <p:cNvPr id="17443" name="AutoShape 43"/>
            <p:cNvCxnSpPr>
              <a:cxnSpLocks noChangeShapeType="1"/>
              <a:stCxn id="17453" idx="4"/>
              <a:endCxn id="17440" idx="0"/>
            </p:cNvCxnSpPr>
            <p:nvPr/>
          </p:nvCxnSpPr>
          <p:spPr bwMode="auto">
            <a:xfrm flipH="1">
              <a:off x="4182" y="2161"/>
              <a:ext cx="402" cy="585"/>
            </a:xfrm>
            <a:prstGeom prst="straightConnector1">
              <a:avLst/>
            </a:prstGeom>
            <a:noFill/>
            <a:ln w="19050">
              <a:solidFill>
                <a:schemeClr val="accent2"/>
              </a:solidFill>
              <a:prstDash val="dash"/>
              <a:round/>
              <a:headEnd/>
              <a:tailEnd/>
            </a:ln>
          </p:spPr>
        </p:cxnSp>
        <p:cxnSp>
          <p:nvCxnSpPr>
            <p:cNvPr id="17444" name="AutoShape 44"/>
            <p:cNvCxnSpPr>
              <a:cxnSpLocks noChangeShapeType="1"/>
              <a:stCxn id="17454" idx="4"/>
              <a:endCxn id="17457" idx="0"/>
            </p:cNvCxnSpPr>
            <p:nvPr/>
          </p:nvCxnSpPr>
          <p:spPr bwMode="auto">
            <a:xfrm>
              <a:off x="4746" y="2161"/>
              <a:ext cx="388" cy="587"/>
            </a:xfrm>
            <a:prstGeom prst="straightConnector1">
              <a:avLst/>
            </a:prstGeom>
            <a:noFill/>
            <a:ln w="19050">
              <a:solidFill>
                <a:schemeClr val="accent2"/>
              </a:solidFill>
              <a:prstDash val="dash"/>
              <a:round/>
              <a:headEnd/>
              <a:tailEnd/>
            </a:ln>
          </p:spPr>
        </p:cxnSp>
        <p:cxnSp>
          <p:nvCxnSpPr>
            <p:cNvPr id="17445" name="AutoShape 45"/>
            <p:cNvCxnSpPr>
              <a:cxnSpLocks noChangeShapeType="1"/>
              <a:stCxn id="14375" idx="3"/>
              <a:endCxn id="14369" idx="1"/>
            </p:cNvCxnSpPr>
            <p:nvPr/>
          </p:nvCxnSpPr>
          <p:spPr bwMode="auto">
            <a:xfrm>
              <a:off x="4426" y="3010"/>
              <a:ext cx="453" cy="2"/>
            </a:xfrm>
            <a:prstGeom prst="straightConnector1">
              <a:avLst/>
            </a:prstGeom>
            <a:noFill/>
            <a:ln w="19050">
              <a:solidFill>
                <a:srgbClr val="FF0066"/>
              </a:solidFill>
              <a:round/>
              <a:headEnd/>
              <a:tailEnd/>
            </a:ln>
          </p:spPr>
        </p:cxnSp>
        <p:sp>
          <p:nvSpPr>
            <p:cNvPr id="17446" name="AutoShape 46"/>
            <p:cNvSpPr>
              <a:spLocks noChangeArrowheads="1"/>
            </p:cNvSpPr>
            <p:nvPr/>
          </p:nvSpPr>
          <p:spPr bwMode="auto">
            <a:xfrm>
              <a:off x="5432" y="3122"/>
              <a:ext cx="279" cy="235"/>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a:p>
          </p:txBody>
        </p:sp>
        <p:cxnSp>
          <p:nvCxnSpPr>
            <p:cNvPr id="17447" name="AutoShape 47"/>
            <p:cNvCxnSpPr>
              <a:cxnSpLocks noChangeShapeType="1"/>
              <a:stCxn id="14371" idx="3"/>
              <a:endCxn id="17446" idx="1"/>
            </p:cNvCxnSpPr>
            <p:nvPr/>
          </p:nvCxnSpPr>
          <p:spPr bwMode="auto">
            <a:xfrm>
              <a:off x="5334" y="3008"/>
              <a:ext cx="238" cy="114"/>
            </a:xfrm>
            <a:prstGeom prst="bentConnector2">
              <a:avLst/>
            </a:prstGeom>
            <a:noFill/>
            <a:ln w="9525">
              <a:solidFill>
                <a:schemeClr val="tx1"/>
              </a:solidFill>
              <a:miter lim="800000"/>
              <a:headEnd/>
              <a:tailEnd/>
            </a:ln>
          </p:spPr>
        </p:cxnSp>
        <p:grpSp>
          <p:nvGrpSpPr>
            <p:cNvPr id="8" name="Group 48"/>
            <p:cNvGrpSpPr>
              <a:grpSpLocks/>
            </p:cNvGrpSpPr>
            <p:nvPr/>
          </p:nvGrpSpPr>
          <p:grpSpPr bwMode="auto">
            <a:xfrm>
              <a:off x="4424" y="1728"/>
              <a:ext cx="464" cy="433"/>
              <a:chOff x="1494" y="1852"/>
              <a:chExt cx="507" cy="489"/>
            </a:xfrm>
          </p:grpSpPr>
          <p:sp>
            <p:nvSpPr>
              <p:cNvPr id="17453" name="Oval 49"/>
              <p:cNvSpPr>
                <a:spLocks noChangeArrowheads="1"/>
              </p:cNvSpPr>
              <p:nvPr/>
            </p:nvSpPr>
            <p:spPr bwMode="auto">
              <a:xfrm>
                <a:off x="1597" y="223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7454" name="Oval 50"/>
              <p:cNvSpPr>
                <a:spLocks noChangeArrowheads="1"/>
              </p:cNvSpPr>
              <p:nvPr/>
            </p:nvSpPr>
            <p:spPr bwMode="auto">
              <a:xfrm>
                <a:off x="1774" y="223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4387" name="Rectangle 51"/>
              <p:cNvSpPr>
                <a:spLocks noChangeArrowheads="1"/>
              </p:cNvSpPr>
              <p:nvPr/>
            </p:nvSpPr>
            <p:spPr bwMode="auto">
              <a:xfrm>
                <a:off x="1494" y="1852"/>
                <a:ext cx="507" cy="42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14388" name="Rectangle 52"/>
            <p:cNvSpPr>
              <a:spLocks noChangeArrowheads="1"/>
            </p:cNvSpPr>
            <p:nvPr/>
          </p:nvSpPr>
          <p:spPr bwMode="auto">
            <a:xfrm>
              <a:off x="3336" y="2954"/>
              <a:ext cx="94" cy="104"/>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7450" name="Rectangle 53"/>
            <p:cNvSpPr>
              <a:spLocks noChangeArrowheads="1"/>
            </p:cNvSpPr>
            <p:nvPr/>
          </p:nvSpPr>
          <p:spPr bwMode="auto">
            <a:xfrm>
              <a:off x="2952" y="2786"/>
              <a:ext cx="425" cy="439"/>
            </a:xfrm>
            <a:prstGeom prst="rect">
              <a:avLst/>
            </a:prstGeom>
            <a:solidFill>
              <a:srgbClr val="FFCC99"/>
            </a:solidFill>
            <a:ln w="9525">
              <a:solidFill>
                <a:schemeClr val="tx1"/>
              </a:solidFill>
              <a:miter lim="800000"/>
              <a:headEnd/>
              <a:tailEnd/>
            </a:ln>
          </p:spPr>
          <p:txBody>
            <a:bodyPr wrap="none" anchor="ctr"/>
            <a:lstStyle/>
            <a:p>
              <a:endParaRPr lang="ja-JP" altLang="en-US"/>
            </a:p>
          </p:txBody>
        </p:sp>
        <p:sp>
          <p:nvSpPr>
            <p:cNvPr id="17451" name="Rectangle 54"/>
            <p:cNvSpPr>
              <a:spLocks noChangeArrowheads="1"/>
            </p:cNvSpPr>
            <p:nvPr/>
          </p:nvSpPr>
          <p:spPr bwMode="auto">
            <a:xfrm>
              <a:off x="2902" y="3237"/>
              <a:ext cx="556" cy="231"/>
            </a:xfrm>
            <a:prstGeom prst="rect">
              <a:avLst/>
            </a:prstGeom>
            <a:noFill/>
            <a:ln w="9525">
              <a:noFill/>
              <a:miter lim="800000"/>
              <a:headEnd/>
              <a:tailEnd/>
            </a:ln>
          </p:spPr>
          <p:txBody>
            <a:bodyPr wrap="none">
              <a:spAutoFit/>
            </a:bodyPr>
            <a:lstStyle/>
            <a:p>
              <a:r>
                <a:rPr lang="en-US" altLang="ja-JP"/>
                <a:t>Device</a:t>
              </a:r>
            </a:p>
          </p:txBody>
        </p:sp>
        <p:cxnSp>
          <p:nvCxnSpPr>
            <p:cNvPr id="17452" name="AutoShape 55"/>
            <p:cNvCxnSpPr>
              <a:cxnSpLocks noChangeShapeType="1"/>
              <a:stCxn id="14388" idx="3"/>
              <a:endCxn id="14374" idx="1"/>
            </p:cNvCxnSpPr>
            <p:nvPr/>
          </p:nvCxnSpPr>
          <p:spPr bwMode="auto">
            <a:xfrm flipV="1">
              <a:off x="3430" y="3005"/>
              <a:ext cx="492" cy="1"/>
            </a:xfrm>
            <a:prstGeom prst="straightConnector1">
              <a:avLst/>
            </a:prstGeom>
            <a:noFill/>
            <a:ln w="9525">
              <a:solidFill>
                <a:srgbClr val="FF0066"/>
              </a:solidFill>
              <a:round/>
              <a:headEnd/>
              <a:tailEnd/>
            </a:ln>
          </p:spPr>
        </p:cxnSp>
      </p:grpSp>
      <p:sp>
        <p:nvSpPr>
          <p:cNvPr id="17428" name="AutoShape 56"/>
          <p:cNvSpPr>
            <a:spLocks noChangeArrowheads="1"/>
          </p:cNvSpPr>
          <p:nvPr/>
        </p:nvSpPr>
        <p:spPr bwMode="auto">
          <a:xfrm>
            <a:off x="4140200" y="2924175"/>
            <a:ext cx="657225" cy="438150"/>
          </a:xfrm>
          <a:prstGeom prst="rightArrow">
            <a:avLst>
              <a:gd name="adj1" fmla="val 39741"/>
              <a:gd name="adj2" fmla="val 47243"/>
            </a:avLst>
          </a:prstGeom>
          <a:solidFill>
            <a:srgbClr val="FF0000"/>
          </a:solidFill>
          <a:ln w="9525">
            <a:noFill/>
            <a:miter lim="800000"/>
            <a:headEnd/>
            <a:tailEnd/>
          </a:ln>
        </p:spPr>
        <p:txBody>
          <a:bodyPr wrap="none" anchor="ctr"/>
          <a:lstStyle/>
          <a:p>
            <a:endParaRPr lang="ja-JP" altLang="en-US"/>
          </a:p>
        </p:txBody>
      </p:sp>
      <p:sp>
        <p:nvSpPr>
          <p:cNvPr id="17429" name="Rectangle 57"/>
          <p:cNvSpPr>
            <a:spLocks noChangeArrowheads="1"/>
          </p:cNvSpPr>
          <p:nvPr/>
        </p:nvSpPr>
        <p:spPr bwMode="auto">
          <a:xfrm>
            <a:off x="468313" y="5013325"/>
            <a:ext cx="7570787" cy="641350"/>
          </a:xfrm>
          <a:prstGeom prst="rect">
            <a:avLst/>
          </a:prstGeom>
          <a:noFill/>
          <a:ln w="9525">
            <a:noFill/>
            <a:miter lim="800000"/>
            <a:headEnd/>
            <a:tailEnd/>
          </a:ln>
        </p:spPr>
        <p:txBody>
          <a:bodyPr>
            <a:spAutoFit/>
          </a:bodyPr>
          <a:lstStyle/>
          <a:p>
            <a:r>
              <a:rPr lang="en-US" altLang="ja-JP"/>
              <a:t>DAQ-Component</a:t>
            </a:r>
            <a:r>
              <a:rPr lang="ja-JP" altLang="en-US"/>
              <a:t>は、</a:t>
            </a:r>
            <a:r>
              <a:rPr lang="en-US" altLang="ja-JP"/>
              <a:t>1</a:t>
            </a:r>
            <a:r>
              <a:rPr lang="ja-JP" altLang="en-US"/>
              <a:t>台の計算機でもネットワーク分散環境でもシームレスな利用が可能</a:t>
            </a:r>
          </a:p>
        </p:txBody>
      </p:sp>
      <p:sp>
        <p:nvSpPr>
          <p:cNvPr id="17430" name="Rectangle 58"/>
          <p:cNvSpPr>
            <a:spLocks noChangeArrowheads="1"/>
          </p:cNvSpPr>
          <p:nvPr/>
        </p:nvSpPr>
        <p:spPr bwMode="auto">
          <a:xfrm>
            <a:off x="468313" y="5661025"/>
            <a:ext cx="8675687" cy="641350"/>
          </a:xfrm>
          <a:prstGeom prst="rect">
            <a:avLst/>
          </a:prstGeom>
          <a:noFill/>
          <a:ln w="9525">
            <a:noFill/>
            <a:miter lim="800000"/>
            <a:headEnd/>
            <a:tailEnd/>
          </a:ln>
        </p:spPr>
        <p:txBody>
          <a:bodyPr>
            <a:spAutoFit/>
          </a:bodyPr>
          <a:lstStyle/>
          <a:p>
            <a:r>
              <a:rPr lang="ja-JP" altLang="en-US"/>
              <a:t>たと</a:t>
            </a:r>
            <a:r>
              <a:rPr lang="ja-JP" altLang="en-US" smtClean="0"/>
              <a:t>えば</a:t>
            </a:r>
            <a:r>
              <a:rPr lang="en-US" altLang="ja-JP"/>
              <a:t>DAQ</a:t>
            </a:r>
            <a:r>
              <a:rPr lang="ja-JP" altLang="en-US"/>
              <a:t>システム</a:t>
            </a:r>
            <a:r>
              <a:rPr lang="en-US" altLang="ja-JP"/>
              <a:t>(PC)</a:t>
            </a:r>
            <a:r>
              <a:rPr lang="ja-JP" altLang="en-US"/>
              <a:t>の負荷を分散させたい場合、計算機を追加して</a:t>
            </a:r>
            <a:r>
              <a:rPr lang="en-US" altLang="ja-JP"/>
              <a:t>DAQ-Component</a:t>
            </a:r>
            <a:r>
              <a:rPr lang="ja-JP" altLang="en-US"/>
              <a:t>を移すだけで対応できる</a:t>
            </a:r>
            <a:endParaRPr lang="ja-JP" altLang="en-US" b="1"/>
          </a:p>
        </p:txBody>
      </p:sp>
      <p:sp>
        <p:nvSpPr>
          <p:cNvPr id="63" name="フッター プレースホルダ 62"/>
          <p:cNvSpPr>
            <a:spLocks noGrp="1"/>
          </p:cNvSpPr>
          <p:nvPr>
            <p:ph type="ftr" sz="quarter" idx="11"/>
          </p:nvPr>
        </p:nvSpPr>
        <p:spPr/>
        <p:txBody>
          <a:bodyPr/>
          <a:lstStyle/>
          <a:p>
            <a:r>
              <a:rPr kumimoji="1" lang="en-US" altLang="ja-JP" smtClean="0"/>
              <a:t>2011</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4" name="テキスト ボックス 63"/>
          <p:cNvSpPr txBox="1"/>
          <p:nvPr/>
        </p:nvSpPr>
        <p:spPr>
          <a:xfrm>
            <a:off x="7164423" y="1530324"/>
            <a:ext cx="877163" cy="369332"/>
          </a:xfrm>
          <a:prstGeom prst="rect">
            <a:avLst/>
          </a:prstGeom>
          <a:noFill/>
        </p:spPr>
        <p:txBody>
          <a:bodyPr wrap="none" rtlCol="0">
            <a:spAutoFit/>
          </a:bodyPr>
          <a:lstStyle/>
          <a:p>
            <a:r>
              <a:rPr kumimoji="1" lang="ja-JP" altLang="en-US" smtClean="0"/>
              <a:t>計算機</a:t>
            </a:r>
            <a:endParaRPr kumimoji="1" lang="ja-JP" altLang="en-US"/>
          </a:p>
        </p:txBody>
      </p:sp>
      <p:sp>
        <p:nvSpPr>
          <p:cNvPr id="65" name="テキスト ボックス 64"/>
          <p:cNvSpPr txBox="1"/>
          <p:nvPr/>
        </p:nvSpPr>
        <p:spPr>
          <a:xfrm>
            <a:off x="3221019" y="1785915"/>
            <a:ext cx="877163" cy="369332"/>
          </a:xfrm>
          <a:prstGeom prst="rect">
            <a:avLst/>
          </a:prstGeom>
          <a:noFill/>
        </p:spPr>
        <p:txBody>
          <a:bodyPr wrap="none" rtlCol="0">
            <a:spAutoFit/>
          </a:bodyPr>
          <a:lstStyle/>
          <a:p>
            <a:r>
              <a:rPr kumimoji="1" lang="ja-JP" altLang="en-US" smtClean="0"/>
              <a:t>計算機</a:t>
            </a:r>
            <a:endParaRPr kumimoji="1" lang="ja-JP" altLang="en-US"/>
          </a:p>
        </p:txBody>
      </p:sp>
      <p:sp>
        <p:nvSpPr>
          <p:cNvPr id="66" name="テキスト ボックス 65"/>
          <p:cNvSpPr txBox="1"/>
          <p:nvPr/>
        </p:nvSpPr>
        <p:spPr>
          <a:xfrm>
            <a:off x="5703903" y="3282948"/>
            <a:ext cx="877163" cy="369332"/>
          </a:xfrm>
          <a:prstGeom prst="rect">
            <a:avLst/>
          </a:prstGeom>
          <a:noFill/>
        </p:spPr>
        <p:txBody>
          <a:bodyPr wrap="none" rtlCol="0">
            <a:spAutoFit/>
          </a:bodyPr>
          <a:lstStyle/>
          <a:p>
            <a:r>
              <a:rPr kumimoji="1" lang="ja-JP" altLang="en-US" smtClean="0"/>
              <a:t>計算機</a:t>
            </a:r>
            <a:endParaRPr kumimoji="1" lang="ja-JP" altLang="en-US"/>
          </a:p>
        </p:txBody>
      </p:sp>
      <p:sp>
        <p:nvSpPr>
          <p:cNvPr id="67" name="テキスト ボックス 66"/>
          <p:cNvSpPr txBox="1"/>
          <p:nvPr/>
        </p:nvSpPr>
        <p:spPr>
          <a:xfrm>
            <a:off x="8040735" y="3282948"/>
            <a:ext cx="877163" cy="369332"/>
          </a:xfrm>
          <a:prstGeom prst="rect">
            <a:avLst/>
          </a:prstGeom>
          <a:noFill/>
        </p:spPr>
        <p:txBody>
          <a:bodyPr wrap="none" rtlCol="0">
            <a:spAutoFit/>
          </a:bodyPr>
          <a:lstStyle/>
          <a:p>
            <a:r>
              <a:rPr kumimoji="1" lang="ja-JP" altLang="en-US" smtClean="0"/>
              <a:t>計算機</a:t>
            </a:r>
            <a:endParaRPr kumimoji="1" lang="ja-JP" altLang="en-US"/>
          </a:p>
        </p:txBody>
      </p:sp>
      <p:sp>
        <p:nvSpPr>
          <p:cNvPr id="68" name="日付プレースホルダ 67"/>
          <p:cNvSpPr>
            <a:spLocks noGrp="1"/>
          </p:cNvSpPr>
          <p:nvPr>
            <p:ph type="dt" sz="half" idx="10"/>
          </p:nvPr>
        </p:nvSpPr>
        <p:spPr/>
        <p:txBody>
          <a:bodyPr/>
          <a:lstStyle/>
          <a:p>
            <a:r>
              <a:rPr kumimoji="1" lang="en-US" altLang="ja-JP" smtClean="0"/>
              <a:t>2011-08-03</a:t>
            </a:r>
            <a:endParaRPr kumimoji="1" lang="ja-JP"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a:xfrm>
            <a:off x="457200" y="144463"/>
            <a:ext cx="8229600" cy="984250"/>
          </a:xfrm>
        </p:spPr>
        <p:txBody>
          <a:bodyPr>
            <a:normAutofit/>
          </a:bodyPr>
          <a:lstStyle/>
          <a:p>
            <a:pPr eaLnBrk="1" hangingPunct="1"/>
            <a:r>
              <a:rPr lang="en-US" altLang="ja-JP" sz="4000" smtClean="0"/>
              <a:t>DAQ</a:t>
            </a:r>
            <a:r>
              <a:rPr lang="ja-JP" altLang="en-US" sz="4000" smtClean="0"/>
              <a:t>コンポーネント特徴のまとめ</a:t>
            </a:r>
          </a:p>
        </p:txBody>
      </p:sp>
      <p:sp>
        <p:nvSpPr>
          <p:cNvPr id="9224" name="正方形/長方形 138"/>
          <p:cNvSpPr>
            <a:spLocks noChangeArrowheads="1"/>
          </p:cNvSpPr>
          <p:nvPr/>
        </p:nvSpPr>
        <p:spPr bwMode="auto">
          <a:xfrm>
            <a:off x="7712118" y="5984910"/>
            <a:ext cx="825500" cy="307975"/>
          </a:xfrm>
          <a:prstGeom prst="rect">
            <a:avLst/>
          </a:prstGeom>
          <a:noFill/>
          <a:ln w="9525">
            <a:noFill/>
            <a:miter lim="800000"/>
            <a:headEnd/>
            <a:tailEnd/>
          </a:ln>
        </p:spPr>
        <p:txBody>
          <a:bodyPr>
            <a:spAutoFit/>
          </a:bodyPr>
          <a:lstStyle/>
          <a:p>
            <a:pPr defTabSz="4152900"/>
            <a:r>
              <a:rPr lang="en-US" altLang="ja-JP" sz="1400" b="1" i="1">
                <a:latin typeface="Calibri" pitchFamily="34" charset="0"/>
              </a:rPr>
              <a:t>User B</a:t>
            </a:r>
          </a:p>
        </p:txBody>
      </p:sp>
      <p:grpSp>
        <p:nvGrpSpPr>
          <p:cNvPr id="2" name="グループ化 157"/>
          <p:cNvGrpSpPr/>
          <p:nvPr/>
        </p:nvGrpSpPr>
        <p:grpSpPr>
          <a:xfrm>
            <a:off x="552450" y="946116"/>
            <a:ext cx="7923213" cy="5083175"/>
            <a:chOff x="552450" y="1403350"/>
            <a:chExt cx="7923213" cy="5083175"/>
          </a:xfrm>
        </p:grpSpPr>
        <p:grpSp>
          <p:nvGrpSpPr>
            <p:cNvPr id="3" name="グループ化 531"/>
            <p:cNvGrpSpPr>
              <a:grpSpLocks/>
            </p:cNvGrpSpPr>
            <p:nvPr/>
          </p:nvGrpSpPr>
          <p:grpSpPr bwMode="auto">
            <a:xfrm>
              <a:off x="552450" y="1468438"/>
              <a:ext cx="3298825" cy="2366962"/>
              <a:chOff x="16186429" y="20097583"/>
              <a:chExt cx="2674327" cy="1917885"/>
            </a:xfrm>
          </p:grpSpPr>
          <p:sp>
            <p:nvSpPr>
              <p:cNvPr id="8" name="Rectangle 2340"/>
              <p:cNvSpPr>
                <a:spLocks noChangeArrowheads="1"/>
              </p:cNvSpPr>
              <p:nvPr/>
            </p:nvSpPr>
            <p:spPr bwMode="auto">
              <a:xfrm>
                <a:off x="17970172" y="20904098"/>
                <a:ext cx="217499" cy="249544"/>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 name="Rectangle 2342"/>
              <p:cNvSpPr>
                <a:spLocks noChangeArrowheads="1"/>
              </p:cNvSpPr>
              <p:nvPr/>
            </p:nvSpPr>
            <p:spPr bwMode="auto">
              <a:xfrm>
                <a:off x="16980491" y="20904098"/>
                <a:ext cx="216211" cy="249544"/>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10" name="Oval 2343"/>
              <p:cNvSpPr>
                <a:spLocks noChangeArrowheads="1"/>
              </p:cNvSpPr>
              <p:nvPr/>
            </p:nvSpPr>
            <p:spPr bwMode="auto">
              <a:xfrm>
                <a:off x="17460531" y="20381857"/>
                <a:ext cx="307587" cy="218672"/>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11" name="Rectangle 2344"/>
              <p:cNvSpPr>
                <a:spLocks noChangeArrowheads="1"/>
              </p:cNvSpPr>
              <p:nvPr/>
            </p:nvSpPr>
            <p:spPr bwMode="auto">
              <a:xfrm>
                <a:off x="17116910" y="20510488"/>
                <a:ext cx="951072" cy="1047055"/>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54" name="Oval 2345"/>
              <p:cNvSpPr>
                <a:spLocks noChangeArrowheads="1"/>
              </p:cNvSpPr>
              <p:nvPr/>
            </p:nvSpPr>
            <p:spPr bwMode="auto">
              <a:xfrm>
                <a:off x="16851642" y="20783777"/>
                <a:ext cx="406400" cy="463550"/>
              </a:xfrm>
              <a:prstGeom prst="ellipse">
                <a:avLst/>
              </a:prstGeom>
              <a:noFill/>
              <a:ln w="12700">
                <a:solidFill>
                  <a:srgbClr val="808080"/>
                </a:solidFill>
                <a:prstDash val="dash"/>
                <a:round/>
                <a:headEnd/>
                <a:tailEnd/>
              </a:ln>
            </p:spPr>
            <p:txBody>
              <a:bodyPr wrap="none" anchor="ctr"/>
              <a:lstStyle/>
              <a:p>
                <a:endParaRPr lang="ja-JP" altLang="en-US">
                  <a:latin typeface="Calibri" pitchFamily="34" charset="0"/>
                </a:endParaRPr>
              </a:p>
            </p:txBody>
          </p:sp>
          <p:sp>
            <p:nvSpPr>
              <p:cNvPr id="9355" name="Text Box 2346"/>
              <p:cNvSpPr txBox="1">
                <a:spLocks noChangeArrowheads="1"/>
              </p:cNvSpPr>
              <p:nvPr/>
            </p:nvSpPr>
            <p:spPr bwMode="auto">
              <a:xfrm>
                <a:off x="16323127" y="21409468"/>
                <a:ext cx="783829" cy="251408"/>
              </a:xfrm>
              <a:prstGeom prst="rect">
                <a:avLst/>
              </a:prstGeom>
              <a:noFill/>
              <a:ln w="9525">
                <a:noFill/>
                <a:miter lim="800000"/>
                <a:headEnd/>
                <a:tailEnd/>
              </a:ln>
            </p:spPr>
            <p:txBody>
              <a:bodyPr>
                <a:spAutoFit/>
              </a:bodyPr>
              <a:lstStyle/>
              <a:p>
                <a:r>
                  <a:rPr lang="en-US" altLang="ja-JP" sz="1200">
                    <a:latin typeface="Calibri" pitchFamily="34" charset="0"/>
                  </a:rPr>
                  <a:t>InPort</a:t>
                </a:r>
              </a:p>
            </p:txBody>
          </p:sp>
          <p:cxnSp>
            <p:nvCxnSpPr>
              <p:cNvPr id="9356" name="AutoShape 2347"/>
              <p:cNvCxnSpPr>
                <a:cxnSpLocks noChangeShapeType="1"/>
                <a:stCxn id="9355" idx="0"/>
                <a:endCxn id="9354" idx="3"/>
              </p:cNvCxnSpPr>
              <p:nvPr/>
            </p:nvCxnSpPr>
            <p:spPr bwMode="auto">
              <a:xfrm rot="5400000" flipH="1" flipV="1">
                <a:off x="16698233" y="21196327"/>
                <a:ext cx="229810" cy="196040"/>
              </a:xfrm>
              <a:prstGeom prst="straightConnector1">
                <a:avLst/>
              </a:prstGeom>
              <a:noFill/>
              <a:ln w="9525">
                <a:solidFill>
                  <a:srgbClr val="808080"/>
                </a:solidFill>
                <a:round/>
                <a:headEnd/>
                <a:tailEnd/>
              </a:ln>
            </p:spPr>
          </p:cxnSp>
          <p:sp>
            <p:nvSpPr>
              <p:cNvPr id="9357" name="Oval 2348"/>
              <p:cNvSpPr>
                <a:spLocks noChangeArrowheads="1"/>
              </p:cNvSpPr>
              <p:nvPr/>
            </p:nvSpPr>
            <p:spPr bwMode="auto">
              <a:xfrm>
                <a:off x="17954955" y="20844102"/>
                <a:ext cx="363538" cy="392113"/>
              </a:xfrm>
              <a:prstGeom prst="ellipse">
                <a:avLst/>
              </a:prstGeom>
              <a:noFill/>
              <a:ln w="12700">
                <a:solidFill>
                  <a:srgbClr val="808080"/>
                </a:solidFill>
                <a:prstDash val="dash"/>
                <a:round/>
                <a:headEnd/>
                <a:tailEnd/>
              </a:ln>
            </p:spPr>
            <p:txBody>
              <a:bodyPr wrap="none" anchor="ctr"/>
              <a:lstStyle/>
              <a:p>
                <a:endParaRPr lang="ja-JP" altLang="en-US">
                  <a:latin typeface="Calibri" pitchFamily="34" charset="0"/>
                </a:endParaRPr>
              </a:p>
            </p:txBody>
          </p:sp>
          <p:sp>
            <p:nvSpPr>
              <p:cNvPr id="9358" name="Text Box 2350"/>
              <p:cNvSpPr txBox="1">
                <a:spLocks noChangeArrowheads="1"/>
              </p:cNvSpPr>
              <p:nvPr/>
            </p:nvSpPr>
            <p:spPr bwMode="auto">
              <a:xfrm>
                <a:off x="18114737" y="21380404"/>
                <a:ext cx="746019" cy="251407"/>
              </a:xfrm>
              <a:prstGeom prst="rect">
                <a:avLst/>
              </a:prstGeom>
              <a:noFill/>
              <a:ln w="9525">
                <a:noFill/>
                <a:miter lim="800000"/>
                <a:headEnd/>
                <a:tailEnd/>
              </a:ln>
            </p:spPr>
            <p:txBody>
              <a:bodyPr>
                <a:spAutoFit/>
              </a:bodyPr>
              <a:lstStyle/>
              <a:p>
                <a:r>
                  <a:rPr lang="en-US" altLang="ja-JP" sz="1200">
                    <a:latin typeface="Calibri" pitchFamily="34" charset="0"/>
                  </a:rPr>
                  <a:t>OutPort</a:t>
                </a:r>
              </a:p>
            </p:txBody>
          </p:sp>
          <p:cxnSp>
            <p:nvCxnSpPr>
              <p:cNvPr id="9359" name="AutoShape 2351"/>
              <p:cNvCxnSpPr>
                <a:cxnSpLocks noChangeShapeType="1"/>
                <a:stCxn id="9357" idx="5"/>
                <a:endCxn id="9358" idx="0"/>
              </p:cNvCxnSpPr>
              <p:nvPr/>
            </p:nvCxnSpPr>
            <p:spPr bwMode="auto">
              <a:xfrm rot="16200000" flipH="1">
                <a:off x="18275696" y="21168349"/>
                <a:ext cx="201886" cy="222770"/>
              </a:xfrm>
              <a:prstGeom prst="straightConnector1">
                <a:avLst/>
              </a:prstGeom>
              <a:noFill/>
              <a:ln w="9525">
                <a:solidFill>
                  <a:srgbClr val="808080"/>
                </a:solidFill>
                <a:round/>
                <a:headEnd/>
                <a:tailEnd/>
              </a:ln>
            </p:spPr>
          </p:cxnSp>
          <p:sp>
            <p:nvSpPr>
              <p:cNvPr id="9360" name="Oval 2353"/>
              <p:cNvSpPr>
                <a:spLocks noChangeArrowheads="1"/>
              </p:cNvSpPr>
              <p:nvPr/>
            </p:nvSpPr>
            <p:spPr bwMode="auto">
              <a:xfrm>
                <a:off x="17400917" y="20288477"/>
                <a:ext cx="454025" cy="358775"/>
              </a:xfrm>
              <a:prstGeom prst="ellipse">
                <a:avLst/>
              </a:prstGeom>
              <a:noFill/>
              <a:ln w="12700">
                <a:solidFill>
                  <a:srgbClr val="808080"/>
                </a:solidFill>
                <a:prstDash val="dash"/>
                <a:round/>
                <a:headEnd/>
                <a:tailEnd/>
              </a:ln>
            </p:spPr>
            <p:txBody>
              <a:bodyPr wrap="none" anchor="ctr"/>
              <a:lstStyle/>
              <a:p>
                <a:endParaRPr lang="ja-JP" altLang="en-US">
                  <a:latin typeface="Calibri" pitchFamily="34" charset="0"/>
                </a:endParaRPr>
              </a:p>
            </p:txBody>
          </p:sp>
          <p:sp>
            <p:nvSpPr>
              <p:cNvPr id="9361" name="Text Box 2354"/>
              <p:cNvSpPr txBox="1">
                <a:spLocks noChangeArrowheads="1"/>
              </p:cNvSpPr>
              <p:nvPr/>
            </p:nvSpPr>
            <p:spPr bwMode="auto">
              <a:xfrm>
                <a:off x="16257686" y="20097583"/>
                <a:ext cx="853412" cy="224388"/>
              </a:xfrm>
              <a:prstGeom prst="rect">
                <a:avLst/>
              </a:prstGeom>
              <a:noFill/>
              <a:ln w="9525">
                <a:noFill/>
                <a:miter lim="800000"/>
                <a:headEnd/>
                <a:tailEnd/>
              </a:ln>
            </p:spPr>
            <p:txBody>
              <a:bodyPr>
                <a:spAutoFit/>
              </a:bodyPr>
              <a:lstStyle/>
              <a:p>
                <a:r>
                  <a:rPr lang="en-US" altLang="ja-JP" sz="1200">
                    <a:latin typeface="Calibri" pitchFamily="34" charset="0"/>
                  </a:rPr>
                  <a:t>Service Port</a:t>
                </a:r>
              </a:p>
            </p:txBody>
          </p:sp>
          <p:cxnSp>
            <p:nvCxnSpPr>
              <p:cNvPr id="9362" name="AutoShape 2355"/>
              <p:cNvCxnSpPr>
                <a:cxnSpLocks noChangeShapeType="1"/>
                <a:stCxn id="9361" idx="3"/>
                <a:endCxn id="9360" idx="1"/>
              </p:cNvCxnSpPr>
              <p:nvPr/>
            </p:nvCxnSpPr>
            <p:spPr bwMode="auto">
              <a:xfrm>
                <a:off x="17111098" y="20209775"/>
                <a:ext cx="356310" cy="131244"/>
              </a:xfrm>
              <a:prstGeom prst="straightConnector1">
                <a:avLst/>
              </a:prstGeom>
              <a:noFill/>
              <a:ln w="9525">
                <a:solidFill>
                  <a:srgbClr val="808080"/>
                </a:solidFill>
                <a:round/>
                <a:headEnd/>
                <a:tailEnd/>
              </a:ln>
            </p:spPr>
          </p:cxnSp>
          <p:sp>
            <p:nvSpPr>
              <p:cNvPr id="9363" name="Text Box 2356"/>
              <p:cNvSpPr txBox="1">
                <a:spLocks noChangeArrowheads="1"/>
              </p:cNvSpPr>
              <p:nvPr/>
            </p:nvSpPr>
            <p:spPr bwMode="auto">
              <a:xfrm>
                <a:off x="16207929" y="20277158"/>
                <a:ext cx="978741" cy="199456"/>
              </a:xfrm>
              <a:prstGeom prst="rect">
                <a:avLst/>
              </a:prstGeom>
              <a:noFill/>
              <a:ln w="9525">
                <a:noFill/>
                <a:miter lim="800000"/>
                <a:headEnd/>
                <a:tailEnd/>
              </a:ln>
            </p:spPr>
            <p:txBody>
              <a:bodyPr wrap="none">
                <a:spAutoFit/>
              </a:bodyPr>
              <a:lstStyle/>
              <a:p>
                <a:r>
                  <a:rPr lang="en-US" altLang="ja-JP" sz="1000">
                    <a:latin typeface="Calibri" pitchFamily="34" charset="0"/>
                  </a:rPr>
                  <a:t>(command/status)</a:t>
                </a:r>
              </a:p>
            </p:txBody>
          </p:sp>
          <p:sp>
            <p:nvSpPr>
              <p:cNvPr id="22" name="AutoShape 2357"/>
              <p:cNvSpPr>
                <a:spLocks noChangeArrowheads="1"/>
              </p:cNvSpPr>
              <p:nvPr/>
            </p:nvSpPr>
            <p:spPr bwMode="auto">
              <a:xfrm>
                <a:off x="17347277" y="20775467"/>
                <a:ext cx="525084" cy="502947"/>
              </a:xfrm>
              <a:prstGeom prst="flowChartPreparation">
                <a:avLst/>
              </a:prstGeom>
              <a:solidFill>
                <a:schemeClr val="hlink"/>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65" name="Text Box 2358"/>
              <p:cNvSpPr txBox="1">
                <a:spLocks noChangeArrowheads="1"/>
              </p:cNvSpPr>
              <p:nvPr/>
            </p:nvSpPr>
            <p:spPr bwMode="auto">
              <a:xfrm>
                <a:off x="17396347" y="21621639"/>
                <a:ext cx="639861" cy="251407"/>
              </a:xfrm>
              <a:prstGeom prst="rect">
                <a:avLst/>
              </a:prstGeom>
              <a:noFill/>
              <a:ln w="9525">
                <a:noFill/>
                <a:miter lim="800000"/>
                <a:headEnd/>
                <a:tailEnd/>
              </a:ln>
            </p:spPr>
            <p:txBody>
              <a:bodyPr>
                <a:spAutoFit/>
              </a:bodyPr>
              <a:lstStyle/>
              <a:p>
                <a:r>
                  <a:rPr lang="en-US" altLang="ja-JP" sz="1200">
                    <a:latin typeface="Calibri" pitchFamily="34" charset="0"/>
                  </a:rPr>
                  <a:t>Logics  </a:t>
                </a:r>
              </a:p>
            </p:txBody>
          </p:sp>
          <p:cxnSp>
            <p:nvCxnSpPr>
              <p:cNvPr id="9366" name="AutoShape 2359"/>
              <p:cNvCxnSpPr>
                <a:cxnSpLocks noChangeShapeType="1"/>
                <a:stCxn id="9365" idx="0"/>
                <a:endCxn id="22" idx="2"/>
              </p:cNvCxnSpPr>
              <p:nvPr/>
            </p:nvCxnSpPr>
            <p:spPr bwMode="auto">
              <a:xfrm rot="16200000" flipV="1">
                <a:off x="17491842" y="21396909"/>
                <a:ext cx="342414" cy="106750"/>
              </a:xfrm>
              <a:prstGeom prst="straightConnector1">
                <a:avLst/>
              </a:prstGeom>
              <a:noFill/>
              <a:ln w="9525">
                <a:solidFill>
                  <a:srgbClr val="808080"/>
                </a:solidFill>
                <a:round/>
                <a:headEnd/>
                <a:tailEnd/>
              </a:ln>
            </p:spPr>
          </p:cxnSp>
          <p:sp>
            <p:nvSpPr>
              <p:cNvPr id="9367" name="Text Box 2360"/>
              <p:cNvSpPr txBox="1">
                <a:spLocks noChangeArrowheads="1"/>
              </p:cNvSpPr>
              <p:nvPr/>
            </p:nvSpPr>
            <p:spPr bwMode="auto">
              <a:xfrm>
                <a:off x="17119273" y="21777140"/>
                <a:ext cx="1207010" cy="238328"/>
              </a:xfrm>
              <a:prstGeom prst="rect">
                <a:avLst/>
              </a:prstGeom>
              <a:noFill/>
              <a:ln w="9525">
                <a:noFill/>
                <a:miter lim="800000"/>
                <a:headEnd/>
                <a:tailEnd/>
              </a:ln>
            </p:spPr>
            <p:txBody>
              <a:bodyPr wrap="none">
                <a:spAutoFit/>
              </a:bodyPr>
              <a:lstStyle/>
              <a:p>
                <a:r>
                  <a:rPr lang="en-US" altLang="ja-JP" sz="1100">
                    <a:latin typeface="Calibri" pitchFamily="34" charset="0"/>
                  </a:rPr>
                  <a:t>(for data handling)</a:t>
                </a:r>
              </a:p>
            </p:txBody>
          </p:sp>
          <p:sp>
            <p:nvSpPr>
              <p:cNvPr id="9368" name="AutoShape 2416"/>
              <p:cNvSpPr>
                <a:spLocks noChangeArrowheads="1"/>
              </p:cNvSpPr>
              <p:nvPr/>
            </p:nvSpPr>
            <p:spPr bwMode="auto">
              <a:xfrm>
                <a:off x="16698553" y="20902839"/>
                <a:ext cx="695135" cy="260350"/>
              </a:xfrm>
              <a:prstGeom prst="rightArrow">
                <a:avLst>
                  <a:gd name="adj1" fmla="val 30769"/>
                  <a:gd name="adj2" fmla="val 90249"/>
                </a:avLst>
              </a:prstGeom>
              <a:solidFill>
                <a:srgbClr val="FF0000">
                  <a:alpha val="59999"/>
                </a:srgbClr>
              </a:solidFill>
              <a:ln w="3175">
                <a:noFill/>
                <a:miter lim="800000"/>
                <a:headEnd/>
                <a:tailEnd/>
              </a:ln>
            </p:spPr>
            <p:txBody>
              <a:bodyPr wrap="none" anchor="ctr"/>
              <a:lstStyle/>
              <a:p>
                <a:endParaRPr lang="ja-JP" altLang="en-US">
                  <a:latin typeface="Calibri" pitchFamily="34" charset="0"/>
                </a:endParaRPr>
              </a:p>
            </p:txBody>
          </p:sp>
          <p:sp>
            <p:nvSpPr>
              <p:cNvPr id="9369" name="Text Box 2419"/>
              <p:cNvSpPr txBox="1">
                <a:spLocks noChangeArrowheads="1"/>
              </p:cNvSpPr>
              <p:nvPr/>
            </p:nvSpPr>
            <p:spPr bwMode="auto">
              <a:xfrm>
                <a:off x="16186429" y="20867417"/>
                <a:ext cx="513343" cy="279018"/>
              </a:xfrm>
              <a:prstGeom prst="rect">
                <a:avLst/>
              </a:prstGeom>
              <a:noFill/>
              <a:ln w="9525">
                <a:noFill/>
                <a:miter lim="800000"/>
                <a:headEnd/>
                <a:tailEnd/>
              </a:ln>
            </p:spPr>
            <p:txBody>
              <a:bodyPr wrap="none">
                <a:spAutoFit/>
              </a:bodyPr>
              <a:lstStyle/>
              <a:p>
                <a:r>
                  <a:rPr lang="en-US" altLang="ja-JP" sz="1400">
                    <a:solidFill>
                      <a:srgbClr val="FF3300"/>
                    </a:solidFill>
                    <a:latin typeface="Calibri" pitchFamily="34" charset="0"/>
                  </a:rPr>
                  <a:t>Data</a:t>
                </a:r>
                <a:endParaRPr lang="en-US" altLang="ja-JP">
                  <a:solidFill>
                    <a:srgbClr val="FF3300"/>
                  </a:solidFill>
                  <a:latin typeface="Calibri" pitchFamily="34" charset="0"/>
                </a:endParaRPr>
              </a:p>
            </p:txBody>
          </p:sp>
          <p:sp>
            <p:nvSpPr>
              <p:cNvPr id="9370" name="AutoShape 2426"/>
              <p:cNvSpPr>
                <a:spLocks noChangeArrowheads="1"/>
              </p:cNvSpPr>
              <p:nvPr/>
            </p:nvSpPr>
            <p:spPr bwMode="auto">
              <a:xfrm>
                <a:off x="17910506" y="20902839"/>
                <a:ext cx="739236" cy="260350"/>
              </a:xfrm>
              <a:prstGeom prst="rightArrow">
                <a:avLst>
                  <a:gd name="adj1" fmla="val 30769"/>
                  <a:gd name="adj2" fmla="val 90243"/>
                </a:avLst>
              </a:prstGeom>
              <a:solidFill>
                <a:srgbClr val="FF0000">
                  <a:alpha val="59999"/>
                </a:srgbClr>
              </a:solidFill>
              <a:ln w="3175">
                <a:noFill/>
                <a:miter lim="800000"/>
                <a:headEnd/>
                <a:tailEnd/>
              </a:ln>
            </p:spPr>
            <p:txBody>
              <a:bodyPr wrap="none" anchor="ctr"/>
              <a:lstStyle/>
              <a:p>
                <a:endParaRPr lang="ja-JP" altLang="en-US">
                  <a:latin typeface="Calibri" pitchFamily="34" charset="0"/>
                </a:endParaRPr>
              </a:p>
            </p:txBody>
          </p:sp>
        </p:grpSp>
        <p:grpSp>
          <p:nvGrpSpPr>
            <p:cNvPr id="4" name="グループ化 99"/>
            <p:cNvGrpSpPr>
              <a:grpSpLocks/>
            </p:cNvGrpSpPr>
            <p:nvPr/>
          </p:nvGrpSpPr>
          <p:grpSpPr bwMode="auto">
            <a:xfrm>
              <a:off x="4648200" y="1403350"/>
              <a:ext cx="3352800" cy="2590800"/>
              <a:chOff x="3590212" y="2819931"/>
              <a:chExt cx="5091004" cy="3933137"/>
            </a:xfrm>
          </p:grpSpPr>
          <p:pic>
            <p:nvPicPr>
              <p:cNvPr id="9313" name="Picture 1634" descr="PC3"/>
              <p:cNvPicPr>
                <a:picLocks noChangeAspect="1" noChangeArrowheads="1"/>
              </p:cNvPicPr>
              <p:nvPr/>
            </p:nvPicPr>
            <p:blipFill>
              <a:blip r:embed="rId3" cstate="print"/>
              <a:srcRect/>
              <a:stretch>
                <a:fillRect/>
              </a:stretch>
            </p:blipFill>
            <p:spPr bwMode="auto">
              <a:xfrm>
                <a:off x="4616829" y="4699531"/>
                <a:ext cx="1479550" cy="1435100"/>
              </a:xfrm>
              <a:prstGeom prst="rect">
                <a:avLst/>
              </a:prstGeom>
              <a:noFill/>
              <a:ln w="9525">
                <a:noFill/>
                <a:miter lim="800000"/>
                <a:headEnd/>
                <a:tailEnd/>
              </a:ln>
            </p:spPr>
          </p:pic>
          <p:pic>
            <p:nvPicPr>
              <p:cNvPr id="9314" name="Picture 1635" descr="PC3"/>
              <p:cNvPicPr>
                <a:picLocks noChangeAspect="1" noChangeArrowheads="1"/>
              </p:cNvPicPr>
              <p:nvPr/>
            </p:nvPicPr>
            <p:blipFill>
              <a:blip r:embed="rId3" cstate="print"/>
              <a:srcRect/>
              <a:stretch>
                <a:fillRect/>
              </a:stretch>
            </p:blipFill>
            <p:spPr bwMode="auto">
              <a:xfrm>
                <a:off x="6953629" y="4699531"/>
                <a:ext cx="1479550" cy="1435100"/>
              </a:xfrm>
              <a:prstGeom prst="rect">
                <a:avLst/>
              </a:prstGeom>
              <a:noFill/>
              <a:ln w="9525">
                <a:noFill/>
                <a:miter lim="800000"/>
                <a:headEnd/>
                <a:tailEnd/>
              </a:ln>
            </p:spPr>
          </p:pic>
          <p:grpSp>
            <p:nvGrpSpPr>
              <p:cNvPr id="5" name="Group 1824"/>
              <p:cNvGrpSpPr>
                <a:grpSpLocks/>
              </p:cNvGrpSpPr>
              <p:nvPr/>
            </p:nvGrpSpPr>
            <p:grpSpPr bwMode="auto">
              <a:xfrm>
                <a:off x="7229854" y="5036081"/>
                <a:ext cx="506413" cy="458787"/>
                <a:chOff x="11163" y="13200"/>
                <a:chExt cx="319" cy="289"/>
              </a:xfrm>
            </p:grpSpPr>
            <p:sp>
              <p:nvSpPr>
                <p:cNvPr id="40" name="Rectangle 1569"/>
                <p:cNvSpPr>
                  <a:spLocks noChangeArrowheads="1"/>
                </p:cNvSpPr>
                <p:nvPr/>
              </p:nvSpPr>
              <p:spPr bwMode="auto">
                <a:xfrm>
                  <a:off x="11163" y="13325"/>
                  <a:ext cx="65" cy="73"/>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48" name="Oval 1570"/>
                <p:cNvSpPr>
                  <a:spLocks noChangeArrowheads="1"/>
                </p:cNvSpPr>
                <p:nvPr/>
              </p:nvSpPr>
              <p:spPr bwMode="auto">
                <a:xfrm>
                  <a:off x="11294" y="13200"/>
                  <a:ext cx="92" cy="65"/>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42" name="Rectangle 1571"/>
                <p:cNvSpPr>
                  <a:spLocks noChangeArrowheads="1"/>
                </p:cNvSpPr>
                <p:nvPr/>
              </p:nvSpPr>
              <p:spPr bwMode="auto">
                <a:xfrm>
                  <a:off x="11200" y="13231"/>
                  <a:ext cx="282" cy="258"/>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sp>
            <p:nvSpPr>
              <p:cNvPr id="9316" name="AutoShape 1573"/>
              <p:cNvSpPr>
                <a:spLocks noChangeArrowheads="1"/>
              </p:cNvSpPr>
              <p:nvPr/>
            </p:nvSpPr>
            <p:spPr bwMode="auto">
              <a:xfrm>
                <a:off x="7885492" y="5398031"/>
                <a:ext cx="307975" cy="255587"/>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a:latin typeface="Calibri" pitchFamily="34" charset="0"/>
                </a:endParaRPr>
              </a:p>
            </p:txBody>
          </p:sp>
          <p:cxnSp>
            <p:nvCxnSpPr>
              <p:cNvPr id="9317" name="AutoShape 1574"/>
              <p:cNvCxnSpPr>
                <a:cxnSpLocks noChangeShapeType="1"/>
                <a:endCxn id="9316" idx="1"/>
              </p:cNvCxnSpPr>
              <p:nvPr/>
            </p:nvCxnSpPr>
            <p:spPr bwMode="auto">
              <a:xfrm>
                <a:off x="7736267" y="5290081"/>
                <a:ext cx="303212" cy="107950"/>
              </a:xfrm>
              <a:prstGeom prst="bentConnector2">
                <a:avLst/>
              </a:prstGeom>
              <a:noFill/>
              <a:ln w="9525">
                <a:solidFill>
                  <a:schemeClr val="tx1"/>
                </a:solidFill>
                <a:miter lim="800000"/>
                <a:headEnd/>
                <a:tailEnd/>
              </a:ln>
            </p:spPr>
          </p:cxnSp>
          <p:grpSp>
            <p:nvGrpSpPr>
              <p:cNvPr id="6" name="Group 1823"/>
              <p:cNvGrpSpPr>
                <a:grpSpLocks/>
              </p:cNvGrpSpPr>
              <p:nvPr/>
            </p:nvGrpSpPr>
            <p:grpSpPr bwMode="auto">
              <a:xfrm>
                <a:off x="5064504" y="5034493"/>
                <a:ext cx="568325" cy="465138"/>
                <a:chOff x="10104" y="13199"/>
                <a:chExt cx="358" cy="293"/>
              </a:xfrm>
            </p:grpSpPr>
            <p:sp>
              <p:nvSpPr>
                <p:cNvPr id="46" name="Rectangle 1566"/>
                <p:cNvSpPr>
                  <a:spLocks noChangeArrowheads="1"/>
                </p:cNvSpPr>
                <p:nvPr/>
              </p:nvSpPr>
              <p:spPr bwMode="auto">
                <a:xfrm>
                  <a:off x="10396" y="13324"/>
                  <a:ext cx="64" cy="73"/>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44" name="Oval 1567"/>
                <p:cNvSpPr>
                  <a:spLocks noChangeArrowheads="1"/>
                </p:cNvSpPr>
                <p:nvPr/>
              </p:nvSpPr>
              <p:spPr bwMode="auto">
                <a:xfrm>
                  <a:off x="10246" y="13199"/>
                  <a:ext cx="92" cy="65"/>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48" name="Rectangle 1575"/>
                <p:cNvSpPr>
                  <a:spLocks noChangeArrowheads="1"/>
                </p:cNvSpPr>
                <p:nvPr/>
              </p:nvSpPr>
              <p:spPr bwMode="auto">
                <a:xfrm>
                  <a:off x="10106" y="13324"/>
                  <a:ext cx="64" cy="73"/>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49" name="Rectangle 1576"/>
                <p:cNvSpPr>
                  <a:spLocks noChangeArrowheads="1"/>
                </p:cNvSpPr>
                <p:nvPr/>
              </p:nvSpPr>
              <p:spPr bwMode="auto">
                <a:xfrm>
                  <a:off x="10144" y="13234"/>
                  <a:ext cx="284" cy="258"/>
                </a:xfrm>
                <a:prstGeom prst="rect">
                  <a:avLst/>
                </a:prstGeom>
                <a:solidFill>
                  <a:schemeClr val="accent1"/>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cxnSp>
            <p:nvCxnSpPr>
              <p:cNvPr id="9319" name="AutoShape 1577"/>
              <p:cNvCxnSpPr>
                <a:cxnSpLocks noChangeShapeType="1"/>
                <a:stCxn id="51" idx="3"/>
                <a:endCxn id="48" idx="1"/>
              </p:cNvCxnSpPr>
              <p:nvPr/>
            </p:nvCxnSpPr>
            <p:spPr bwMode="auto">
              <a:xfrm>
                <a:off x="4483480" y="5288579"/>
                <a:ext cx="581025" cy="1505"/>
              </a:xfrm>
              <a:prstGeom prst="straightConnector1">
                <a:avLst/>
              </a:prstGeom>
              <a:noFill/>
              <a:ln w="38100">
                <a:solidFill>
                  <a:srgbClr val="FFCC00"/>
                </a:solidFill>
                <a:round/>
                <a:headEnd/>
                <a:tailEnd/>
              </a:ln>
            </p:spPr>
          </p:cxnSp>
          <p:sp>
            <p:nvSpPr>
              <p:cNvPr id="51" name="Rectangle 1578"/>
              <p:cNvSpPr>
                <a:spLocks noChangeArrowheads="1"/>
              </p:cNvSpPr>
              <p:nvPr/>
            </p:nvSpPr>
            <p:spPr bwMode="auto">
              <a:xfrm>
                <a:off x="3590212" y="5075701"/>
                <a:ext cx="894301" cy="426573"/>
              </a:xfrm>
              <a:prstGeom prst="rect">
                <a:avLst/>
              </a:prstGeom>
              <a:solidFill>
                <a:srgbClr val="FFCC00"/>
              </a:solidFill>
              <a:ln w="9525">
                <a:solidFill>
                  <a:schemeClr val="tx1"/>
                </a:solidFill>
                <a:miter lim="800000"/>
                <a:headEnd/>
                <a:tailEnd/>
              </a:ln>
              <a:effectLst>
                <a:outerShdw dist="35921" dir="2700000" algn="ctr" rotWithShape="0">
                  <a:schemeClr val="bg2">
                    <a:alpha val="50000"/>
                  </a:schemeClr>
                </a:outerShdw>
              </a:effectLst>
            </p:spPr>
            <p:txBody>
              <a:bodyPr wrap="none" lIns="91438" tIns="45717" rIns="91438" bIns="45717" anchor="ctr"/>
              <a:lstStyle/>
              <a:p>
                <a:pPr algn="ctr" defTabSz="915988" fontAlgn="auto">
                  <a:spcBef>
                    <a:spcPts val="0"/>
                  </a:spcBef>
                  <a:spcAft>
                    <a:spcPts val="0"/>
                  </a:spcAft>
                  <a:defRPr/>
                </a:pPr>
                <a:r>
                  <a:rPr lang="en-US" altLang="ja-JP" sz="1000" b="1" dirty="0">
                    <a:latin typeface="+mn-lt"/>
                    <a:ea typeface="ＭＳ Ｐゴシック" pitchFamily="50" charset="-128"/>
                  </a:rPr>
                  <a:t>READOUT</a:t>
                </a:r>
              </a:p>
            </p:txBody>
          </p:sp>
          <p:grpSp>
            <p:nvGrpSpPr>
              <p:cNvPr id="7" name="Group 1828"/>
              <p:cNvGrpSpPr>
                <a:grpSpLocks/>
              </p:cNvGrpSpPr>
              <p:nvPr/>
            </p:nvGrpSpPr>
            <p:grpSpPr bwMode="auto">
              <a:xfrm>
                <a:off x="5437567" y="2819931"/>
                <a:ext cx="2155825" cy="1852612"/>
                <a:chOff x="10229" y="11837"/>
                <a:chExt cx="1358" cy="1167"/>
              </a:xfrm>
            </p:grpSpPr>
            <p:pic>
              <p:nvPicPr>
                <p:cNvPr id="9330" name="Picture 1803" descr="PC3"/>
                <p:cNvPicPr>
                  <a:picLocks noChangeAspect="1" noChangeArrowheads="1"/>
                </p:cNvPicPr>
                <p:nvPr/>
              </p:nvPicPr>
              <p:blipFill>
                <a:blip r:embed="rId3" cstate="print"/>
                <a:srcRect/>
                <a:stretch>
                  <a:fillRect/>
                </a:stretch>
              </p:blipFill>
              <p:spPr bwMode="auto">
                <a:xfrm>
                  <a:off x="10229" y="11837"/>
                  <a:ext cx="1358" cy="1167"/>
                </a:xfrm>
                <a:prstGeom prst="rect">
                  <a:avLst/>
                </a:prstGeom>
                <a:noFill/>
                <a:ln w="9525">
                  <a:noFill/>
                  <a:miter lim="800000"/>
                  <a:headEnd/>
                  <a:tailEnd/>
                </a:ln>
              </p:spPr>
            </p:pic>
            <p:cxnSp>
              <p:nvCxnSpPr>
                <p:cNvPr id="9331" name="AutoShape 1787"/>
                <p:cNvCxnSpPr>
                  <a:cxnSpLocks noChangeShapeType="1"/>
                  <a:stCxn id="85" idx="3"/>
                  <a:endCxn id="89" idx="1"/>
                </p:cNvCxnSpPr>
                <p:nvPr/>
              </p:nvCxnSpPr>
              <p:spPr bwMode="auto">
                <a:xfrm>
                  <a:off x="10818" y="12300"/>
                  <a:ext cx="78" cy="0"/>
                </a:xfrm>
                <a:prstGeom prst="straightConnector1">
                  <a:avLst/>
                </a:prstGeom>
                <a:noFill/>
                <a:ln w="38100">
                  <a:solidFill>
                    <a:srgbClr val="FF0000"/>
                  </a:solidFill>
                  <a:round/>
                  <a:headEnd/>
                  <a:tailEnd/>
                </a:ln>
              </p:spPr>
            </p:cxnSp>
            <p:grpSp>
              <p:nvGrpSpPr>
                <p:cNvPr id="12" name="Group 1821"/>
                <p:cNvGrpSpPr>
                  <a:grpSpLocks/>
                </p:cNvGrpSpPr>
                <p:nvPr/>
              </p:nvGrpSpPr>
              <p:grpSpPr bwMode="auto">
                <a:xfrm>
                  <a:off x="10896" y="12139"/>
                  <a:ext cx="319" cy="289"/>
                  <a:chOff x="10848" y="12121"/>
                  <a:chExt cx="319" cy="289"/>
                </a:xfrm>
              </p:grpSpPr>
              <p:sp>
                <p:nvSpPr>
                  <p:cNvPr id="89" name="Rectangle 1791"/>
                  <p:cNvSpPr>
                    <a:spLocks noChangeArrowheads="1"/>
                  </p:cNvSpPr>
                  <p:nvPr/>
                </p:nvSpPr>
                <p:spPr bwMode="auto">
                  <a:xfrm>
                    <a:off x="10850" y="12246"/>
                    <a:ext cx="64" cy="73"/>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41" name="Oval 1792"/>
                  <p:cNvSpPr>
                    <a:spLocks noChangeArrowheads="1"/>
                  </p:cNvSpPr>
                  <p:nvPr/>
                </p:nvSpPr>
                <p:spPr bwMode="auto">
                  <a:xfrm>
                    <a:off x="10979" y="12121"/>
                    <a:ext cx="92" cy="65"/>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91" name="Rectangle 1793"/>
                  <p:cNvSpPr>
                    <a:spLocks noChangeArrowheads="1"/>
                  </p:cNvSpPr>
                  <p:nvPr/>
                </p:nvSpPr>
                <p:spPr bwMode="auto">
                  <a:xfrm>
                    <a:off x="10885" y="12151"/>
                    <a:ext cx="282" cy="257"/>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sp>
              <p:nvSpPr>
                <p:cNvPr id="9333" name="AutoShape 1795"/>
                <p:cNvSpPr>
                  <a:spLocks noChangeArrowheads="1"/>
                </p:cNvSpPr>
                <p:nvPr/>
              </p:nvSpPr>
              <p:spPr bwMode="auto">
                <a:xfrm>
                  <a:off x="11173" y="12457"/>
                  <a:ext cx="194" cy="161"/>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a:latin typeface="Calibri" pitchFamily="34" charset="0"/>
                  </a:endParaRPr>
                </a:p>
              </p:txBody>
            </p:sp>
            <p:cxnSp>
              <p:nvCxnSpPr>
                <p:cNvPr id="9334" name="AutoShape 1796"/>
                <p:cNvCxnSpPr>
                  <a:cxnSpLocks noChangeShapeType="1"/>
                  <a:stCxn id="91" idx="3"/>
                  <a:endCxn id="9333" idx="1"/>
                </p:cNvCxnSpPr>
                <p:nvPr/>
              </p:nvCxnSpPr>
              <p:spPr bwMode="auto">
                <a:xfrm>
                  <a:off x="11215" y="12299"/>
                  <a:ext cx="55" cy="158"/>
                </a:xfrm>
                <a:prstGeom prst="bentConnector2">
                  <a:avLst/>
                </a:prstGeom>
                <a:noFill/>
                <a:ln w="9525">
                  <a:solidFill>
                    <a:schemeClr val="tx1"/>
                  </a:solidFill>
                  <a:miter lim="800000"/>
                  <a:headEnd/>
                  <a:tailEnd/>
                </a:ln>
              </p:spPr>
            </p:cxnSp>
            <p:grpSp>
              <p:nvGrpSpPr>
                <p:cNvPr id="13" name="Group 1822"/>
                <p:cNvGrpSpPr>
                  <a:grpSpLocks/>
                </p:cNvGrpSpPr>
                <p:nvPr/>
              </p:nvGrpSpPr>
              <p:grpSpPr bwMode="auto">
                <a:xfrm>
                  <a:off x="10469" y="12138"/>
                  <a:ext cx="349" cy="289"/>
                  <a:chOff x="10445" y="12120"/>
                  <a:chExt cx="349" cy="289"/>
                </a:xfrm>
              </p:grpSpPr>
              <p:sp>
                <p:nvSpPr>
                  <p:cNvPr id="85" name="Rectangle 1788"/>
                  <p:cNvSpPr>
                    <a:spLocks noChangeArrowheads="1"/>
                  </p:cNvSpPr>
                  <p:nvPr/>
                </p:nvSpPr>
                <p:spPr bwMode="auto">
                  <a:xfrm>
                    <a:off x="10728" y="12246"/>
                    <a:ext cx="64" cy="74"/>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37" name="Oval 1789"/>
                  <p:cNvSpPr>
                    <a:spLocks noChangeArrowheads="1"/>
                  </p:cNvSpPr>
                  <p:nvPr/>
                </p:nvSpPr>
                <p:spPr bwMode="auto">
                  <a:xfrm>
                    <a:off x="10578" y="12120"/>
                    <a:ext cx="92" cy="65"/>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87" name="Rectangle 1797"/>
                  <p:cNvSpPr>
                    <a:spLocks noChangeArrowheads="1"/>
                  </p:cNvSpPr>
                  <p:nvPr/>
                </p:nvSpPr>
                <p:spPr bwMode="auto">
                  <a:xfrm>
                    <a:off x="10443" y="12244"/>
                    <a:ext cx="65" cy="74"/>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88" name="Rectangle 1798"/>
                  <p:cNvSpPr>
                    <a:spLocks noChangeArrowheads="1"/>
                  </p:cNvSpPr>
                  <p:nvPr/>
                </p:nvSpPr>
                <p:spPr bwMode="auto">
                  <a:xfrm>
                    <a:off x="10475" y="12150"/>
                    <a:ext cx="285" cy="261"/>
                  </a:xfrm>
                  <a:prstGeom prst="rect">
                    <a:avLst/>
                  </a:prstGeom>
                  <a:solidFill>
                    <a:schemeClr val="accent1"/>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grpSp>
          <p:cxnSp>
            <p:nvCxnSpPr>
              <p:cNvPr id="9322" name="AutoShape 1799"/>
              <p:cNvCxnSpPr>
                <a:cxnSpLocks noChangeShapeType="1"/>
                <a:stCxn id="93" idx="3"/>
                <a:endCxn id="88" idx="1"/>
              </p:cNvCxnSpPr>
              <p:nvPr/>
            </p:nvCxnSpPr>
            <p:spPr bwMode="auto">
              <a:xfrm flipV="1">
                <a:off x="5145468" y="3551770"/>
                <a:ext cx="722312" cy="82"/>
              </a:xfrm>
              <a:prstGeom prst="straightConnector1">
                <a:avLst/>
              </a:prstGeom>
              <a:noFill/>
              <a:ln w="38100">
                <a:solidFill>
                  <a:srgbClr val="FFCC00"/>
                </a:solidFill>
                <a:round/>
                <a:headEnd/>
                <a:tailEnd/>
              </a:ln>
            </p:spPr>
          </p:cxnSp>
          <p:sp>
            <p:nvSpPr>
              <p:cNvPr id="93" name="Rectangle 1800"/>
              <p:cNvSpPr>
                <a:spLocks noChangeArrowheads="1"/>
              </p:cNvSpPr>
              <p:nvPr/>
            </p:nvSpPr>
            <p:spPr bwMode="auto">
              <a:xfrm>
                <a:off x="4253104" y="3338084"/>
                <a:ext cx="891890" cy="426571"/>
              </a:xfrm>
              <a:prstGeom prst="rect">
                <a:avLst/>
              </a:prstGeom>
              <a:solidFill>
                <a:srgbClr val="FFCC00"/>
              </a:solidFill>
              <a:ln w="9525">
                <a:solidFill>
                  <a:schemeClr val="tx1"/>
                </a:solidFill>
                <a:miter lim="800000"/>
                <a:headEnd/>
                <a:tailEnd/>
              </a:ln>
              <a:effectLst>
                <a:outerShdw dist="35921" dir="2700000" algn="ctr" rotWithShape="0">
                  <a:schemeClr val="bg2">
                    <a:alpha val="50000"/>
                  </a:schemeClr>
                </a:outerShdw>
              </a:effectLst>
            </p:spPr>
            <p:txBody>
              <a:bodyPr wrap="none" lIns="91438" tIns="45717" rIns="91438" bIns="45717" anchor="ctr"/>
              <a:lstStyle/>
              <a:p>
                <a:pPr algn="ctr" defTabSz="915988" fontAlgn="auto">
                  <a:spcBef>
                    <a:spcPts val="0"/>
                  </a:spcBef>
                  <a:spcAft>
                    <a:spcPts val="0"/>
                  </a:spcAft>
                  <a:defRPr/>
                </a:pPr>
                <a:r>
                  <a:rPr lang="en-US" altLang="ja-JP" sz="1000" b="1" dirty="0">
                    <a:latin typeface="+mn-lt"/>
                    <a:ea typeface="ＭＳ Ｐゴシック" pitchFamily="50" charset="-128"/>
                  </a:rPr>
                  <a:t>READOUT</a:t>
                </a:r>
              </a:p>
            </p:txBody>
          </p:sp>
          <p:sp>
            <p:nvSpPr>
              <p:cNvPr id="9324" name="Line 1832"/>
              <p:cNvSpPr>
                <a:spLocks noChangeShapeType="1"/>
              </p:cNvSpPr>
              <p:nvPr/>
            </p:nvSpPr>
            <p:spPr bwMode="auto">
              <a:xfrm>
                <a:off x="4391404" y="6225118"/>
                <a:ext cx="4251325" cy="0"/>
              </a:xfrm>
              <a:prstGeom prst="line">
                <a:avLst/>
              </a:prstGeom>
              <a:noFill/>
              <a:ln w="76200">
                <a:solidFill>
                  <a:srgbClr val="808080"/>
                </a:solidFill>
                <a:round/>
                <a:headEnd/>
                <a:tailEnd/>
              </a:ln>
            </p:spPr>
            <p:txBody>
              <a:bodyPr/>
              <a:lstStyle/>
              <a:p>
                <a:endParaRPr lang="ja-JP" altLang="en-US"/>
              </a:p>
            </p:txBody>
          </p:sp>
          <p:sp>
            <p:nvSpPr>
              <p:cNvPr id="9325" name="Rectangle 1833"/>
              <p:cNvSpPr>
                <a:spLocks noChangeArrowheads="1"/>
              </p:cNvSpPr>
              <p:nvPr/>
            </p:nvSpPr>
            <p:spPr bwMode="auto">
              <a:xfrm>
                <a:off x="7259440" y="6239068"/>
                <a:ext cx="1421776" cy="514000"/>
              </a:xfrm>
              <a:prstGeom prst="rect">
                <a:avLst/>
              </a:prstGeom>
              <a:noFill/>
              <a:ln w="9525">
                <a:noFill/>
                <a:miter lim="800000"/>
                <a:headEnd/>
                <a:tailEnd/>
              </a:ln>
            </p:spPr>
            <p:txBody>
              <a:bodyPr wrap="none">
                <a:spAutoFit/>
              </a:bodyPr>
              <a:lstStyle/>
              <a:p>
                <a:pPr defTabSz="4152900"/>
                <a:r>
                  <a:rPr lang="en-US" altLang="ja-JP" sz="1600" i="1">
                    <a:latin typeface="Calibri" pitchFamily="34" charset="0"/>
                  </a:rPr>
                  <a:t>Network</a:t>
                </a:r>
                <a:endParaRPr lang="ja-JP" altLang="en-US" sz="1600" i="1">
                  <a:latin typeface="Calibri" pitchFamily="34" charset="0"/>
                </a:endParaRPr>
              </a:p>
            </p:txBody>
          </p:sp>
          <p:sp>
            <p:nvSpPr>
              <p:cNvPr id="9326" name="Rectangle 1834"/>
              <p:cNvSpPr>
                <a:spLocks noChangeArrowheads="1"/>
              </p:cNvSpPr>
              <p:nvPr/>
            </p:nvSpPr>
            <p:spPr bwMode="auto">
              <a:xfrm>
                <a:off x="6069392" y="6047318"/>
                <a:ext cx="388937" cy="103188"/>
              </a:xfrm>
              <a:prstGeom prst="rect">
                <a:avLst/>
              </a:prstGeom>
              <a:noFill/>
              <a:ln w="9525">
                <a:noFill/>
                <a:miter lim="800000"/>
                <a:headEnd/>
                <a:tailEnd/>
              </a:ln>
            </p:spPr>
            <p:txBody>
              <a:bodyPr wrap="none" anchor="ctr"/>
              <a:lstStyle/>
              <a:p>
                <a:endParaRPr lang="ja-JP" altLang="en-US">
                  <a:latin typeface="Calibri" pitchFamily="34" charset="0"/>
                </a:endParaRPr>
              </a:p>
            </p:txBody>
          </p:sp>
          <p:sp>
            <p:nvSpPr>
              <p:cNvPr id="9327" name="Freeform 1921"/>
              <p:cNvSpPr>
                <a:spLocks/>
              </p:cNvSpPr>
              <p:nvPr/>
            </p:nvSpPr>
            <p:spPr bwMode="auto">
              <a:xfrm>
                <a:off x="5640767" y="5293256"/>
                <a:ext cx="1584325" cy="935037"/>
              </a:xfrm>
              <a:custGeom>
                <a:avLst/>
                <a:gdLst>
                  <a:gd name="T0" fmla="*/ 0 w 998"/>
                  <a:gd name="T1" fmla="*/ 0 h 589"/>
                  <a:gd name="T2" fmla="*/ 2147483647 w 998"/>
                  <a:gd name="T3" fmla="*/ 0 h 589"/>
                  <a:gd name="T4" fmla="*/ 2147483647 w 998"/>
                  <a:gd name="T5" fmla="*/ 2147483647 h 589"/>
                  <a:gd name="T6" fmla="*/ 2147483647 w 998"/>
                  <a:gd name="T7" fmla="*/ 2147483647 h 589"/>
                  <a:gd name="T8" fmla="*/ 2147483647 w 998"/>
                  <a:gd name="T9" fmla="*/ 2147483647 h 589"/>
                  <a:gd name="T10" fmla="*/ 2147483647 w 998"/>
                  <a:gd name="T11" fmla="*/ 0 h 589"/>
                  <a:gd name="T12" fmla="*/ 0 60000 65536"/>
                  <a:gd name="T13" fmla="*/ 0 60000 65536"/>
                  <a:gd name="T14" fmla="*/ 0 60000 65536"/>
                  <a:gd name="T15" fmla="*/ 0 60000 65536"/>
                  <a:gd name="T16" fmla="*/ 0 60000 65536"/>
                  <a:gd name="T17" fmla="*/ 0 60000 65536"/>
                  <a:gd name="T18" fmla="*/ 0 w 998"/>
                  <a:gd name="T19" fmla="*/ 0 h 589"/>
                  <a:gd name="T20" fmla="*/ 998 w 998"/>
                  <a:gd name="T21" fmla="*/ 589 h 589"/>
                </a:gdLst>
                <a:ahLst/>
                <a:cxnLst>
                  <a:cxn ang="T12">
                    <a:pos x="T0" y="T1"/>
                  </a:cxn>
                  <a:cxn ang="T13">
                    <a:pos x="T2" y="T3"/>
                  </a:cxn>
                  <a:cxn ang="T14">
                    <a:pos x="T4" y="T5"/>
                  </a:cxn>
                  <a:cxn ang="T15">
                    <a:pos x="T6" y="T7"/>
                  </a:cxn>
                  <a:cxn ang="T16">
                    <a:pos x="T8" y="T9"/>
                  </a:cxn>
                  <a:cxn ang="T17">
                    <a:pos x="T10" y="T11"/>
                  </a:cxn>
                </a:cxnLst>
                <a:rect l="T18" t="T19" r="T20" b="T21"/>
                <a:pathLst>
                  <a:path w="998" h="589">
                    <a:moveTo>
                      <a:pt x="0" y="0"/>
                    </a:moveTo>
                    <a:lnTo>
                      <a:pt x="397" y="0"/>
                    </a:lnTo>
                    <a:lnTo>
                      <a:pt x="393" y="589"/>
                    </a:lnTo>
                    <a:lnTo>
                      <a:pt x="729" y="587"/>
                    </a:lnTo>
                    <a:lnTo>
                      <a:pt x="729" y="1"/>
                    </a:lnTo>
                    <a:lnTo>
                      <a:pt x="998" y="0"/>
                    </a:lnTo>
                  </a:path>
                </a:pathLst>
              </a:custGeom>
              <a:noFill/>
              <a:ln w="38100">
                <a:solidFill>
                  <a:srgbClr val="FF0000"/>
                </a:solidFill>
                <a:round/>
                <a:headEnd/>
                <a:tailEnd/>
              </a:ln>
            </p:spPr>
            <p:txBody>
              <a:bodyPr/>
              <a:lstStyle/>
              <a:p>
                <a:endParaRPr lang="ja-JP" altLang="en-US"/>
              </a:p>
            </p:txBody>
          </p:sp>
          <p:sp>
            <p:nvSpPr>
              <p:cNvPr id="9328" name="Line 1930"/>
              <p:cNvSpPr>
                <a:spLocks noChangeShapeType="1"/>
              </p:cNvSpPr>
              <p:nvPr/>
            </p:nvSpPr>
            <p:spPr bwMode="auto">
              <a:xfrm flipH="1">
                <a:off x="5480429" y="3893081"/>
                <a:ext cx="519113" cy="1006475"/>
              </a:xfrm>
              <a:prstGeom prst="line">
                <a:avLst/>
              </a:prstGeom>
              <a:noFill/>
              <a:ln w="50800">
                <a:solidFill>
                  <a:srgbClr val="FF00FF"/>
                </a:solidFill>
                <a:prstDash val="sysDot"/>
                <a:round/>
                <a:headEnd/>
                <a:tailEnd type="triangle" w="med" len="med"/>
              </a:ln>
            </p:spPr>
            <p:txBody>
              <a:bodyPr/>
              <a:lstStyle/>
              <a:p>
                <a:endParaRPr lang="ja-JP" altLang="en-US"/>
              </a:p>
            </p:txBody>
          </p:sp>
          <p:sp>
            <p:nvSpPr>
              <p:cNvPr id="9329" name="Line 1931"/>
              <p:cNvSpPr>
                <a:spLocks noChangeShapeType="1"/>
              </p:cNvSpPr>
              <p:nvPr/>
            </p:nvSpPr>
            <p:spPr bwMode="auto">
              <a:xfrm>
                <a:off x="6874254" y="3920068"/>
                <a:ext cx="519113" cy="1006475"/>
              </a:xfrm>
              <a:prstGeom prst="line">
                <a:avLst/>
              </a:prstGeom>
              <a:noFill/>
              <a:ln w="50800">
                <a:solidFill>
                  <a:srgbClr val="FF00FF"/>
                </a:solidFill>
                <a:prstDash val="sysDot"/>
                <a:round/>
                <a:headEnd/>
                <a:tailEnd type="triangle" w="med" len="med"/>
              </a:ln>
            </p:spPr>
            <p:txBody>
              <a:bodyPr/>
              <a:lstStyle/>
              <a:p>
                <a:endParaRPr lang="ja-JP" altLang="en-US"/>
              </a:p>
            </p:txBody>
          </p:sp>
        </p:grpSp>
        <p:grpSp>
          <p:nvGrpSpPr>
            <p:cNvPr id="14" name="グループ化 139"/>
            <p:cNvGrpSpPr>
              <a:grpSpLocks/>
            </p:cNvGrpSpPr>
            <p:nvPr/>
          </p:nvGrpSpPr>
          <p:grpSpPr bwMode="auto">
            <a:xfrm>
              <a:off x="5738813" y="4929188"/>
              <a:ext cx="1322387" cy="1217612"/>
              <a:chOff x="7185025" y="4150220"/>
              <a:chExt cx="1720850" cy="1585913"/>
            </a:xfrm>
          </p:grpSpPr>
          <p:sp>
            <p:nvSpPr>
              <p:cNvPr id="9293" name="AutoShape 1724"/>
              <p:cNvSpPr>
                <a:spLocks noChangeArrowheads="1"/>
              </p:cNvSpPr>
              <p:nvPr/>
            </p:nvSpPr>
            <p:spPr bwMode="auto">
              <a:xfrm>
                <a:off x="7185025" y="4150220"/>
                <a:ext cx="1720850" cy="1585913"/>
              </a:xfrm>
              <a:prstGeom prst="can">
                <a:avLst>
                  <a:gd name="adj" fmla="val 25000"/>
                </a:avLst>
              </a:prstGeom>
              <a:solidFill>
                <a:srgbClr val="FFCC99"/>
              </a:solidFill>
              <a:ln w="9525">
                <a:solidFill>
                  <a:schemeClr val="accent2"/>
                </a:solidFill>
                <a:round/>
                <a:headEnd/>
                <a:tailEnd/>
              </a:ln>
            </p:spPr>
            <p:txBody>
              <a:bodyPr wrap="none" anchor="ctr"/>
              <a:lstStyle/>
              <a:p>
                <a:endParaRPr lang="ja-JP" altLang="en-US">
                  <a:latin typeface="Calibri" pitchFamily="34" charset="0"/>
                </a:endParaRPr>
              </a:p>
            </p:txBody>
          </p:sp>
          <p:grpSp>
            <p:nvGrpSpPr>
              <p:cNvPr id="15" name="Group 1739"/>
              <p:cNvGrpSpPr>
                <a:grpSpLocks/>
              </p:cNvGrpSpPr>
              <p:nvPr/>
            </p:nvGrpSpPr>
            <p:grpSpPr bwMode="auto">
              <a:xfrm>
                <a:off x="7422970" y="4727048"/>
                <a:ext cx="454644" cy="497971"/>
                <a:chOff x="4386" y="2477"/>
                <a:chExt cx="503" cy="540"/>
              </a:xfrm>
            </p:grpSpPr>
            <p:sp>
              <p:nvSpPr>
                <p:cNvPr id="125" name="Rectangle 1740"/>
                <p:cNvSpPr>
                  <a:spLocks noChangeArrowheads="1"/>
                </p:cNvSpPr>
                <p:nvPr/>
              </p:nvSpPr>
              <p:spPr bwMode="auto">
                <a:xfrm>
                  <a:off x="4386" y="2717"/>
                  <a:ext cx="103"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11" name="Oval 1741"/>
                <p:cNvSpPr>
                  <a:spLocks noChangeArrowheads="1"/>
                </p:cNvSpPr>
                <p:nvPr/>
              </p:nvSpPr>
              <p:spPr bwMode="auto">
                <a:xfrm>
                  <a:off x="4593" y="2477"/>
                  <a:ext cx="144" cy="102"/>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27" name="Rectangle 1742"/>
                <p:cNvSpPr>
                  <a:spLocks noChangeArrowheads="1"/>
                </p:cNvSpPr>
                <p:nvPr/>
              </p:nvSpPr>
              <p:spPr bwMode="auto">
                <a:xfrm>
                  <a:off x="4443" y="2524"/>
                  <a:ext cx="446" cy="493"/>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grpSp>
            <p:nvGrpSpPr>
              <p:cNvPr id="16" name="Group 1749"/>
              <p:cNvGrpSpPr>
                <a:grpSpLocks/>
              </p:cNvGrpSpPr>
              <p:nvPr/>
            </p:nvGrpSpPr>
            <p:grpSpPr bwMode="auto">
              <a:xfrm>
                <a:off x="8311013" y="4611683"/>
                <a:ext cx="450395" cy="476066"/>
                <a:chOff x="2749" y="2568"/>
                <a:chExt cx="565" cy="552"/>
              </a:xfrm>
            </p:grpSpPr>
            <p:sp>
              <p:nvSpPr>
                <p:cNvPr id="120" name="Rectangle 1750"/>
                <p:cNvSpPr>
                  <a:spLocks noChangeArrowheads="1"/>
                </p:cNvSpPr>
                <p:nvPr/>
              </p:nvSpPr>
              <p:spPr bwMode="auto">
                <a:xfrm>
                  <a:off x="3213" y="2663"/>
                  <a:ext cx="101" cy="11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121" name="Rectangle 1751"/>
                <p:cNvSpPr>
                  <a:spLocks noChangeArrowheads="1"/>
                </p:cNvSpPr>
                <p:nvPr/>
              </p:nvSpPr>
              <p:spPr bwMode="auto">
                <a:xfrm>
                  <a:off x="3210" y="2963"/>
                  <a:ext cx="104" cy="11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122" name="Rectangle 1752"/>
                <p:cNvSpPr>
                  <a:spLocks noChangeArrowheads="1"/>
                </p:cNvSpPr>
                <p:nvPr/>
              </p:nvSpPr>
              <p:spPr bwMode="auto">
                <a:xfrm>
                  <a:off x="2749" y="2812"/>
                  <a:ext cx="101" cy="11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08" name="Oval 1753"/>
                <p:cNvSpPr>
                  <a:spLocks noChangeArrowheads="1"/>
                </p:cNvSpPr>
                <p:nvPr/>
              </p:nvSpPr>
              <p:spPr bwMode="auto">
                <a:xfrm>
                  <a:off x="2974" y="2568"/>
                  <a:ext cx="144" cy="102"/>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24" name="Rectangle 1754"/>
                <p:cNvSpPr>
                  <a:spLocks noChangeArrowheads="1"/>
                </p:cNvSpPr>
                <p:nvPr/>
              </p:nvSpPr>
              <p:spPr bwMode="auto">
                <a:xfrm>
                  <a:off x="2814" y="2628"/>
                  <a:ext cx="443" cy="491"/>
                </a:xfrm>
                <a:prstGeom prst="rect">
                  <a:avLst/>
                </a:prstGeom>
                <a:solidFill>
                  <a:srgbClr val="99CC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grpSp>
            <p:nvGrpSpPr>
              <p:cNvPr id="17" name="Group 1839"/>
              <p:cNvGrpSpPr>
                <a:grpSpLocks/>
              </p:cNvGrpSpPr>
              <p:nvPr/>
            </p:nvGrpSpPr>
            <p:grpSpPr bwMode="auto">
              <a:xfrm>
                <a:off x="8033411" y="4954859"/>
                <a:ext cx="413571" cy="430796"/>
                <a:chOff x="4391" y="3335"/>
                <a:chExt cx="503" cy="539"/>
              </a:xfrm>
            </p:grpSpPr>
            <p:sp>
              <p:nvSpPr>
                <p:cNvPr id="117" name="Rectangle 1840"/>
                <p:cNvSpPr>
                  <a:spLocks noChangeArrowheads="1"/>
                </p:cNvSpPr>
                <p:nvPr/>
              </p:nvSpPr>
              <p:spPr bwMode="auto">
                <a:xfrm>
                  <a:off x="4392" y="3573"/>
                  <a:ext cx="103" cy="116"/>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03" name="Oval 1841"/>
                <p:cNvSpPr>
                  <a:spLocks noChangeArrowheads="1"/>
                </p:cNvSpPr>
                <p:nvPr/>
              </p:nvSpPr>
              <p:spPr bwMode="auto">
                <a:xfrm>
                  <a:off x="4599" y="3335"/>
                  <a:ext cx="144" cy="102"/>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19" name="Rectangle 1842"/>
                <p:cNvSpPr>
                  <a:spLocks noChangeArrowheads="1"/>
                </p:cNvSpPr>
                <p:nvPr/>
              </p:nvSpPr>
              <p:spPr bwMode="auto">
                <a:xfrm>
                  <a:off x="4450" y="3381"/>
                  <a:ext cx="445" cy="492"/>
                </a:xfrm>
                <a:prstGeom prst="rect">
                  <a:avLst/>
                </a:prstGeom>
                <a:solidFill>
                  <a:srgbClr val="CC99FF"/>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grpSp>
            <p:nvGrpSpPr>
              <p:cNvPr id="18" name="Group 1744"/>
              <p:cNvGrpSpPr>
                <a:grpSpLocks/>
              </p:cNvGrpSpPr>
              <p:nvPr/>
            </p:nvGrpSpPr>
            <p:grpSpPr bwMode="auto">
              <a:xfrm>
                <a:off x="7692074" y="5051241"/>
                <a:ext cx="507049" cy="505272"/>
                <a:chOff x="10104" y="12851"/>
                <a:chExt cx="358" cy="346"/>
              </a:xfrm>
            </p:grpSpPr>
            <p:sp>
              <p:nvSpPr>
                <p:cNvPr id="113" name="Rectangle 1745"/>
                <p:cNvSpPr>
                  <a:spLocks noChangeArrowheads="1"/>
                </p:cNvSpPr>
                <p:nvPr/>
              </p:nvSpPr>
              <p:spPr bwMode="auto">
                <a:xfrm>
                  <a:off x="10397" y="13003"/>
                  <a:ext cx="67" cy="74"/>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299" name="Oval 1746"/>
                <p:cNvSpPr>
                  <a:spLocks noChangeArrowheads="1"/>
                </p:cNvSpPr>
                <p:nvPr/>
              </p:nvSpPr>
              <p:spPr bwMode="auto">
                <a:xfrm>
                  <a:off x="10246" y="12851"/>
                  <a:ext cx="92" cy="65"/>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15" name="Rectangle 1747"/>
                <p:cNvSpPr>
                  <a:spLocks noChangeArrowheads="1"/>
                </p:cNvSpPr>
                <p:nvPr/>
              </p:nvSpPr>
              <p:spPr bwMode="auto">
                <a:xfrm>
                  <a:off x="10102" y="13001"/>
                  <a:ext cx="67" cy="7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116" name="Rectangle 1748"/>
                <p:cNvSpPr>
                  <a:spLocks noChangeArrowheads="1"/>
                </p:cNvSpPr>
                <p:nvPr/>
              </p:nvSpPr>
              <p:spPr bwMode="auto">
                <a:xfrm>
                  <a:off x="10143" y="12887"/>
                  <a:ext cx="286" cy="310"/>
                </a:xfrm>
                <a:prstGeom prst="rect">
                  <a:avLst/>
                </a:prstGeom>
                <a:solidFill>
                  <a:schemeClr val="accent1"/>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grpSp>
        <p:sp>
          <p:nvSpPr>
            <p:cNvPr id="9223" name="正方形/長方形 137"/>
            <p:cNvSpPr>
              <a:spLocks noChangeArrowheads="1"/>
            </p:cNvSpPr>
            <p:nvPr/>
          </p:nvSpPr>
          <p:spPr bwMode="auto">
            <a:xfrm>
              <a:off x="4262438" y="5537200"/>
              <a:ext cx="1055687" cy="307975"/>
            </a:xfrm>
            <a:prstGeom prst="rect">
              <a:avLst/>
            </a:prstGeom>
            <a:noFill/>
            <a:ln w="9525">
              <a:noFill/>
              <a:miter lim="800000"/>
              <a:headEnd/>
              <a:tailEnd/>
            </a:ln>
          </p:spPr>
          <p:txBody>
            <a:bodyPr>
              <a:spAutoFit/>
            </a:bodyPr>
            <a:lstStyle/>
            <a:p>
              <a:pPr defTabSz="4152900"/>
              <a:r>
                <a:rPr lang="en-US" altLang="ja-JP" sz="1400" b="1" i="1">
                  <a:latin typeface="Calibri" pitchFamily="34" charset="0"/>
                </a:rPr>
                <a:t>User A</a:t>
              </a:r>
            </a:p>
          </p:txBody>
        </p:sp>
        <p:sp>
          <p:nvSpPr>
            <p:cNvPr id="9225" name="AutoShape 1729"/>
            <p:cNvSpPr>
              <a:spLocks noChangeArrowheads="1"/>
            </p:cNvSpPr>
            <p:nvPr/>
          </p:nvSpPr>
          <p:spPr bwMode="auto">
            <a:xfrm rot="-5221143">
              <a:off x="5267325" y="3711575"/>
              <a:ext cx="638175" cy="1965325"/>
            </a:xfrm>
            <a:prstGeom prst="curvedLeftArrow">
              <a:avLst>
                <a:gd name="adj1" fmla="val 23895"/>
                <a:gd name="adj2" fmla="val 100885"/>
                <a:gd name="adj3" fmla="val 19644"/>
              </a:avLst>
            </a:prstGeom>
            <a:solidFill>
              <a:srgbClr val="FFCCFF"/>
            </a:solidFill>
            <a:ln w="9525">
              <a:solidFill>
                <a:srgbClr val="FF0000"/>
              </a:solidFill>
              <a:miter lim="800000"/>
              <a:headEnd/>
              <a:tailEnd/>
            </a:ln>
          </p:spPr>
          <p:txBody>
            <a:bodyPr wrap="none" anchor="ctr"/>
            <a:lstStyle/>
            <a:p>
              <a:endParaRPr lang="ja-JP" altLang="en-US">
                <a:latin typeface="Calibri" pitchFamily="34" charset="0"/>
              </a:endParaRPr>
            </a:p>
          </p:txBody>
        </p:sp>
        <p:sp>
          <p:nvSpPr>
            <p:cNvPr id="9226" name="Rectangle 1730"/>
            <p:cNvSpPr>
              <a:spLocks noChangeArrowheads="1"/>
            </p:cNvSpPr>
            <p:nvPr/>
          </p:nvSpPr>
          <p:spPr bwMode="auto">
            <a:xfrm>
              <a:off x="5735638" y="6148388"/>
              <a:ext cx="1389062" cy="338137"/>
            </a:xfrm>
            <a:prstGeom prst="rect">
              <a:avLst/>
            </a:prstGeom>
            <a:noFill/>
            <a:ln w="9525">
              <a:noFill/>
              <a:miter lim="800000"/>
              <a:headEnd/>
              <a:tailEnd/>
            </a:ln>
          </p:spPr>
          <p:txBody>
            <a:bodyPr>
              <a:spAutoFit/>
            </a:bodyPr>
            <a:lstStyle/>
            <a:p>
              <a:pPr algn="ctr" defTabSz="4152900"/>
              <a:r>
                <a:rPr lang="en-US" altLang="ja-JP" sz="1600" b="1" i="1">
                  <a:solidFill>
                    <a:srgbClr val="4D4D4D"/>
                  </a:solidFill>
                  <a:latin typeface="Arial Narrow" pitchFamily="34" charset="0"/>
                </a:rPr>
                <a:t>Repository</a:t>
              </a:r>
            </a:p>
          </p:txBody>
        </p:sp>
        <p:sp>
          <p:nvSpPr>
            <p:cNvPr id="9227" name="正方形/長方形 143"/>
            <p:cNvSpPr>
              <a:spLocks noChangeArrowheads="1"/>
            </p:cNvSpPr>
            <p:nvPr/>
          </p:nvSpPr>
          <p:spPr bwMode="auto">
            <a:xfrm rot="-930854">
              <a:off x="4510088" y="5808663"/>
              <a:ext cx="1778000" cy="461962"/>
            </a:xfrm>
            <a:prstGeom prst="rect">
              <a:avLst/>
            </a:prstGeom>
            <a:noFill/>
            <a:ln w="9525">
              <a:noFill/>
              <a:miter lim="800000"/>
              <a:headEnd/>
              <a:tailEnd/>
            </a:ln>
          </p:spPr>
          <p:txBody>
            <a:bodyPr wrap="none">
              <a:spAutoFit/>
            </a:bodyPr>
            <a:lstStyle/>
            <a:p>
              <a:r>
                <a:rPr lang="en-US" altLang="ja-JP" sz="2400" i="1">
                  <a:solidFill>
                    <a:srgbClr val="0070C0"/>
                  </a:solidFill>
                  <a:latin typeface="Calibri" pitchFamily="34" charset="0"/>
                </a:rPr>
                <a:t>Reusability </a:t>
              </a:r>
              <a:endParaRPr lang="ja-JP" altLang="en-US" sz="2400" i="1">
                <a:solidFill>
                  <a:srgbClr val="0070C0"/>
                </a:solidFill>
                <a:latin typeface="Calibri" pitchFamily="34" charset="0"/>
              </a:endParaRPr>
            </a:p>
          </p:txBody>
        </p:sp>
        <p:grpSp>
          <p:nvGrpSpPr>
            <p:cNvPr id="19" name="グループ化 507"/>
            <p:cNvGrpSpPr>
              <a:grpSpLocks/>
            </p:cNvGrpSpPr>
            <p:nvPr/>
          </p:nvGrpSpPr>
          <p:grpSpPr bwMode="auto">
            <a:xfrm>
              <a:off x="725488" y="5332413"/>
              <a:ext cx="3019425" cy="788987"/>
              <a:chOff x="451262" y="3851608"/>
              <a:chExt cx="3020437" cy="788987"/>
            </a:xfrm>
          </p:grpSpPr>
          <p:cxnSp>
            <p:nvCxnSpPr>
              <p:cNvPr id="9264" name="AutoShape 1293"/>
              <p:cNvCxnSpPr>
                <a:cxnSpLocks noChangeShapeType="1"/>
                <a:stCxn id="433" idx="3"/>
                <a:endCxn id="439" idx="1"/>
              </p:cNvCxnSpPr>
              <p:nvPr/>
            </p:nvCxnSpPr>
            <p:spPr bwMode="auto">
              <a:xfrm>
                <a:off x="1057111" y="4011986"/>
                <a:ext cx="404362" cy="139659"/>
              </a:xfrm>
              <a:prstGeom prst="straightConnector1">
                <a:avLst/>
              </a:prstGeom>
              <a:noFill/>
              <a:ln w="19050">
                <a:solidFill>
                  <a:srgbClr val="FFCC00"/>
                </a:solidFill>
                <a:round/>
                <a:headEnd/>
                <a:tailEnd/>
              </a:ln>
            </p:spPr>
          </p:cxnSp>
          <p:cxnSp>
            <p:nvCxnSpPr>
              <p:cNvPr id="9265" name="AutoShape 1294"/>
              <p:cNvCxnSpPr>
                <a:cxnSpLocks noChangeShapeType="1"/>
                <a:stCxn id="434" idx="3"/>
                <a:endCxn id="440" idx="1"/>
              </p:cNvCxnSpPr>
              <p:nvPr/>
            </p:nvCxnSpPr>
            <p:spPr bwMode="auto">
              <a:xfrm flipV="1">
                <a:off x="1057111" y="4311983"/>
                <a:ext cx="404362" cy="177841"/>
              </a:xfrm>
              <a:prstGeom prst="straightConnector1">
                <a:avLst/>
              </a:prstGeom>
              <a:noFill/>
              <a:ln w="19050">
                <a:solidFill>
                  <a:srgbClr val="FFCC00"/>
                </a:solidFill>
                <a:round/>
                <a:headEnd/>
                <a:tailEnd/>
              </a:ln>
            </p:spPr>
          </p:cxnSp>
          <p:sp>
            <p:nvSpPr>
              <p:cNvPr id="433" name="Rectangle 1328"/>
              <p:cNvSpPr>
                <a:spLocks noChangeArrowheads="1"/>
              </p:cNvSpPr>
              <p:nvPr/>
            </p:nvSpPr>
            <p:spPr bwMode="auto">
              <a:xfrm>
                <a:off x="451262" y="3880183"/>
                <a:ext cx="606628" cy="263525"/>
              </a:xfrm>
              <a:prstGeom prst="rect">
                <a:avLst/>
              </a:prstGeom>
              <a:solidFill>
                <a:srgbClr val="FFCC00"/>
              </a:solidFill>
              <a:ln w="9525">
                <a:solidFill>
                  <a:schemeClr val="tx1"/>
                </a:solidFill>
                <a:miter lim="800000"/>
                <a:headEnd/>
                <a:tailEnd/>
              </a:ln>
              <a:effectLst>
                <a:outerShdw dist="35921" dir="2700000" algn="ctr" rotWithShape="0">
                  <a:schemeClr val="bg2">
                    <a:alpha val="50000"/>
                  </a:schemeClr>
                </a:outerShdw>
              </a:effectLst>
            </p:spPr>
            <p:txBody>
              <a:bodyPr wrap="none" lIns="91438" tIns="45717" rIns="91438" bIns="45717" anchor="ctr"/>
              <a:lstStyle/>
              <a:p>
                <a:pPr algn="ctr" defTabSz="915988" fontAlgn="auto">
                  <a:spcBef>
                    <a:spcPts val="0"/>
                  </a:spcBef>
                  <a:spcAft>
                    <a:spcPts val="0"/>
                  </a:spcAft>
                  <a:defRPr/>
                </a:pPr>
                <a:r>
                  <a:rPr lang="en-US" altLang="ja-JP" sz="1050" b="1" dirty="0">
                    <a:latin typeface="+mn-lt"/>
                    <a:ea typeface="ＭＳ Ｐゴシック" pitchFamily="50" charset="-128"/>
                  </a:rPr>
                  <a:t>READOUT</a:t>
                </a:r>
              </a:p>
            </p:txBody>
          </p:sp>
          <p:sp>
            <p:nvSpPr>
              <p:cNvPr id="434" name="Rectangle 1330"/>
              <p:cNvSpPr>
                <a:spLocks noChangeArrowheads="1"/>
              </p:cNvSpPr>
              <p:nvPr/>
            </p:nvSpPr>
            <p:spPr bwMode="auto">
              <a:xfrm>
                <a:off x="451262" y="4358020"/>
                <a:ext cx="606628" cy="263525"/>
              </a:xfrm>
              <a:prstGeom prst="rect">
                <a:avLst/>
              </a:prstGeom>
              <a:solidFill>
                <a:srgbClr val="FFCC00"/>
              </a:solidFill>
              <a:ln w="9525">
                <a:solidFill>
                  <a:schemeClr val="tx1"/>
                </a:solidFill>
                <a:miter lim="800000"/>
                <a:headEnd/>
                <a:tailEnd/>
              </a:ln>
              <a:effectLst>
                <a:outerShdw dist="35921" dir="2700000" algn="ctr" rotWithShape="0">
                  <a:schemeClr val="bg2">
                    <a:alpha val="50000"/>
                  </a:schemeClr>
                </a:outerShdw>
              </a:effectLst>
            </p:spPr>
            <p:txBody>
              <a:bodyPr wrap="none" lIns="91438" tIns="45717" rIns="91438" bIns="45717" anchor="ctr"/>
              <a:lstStyle/>
              <a:p>
                <a:pPr algn="ctr" defTabSz="915988" fontAlgn="auto">
                  <a:spcBef>
                    <a:spcPts val="0"/>
                  </a:spcBef>
                  <a:spcAft>
                    <a:spcPts val="0"/>
                  </a:spcAft>
                  <a:defRPr/>
                </a:pPr>
                <a:r>
                  <a:rPr lang="en-US" altLang="ja-JP" sz="1050" b="1" dirty="0">
                    <a:latin typeface="+mn-lt"/>
                    <a:ea typeface="ＭＳ Ｐゴシック" pitchFamily="50" charset="-128"/>
                  </a:rPr>
                  <a:t>READOUT</a:t>
                </a:r>
              </a:p>
            </p:txBody>
          </p:sp>
          <p:grpSp>
            <p:nvGrpSpPr>
              <p:cNvPr id="20" name="Group 1302"/>
              <p:cNvGrpSpPr>
                <a:grpSpLocks/>
              </p:cNvGrpSpPr>
              <p:nvPr/>
            </p:nvGrpSpPr>
            <p:grpSpPr bwMode="auto">
              <a:xfrm>
                <a:off x="2843048" y="3851608"/>
                <a:ext cx="358775" cy="350837"/>
                <a:chOff x="4386" y="2477"/>
                <a:chExt cx="503" cy="540"/>
              </a:xfrm>
            </p:grpSpPr>
            <p:sp>
              <p:nvSpPr>
                <p:cNvPr id="457" name="Rectangle 1303"/>
                <p:cNvSpPr>
                  <a:spLocks noChangeArrowheads="1"/>
                </p:cNvSpPr>
                <p:nvPr/>
              </p:nvSpPr>
              <p:spPr bwMode="auto">
                <a:xfrm>
                  <a:off x="4386" y="2716"/>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9291" name="Oval 1304"/>
                <p:cNvSpPr>
                  <a:spLocks noChangeArrowheads="1"/>
                </p:cNvSpPr>
                <p:nvPr/>
              </p:nvSpPr>
              <p:spPr bwMode="auto">
                <a:xfrm>
                  <a:off x="4593" y="2477"/>
                  <a:ext cx="144" cy="102"/>
                </a:xfrm>
                <a:prstGeom prst="ellipse">
                  <a:avLst/>
                </a:prstGeom>
                <a:solidFill>
                  <a:srgbClr val="FFFF99"/>
                </a:solidFill>
                <a:ln w="9525">
                  <a:solidFill>
                    <a:schemeClr val="tx1"/>
                  </a:solidFill>
                  <a:round/>
                  <a:headEnd/>
                  <a:tailEnd/>
                </a:ln>
              </p:spPr>
              <p:txBody>
                <a:bodyPr wrap="none" anchor="ctr"/>
                <a:lstStyle/>
                <a:p>
                  <a:endParaRPr lang="ja-JP" altLang="en-US" sz="2400">
                    <a:latin typeface="Calibri" pitchFamily="34" charset="0"/>
                  </a:endParaRPr>
                </a:p>
              </p:txBody>
            </p:sp>
            <p:sp>
              <p:nvSpPr>
                <p:cNvPr id="459" name="Rectangle 1305"/>
                <p:cNvSpPr>
                  <a:spLocks noChangeArrowheads="1"/>
                </p:cNvSpPr>
                <p:nvPr/>
              </p:nvSpPr>
              <p:spPr bwMode="auto">
                <a:xfrm>
                  <a:off x="4444" y="2526"/>
                  <a:ext cx="445" cy="491"/>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grpSp>
          <p:grpSp>
            <p:nvGrpSpPr>
              <p:cNvPr id="21" name="Group 1306"/>
              <p:cNvGrpSpPr>
                <a:grpSpLocks/>
              </p:cNvGrpSpPr>
              <p:nvPr/>
            </p:nvGrpSpPr>
            <p:grpSpPr bwMode="auto">
              <a:xfrm>
                <a:off x="2837839" y="4288170"/>
                <a:ext cx="356063" cy="352425"/>
                <a:chOff x="4335" y="3335"/>
                <a:chExt cx="497" cy="539"/>
              </a:xfrm>
            </p:grpSpPr>
            <p:sp>
              <p:nvSpPr>
                <p:cNvPr id="454" name="Rectangle 1307"/>
                <p:cNvSpPr>
                  <a:spLocks noChangeArrowheads="1"/>
                </p:cNvSpPr>
                <p:nvPr/>
              </p:nvSpPr>
              <p:spPr bwMode="auto">
                <a:xfrm>
                  <a:off x="4335" y="3573"/>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9288" name="Oval 1308"/>
                <p:cNvSpPr>
                  <a:spLocks noChangeArrowheads="1"/>
                </p:cNvSpPr>
                <p:nvPr/>
              </p:nvSpPr>
              <p:spPr bwMode="auto">
                <a:xfrm>
                  <a:off x="4539" y="3335"/>
                  <a:ext cx="144" cy="102"/>
                </a:xfrm>
                <a:prstGeom prst="ellipse">
                  <a:avLst/>
                </a:prstGeom>
                <a:solidFill>
                  <a:srgbClr val="FFFF99"/>
                </a:solidFill>
                <a:ln w="9525">
                  <a:solidFill>
                    <a:schemeClr val="tx1"/>
                  </a:solidFill>
                  <a:round/>
                  <a:headEnd/>
                  <a:tailEnd/>
                </a:ln>
              </p:spPr>
              <p:txBody>
                <a:bodyPr wrap="none" anchor="ctr"/>
                <a:lstStyle/>
                <a:p>
                  <a:endParaRPr lang="ja-JP" altLang="en-US" sz="2400">
                    <a:latin typeface="Calibri" pitchFamily="34" charset="0"/>
                  </a:endParaRPr>
                </a:p>
              </p:txBody>
            </p:sp>
            <p:sp>
              <p:nvSpPr>
                <p:cNvPr id="456" name="Rectangle 1309"/>
                <p:cNvSpPr>
                  <a:spLocks noChangeArrowheads="1"/>
                </p:cNvSpPr>
                <p:nvPr/>
              </p:nvSpPr>
              <p:spPr bwMode="auto">
                <a:xfrm>
                  <a:off x="4386" y="3381"/>
                  <a:ext cx="446" cy="493"/>
                </a:xfrm>
                <a:prstGeom prst="rect">
                  <a:avLst/>
                </a:prstGeom>
                <a:solidFill>
                  <a:srgbClr val="CC99FF"/>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grpSp>
          <p:grpSp>
            <p:nvGrpSpPr>
              <p:cNvPr id="23" name="Group 1315"/>
              <p:cNvGrpSpPr>
                <a:grpSpLocks/>
              </p:cNvGrpSpPr>
              <p:nvPr/>
            </p:nvGrpSpPr>
            <p:grpSpPr bwMode="auto">
              <a:xfrm>
                <a:off x="2128673" y="4043695"/>
                <a:ext cx="392113" cy="358775"/>
                <a:chOff x="2749" y="2568"/>
                <a:chExt cx="565" cy="552"/>
              </a:xfrm>
            </p:grpSpPr>
            <p:sp>
              <p:nvSpPr>
                <p:cNvPr id="449" name="Rectangle 1316"/>
                <p:cNvSpPr>
                  <a:spLocks noChangeArrowheads="1"/>
                </p:cNvSpPr>
                <p:nvPr/>
              </p:nvSpPr>
              <p:spPr bwMode="auto">
                <a:xfrm>
                  <a:off x="3211" y="2663"/>
                  <a:ext cx="103"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450" name="Rectangle 1317"/>
                <p:cNvSpPr>
                  <a:spLocks noChangeArrowheads="1"/>
                </p:cNvSpPr>
                <p:nvPr/>
              </p:nvSpPr>
              <p:spPr bwMode="auto">
                <a:xfrm>
                  <a:off x="3211" y="2964"/>
                  <a:ext cx="103"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451" name="Rectangle 1318"/>
                <p:cNvSpPr>
                  <a:spLocks noChangeArrowheads="1"/>
                </p:cNvSpPr>
                <p:nvPr/>
              </p:nvSpPr>
              <p:spPr bwMode="auto">
                <a:xfrm>
                  <a:off x="2748" y="2812"/>
                  <a:ext cx="103"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9285" name="Oval 1319"/>
                <p:cNvSpPr>
                  <a:spLocks noChangeArrowheads="1"/>
                </p:cNvSpPr>
                <p:nvPr/>
              </p:nvSpPr>
              <p:spPr bwMode="auto">
                <a:xfrm>
                  <a:off x="2974" y="2568"/>
                  <a:ext cx="144" cy="102"/>
                </a:xfrm>
                <a:prstGeom prst="ellipse">
                  <a:avLst/>
                </a:prstGeom>
                <a:solidFill>
                  <a:srgbClr val="FFFF99"/>
                </a:solidFill>
                <a:ln w="9525">
                  <a:solidFill>
                    <a:schemeClr val="tx1"/>
                  </a:solidFill>
                  <a:round/>
                  <a:headEnd/>
                  <a:tailEnd/>
                </a:ln>
              </p:spPr>
              <p:txBody>
                <a:bodyPr wrap="none" anchor="ctr"/>
                <a:lstStyle/>
                <a:p>
                  <a:endParaRPr lang="ja-JP" altLang="en-US" sz="2400">
                    <a:latin typeface="Calibri" pitchFamily="34" charset="0"/>
                  </a:endParaRPr>
                </a:p>
              </p:txBody>
            </p:sp>
            <p:sp>
              <p:nvSpPr>
                <p:cNvPr id="453" name="Rectangle 1320"/>
                <p:cNvSpPr>
                  <a:spLocks noChangeArrowheads="1"/>
                </p:cNvSpPr>
                <p:nvPr/>
              </p:nvSpPr>
              <p:spPr bwMode="auto">
                <a:xfrm>
                  <a:off x="2812" y="2629"/>
                  <a:ext cx="446" cy="491"/>
                </a:xfrm>
                <a:prstGeom prst="rect">
                  <a:avLst/>
                </a:prstGeom>
                <a:solidFill>
                  <a:srgbClr val="99CC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grpSp>
          <p:sp>
            <p:nvSpPr>
              <p:cNvPr id="9274" name="AutoShape 1323"/>
              <p:cNvSpPr>
                <a:spLocks noChangeArrowheads="1"/>
              </p:cNvSpPr>
              <p:nvPr/>
            </p:nvSpPr>
            <p:spPr bwMode="auto">
              <a:xfrm>
                <a:off x="3254211" y="4089733"/>
                <a:ext cx="217488" cy="198437"/>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sz="2400">
                  <a:latin typeface="Calibri" pitchFamily="34" charset="0"/>
                </a:endParaRPr>
              </a:p>
            </p:txBody>
          </p:sp>
          <p:cxnSp>
            <p:nvCxnSpPr>
              <p:cNvPr id="9275" name="AutoShape 1324"/>
              <p:cNvCxnSpPr>
                <a:cxnSpLocks noChangeShapeType="1"/>
                <a:stCxn id="459" idx="3"/>
                <a:endCxn id="9274" idx="1"/>
              </p:cNvCxnSpPr>
              <p:nvPr/>
            </p:nvCxnSpPr>
            <p:spPr bwMode="auto">
              <a:xfrm>
                <a:off x="3204998" y="4032583"/>
                <a:ext cx="158750" cy="57150"/>
              </a:xfrm>
              <a:prstGeom prst="bentConnector2">
                <a:avLst/>
              </a:prstGeom>
              <a:noFill/>
              <a:ln w="9525">
                <a:solidFill>
                  <a:schemeClr val="tx1"/>
                </a:solidFill>
                <a:miter lim="800000"/>
                <a:headEnd/>
                <a:tailEnd/>
              </a:ln>
            </p:spPr>
          </p:cxnSp>
          <p:grpSp>
            <p:nvGrpSpPr>
              <p:cNvPr id="24" name="グループ化 471"/>
              <p:cNvGrpSpPr>
                <a:grpSpLocks/>
              </p:cNvGrpSpPr>
              <p:nvPr/>
            </p:nvGrpSpPr>
            <p:grpSpPr bwMode="auto">
              <a:xfrm>
                <a:off x="1461473" y="4042108"/>
                <a:ext cx="393700" cy="352425"/>
                <a:chOff x="1592098" y="4042108"/>
                <a:chExt cx="393700" cy="352425"/>
              </a:xfrm>
            </p:grpSpPr>
            <p:sp>
              <p:nvSpPr>
                <p:cNvPr id="439" name="Rectangle 1298"/>
                <p:cNvSpPr>
                  <a:spLocks noChangeArrowheads="1"/>
                </p:cNvSpPr>
                <p:nvPr/>
              </p:nvSpPr>
              <p:spPr bwMode="auto">
                <a:xfrm>
                  <a:off x="1591875" y="4113545"/>
                  <a:ext cx="73049" cy="762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440" name="Rectangle 1299"/>
                <p:cNvSpPr>
                  <a:spLocks noChangeArrowheads="1"/>
                </p:cNvSpPr>
                <p:nvPr/>
              </p:nvSpPr>
              <p:spPr bwMode="auto">
                <a:xfrm>
                  <a:off x="1591875" y="4273883"/>
                  <a:ext cx="73049" cy="762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441" name="Rectangle 1300"/>
                <p:cNvSpPr>
                  <a:spLocks noChangeArrowheads="1"/>
                </p:cNvSpPr>
                <p:nvPr/>
              </p:nvSpPr>
              <p:spPr bwMode="auto">
                <a:xfrm>
                  <a:off x="1912657" y="4197683"/>
                  <a:ext cx="73049" cy="7302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9280" name="Oval 1301"/>
                <p:cNvSpPr>
                  <a:spLocks noChangeArrowheads="1"/>
                </p:cNvSpPr>
                <p:nvPr/>
              </p:nvSpPr>
              <p:spPr bwMode="auto">
                <a:xfrm>
                  <a:off x="1742911" y="4042108"/>
                  <a:ext cx="103188" cy="66675"/>
                </a:xfrm>
                <a:prstGeom prst="ellipse">
                  <a:avLst/>
                </a:prstGeom>
                <a:solidFill>
                  <a:srgbClr val="FFFF99"/>
                </a:solidFill>
                <a:ln w="9525">
                  <a:solidFill>
                    <a:schemeClr val="tx1"/>
                  </a:solidFill>
                  <a:round/>
                  <a:headEnd/>
                  <a:tailEnd/>
                </a:ln>
              </p:spPr>
              <p:txBody>
                <a:bodyPr wrap="none" anchor="ctr"/>
                <a:lstStyle/>
                <a:p>
                  <a:endParaRPr lang="ja-JP" altLang="en-US" sz="2400">
                    <a:latin typeface="Calibri" pitchFamily="34" charset="0"/>
                  </a:endParaRPr>
                </a:p>
              </p:txBody>
            </p:sp>
            <p:sp>
              <p:nvSpPr>
                <p:cNvPr id="448" name="Rectangle 1326"/>
                <p:cNvSpPr>
                  <a:spLocks noChangeArrowheads="1"/>
                </p:cNvSpPr>
                <p:nvPr/>
              </p:nvSpPr>
              <p:spPr bwMode="auto">
                <a:xfrm>
                  <a:off x="1628399" y="4077033"/>
                  <a:ext cx="319195" cy="317500"/>
                </a:xfrm>
                <a:prstGeom prst="rect">
                  <a:avLst/>
                </a:prstGeom>
                <a:solidFill>
                  <a:schemeClr val="accent1"/>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grpSp>
          <p:cxnSp>
            <p:nvCxnSpPr>
              <p:cNvPr id="9268" name="AutoShape 1295"/>
              <p:cNvCxnSpPr>
                <a:cxnSpLocks noChangeShapeType="1"/>
                <a:stCxn id="441" idx="3"/>
                <a:endCxn id="451" idx="1"/>
              </p:cNvCxnSpPr>
              <p:nvPr/>
            </p:nvCxnSpPr>
            <p:spPr bwMode="auto">
              <a:xfrm>
                <a:off x="1855173" y="4234196"/>
                <a:ext cx="273500" cy="6761"/>
              </a:xfrm>
              <a:prstGeom prst="straightConnector1">
                <a:avLst/>
              </a:prstGeom>
              <a:noFill/>
              <a:ln w="19050">
                <a:solidFill>
                  <a:srgbClr val="FF0000"/>
                </a:solidFill>
                <a:round/>
                <a:headEnd/>
                <a:tailEnd/>
              </a:ln>
            </p:spPr>
          </p:cxnSp>
          <p:cxnSp>
            <p:nvCxnSpPr>
              <p:cNvPr id="9269" name="AutoShape 1296"/>
              <p:cNvCxnSpPr>
                <a:cxnSpLocks noChangeShapeType="1"/>
                <a:stCxn id="449" idx="3"/>
                <a:endCxn id="457" idx="1"/>
              </p:cNvCxnSpPr>
              <p:nvPr/>
            </p:nvCxnSpPr>
            <p:spPr bwMode="auto">
              <a:xfrm flipV="1">
                <a:off x="2520786" y="4044894"/>
                <a:ext cx="322262" cy="99220"/>
              </a:xfrm>
              <a:prstGeom prst="straightConnector1">
                <a:avLst/>
              </a:prstGeom>
              <a:noFill/>
              <a:ln w="19050">
                <a:solidFill>
                  <a:srgbClr val="FF0000"/>
                </a:solidFill>
                <a:round/>
                <a:headEnd/>
                <a:tailEnd/>
              </a:ln>
            </p:spPr>
          </p:cxnSp>
          <p:cxnSp>
            <p:nvCxnSpPr>
              <p:cNvPr id="9270" name="AutoShape 1297"/>
              <p:cNvCxnSpPr>
                <a:cxnSpLocks noChangeShapeType="1"/>
                <a:stCxn id="450" idx="3"/>
                <a:endCxn id="454" idx="1"/>
              </p:cNvCxnSpPr>
              <p:nvPr/>
            </p:nvCxnSpPr>
            <p:spPr bwMode="auto">
              <a:xfrm>
                <a:off x="2520786" y="4339100"/>
                <a:ext cx="317267" cy="142936"/>
              </a:xfrm>
              <a:prstGeom prst="straightConnector1">
                <a:avLst/>
              </a:prstGeom>
              <a:noFill/>
              <a:ln w="19050">
                <a:solidFill>
                  <a:srgbClr val="FF0000"/>
                </a:solidFill>
                <a:round/>
                <a:headEnd/>
                <a:tailEnd/>
              </a:ln>
            </p:spPr>
          </p:cxnSp>
        </p:grpSp>
        <p:sp>
          <p:nvSpPr>
            <p:cNvPr id="9229" name="AutoShape 1722"/>
            <p:cNvSpPr>
              <a:spLocks noChangeArrowheads="1"/>
            </p:cNvSpPr>
            <p:nvPr/>
          </p:nvSpPr>
          <p:spPr bwMode="auto">
            <a:xfrm>
              <a:off x="2143125" y="4813300"/>
              <a:ext cx="363538" cy="455613"/>
            </a:xfrm>
            <a:prstGeom prst="downArrow">
              <a:avLst>
                <a:gd name="adj1" fmla="val 33139"/>
                <a:gd name="adj2" fmla="val 57958"/>
              </a:avLst>
            </a:prstGeom>
            <a:solidFill>
              <a:srgbClr val="FFCCFF"/>
            </a:solidFill>
            <a:ln w="9525">
              <a:solidFill>
                <a:srgbClr val="FF0000"/>
              </a:solidFill>
              <a:miter lim="800000"/>
              <a:headEnd/>
              <a:tailEnd/>
            </a:ln>
          </p:spPr>
          <p:txBody>
            <a:bodyPr vert="eaVert" wrap="none" anchor="ctr"/>
            <a:lstStyle/>
            <a:p>
              <a:endParaRPr lang="ja-JP" altLang="en-US">
                <a:latin typeface="Calibri" pitchFamily="34" charset="0"/>
              </a:endParaRPr>
            </a:p>
          </p:txBody>
        </p:sp>
        <p:grpSp>
          <p:nvGrpSpPr>
            <p:cNvPr id="25" name="グループ化 508"/>
            <p:cNvGrpSpPr>
              <a:grpSpLocks/>
            </p:cNvGrpSpPr>
            <p:nvPr/>
          </p:nvGrpSpPr>
          <p:grpSpPr bwMode="auto">
            <a:xfrm>
              <a:off x="722313" y="4137025"/>
              <a:ext cx="2689225" cy="742950"/>
              <a:chOff x="449287" y="5088758"/>
              <a:chExt cx="2687937" cy="742844"/>
            </a:xfrm>
          </p:grpSpPr>
          <p:cxnSp>
            <p:nvCxnSpPr>
              <p:cNvPr id="9246" name="AutoShape 1293"/>
              <p:cNvCxnSpPr>
                <a:cxnSpLocks noChangeShapeType="1"/>
                <a:stCxn id="477" idx="3"/>
              </p:cNvCxnSpPr>
              <p:nvPr/>
            </p:nvCxnSpPr>
            <p:spPr bwMode="auto">
              <a:xfrm>
                <a:off x="1055136" y="5221261"/>
                <a:ext cx="404362" cy="139659"/>
              </a:xfrm>
              <a:prstGeom prst="straightConnector1">
                <a:avLst/>
              </a:prstGeom>
              <a:noFill/>
              <a:ln w="19050">
                <a:solidFill>
                  <a:srgbClr val="FFCC00"/>
                </a:solidFill>
                <a:round/>
                <a:headEnd/>
                <a:tailEnd/>
              </a:ln>
            </p:spPr>
          </p:cxnSp>
          <p:cxnSp>
            <p:nvCxnSpPr>
              <p:cNvPr id="9247" name="AutoShape 1294"/>
              <p:cNvCxnSpPr>
                <a:cxnSpLocks noChangeShapeType="1"/>
                <a:stCxn id="478" idx="3"/>
              </p:cNvCxnSpPr>
              <p:nvPr/>
            </p:nvCxnSpPr>
            <p:spPr bwMode="auto">
              <a:xfrm flipV="1">
                <a:off x="1055136" y="5521258"/>
                <a:ext cx="404362" cy="177841"/>
              </a:xfrm>
              <a:prstGeom prst="straightConnector1">
                <a:avLst/>
              </a:prstGeom>
              <a:noFill/>
              <a:ln w="19050">
                <a:solidFill>
                  <a:srgbClr val="FFCC00"/>
                </a:solidFill>
                <a:round/>
                <a:headEnd/>
                <a:tailEnd/>
              </a:ln>
            </p:spPr>
          </p:cxnSp>
          <p:sp>
            <p:nvSpPr>
              <p:cNvPr id="477" name="Rectangle 1328"/>
              <p:cNvSpPr>
                <a:spLocks noChangeArrowheads="1"/>
              </p:cNvSpPr>
              <p:nvPr/>
            </p:nvSpPr>
            <p:spPr bwMode="auto">
              <a:xfrm>
                <a:off x="449287" y="5088758"/>
                <a:ext cx="606135" cy="265075"/>
              </a:xfrm>
              <a:prstGeom prst="rect">
                <a:avLst/>
              </a:prstGeom>
              <a:solidFill>
                <a:srgbClr val="FFCC00"/>
              </a:solidFill>
              <a:ln w="9525">
                <a:solidFill>
                  <a:schemeClr val="tx1"/>
                </a:solidFill>
                <a:miter lim="800000"/>
                <a:headEnd/>
                <a:tailEnd/>
              </a:ln>
              <a:effectLst>
                <a:outerShdw dist="35921" dir="2700000" algn="ctr" rotWithShape="0">
                  <a:schemeClr val="bg2">
                    <a:alpha val="50000"/>
                  </a:schemeClr>
                </a:outerShdw>
              </a:effectLst>
            </p:spPr>
            <p:txBody>
              <a:bodyPr wrap="none" lIns="91438" tIns="45717" rIns="91438" bIns="45717" anchor="ctr"/>
              <a:lstStyle/>
              <a:p>
                <a:pPr algn="ctr" defTabSz="915988" fontAlgn="auto">
                  <a:spcBef>
                    <a:spcPts val="0"/>
                  </a:spcBef>
                  <a:spcAft>
                    <a:spcPts val="0"/>
                  </a:spcAft>
                  <a:defRPr/>
                </a:pPr>
                <a:r>
                  <a:rPr lang="en-US" altLang="ja-JP" sz="1050" b="1" dirty="0">
                    <a:latin typeface="+mn-lt"/>
                    <a:ea typeface="ＭＳ Ｐゴシック" pitchFamily="50" charset="-128"/>
                  </a:rPr>
                  <a:t>READOUT</a:t>
                </a:r>
              </a:p>
            </p:txBody>
          </p:sp>
          <p:sp>
            <p:nvSpPr>
              <p:cNvPr id="478" name="Rectangle 1330"/>
              <p:cNvSpPr>
                <a:spLocks noChangeArrowheads="1"/>
              </p:cNvSpPr>
              <p:nvPr/>
            </p:nvSpPr>
            <p:spPr bwMode="auto">
              <a:xfrm>
                <a:off x="449287" y="5566528"/>
                <a:ext cx="606135" cy="265074"/>
              </a:xfrm>
              <a:prstGeom prst="rect">
                <a:avLst/>
              </a:prstGeom>
              <a:solidFill>
                <a:srgbClr val="FFCC00"/>
              </a:solidFill>
              <a:ln w="9525">
                <a:solidFill>
                  <a:schemeClr val="tx1"/>
                </a:solidFill>
                <a:miter lim="800000"/>
                <a:headEnd/>
                <a:tailEnd/>
              </a:ln>
              <a:effectLst>
                <a:outerShdw dist="35921" dir="2700000" algn="ctr" rotWithShape="0">
                  <a:schemeClr val="bg2">
                    <a:alpha val="50000"/>
                  </a:schemeClr>
                </a:outerShdw>
              </a:effectLst>
            </p:spPr>
            <p:txBody>
              <a:bodyPr wrap="none" lIns="91438" tIns="45717" rIns="91438" bIns="45717" anchor="ctr"/>
              <a:lstStyle/>
              <a:p>
                <a:pPr algn="ctr" defTabSz="915988" fontAlgn="auto">
                  <a:spcBef>
                    <a:spcPts val="0"/>
                  </a:spcBef>
                  <a:spcAft>
                    <a:spcPts val="0"/>
                  </a:spcAft>
                  <a:defRPr/>
                </a:pPr>
                <a:r>
                  <a:rPr lang="en-US" altLang="ja-JP" sz="1050" b="1" dirty="0">
                    <a:latin typeface="+mn-lt"/>
                    <a:ea typeface="ＭＳ Ｐゴシック" pitchFamily="50" charset="-128"/>
                  </a:rPr>
                  <a:t>READOUT</a:t>
                </a:r>
              </a:p>
            </p:txBody>
          </p:sp>
          <p:grpSp>
            <p:nvGrpSpPr>
              <p:cNvPr id="26" name="グループ化 503"/>
              <p:cNvGrpSpPr>
                <a:grpSpLocks/>
              </p:cNvGrpSpPr>
              <p:nvPr/>
            </p:nvGrpSpPr>
            <p:grpSpPr bwMode="auto">
              <a:xfrm>
                <a:off x="2508573" y="5250883"/>
                <a:ext cx="628651" cy="436562"/>
                <a:chOff x="2841073" y="5060883"/>
                <a:chExt cx="628651" cy="436562"/>
              </a:xfrm>
            </p:grpSpPr>
            <p:grpSp>
              <p:nvGrpSpPr>
                <p:cNvPr id="27" name="Group 1302"/>
                <p:cNvGrpSpPr>
                  <a:grpSpLocks/>
                </p:cNvGrpSpPr>
                <p:nvPr/>
              </p:nvGrpSpPr>
              <p:grpSpPr bwMode="auto">
                <a:xfrm>
                  <a:off x="2841073" y="5060883"/>
                  <a:ext cx="358775" cy="350837"/>
                  <a:chOff x="4386" y="2477"/>
                  <a:chExt cx="503" cy="540"/>
                </a:xfrm>
              </p:grpSpPr>
              <p:sp>
                <p:nvSpPr>
                  <p:cNvPr id="483" name="Rectangle 1303"/>
                  <p:cNvSpPr>
                    <a:spLocks noChangeArrowheads="1"/>
                  </p:cNvSpPr>
                  <p:nvPr/>
                </p:nvSpPr>
                <p:spPr bwMode="auto">
                  <a:xfrm>
                    <a:off x="4386" y="2716"/>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9262" name="Oval 1304"/>
                  <p:cNvSpPr>
                    <a:spLocks noChangeArrowheads="1"/>
                  </p:cNvSpPr>
                  <p:nvPr/>
                </p:nvSpPr>
                <p:spPr bwMode="auto">
                  <a:xfrm>
                    <a:off x="4593" y="2477"/>
                    <a:ext cx="144" cy="102"/>
                  </a:xfrm>
                  <a:prstGeom prst="ellipse">
                    <a:avLst/>
                  </a:prstGeom>
                  <a:solidFill>
                    <a:srgbClr val="FFFF99"/>
                  </a:solidFill>
                  <a:ln w="9525">
                    <a:solidFill>
                      <a:schemeClr val="tx1"/>
                    </a:solidFill>
                    <a:round/>
                    <a:headEnd/>
                    <a:tailEnd/>
                  </a:ln>
                </p:spPr>
                <p:txBody>
                  <a:bodyPr wrap="none" anchor="ctr"/>
                  <a:lstStyle/>
                  <a:p>
                    <a:endParaRPr lang="ja-JP" altLang="en-US" sz="2400">
                      <a:latin typeface="Calibri" pitchFamily="34" charset="0"/>
                    </a:endParaRPr>
                  </a:p>
                </p:txBody>
              </p:sp>
              <p:sp>
                <p:nvSpPr>
                  <p:cNvPr id="485" name="Rectangle 1305"/>
                  <p:cNvSpPr>
                    <a:spLocks noChangeArrowheads="1"/>
                  </p:cNvSpPr>
                  <p:nvPr/>
                </p:nvSpPr>
                <p:spPr bwMode="auto">
                  <a:xfrm>
                    <a:off x="4444" y="2526"/>
                    <a:ext cx="445" cy="491"/>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grpSp>
            <p:sp>
              <p:nvSpPr>
                <p:cNvPr id="9259" name="AutoShape 1323"/>
                <p:cNvSpPr>
                  <a:spLocks noChangeArrowheads="1"/>
                </p:cNvSpPr>
                <p:nvPr/>
              </p:nvSpPr>
              <p:spPr bwMode="auto">
                <a:xfrm>
                  <a:off x="3252236" y="5299008"/>
                  <a:ext cx="217488" cy="198437"/>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sz="2400">
                    <a:latin typeface="Calibri" pitchFamily="34" charset="0"/>
                  </a:endParaRPr>
                </a:p>
              </p:txBody>
            </p:sp>
            <p:cxnSp>
              <p:nvCxnSpPr>
                <p:cNvPr id="9260" name="AutoShape 1324"/>
                <p:cNvCxnSpPr>
                  <a:cxnSpLocks noChangeShapeType="1"/>
                  <a:endCxn id="9259" idx="1"/>
                </p:cNvCxnSpPr>
                <p:nvPr/>
              </p:nvCxnSpPr>
              <p:spPr bwMode="auto">
                <a:xfrm>
                  <a:off x="3203023" y="5241858"/>
                  <a:ext cx="158750" cy="57150"/>
                </a:xfrm>
                <a:prstGeom prst="bentConnector2">
                  <a:avLst/>
                </a:prstGeom>
                <a:noFill/>
                <a:ln w="9525">
                  <a:solidFill>
                    <a:schemeClr val="tx1"/>
                  </a:solidFill>
                  <a:miter lim="800000"/>
                  <a:headEnd/>
                  <a:tailEnd/>
                </a:ln>
              </p:spPr>
            </p:cxnSp>
          </p:grpSp>
          <p:grpSp>
            <p:nvGrpSpPr>
              <p:cNvPr id="28" name="グループ化 497"/>
              <p:cNvGrpSpPr>
                <a:grpSpLocks/>
              </p:cNvGrpSpPr>
              <p:nvPr/>
            </p:nvGrpSpPr>
            <p:grpSpPr bwMode="auto">
              <a:xfrm>
                <a:off x="1459498" y="5251383"/>
                <a:ext cx="393700" cy="352425"/>
                <a:chOff x="1592098" y="4042108"/>
                <a:chExt cx="393700" cy="352425"/>
              </a:xfrm>
            </p:grpSpPr>
            <p:sp>
              <p:nvSpPr>
                <p:cNvPr id="499" name="Rectangle 1298"/>
                <p:cNvSpPr>
                  <a:spLocks noChangeArrowheads="1"/>
                </p:cNvSpPr>
                <p:nvPr/>
              </p:nvSpPr>
              <p:spPr bwMode="auto">
                <a:xfrm>
                  <a:off x="1592640" y="4112813"/>
                  <a:ext cx="72990" cy="76189"/>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500" name="Rectangle 1299"/>
                <p:cNvSpPr>
                  <a:spLocks noChangeArrowheads="1"/>
                </p:cNvSpPr>
                <p:nvPr/>
              </p:nvSpPr>
              <p:spPr bwMode="auto">
                <a:xfrm>
                  <a:off x="1592640" y="4273127"/>
                  <a:ext cx="72990" cy="76189"/>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501" name="Rectangle 1300"/>
                <p:cNvSpPr>
                  <a:spLocks noChangeArrowheads="1"/>
                </p:cNvSpPr>
                <p:nvPr/>
              </p:nvSpPr>
              <p:spPr bwMode="auto">
                <a:xfrm>
                  <a:off x="1913161" y="4196938"/>
                  <a:ext cx="72990" cy="7301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9256" name="Oval 1301"/>
                <p:cNvSpPr>
                  <a:spLocks noChangeArrowheads="1"/>
                </p:cNvSpPr>
                <p:nvPr/>
              </p:nvSpPr>
              <p:spPr bwMode="auto">
                <a:xfrm>
                  <a:off x="1742911" y="4042108"/>
                  <a:ext cx="103188" cy="66675"/>
                </a:xfrm>
                <a:prstGeom prst="ellipse">
                  <a:avLst/>
                </a:prstGeom>
                <a:solidFill>
                  <a:srgbClr val="FFFF99"/>
                </a:solidFill>
                <a:ln w="9525">
                  <a:solidFill>
                    <a:schemeClr val="tx1"/>
                  </a:solidFill>
                  <a:round/>
                  <a:headEnd/>
                  <a:tailEnd/>
                </a:ln>
              </p:spPr>
              <p:txBody>
                <a:bodyPr wrap="none" anchor="ctr"/>
                <a:lstStyle/>
                <a:p>
                  <a:endParaRPr lang="ja-JP" altLang="en-US" sz="2400">
                    <a:latin typeface="Calibri" pitchFamily="34" charset="0"/>
                  </a:endParaRPr>
                </a:p>
              </p:txBody>
            </p:sp>
            <p:sp>
              <p:nvSpPr>
                <p:cNvPr id="503" name="Rectangle 1326"/>
                <p:cNvSpPr>
                  <a:spLocks noChangeArrowheads="1"/>
                </p:cNvSpPr>
                <p:nvPr/>
              </p:nvSpPr>
              <p:spPr bwMode="auto">
                <a:xfrm>
                  <a:off x="1629135" y="4076305"/>
                  <a:ext cx="318934" cy="317455"/>
                </a:xfrm>
                <a:prstGeom prst="rect">
                  <a:avLst/>
                </a:prstGeom>
                <a:solidFill>
                  <a:schemeClr val="accent1"/>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grpSp>
          <p:cxnSp>
            <p:nvCxnSpPr>
              <p:cNvPr id="9250" name="AutoShape 1295"/>
              <p:cNvCxnSpPr>
                <a:cxnSpLocks noChangeShapeType="1"/>
                <a:stCxn id="501" idx="3"/>
              </p:cNvCxnSpPr>
              <p:nvPr/>
            </p:nvCxnSpPr>
            <p:spPr bwMode="auto">
              <a:xfrm>
                <a:off x="1853551" y="5442720"/>
                <a:ext cx="655299" cy="1449"/>
              </a:xfrm>
              <a:prstGeom prst="straightConnector1">
                <a:avLst/>
              </a:prstGeom>
              <a:noFill/>
              <a:ln w="19050">
                <a:solidFill>
                  <a:srgbClr val="FF0000"/>
                </a:solidFill>
                <a:round/>
                <a:headEnd/>
                <a:tailEnd/>
              </a:ln>
            </p:spPr>
          </p:cxnSp>
        </p:grpSp>
        <p:sp>
          <p:nvSpPr>
            <p:cNvPr id="9231" name="正方形/長方形 506"/>
            <p:cNvSpPr>
              <a:spLocks noChangeArrowheads="1"/>
            </p:cNvSpPr>
            <p:nvPr/>
          </p:nvSpPr>
          <p:spPr bwMode="auto">
            <a:xfrm rot="-930854">
              <a:off x="2398713" y="4876800"/>
              <a:ext cx="1536700" cy="461963"/>
            </a:xfrm>
            <a:prstGeom prst="rect">
              <a:avLst/>
            </a:prstGeom>
            <a:noFill/>
            <a:ln w="9525">
              <a:noFill/>
              <a:miter lim="800000"/>
              <a:headEnd/>
              <a:tailEnd/>
            </a:ln>
          </p:spPr>
          <p:txBody>
            <a:bodyPr wrap="none">
              <a:spAutoFit/>
            </a:bodyPr>
            <a:lstStyle/>
            <a:p>
              <a:r>
                <a:rPr lang="en-US" altLang="ja-JP" sz="2400" i="1">
                  <a:solidFill>
                    <a:srgbClr val="0070C0"/>
                  </a:solidFill>
                  <a:latin typeface="Calibri" pitchFamily="34" charset="0"/>
                </a:rPr>
                <a:t>Flexibility </a:t>
              </a:r>
              <a:endParaRPr lang="ja-JP" altLang="en-US" sz="2400" i="1">
                <a:solidFill>
                  <a:srgbClr val="0070C0"/>
                </a:solidFill>
                <a:latin typeface="Calibri" pitchFamily="34" charset="0"/>
              </a:endParaRPr>
            </a:p>
          </p:txBody>
        </p:sp>
        <p:pic>
          <p:nvPicPr>
            <p:cNvPr id="9232" name="Picture 59"/>
            <p:cNvPicPr>
              <a:picLocks noChangeAspect="1" noChangeArrowheads="1"/>
            </p:cNvPicPr>
            <p:nvPr/>
          </p:nvPicPr>
          <p:blipFill>
            <a:blip r:embed="rId4" cstate="print"/>
            <a:srcRect/>
            <a:stretch>
              <a:fillRect/>
            </a:stretch>
          </p:blipFill>
          <p:spPr bwMode="auto">
            <a:xfrm>
              <a:off x="4230688" y="4770438"/>
              <a:ext cx="846137" cy="846137"/>
            </a:xfrm>
            <a:prstGeom prst="rect">
              <a:avLst/>
            </a:prstGeom>
            <a:noFill/>
            <a:ln w="9525">
              <a:noFill/>
              <a:miter lim="800000"/>
              <a:headEnd/>
              <a:tailEnd/>
            </a:ln>
          </p:spPr>
        </p:pic>
        <p:grpSp>
          <p:nvGrpSpPr>
            <p:cNvPr id="29" name="グループ化 140"/>
            <p:cNvGrpSpPr>
              <a:grpSpLocks/>
            </p:cNvGrpSpPr>
            <p:nvPr/>
          </p:nvGrpSpPr>
          <p:grpSpPr bwMode="auto">
            <a:xfrm>
              <a:off x="5408613" y="4194175"/>
              <a:ext cx="388937" cy="417513"/>
              <a:chOff x="5707920" y="3961549"/>
              <a:chExt cx="506413" cy="542925"/>
            </a:xfrm>
          </p:grpSpPr>
          <p:sp>
            <p:nvSpPr>
              <p:cNvPr id="131" name="Rectangle 1726"/>
              <p:cNvSpPr>
                <a:spLocks noChangeArrowheads="1"/>
              </p:cNvSpPr>
              <p:nvPr/>
            </p:nvSpPr>
            <p:spPr bwMode="auto">
              <a:xfrm>
                <a:off x="5707920" y="4201014"/>
                <a:ext cx="103350" cy="117669"/>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244" name="Oval 1727"/>
              <p:cNvSpPr>
                <a:spLocks noChangeArrowheads="1"/>
              </p:cNvSpPr>
              <p:nvPr/>
            </p:nvSpPr>
            <p:spPr bwMode="auto">
              <a:xfrm>
                <a:off x="5916325" y="3961549"/>
                <a:ext cx="144977" cy="102553"/>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33" name="Rectangle 1728"/>
              <p:cNvSpPr>
                <a:spLocks noChangeArrowheads="1"/>
              </p:cNvSpPr>
              <p:nvPr/>
            </p:nvSpPr>
            <p:spPr bwMode="auto">
              <a:xfrm>
                <a:off x="5765796" y="4009030"/>
                <a:ext cx="448537" cy="495444"/>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sp>
          <p:nvSpPr>
            <p:cNvPr id="9234" name="AutoShape 1729"/>
            <p:cNvSpPr>
              <a:spLocks noChangeArrowheads="1"/>
            </p:cNvSpPr>
            <p:nvPr/>
          </p:nvSpPr>
          <p:spPr bwMode="auto">
            <a:xfrm rot="-4724023">
              <a:off x="6955631" y="4047332"/>
              <a:ext cx="636587" cy="1771650"/>
            </a:xfrm>
            <a:prstGeom prst="curvedLeftArrow">
              <a:avLst>
                <a:gd name="adj1" fmla="val 23965"/>
                <a:gd name="adj2" fmla="val 101143"/>
                <a:gd name="adj3" fmla="val 19644"/>
              </a:avLst>
            </a:prstGeom>
            <a:solidFill>
              <a:srgbClr val="FFCCFF"/>
            </a:solidFill>
            <a:ln w="9525">
              <a:solidFill>
                <a:srgbClr val="FF0000"/>
              </a:solidFill>
              <a:miter lim="800000"/>
              <a:headEnd/>
              <a:tailEnd/>
            </a:ln>
          </p:spPr>
          <p:txBody>
            <a:bodyPr wrap="none" anchor="ctr"/>
            <a:lstStyle/>
            <a:p>
              <a:endParaRPr lang="ja-JP" altLang="en-US">
                <a:latin typeface="Calibri" pitchFamily="34" charset="0"/>
              </a:endParaRPr>
            </a:p>
          </p:txBody>
        </p:sp>
        <p:grpSp>
          <p:nvGrpSpPr>
            <p:cNvPr id="30" name="グループ化 141"/>
            <p:cNvGrpSpPr>
              <a:grpSpLocks/>
            </p:cNvGrpSpPr>
            <p:nvPr/>
          </p:nvGrpSpPr>
          <p:grpSpPr bwMode="auto">
            <a:xfrm>
              <a:off x="7323138" y="4427538"/>
              <a:ext cx="388937" cy="417512"/>
              <a:chOff x="5726331" y="5191318"/>
              <a:chExt cx="506412" cy="542925"/>
            </a:xfrm>
          </p:grpSpPr>
          <p:sp>
            <p:nvSpPr>
              <p:cNvPr id="135" name="Rectangle 1733"/>
              <p:cNvSpPr>
                <a:spLocks noChangeArrowheads="1"/>
              </p:cNvSpPr>
              <p:nvPr/>
            </p:nvSpPr>
            <p:spPr bwMode="auto">
              <a:xfrm>
                <a:off x="5726331" y="5430783"/>
                <a:ext cx="103350" cy="117668"/>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241" name="Oval 1734"/>
              <p:cNvSpPr>
                <a:spLocks noChangeArrowheads="1"/>
              </p:cNvSpPr>
              <p:nvPr/>
            </p:nvSpPr>
            <p:spPr bwMode="auto">
              <a:xfrm>
                <a:off x="5934735" y="5191318"/>
                <a:ext cx="144977" cy="102553"/>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37" name="Rectangle 1735"/>
              <p:cNvSpPr>
                <a:spLocks noChangeArrowheads="1"/>
              </p:cNvSpPr>
              <p:nvPr/>
            </p:nvSpPr>
            <p:spPr bwMode="auto">
              <a:xfrm>
                <a:off x="5784207" y="5238798"/>
                <a:ext cx="448536" cy="495445"/>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pic>
          <p:nvPicPr>
            <p:cNvPr id="9236" name="Picture 60"/>
            <p:cNvPicPr>
              <a:picLocks noChangeAspect="1" noChangeArrowheads="1"/>
            </p:cNvPicPr>
            <p:nvPr/>
          </p:nvPicPr>
          <p:blipFill>
            <a:blip r:embed="rId5" cstate="print"/>
            <a:srcRect/>
            <a:stretch>
              <a:fillRect/>
            </a:stretch>
          </p:blipFill>
          <p:spPr bwMode="auto">
            <a:xfrm>
              <a:off x="7540625" y="5486400"/>
              <a:ext cx="935038" cy="935038"/>
            </a:xfrm>
            <a:prstGeom prst="rect">
              <a:avLst/>
            </a:prstGeom>
            <a:noFill/>
            <a:ln w="9525">
              <a:noFill/>
              <a:miter lim="800000"/>
              <a:headEnd/>
              <a:tailEnd/>
            </a:ln>
          </p:spPr>
        </p:pic>
        <p:sp>
          <p:nvSpPr>
            <p:cNvPr id="9237" name="Rectangle 1736"/>
            <p:cNvSpPr>
              <a:spLocks noChangeArrowheads="1"/>
            </p:cNvSpPr>
            <p:nvPr/>
          </p:nvSpPr>
          <p:spPr bwMode="auto">
            <a:xfrm>
              <a:off x="7546975" y="4911725"/>
              <a:ext cx="928688" cy="339725"/>
            </a:xfrm>
            <a:prstGeom prst="rect">
              <a:avLst/>
            </a:prstGeom>
            <a:noFill/>
            <a:ln w="9525">
              <a:noFill/>
              <a:miter lim="800000"/>
              <a:headEnd/>
              <a:tailEnd/>
            </a:ln>
          </p:spPr>
          <p:txBody>
            <a:bodyPr>
              <a:spAutoFit/>
            </a:bodyPr>
            <a:lstStyle/>
            <a:p>
              <a:pPr algn="ctr" defTabSz="4152900"/>
              <a:r>
                <a:rPr lang="en-US" altLang="ja-JP" sz="1600" b="1" i="1">
                  <a:solidFill>
                    <a:srgbClr val="4D4D4D"/>
                  </a:solidFill>
                  <a:latin typeface="Arial Narrow" pitchFamily="34" charset="0"/>
                </a:rPr>
                <a:t>Reuse</a:t>
              </a:r>
            </a:p>
          </p:txBody>
        </p:sp>
        <p:sp>
          <p:nvSpPr>
            <p:cNvPr id="9238" name="Rectangle 1730"/>
            <p:cNvSpPr>
              <a:spLocks noChangeArrowheads="1"/>
            </p:cNvSpPr>
            <p:nvPr/>
          </p:nvSpPr>
          <p:spPr bwMode="auto">
            <a:xfrm>
              <a:off x="4587875" y="4576763"/>
              <a:ext cx="2046288" cy="338137"/>
            </a:xfrm>
            <a:prstGeom prst="rect">
              <a:avLst/>
            </a:prstGeom>
            <a:noFill/>
            <a:ln w="9525">
              <a:noFill/>
              <a:miter lim="800000"/>
              <a:headEnd/>
              <a:tailEnd/>
            </a:ln>
          </p:spPr>
          <p:txBody>
            <a:bodyPr>
              <a:spAutoFit/>
            </a:bodyPr>
            <a:lstStyle/>
            <a:p>
              <a:pPr algn="ctr" defTabSz="4152900"/>
              <a:r>
                <a:rPr lang="en-US" altLang="ja-JP" sz="1600" b="1" i="1">
                  <a:solidFill>
                    <a:srgbClr val="4D4D4D"/>
                  </a:solidFill>
                  <a:latin typeface="Arial Narrow" pitchFamily="34" charset="0"/>
                </a:rPr>
                <a:t>Development</a:t>
              </a:r>
            </a:p>
          </p:txBody>
        </p:sp>
        <p:sp>
          <p:nvSpPr>
            <p:cNvPr id="9239" name="正方形/長方形 100"/>
            <p:cNvSpPr>
              <a:spLocks noChangeArrowheads="1"/>
            </p:cNvSpPr>
            <p:nvPr/>
          </p:nvSpPr>
          <p:spPr bwMode="auto">
            <a:xfrm rot="-930854">
              <a:off x="2527300" y="1514475"/>
              <a:ext cx="2133600" cy="646113"/>
            </a:xfrm>
            <a:prstGeom prst="rect">
              <a:avLst/>
            </a:prstGeom>
            <a:noFill/>
            <a:ln w="9525">
              <a:noFill/>
              <a:miter lim="800000"/>
              <a:headEnd/>
              <a:tailEnd/>
            </a:ln>
          </p:spPr>
          <p:txBody>
            <a:bodyPr wrap="none">
              <a:spAutoFit/>
            </a:bodyPr>
            <a:lstStyle/>
            <a:p>
              <a:r>
                <a:rPr lang="en-US" altLang="ja-JP" i="1">
                  <a:solidFill>
                    <a:srgbClr val="0070C0"/>
                  </a:solidFill>
                  <a:latin typeface="Calibri" pitchFamily="34" charset="0"/>
                </a:rPr>
                <a:t>Autonomous</a:t>
              </a:r>
            </a:p>
            <a:p>
              <a:r>
                <a:rPr lang="en-US" altLang="ja-JP" i="1">
                  <a:solidFill>
                    <a:srgbClr val="0070C0"/>
                  </a:solidFill>
                  <a:latin typeface="Calibri" pitchFamily="34" charset="0"/>
                </a:rPr>
                <a:t>Component  model</a:t>
              </a:r>
              <a:endParaRPr lang="ja-JP" altLang="en-US" i="1">
                <a:solidFill>
                  <a:srgbClr val="0070C0"/>
                </a:solidFill>
                <a:latin typeface="Calibri" pitchFamily="34" charset="0"/>
              </a:endParaRPr>
            </a:p>
          </p:txBody>
        </p:sp>
      </p:grpSp>
      <p:sp>
        <p:nvSpPr>
          <p:cNvPr id="156" name="スライド番号プレースホルダ 155"/>
          <p:cNvSpPr>
            <a:spLocks noGrp="1"/>
          </p:cNvSpPr>
          <p:nvPr>
            <p:ph type="sldNum" sz="quarter" idx="12"/>
          </p:nvPr>
        </p:nvSpPr>
        <p:spPr>
          <a:xfrm>
            <a:off x="6507189" y="6277014"/>
            <a:ext cx="2133600" cy="365125"/>
          </a:xfrm>
        </p:spPr>
        <p:txBody>
          <a:bodyPr/>
          <a:lstStyle/>
          <a:p>
            <a:fld id="{605D8FCC-A4DA-4822-884F-CBAE5082B61E}" type="slidenum">
              <a:rPr kumimoji="1" lang="ja-JP" altLang="en-US" smtClean="0"/>
              <a:pPr/>
              <a:t>12</a:t>
            </a:fld>
            <a:endParaRPr kumimoji="1" lang="ja-JP" altLang="en-US"/>
          </a:p>
        </p:txBody>
      </p:sp>
      <p:sp>
        <p:nvSpPr>
          <p:cNvPr id="157" name="フッター プレースホルダ 156"/>
          <p:cNvSpPr>
            <a:spLocks noGrp="1"/>
          </p:cNvSpPr>
          <p:nvPr>
            <p:ph type="ftr" sz="quarter" idx="11"/>
          </p:nvPr>
        </p:nvSpPr>
        <p:spPr/>
        <p:txBody>
          <a:bodyPr/>
          <a:lstStyle/>
          <a:p>
            <a:r>
              <a:rPr kumimoji="1" lang="en-US" altLang="ja-JP" smtClean="0"/>
              <a:t>2011</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9221" name="正方形/長方形 100"/>
          <p:cNvSpPr>
            <a:spLocks noChangeArrowheads="1"/>
          </p:cNvSpPr>
          <p:nvPr/>
        </p:nvSpPr>
        <p:spPr bwMode="auto">
          <a:xfrm rot="-930854">
            <a:off x="6146800" y="1748523"/>
            <a:ext cx="2505075" cy="400050"/>
          </a:xfrm>
          <a:prstGeom prst="rect">
            <a:avLst/>
          </a:prstGeom>
          <a:noFill/>
          <a:ln w="9525">
            <a:noFill/>
            <a:miter lim="800000"/>
            <a:headEnd/>
            <a:tailEnd/>
          </a:ln>
        </p:spPr>
        <p:txBody>
          <a:bodyPr wrap="none">
            <a:spAutoFit/>
          </a:bodyPr>
          <a:lstStyle/>
          <a:p>
            <a:r>
              <a:rPr lang="en-US" altLang="ja-JP" sz="2000" i="1">
                <a:solidFill>
                  <a:srgbClr val="0070C0"/>
                </a:solidFill>
                <a:latin typeface="Calibri" pitchFamily="34" charset="0"/>
              </a:rPr>
              <a:t>Network-transparent</a:t>
            </a:r>
            <a:endParaRPr lang="ja-JP" altLang="en-US" sz="2000" i="1">
              <a:solidFill>
                <a:srgbClr val="0070C0"/>
              </a:solidFill>
              <a:latin typeface="Calibri" pitchFamily="34" charset="0"/>
            </a:endParaRPr>
          </a:p>
        </p:txBody>
      </p:sp>
      <p:sp>
        <p:nvSpPr>
          <p:cNvPr id="158" name="日付プレースホルダ 157"/>
          <p:cNvSpPr>
            <a:spLocks noGrp="1"/>
          </p:cNvSpPr>
          <p:nvPr>
            <p:ph type="dt" sz="half" idx="10"/>
          </p:nvPr>
        </p:nvSpPr>
        <p:spPr/>
        <p:txBody>
          <a:bodyPr/>
          <a:lstStyle/>
          <a:p>
            <a:r>
              <a:rPr kumimoji="1" lang="en-US" altLang="ja-JP" smtClean="0"/>
              <a:t>2011-08-03</a:t>
            </a:r>
            <a:endParaRPr kumimoji="1" lang="ja-JP" altLang="en-US"/>
          </a:p>
        </p:txBody>
      </p:sp>
    </p:spTree>
  </p:cSld>
  <p:clrMapOvr>
    <a:masterClrMapping/>
  </p:clrMapOvr>
  <p:transition advTm="17325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lstStyle/>
          <a:p>
            <a:r>
              <a:rPr kumimoji="1" lang="en-US" altLang="ja-JP" smtClean="0"/>
              <a:t>DaqOperator</a:t>
            </a:r>
            <a:endParaRPr kumimoji="1" lang="ja-JP" altLang="en-US"/>
          </a:p>
        </p:txBody>
      </p:sp>
      <p:sp>
        <p:nvSpPr>
          <p:cNvPr id="3" name="コンテンツ プレースホルダ 2"/>
          <p:cNvSpPr>
            <a:spLocks noGrp="1"/>
          </p:cNvSpPr>
          <p:nvPr>
            <p:ph idx="1"/>
          </p:nvPr>
        </p:nvSpPr>
        <p:spPr>
          <a:xfrm>
            <a:off x="457200" y="1207293"/>
            <a:ext cx="8229600" cy="5174035"/>
          </a:xfrm>
        </p:spPr>
        <p:txBody>
          <a:bodyPr>
            <a:normAutofit lnSpcReduction="10000"/>
          </a:bodyPr>
          <a:lstStyle/>
          <a:p>
            <a:r>
              <a:rPr kumimoji="1" lang="en-US" altLang="ja-JP" smtClean="0"/>
              <a:t>DAQ</a:t>
            </a:r>
            <a:r>
              <a:rPr kumimoji="1" lang="ja-JP" altLang="en-US" smtClean="0"/>
              <a:t>コンポーネント統括者</a:t>
            </a:r>
            <a:endParaRPr kumimoji="1" lang="en-US" altLang="ja-JP" smtClean="0"/>
          </a:p>
          <a:p>
            <a:pPr lvl="1"/>
            <a:r>
              <a:rPr kumimoji="1" lang="ja-JP" altLang="en-US" smtClean="0"/>
              <a:t>システムの把握は</a:t>
            </a:r>
            <a:r>
              <a:rPr lang="ja-JP" altLang="en-US" smtClean="0"/>
              <a:t>コンフィギュレーション</a:t>
            </a:r>
            <a:r>
              <a:rPr lang="en-US" altLang="ja-JP" smtClean="0"/>
              <a:t>XML</a:t>
            </a:r>
            <a:r>
              <a:rPr lang="ja-JP" altLang="en-US" smtClean="0"/>
              <a:t>ファイルを読んで行う。</a:t>
            </a:r>
            <a:endParaRPr kumimoji="1" lang="en-US" altLang="ja-JP" smtClean="0"/>
          </a:p>
          <a:p>
            <a:r>
              <a:rPr lang="en-US" altLang="ja-JP" smtClean="0"/>
              <a:t>DAQ</a:t>
            </a:r>
            <a:r>
              <a:rPr lang="ja-JP" altLang="en-US" smtClean="0"/>
              <a:t>コンポーネントに対して接続、スタート、ストップ等の指示をだす。</a:t>
            </a:r>
            <a:endParaRPr lang="en-US" altLang="ja-JP" smtClean="0"/>
          </a:p>
          <a:p>
            <a:pPr lvl="1"/>
            <a:r>
              <a:rPr lang="ja-JP" altLang="en-US" smtClean="0"/>
              <a:t>指示を出すときにはすでに</a:t>
            </a:r>
            <a:r>
              <a:rPr lang="en-US" altLang="ja-JP" smtClean="0"/>
              <a:t>DAQ</a:t>
            </a:r>
            <a:r>
              <a:rPr lang="ja-JP" altLang="en-US" smtClean="0"/>
              <a:t>コンポーネントはプロセスとして起動している必要がある</a:t>
            </a:r>
            <a:endParaRPr lang="en-US" altLang="ja-JP" smtClean="0"/>
          </a:p>
          <a:p>
            <a:pPr lvl="1"/>
            <a:r>
              <a:rPr lang="en-US" altLang="ja-JP" smtClean="0"/>
              <a:t>DaqOperator</a:t>
            </a:r>
            <a:r>
              <a:rPr lang="ja-JP" altLang="en-US" smtClean="0"/>
              <a:t>が起動するわけではない。</a:t>
            </a:r>
            <a:endParaRPr lang="en-US" altLang="ja-JP" smtClean="0"/>
          </a:p>
          <a:p>
            <a:pPr lvl="1"/>
            <a:r>
              <a:rPr lang="en-US" altLang="ja-JP" smtClean="0"/>
              <a:t>DAQ</a:t>
            </a:r>
            <a:r>
              <a:rPr lang="ja-JP" altLang="en-US" smtClean="0"/>
              <a:t>コンポーネントの起動方法</a:t>
            </a:r>
            <a:endParaRPr lang="en-US" altLang="ja-JP" smtClean="0"/>
          </a:p>
          <a:p>
            <a:pPr lvl="2"/>
            <a:r>
              <a:rPr lang="ja-JP" altLang="en-US" smtClean="0"/>
              <a:t>ローカル計算機ならスクリプト内部 </a:t>
            </a:r>
            <a:r>
              <a:rPr lang="en-US" altLang="ja-JP" smtClean="0"/>
              <a:t>(run.py –cl)</a:t>
            </a:r>
          </a:p>
          <a:p>
            <a:pPr lvl="2"/>
            <a:r>
              <a:rPr lang="ja-JP" altLang="en-US" smtClean="0"/>
              <a:t>ネットワーク経由でのブート（</a:t>
            </a:r>
            <a:r>
              <a:rPr lang="en-US" altLang="ja-JP" smtClean="0"/>
              <a:t>xinetd</a:t>
            </a:r>
            <a:r>
              <a:rPr lang="ja-JP" altLang="en-US" smtClean="0"/>
              <a:t>を使う等）</a:t>
            </a:r>
            <a:endParaRPr lang="en-US" altLang="ja-JP" smtClean="0"/>
          </a:p>
          <a:p>
            <a:pPr lvl="2"/>
            <a:endParaRPr lang="en-US" altLang="ja-JP" smtClean="0"/>
          </a:p>
        </p:txBody>
      </p:sp>
      <p:sp>
        <p:nvSpPr>
          <p:cNvPr id="4" name="日付プレースホルダ 3"/>
          <p:cNvSpPr>
            <a:spLocks noGrp="1"/>
          </p:cNvSpPr>
          <p:nvPr>
            <p:ph type="dt" sz="half" idx="10"/>
          </p:nvPr>
        </p:nvSpPr>
        <p:spPr/>
        <p:txBody>
          <a:bodyPr/>
          <a:lstStyle/>
          <a:p>
            <a:r>
              <a:rPr kumimoji="1" lang="en-US" altLang="ja-JP" smtClean="0"/>
              <a:t>2011-08-03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2011</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13</a:t>
            </a:fld>
            <a:endParaRPr kumimoji="1" lang="ja-JP"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角丸四角形 108"/>
          <p:cNvSpPr/>
          <p:nvPr/>
        </p:nvSpPr>
        <p:spPr>
          <a:xfrm>
            <a:off x="6799293" y="3538539"/>
            <a:ext cx="1606572" cy="3041648"/>
          </a:xfrm>
          <a:prstGeom prst="roundRect">
            <a:avLst/>
          </a:prstGeom>
          <a:solidFill>
            <a:srgbClr val="CCFF99"/>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6" name="角丸四角形 105"/>
          <p:cNvSpPr/>
          <p:nvPr/>
        </p:nvSpPr>
        <p:spPr>
          <a:xfrm>
            <a:off x="6799293" y="1457297"/>
            <a:ext cx="1606572" cy="2044729"/>
          </a:xfrm>
          <a:prstGeom prst="roundRect">
            <a:avLst/>
          </a:prstGeom>
          <a:solidFill>
            <a:srgbClr val="DFDF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242" name="タイトル 1"/>
          <p:cNvSpPr>
            <a:spLocks noGrp="1"/>
          </p:cNvSpPr>
          <p:nvPr>
            <p:ph type="title"/>
          </p:nvPr>
        </p:nvSpPr>
        <p:spPr>
          <a:xfrm>
            <a:off x="498475" y="158750"/>
            <a:ext cx="8229600" cy="984250"/>
          </a:xfrm>
        </p:spPr>
        <p:txBody>
          <a:bodyPr/>
          <a:lstStyle/>
          <a:p>
            <a:r>
              <a:rPr lang="ja-JP" altLang="en-US" sz="4800" smtClean="0">
                <a:latin typeface="ＭＳ Ｐゴシック" pitchFamily="50" charset="-128"/>
              </a:rPr>
              <a:t>基本</a:t>
            </a:r>
            <a:r>
              <a:rPr lang="en-US" altLang="ja-JP" sz="4800" smtClean="0">
                <a:latin typeface="ＭＳ Ｐゴシック" pitchFamily="50" charset="-128"/>
              </a:rPr>
              <a:t>DAQ</a:t>
            </a:r>
            <a:r>
              <a:rPr lang="ja-JP" altLang="en-US" sz="4800" smtClean="0">
                <a:latin typeface="ＭＳ Ｐゴシック" pitchFamily="50" charset="-128"/>
              </a:rPr>
              <a:t>モデル</a:t>
            </a:r>
            <a:endParaRPr lang="ja-JP" altLang="en-US" sz="4800" smtClean="0"/>
          </a:p>
        </p:txBody>
      </p:sp>
      <p:sp>
        <p:nvSpPr>
          <p:cNvPr id="45" name="角丸四角形 44"/>
          <p:cNvSpPr/>
          <p:nvPr/>
        </p:nvSpPr>
        <p:spPr>
          <a:xfrm>
            <a:off x="3841740" y="1822429"/>
            <a:ext cx="2287598" cy="1449410"/>
          </a:xfrm>
          <a:prstGeom prst="roundRect">
            <a:avLst/>
          </a:prstGeom>
          <a:solidFill>
            <a:schemeClr val="accent1">
              <a:lumMod val="40000"/>
              <a:lumOff val="60000"/>
            </a:schemeClr>
          </a:solidFill>
          <a:ln w="12700"/>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a:p>
        </p:txBody>
      </p:sp>
      <p:sp>
        <p:nvSpPr>
          <p:cNvPr id="46" name="角丸四角形 45"/>
          <p:cNvSpPr/>
          <p:nvPr/>
        </p:nvSpPr>
        <p:spPr>
          <a:xfrm>
            <a:off x="2855889" y="4159260"/>
            <a:ext cx="3359196" cy="1692275"/>
          </a:xfrm>
          <a:prstGeom prst="roundRect">
            <a:avLst/>
          </a:prstGeom>
          <a:solidFill>
            <a:schemeClr val="accent1">
              <a:lumMod val="40000"/>
              <a:lumOff val="60000"/>
            </a:schemeClr>
          </a:solidFill>
          <a:ln w="1270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a:p>
        </p:txBody>
      </p:sp>
      <p:sp>
        <p:nvSpPr>
          <p:cNvPr id="47" name="Text Box 18"/>
          <p:cNvSpPr txBox="1">
            <a:spLocks noChangeArrowheads="1"/>
          </p:cNvSpPr>
          <p:nvPr/>
        </p:nvSpPr>
        <p:spPr bwMode="auto">
          <a:xfrm>
            <a:off x="3659175" y="5218137"/>
            <a:ext cx="967894" cy="307777"/>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400">
                <a:latin typeface="+mn-lt"/>
                <a:ea typeface="+mn-ea"/>
              </a:rPr>
              <a:t>Dispatcher</a:t>
            </a:r>
          </a:p>
        </p:txBody>
      </p:sp>
      <p:sp>
        <p:nvSpPr>
          <p:cNvPr id="48" name="Text Box 19"/>
          <p:cNvSpPr txBox="1">
            <a:spLocks noChangeArrowheads="1"/>
          </p:cNvSpPr>
          <p:nvPr/>
        </p:nvSpPr>
        <p:spPr bwMode="auto">
          <a:xfrm>
            <a:off x="5302260" y="4268799"/>
            <a:ext cx="676980" cy="307777"/>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400">
                <a:latin typeface="+mn-lt"/>
                <a:ea typeface="+mn-ea"/>
              </a:rPr>
              <a:t>Logger</a:t>
            </a:r>
          </a:p>
        </p:txBody>
      </p:sp>
      <p:sp>
        <p:nvSpPr>
          <p:cNvPr id="49" name="Text Box 20"/>
          <p:cNvSpPr txBox="1">
            <a:spLocks noChangeArrowheads="1"/>
          </p:cNvSpPr>
          <p:nvPr/>
        </p:nvSpPr>
        <p:spPr bwMode="auto">
          <a:xfrm>
            <a:off x="5302260" y="5473728"/>
            <a:ext cx="785664" cy="307777"/>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400">
                <a:latin typeface="+mn-lt"/>
                <a:ea typeface="+mn-ea"/>
              </a:rPr>
              <a:t>Monitor</a:t>
            </a:r>
          </a:p>
        </p:txBody>
      </p:sp>
      <p:sp>
        <p:nvSpPr>
          <p:cNvPr id="50" name="Text Box 27"/>
          <p:cNvSpPr txBox="1">
            <a:spLocks noChangeArrowheads="1"/>
          </p:cNvSpPr>
          <p:nvPr/>
        </p:nvSpPr>
        <p:spPr bwMode="auto">
          <a:xfrm>
            <a:off x="2819376" y="5218137"/>
            <a:ext cx="841064" cy="307777"/>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400">
                <a:latin typeface="+mn-lt"/>
                <a:ea typeface="+mn-ea"/>
              </a:rPr>
              <a:t>Gatherer</a:t>
            </a:r>
          </a:p>
        </p:txBody>
      </p:sp>
      <p:sp>
        <p:nvSpPr>
          <p:cNvPr id="51" name="Text Box 51"/>
          <p:cNvSpPr txBox="1">
            <a:spLocks noChangeArrowheads="1"/>
          </p:cNvSpPr>
          <p:nvPr/>
        </p:nvSpPr>
        <p:spPr bwMode="auto">
          <a:xfrm>
            <a:off x="2162142" y="4849813"/>
            <a:ext cx="325437" cy="35877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algn="ctr" fontAlgn="auto">
              <a:lnSpc>
                <a:spcPts val="700"/>
              </a:lnSpc>
              <a:spcBef>
                <a:spcPts val="0"/>
              </a:spcBef>
              <a:spcAft>
                <a:spcPts val="0"/>
              </a:spcAft>
              <a:defRPr/>
            </a:pPr>
            <a:r>
              <a:rPr lang="ja-JP" altLang="en-US" sz="1100" b="1" dirty="0">
                <a:latin typeface="+mn-lt"/>
                <a:ea typeface="+mn-ea"/>
              </a:rPr>
              <a:t>・</a:t>
            </a:r>
            <a:endParaRPr lang="en-US" altLang="ja-JP" sz="1100" b="1" dirty="0">
              <a:latin typeface="+mn-lt"/>
              <a:ea typeface="+mn-ea"/>
            </a:endParaRPr>
          </a:p>
          <a:p>
            <a:pPr algn="ctr" fontAlgn="auto">
              <a:lnSpc>
                <a:spcPts val="700"/>
              </a:lnSpc>
              <a:spcBef>
                <a:spcPts val="0"/>
              </a:spcBef>
              <a:spcAft>
                <a:spcPts val="0"/>
              </a:spcAft>
              <a:defRPr/>
            </a:pPr>
            <a:r>
              <a:rPr lang="ja-JP" altLang="en-US" sz="1100" b="1" dirty="0">
                <a:latin typeface="+mn-lt"/>
                <a:ea typeface="+mn-ea"/>
              </a:rPr>
              <a:t>・</a:t>
            </a:r>
            <a:endParaRPr lang="en-US" altLang="ja-JP" sz="1100" b="1" dirty="0">
              <a:latin typeface="+mn-lt"/>
              <a:ea typeface="+mn-ea"/>
            </a:endParaRPr>
          </a:p>
          <a:p>
            <a:pPr algn="ctr" fontAlgn="auto">
              <a:lnSpc>
                <a:spcPts val="700"/>
              </a:lnSpc>
              <a:spcBef>
                <a:spcPts val="0"/>
              </a:spcBef>
              <a:spcAft>
                <a:spcPts val="0"/>
              </a:spcAft>
              <a:defRPr/>
            </a:pPr>
            <a:r>
              <a:rPr lang="ja-JP" altLang="en-US" sz="1100" b="1" dirty="0">
                <a:latin typeface="+mn-lt"/>
                <a:ea typeface="+mn-ea"/>
              </a:rPr>
              <a:t>・</a:t>
            </a:r>
            <a:endParaRPr lang="en-US" altLang="ja-JP" sz="1100" b="1" dirty="0">
              <a:latin typeface="+mn-lt"/>
              <a:ea typeface="+mn-ea"/>
            </a:endParaRPr>
          </a:p>
        </p:txBody>
      </p:sp>
      <p:grpSp>
        <p:nvGrpSpPr>
          <p:cNvPr id="2" name="グループ化 123"/>
          <p:cNvGrpSpPr/>
          <p:nvPr/>
        </p:nvGrpSpPr>
        <p:grpSpPr>
          <a:xfrm>
            <a:off x="4791078" y="5035572"/>
            <a:ext cx="565964" cy="524059"/>
            <a:chOff x="4885890" y="5115888"/>
            <a:chExt cx="346886" cy="407230"/>
          </a:xfrm>
          <a:effectLst>
            <a:outerShdw blurRad="50800" dist="38100" dir="5400000" algn="t" rotWithShape="0">
              <a:prstClr val="black">
                <a:alpha val="40000"/>
              </a:prstClr>
            </a:outerShdw>
          </a:effectLst>
        </p:grpSpPr>
        <p:sp>
          <p:nvSpPr>
            <p:cNvPr id="102" name="Rectangle 9"/>
            <p:cNvSpPr>
              <a:spLocks noChangeArrowheads="1"/>
            </p:cNvSpPr>
            <p:nvPr/>
          </p:nvSpPr>
          <p:spPr bwMode="auto">
            <a:xfrm>
              <a:off x="4885890" y="5295704"/>
              <a:ext cx="71890" cy="88397"/>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103" name="Oval 10"/>
            <p:cNvSpPr>
              <a:spLocks noChangeArrowheads="1"/>
            </p:cNvSpPr>
            <p:nvPr/>
          </p:nvSpPr>
          <p:spPr bwMode="auto">
            <a:xfrm>
              <a:off x="5031066" y="5115888"/>
              <a:ext cx="100506" cy="77064"/>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104" name="Rectangle 11"/>
            <p:cNvSpPr>
              <a:spLocks noChangeArrowheads="1"/>
            </p:cNvSpPr>
            <p:nvPr/>
          </p:nvSpPr>
          <p:spPr bwMode="auto">
            <a:xfrm>
              <a:off x="4922184" y="5150642"/>
              <a:ext cx="310592" cy="372476"/>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grpSp>
        <p:nvGrpSpPr>
          <p:cNvPr id="3" name="グループ化 134"/>
          <p:cNvGrpSpPr/>
          <p:nvPr/>
        </p:nvGrpSpPr>
        <p:grpSpPr>
          <a:xfrm>
            <a:off x="3805227" y="4597416"/>
            <a:ext cx="620721" cy="615714"/>
            <a:chOff x="3805227" y="4597416"/>
            <a:chExt cx="620721" cy="615714"/>
          </a:xfrm>
          <a:effectLst>
            <a:outerShdw blurRad="50800" dist="38100" dir="2700000" algn="tl" rotWithShape="0">
              <a:prstClr val="black">
                <a:alpha val="40000"/>
              </a:prstClr>
            </a:outerShdw>
          </a:effectLst>
        </p:grpSpPr>
        <p:sp>
          <p:nvSpPr>
            <p:cNvPr id="100" name="Oval 16"/>
            <p:cNvSpPr>
              <a:spLocks noChangeArrowheads="1"/>
            </p:cNvSpPr>
            <p:nvPr/>
          </p:nvSpPr>
          <p:spPr bwMode="auto">
            <a:xfrm>
              <a:off x="4024305" y="4597416"/>
              <a:ext cx="156098" cy="112509"/>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nvGrpSpPr>
            <p:cNvPr id="4" name="グループ化 132"/>
            <p:cNvGrpSpPr/>
            <p:nvPr/>
          </p:nvGrpSpPr>
          <p:grpSpPr>
            <a:xfrm>
              <a:off x="3805227" y="4670442"/>
              <a:ext cx="620721" cy="542688"/>
              <a:chOff x="3987792" y="5984910"/>
              <a:chExt cx="620721" cy="542688"/>
            </a:xfrm>
          </p:grpSpPr>
          <p:sp>
            <p:nvSpPr>
              <p:cNvPr id="97" name="Rectangle 13"/>
              <p:cNvSpPr>
                <a:spLocks noChangeArrowheads="1"/>
              </p:cNvSpPr>
              <p:nvPr/>
            </p:nvSpPr>
            <p:spPr bwMode="auto">
              <a:xfrm>
                <a:off x="4496860" y="6109157"/>
                <a:ext cx="111653" cy="127951"/>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8" name="Rectangle 14"/>
              <p:cNvSpPr>
                <a:spLocks noChangeArrowheads="1"/>
              </p:cNvSpPr>
              <p:nvPr/>
            </p:nvSpPr>
            <p:spPr bwMode="auto">
              <a:xfrm>
                <a:off x="4499027" y="6313527"/>
                <a:ext cx="109486" cy="130157"/>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9" name="Rectangle 15"/>
              <p:cNvSpPr>
                <a:spLocks noChangeArrowheads="1"/>
              </p:cNvSpPr>
              <p:nvPr/>
            </p:nvSpPr>
            <p:spPr bwMode="auto">
              <a:xfrm>
                <a:off x="3987792" y="6203988"/>
                <a:ext cx="111653" cy="127951"/>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101" name="Rectangle 17"/>
              <p:cNvSpPr>
                <a:spLocks noChangeArrowheads="1"/>
              </p:cNvSpPr>
              <p:nvPr/>
            </p:nvSpPr>
            <p:spPr bwMode="auto">
              <a:xfrm>
                <a:off x="4056085" y="5984910"/>
                <a:ext cx="483470" cy="542688"/>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grpSp>
      <p:grpSp>
        <p:nvGrpSpPr>
          <p:cNvPr id="5" name="グループ化 118"/>
          <p:cNvGrpSpPr/>
          <p:nvPr/>
        </p:nvGrpSpPr>
        <p:grpSpPr>
          <a:xfrm>
            <a:off x="3001941" y="4633929"/>
            <a:ext cx="554238" cy="594057"/>
            <a:chOff x="3318614" y="4733619"/>
            <a:chExt cx="384591" cy="412222"/>
          </a:xfrm>
          <a:effectLst>
            <a:outerShdw blurRad="50800" dist="38100" dir="5400000" algn="t" rotWithShape="0">
              <a:prstClr val="black">
                <a:alpha val="40000"/>
              </a:prstClr>
            </a:outerShdw>
          </a:effectLst>
        </p:grpSpPr>
        <p:sp>
          <p:nvSpPr>
            <p:cNvPr id="93" name="Rectangle 23"/>
            <p:cNvSpPr>
              <a:spLocks noChangeArrowheads="1"/>
            </p:cNvSpPr>
            <p:nvPr/>
          </p:nvSpPr>
          <p:spPr bwMode="auto">
            <a:xfrm>
              <a:off x="3318614" y="4912551"/>
              <a:ext cx="71762" cy="88333"/>
            </a:xfrm>
            <a:prstGeom prst="rect">
              <a:avLst/>
            </a:prstGeom>
            <a:solidFill>
              <a:schemeClr val="bg1"/>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4" name="Rectangle 24"/>
            <p:cNvSpPr>
              <a:spLocks noChangeArrowheads="1"/>
            </p:cNvSpPr>
            <p:nvPr/>
          </p:nvSpPr>
          <p:spPr bwMode="auto">
            <a:xfrm>
              <a:off x="3631443" y="4913306"/>
              <a:ext cx="71762" cy="88333"/>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5" name="Oval 25"/>
            <p:cNvSpPr>
              <a:spLocks noChangeArrowheads="1"/>
            </p:cNvSpPr>
            <p:nvPr/>
          </p:nvSpPr>
          <p:spPr bwMode="auto">
            <a:xfrm>
              <a:off x="3467016" y="4733619"/>
              <a:ext cx="100328" cy="77009"/>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6" name="Rectangle 26"/>
            <p:cNvSpPr>
              <a:spLocks noChangeArrowheads="1"/>
            </p:cNvSpPr>
            <p:nvPr/>
          </p:nvSpPr>
          <p:spPr bwMode="auto">
            <a:xfrm>
              <a:off x="3318614" y="4775143"/>
              <a:ext cx="346968" cy="370698"/>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cxnSp>
        <p:nvCxnSpPr>
          <p:cNvPr id="55" name="AutoShape 34"/>
          <p:cNvCxnSpPr>
            <a:cxnSpLocks noChangeShapeType="1"/>
            <a:stCxn id="64" idx="4"/>
            <a:endCxn id="95" idx="0"/>
          </p:cNvCxnSpPr>
          <p:nvPr/>
        </p:nvCxnSpPr>
        <p:spPr bwMode="auto">
          <a:xfrm rot="5400000">
            <a:off x="3143374" y="3241659"/>
            <a:ext cx="1536993" cy="1247546"/>
          </a:xfrm>
          <a:prstGeom prst="straightConnector1">
            <a:avLst/>
          </a:prstGeom>
          <a:noFill/>
          <a:ln w="12700">
            <a:solidFill>
              <a:srgbClr val="00B0F0"/>
            </a:solidFill>
            <a:prstDash val="sysDash"/>
            <a:round/>
            <a:headEnd/>
            <a:tailEnd/>
          </a:ln>
          <a:effectLst>
            <a:outerShdw blurRad="50800" dist="50800" dir="5400000" algn="ctr" rotWithShape="0">
              <a:schemeClr val="bg1">
                <a:lumMod val="75000"/>
              </a:schemeClr>
            </a:outerShdw>
          </a:effectLst>
        </p:spPr>
      </p:cxnSp>
      <p:cxnSp>
        <p:nvCxnSpPr>
          <p:cNvPr id="56" name="AutoShape 35"/>
          <p:cNvCxnSpPr>
            <a:cxnSpLocks noChangeShapeType="1"/>
            <a:stCxn id="64" idx="4"/>
          </p:cNvCxnSpPr>
          <p:nvPr/>
        </p:nvCxnSpPr>
        <p:spPr bwMode="auto">
          <a:xfrm rot="5400000">
            <a:off x="3562447" y="3631820"/>
            <a:ext cx="1508080" cy="438312"/>
          </a:xfrm>
          <a:prstGeom prst="straightConnector1">
            <a:avLst/>
          </a:prstGeom>
          <a:noFill/>
          <a:ln w="12700">
            <a:solidFill>
              <a:srgbClr val="00B0F0"/>
            </a:solidFill>
            <a:prstDash val="sysDash"/>
            <a:round/>
            <a:headEnd/>
            <a:tailEnd/>
          </a:ln>
          <a:effectLst>
            <a:outerShdw blurRad="50800" dist="50800" dir="5400000" algn="ctr" rotWithShape="0">
              <a:schemeClr val="bg1">
                <a:lumMod val="75000"/>
              </a:schemeClr>
            </a:outerShdw>
          </a:effectLst>
        </p:spPr>
      </p:cxnSp>
      <p:cxnSp>
        <p:nvCxnSpPr>
          <p:cNvPr id="58" name="AutoShape 37"/>
          <p:cNvCxnSpPr>
            <a:cxnSpLocks noChangeShapeType="1"/>
            <a:stCxn id="64" idx="4"/>
            <a:endCxn id="87" idx="0"/>
          </p:cNvCxnSpPr>
          <p:nvPr/>
        </p:nvCxnSpPr>
        <p:spPr bwMode="auto">
          <a:xfrm rot="16200000" flipH="1">
            <a:off x="4254543" y="3378035"/>
            <a:ext cx="1135350" cy="573151"/>
          </a:xfrm>
          <a:prstGeom prst="straightConnector1">
            <a:avLst/>
          </a:prstGeom>
          <a:noFill/>
          <a:ln w="12700">
            <a:solidFill>
              <a:srgbClr val="00B0F0"/>
            </a:solidFill>
            <a:prstDash val="sysDash"/>
            <a:round/>
            <a:headEnd/>
            <a:tailEnd/>
          </a:ln>
          <a:effectLst>
            <a:outerShdw blurRad="50800" dist="50800" dir="5400000" algn="ctr" rotWithShape="0">
              <a:schemeClr val="bg1">
                <a:lumMod val="75000"/>
              </a:schemeClr>
            </a:outerShdw>
          </a:effectLst>
        </p:spPr>
      </p:cxnSp>
      <p:cxnSp>
        <p:nvCxnSpPr>
          <p:cNvPr id="59" name="AutoShape 38"/>
          <p:cNvCxnSpPr>
            <a:cxnSpLocks noChangeShapeType="1"/>
            <a:stCxn id="94" idx="3"/>
          </p:cNvCxnSpPr>
          <p:nvPr/>
        </p:nvCxnSpPr>
        <p:spPr bwMode="auto">
          <a:xfrm flipV="1">
            <a:off x="3556179" y="4956175"/>
            <a:ext cx="256981" cy="352"/>
          </a:xfrm>
          <a:prstGeom prst="straightConnector1">
            <a:avLst/>
          </a:prstGeom>
          <a:noFill/>
          <a:ln w="19050">
            <a:solidFill>
              <a:srgbClr val="FF0066"/>
            </a:solidFill>
            <a:round/>
            <a:headEnd/>
            <a:tailEnd/>
          </a:ln>
          <a:effectLst>
            <a:outerShdw blurRad="50800" dist="50800" dir="5400000" algn="ctr" rotWithShape="0">
              <a:schemeClr val="bg1">
                <a:lumMod val="75000"/>
              </a:schemeClr>
            </a:outerShdw>
          </a:effectLst>
        </p:spPr>
      </p:cxnSp>
      <p:cxnSp>
        <p:nvCxnSpPr>
          <p:cNvPr id="60" name="AutoShape 39"/>
          <p:cNvCxnSpPr>
            <a:cxnSpLocks noChangeShapeType="1"/>
            <a:stCxn id="97" idx="3"/>
          </p:cNvCxnSpPr>
          <p:nvPr/>
        </p:nvCxnSpPr>
        <p:spPr bwMode="auto">
          <a:xfrm flipV="1">
            <a:off x="4425948" y="4548188"/>
            <a:ext cx="376236" cy="310477"/>
          </a:xfrm>
          <a:prstGeom prst="straightConnector1">
            <a:avLst/>
          </a:prstGeom>
          <a:noFill/>
          <a:ln w="19050">
            <a:solidFill>
              <a:srgbClr val="FF0066"/>
            </a:solidFill>
            <a:round/>
            <a:headEnd/>
            <a:tailEnd/>
          </a:ln>
          <a:effectLst>
            <a:outerShdw blurRad="50800" dist="50800" dir="5400000" algn="ctr" rotWithShape="0">
              <a:schemeClr val="bg1">
                <a:lumMod val="75000"/>
              </a:schemeClr>
            </a:outerShdw>
          </a:effectLst>
        </p:spPr>
      </p:cxnSp>
      <p:cxnSp>
        <p:nvCxnSpPr>
          <p:cNvPr id="61" name="AutoShape 40"/>
          <p:cNvCxnSpPr>
            <a:cxnSpLocks noChangeShapeType="1"/>
            <a:stCxn id="98" idx="3"/>
            <a:endCxn id="102" idx="1"/>
          </p:cNvCxnSpPr>
          <p:nvPr/>
        </p:nvCxnSpPr>
        <p:spPr bwMode="auto">
          <a:xfrm>
            <a:off x="4425948" y="5064138"/>
            <a:ext cx="365130" cy="259716"/>
          </a:xfrm>
          <a:prstGeom prst="straightConnector1">
            <a:avLst/>
          </a:prstGeom>
          <a:noFill/>
          <a:ln w="19050">
            <a:solidFill>
              <a:srgbClr val="FF0066"/>
            </a:solidFill>
            <a:round/>
            <a:headEnd/>
            <a:tailEnd/>
          </a:ln>
          <a:effectLst>
            <a:outerShdw blurRad="50800" dist="50800" dir="5400000" algn="ctr" rotWithShape="0">
              <a:schemeClr val="bg1">
                <a:lumMod val="75000"/>
              </a:schemeClr>
            </a:outerShdw>
          </a:effectLst>
        </p:spPr>
      </p:cxnSp>
      <p:sp>
        <p:nvSpPr>
          <p:cNvPr id="62" name="AutoShape 41"/>
          <p:cNvSpPr>
            <a:spLocks noChangeArrowheads="1"/>
          </p:cNvSpPr>
          <p:nvPr/>
        </p:nvSpPr>
        <p:spPr bwMode="auto">
          <a:xfrm>
            <a:off x="5594364" y="4748213"/>
            <a:ext cx="212725" cy="201612"/>
          </a:xfrm>
          <a:prstGeom prst="can">
            <a:avLst>
              <a:gd name="adj" fmla="val 25000"/>
            </a:avLst>
          </a:prstGeom>
          <a:solidFill>
            <a:srgbClr val="808080"/>
          </a:solidFill>
          <a:ln w="9525">
            <a:solidFill>
              <a:schemeClr val="tx1"/>
            </a:solidFill>
            <a:round/>
            <a:headEnd/>
            <a:tailEnd/>
          </a:ln>
          <a:effectLst>
            <a:outerShdw blurRad="50800" dist="38100" dir="2700000" algn="tl" rotWithShape="0">
              <a:prstClr val="black">
                <a:alpha val="40000"/>
              </a:prstClr>
            </a:outerShdw>
          </a:effectLst>
        </p:spPr>
        <p:txBody>
          <a:bodyPr wrap="none" anchor="ctr"/>
          <a:lstStyle/>
          <a:p>
            <a:pPr fontAlgn="auto">
              <a:spcBef>
                <a:spcPts val="0"/>
              </a:spcBef>
              <a:spcAft>
                <a:spcPts val="0"/>
              </a:spcAft>
              <a:defRPr/>
            </a:pPr>
            <a:endParaRPr lang="ja-JP" altLang="en-US" sz="1200">
              <a:latin typeface="+mn-lt"/>
              <a:ea typeface="+mn-ea"/>
            </a:endParaRPr>
          </a:p>
        </p:txBody>
      </p:sp>
      <p:cxnSp>
        <p:nvCxnSpPr>
          <p:cNvPr id="63" name="AutoShape 42"/>
          <p:cNvCxnSpPr>
            <a:cxnSpLocks noChangeShapeType="1"/>
          </p:cNvCxnSpPr>
          <p:nvPr/>
        </p:nvCxnSpPr>
        <p:spPr bwMode="auto">
          <a:xfrm>
            <a:off x="5375286" y="4546600"/>
            <a:ext cx="312737" cy="201613"/>
          </a:xfrm>
          <a:prstGeom prst="bentConnector2">
            <a:avLst/>
          </a:prstGeom>
          <a:noFill/>
          <a:ln w="9525">
            <a:solidFill>
              <a:schemeClr val="tx1"/>
            </a:solidFill>
            <a:miter lim="800000"/>
            <a:headEnd/>
            <a:tailEnd/>
          </a:ln>
          <a:effectLst>
            <a:outerShdw blurRad="50800" dist="50800" dir="5400000" algn="ctr" rotWithShape="0">
              <a:schemeClr val="bg1">
                <a:lumMod val="75000"/>
              </a:schemeClr>
            </a:outerShdw>
          </a:effectLst>
        </p:spPr>
      </p:cxnSp>
      <p:sp>
        <p:nvSpPr>
          <p:cNvPr id="69" name="Rectangle 59"/>
          <p:cNvSpPr>
            <a:spLocks noChangeArrowheads="1"/>
          </p:cNvSpPr>
          <p:nvPr/>
        </p:nvSpPr>
        <p:spPr bwMode="auto">
          <a:xfrm>
            <a:off x="4937130" y="2041505"/>
            <a:ext cx="857243" cy="673117"/>
          </a:xfrm>
          <a:prstGeom prst="rect">
            <a:avLst/>
          </a:prstGeom>
          <a:solidFill>
            <a:srgbClr val="FF99CC"/>
          </a:solidFill>
          <a:ln w="9525">
            <a:solidFill>
              <a:schemeClr val="tx1"/>
            </a:solidFill>
            <a:miter lim="800000"/>
            <a:headEnd/>
            <a:tailEnd/>
          </a:ln>
          <a:effectLst>
            <a:outerShdw blurRad="50800" dist="38100" dir="5400000" algn="t" rotWithShape="0">
              <a:prstClr val="black">
                <a:alpha val="40000"/>
              </a:prstClr>
            </a:outerShdw>
          </a:effectLst>
        </p:spPr>
        <p:txBody>
          <a:bodyPr wrap="none" anchor="ctr"/>
          <a:lstStyle/>
          <a:p>
            <a:pPr algn="ctr" fontAlgn="auto">
              <a:spcBef>
                <a:spcPts val="0"/>
              </a:spcBef>
              <a:spcAft>
                <a:spcPts val="0"/>
              </a:spcAft>
              <a:defRPr/>
            </a:pPr>
            <a:r>
              <a:rPr lang="en-US" altLang="ja-JP" sz="1400" dirty="0">
                <a:latin typeface="+mn-lt"/>
                <a:ea typeface="+mn-ea"/>
              </a:rPr>
              <a:t>HTTP</a:t>
            </a:r>
          </a:p>
          <a:p>
            <a:pPr algn="ctr" fontAlgn="auto">
              <a:spcBef>
                <a:spcPts val="0"/>
              </a:spcBef>
              <a:spcAft>
                <a:spcPts val="0"/>
              </a:spcAft>
              <a:defRPr/>
            </a:pPr>
            <a:r>
              <a:rPr lang="en-US" altLang="ja-JP" sz="1400" dirty="0">
                <a:latin typeface="+mn-lt"/>
                <a:ea typeface="+mn-ea"/>
              </a:rPr>
              <a:t>Server</a:t>
            </a:r>
          </a:p>
        </p:txBody>
      </p:sp>
      <p:grpSp>
        <p:nvGrpSpPr>
          <p:cNvPr id="6" name="グループ化 105"/>
          <p:cNvGrpSpPr/>
          <p:nvPr/>
        </p:nvGrpSpPr>
        <p:grpSpPr>
          <a:xfrm>
            <a:off x="2089116" y="4306888"/>
            <a:ext cx="481013" cy="409575"/>
            <a:chOff x="2162175" y="4306888"/>
            <a:chExt cx="481013" cy="409575"/>
          </a:xfrm>
          <a:effectLst>
            <a:outerShdw blurRad="50800" dist="38100" dir="5400000" algn="t" rotWithShape="0">
              <a:prstClr val="black">
                <a:alpha val="40000"/>
              </a:prstClr>
            </a:outerShdw>
          </a:effectLst>
        </p:grpSpPr>
        <p:sp>
          <p:nvSpPr>
            <p:cNvPr id="91" name="Rectangle 52"/>
            <p:cNvSpPr>
              <a:spLocks noChangeArrowheads="1"/>
            </p:cNvSpPr>
            <p:nvPr/>
          </p:nvSpPr>
          <p:spPr bwMode="auto">
            <a:xfrm>
              <a:off x="2571750" y="4457700"/>
              <a:ext cx="71438" cy="88900"/>
            </a:xfrm>
            <a:prstGeom prst="rect">
              <a:avLst/>
            </a:prstGeom>
            <a:solidFill>
              <a:schemeClr val="bg1"/>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2" name="Rectangle 50"/>
            <p:cNvSpPr>
              <a:spLocks noChangeArrowheads="1"/>
            </p:cNvSpPr>
            <p:nvPr/>
          </p:nvSpPr>
          <p:spPr bwMode="auto">
            <a:xfrm>
              <a:off x="2162175" y="4306888"/>
              <a:ext cx="441325" cy="409575"/>
            </a:xfrm>
            <a:prstGeom prst="rect">
              <a:avLst/>
            </a:prstGeom>
            <a:solidFill>
              <a:srgbClr val="33CC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cxnSp>
        <p:nvCxnSpPr>
          <p:cNvPr id="67" name="AutoShape 53"/>
          <p:cNvCxnSpPr>
            <a:cxnSpLocks noChangeShapeType="1"/>
            <a:stCxn id="91" idx="3"/>
            <a:endCxn id="96" idx="1"/>
          </p:cNvCxnSpPr>
          <p:nvPr/>
        </p:nvCxnSpPr>
        <p:spPr bwMode="auto">
          <a:xfrm>
            <a:off x="2570129" y="4502150"/>
            <a:ext cx="431812" cy="458728"/>
          </a:xfrm>
          <a:prstGeom prst="straightConnector1">
            <a:avLst/>
          </a:prstGeom>
          <a:noFill/>
          <a:ln w="19050">
            <a:solidFill>
              <a:srgbClr val="FF0066"/>
            </a:solidFill>
            <a:round/>
            <a:headEnd/>
            <a:tailEnd/>
          </a:ln>
          <a:effectLst>
            <a:outerShdw blurRad="50800" dist="50800" dir="5400000" algn="ctr" rotWithShape="0">
              <a:schemeClr val="bg1">
                <a:lumMod val="75000"/>
              </a:schemeClr>
            </a:outerShdw>
          </a:effectLst>
        </p:spPr>
      </p:cxnSp>
      <p:pic>
        <p:nvPicPr>
          <p:cNvPr id="68" name="Picture 56" descr="oprationPanel"/>
          <p:cNvPicPr>
            <a:picLocks noChangeAspect="1" noChangeArrowheads="1"/>
          </p:cNvPicPr>
          <p:nvPr/>
        </p:nvPicPr>
        <p:blipFill>
          <a:blip r:embed="rId4" cstate="print"/>
          <a:srcRect/>
          <a:stretch>
            <a:fillRect/>
          </a:stretch>
        </p:blipFill>
        <p:spPr bwMode="auto">
          <a:xfrm>
            <a:off x="7096125" y="1905000"/>
            <a:ext cx="971550" cy="1063625"/>
          </a:xfrm>
          <a:prstGeom prst="rect">
            <a:avLst/>
          </a:prstGeom>
          <a:noFill/>
          <a:ln w="9525">
            <a:noFill/>
            <a:miter lim="800000"/>
            <a:headEnd/>
            <a:tailEnd/>
          </a:ln>
          <a:effectLst>
            <a:outerShdw blurRad="50800" dist="50800" dir="5400000" algn="ctr" rotWithShape="0">
              <a:schemeClr val="bg1">
                <a:lumMod val="75000"/>
              </a:schemeClr>
            </a:outerShdw>
          </a:effectLst>
        </p:spPr>
      </p:pic>
      <p:sp>
        <p:nvSpPr>
          <p:cNvPr id="10269" name="Text Box 61"/>
          <p:cNvSpPr txBox="1">
            <a:spLocks noChangeArrowheads="1"/>
          </p:cNvSpPr>
          <p:nvPr/>
        </p:nvSpPr>
        <p:spPr bwMode="auto">
          <a:xfrm>
            <a:off x="6935788" y="3022600"/>
            <a:ext cx="1216025" cy="461963"/>
          </a:xfrm>
          <a:prstGeom prst="rect">
            <a:avLst/>
          </a:prstGeom>
          <a:noFill/>
          <a:ln w="9525">
            <a:noFill/>
            <a:miter lim="800000"/>
            <a:headEnd/>
            <a:tailEnd/>
          </a:ln>
        </p:spPr>
        <p:txBody>
          <a:bodyPr wrap="none">
            <a:spAutoFit/>
          </a:bodyPr>
          <a:lstStyle/>
          <a:p>
            <a:pPr algn="ctr"/>
            <a:r>
              <a:rPr lang="en-US" altLang="ja-JP" sz="1200">
                <a:latin typeface="Calibri" pitchFamily="34" charset="0"/>
              </a:rPr>
              <a:t>Control Panel</a:t>
            </a:r>
          </a:p>
          <a:p>
            <a:pPr algn="ctr"/>
            <a:r>
              <a:rPr lang="en-US" altLang="ja-JP" sz="1200">
                <a:latin typeface="Calibri" pitchFamily="34" charset="0"/>
              </a:rPr>
              <a:t>on Web browser</a:t>
            </a:r>
          </a:p>
        </p:txBody>
      </p:sp>
      <p:cxnSp>
        <p:nvCxnSpPr>
          <p:cNvPr id="10270" name="AutoShape 63"/>
          <p:cNvCxnSpPr>
            <a:cxnSpLocks noChangeShapeType="1"/>
            <a:stCxn id="69" idx="3"/>
          </p:cNvCxnSpPr>
          <p:nvPr/>
        </p:nvCxnSpPr>
        <p:spPr bwMode="auto">
          <a:xfrm flipV="1">
            <a:off x="5794373" y="2333610"/>
            <a:ext cx="1297024" cy="44454"/>
          </a:xfrm>
          <a:prstGeom prst="straightConnector1">
            <a:avLst/>
          </a:prstGeom>
          <a:noFill/>
          <a:ln w="25400">
            <a:solidFill>
              <a:schemeClr val="tx1"/>
            </a:solidFill>
            <a:round/>
            <a:headEnd type="arrow" w="med" len="med"/>
            <a:tailEnd type="arrow" w="med" len="med"/>
          </a:ln>
        </p:spPr>
      </p:cxnSp>
      <p:pic>
        <p:nvPicPr>
          <p:cNvPr id="75" name="Picture 67" descr="Screenshot-5"/>
          <p:cNvPicPr>
            <a:picLocks noChangeAspect="1" noChangeArrowheads="1"/>
          </p:cNvPicPr>
          <p:nvPr/>
        </p:nvPicPr>
        <p:blipFill>
          <a:blip r:embed="rId5" cstate="print"/>
          <a:srcRect/>
          <a:stretch>
            <a:fillRect/>
          </a:stretch>
        </p:blipFill>
        <p:spPr bwMode="auto">
          <a:xfrm>
            <a:off x="7070725" y="3632200"/>
            <a:ext cx="998538" cy="1073150"/>
          </a:xfrm>
          <a:prstGeom prst="rect">
            <a:avLst/>
          </a:prstGeom>
          <a:noFill/>
          <a:ln w="9525">
            <a:noFill/>
            <a:miter lim="800000"/>
            <a:headEnd/>
            <a:tailEnd/>
          </a:ln>
          <a:effectLst>
            <a:outerShdw blurRad="50800" dist="50800" dir="5400000" algn="ctr" rotWithShape="0">
              <a:schemeClr val="bg1">
                <a:lumMod val="75000"/>
              </a:schemeClr>
            </a:outerShdw>
          </a:effectLst>
        </p:spPr>
      </p:pic>
      <p:sp>
        <p:nvSpPr>
          <p:cNvPr id="10273" name="Text Box 68"/>
          <p:cNvSpPr txBox="1">
            <a:spLocks noChangeArrowheads="1"/>
          </p:cNvSpPr>
          <p:nvPr/>
        </p:nvSpPr>
        <p:spPr bwMode="auto">
          <a:xfrm>
            <a:off x="6907213" y="4729163"/>
            <a:ext cx="1350962" cy="461962"/>
          </a:xfrm>
          <a:prstGeom prst="rect">
            <a:avLst/>
          </a:prstGeom>
          <a:noFill/>
          <a:ln w="9525">
            <a:noFill/>
            <a:miter lim="800000"/>
            <a:headEnd/>
            <a:tailEnd/>
          </a:ln>
        </p:spPr>
        <p:txBody>
          <a:bodyPr wrap="none">
            <a:spAutoFit/>
          </a:bodyPr>
          <a:lstStyle/>
          <a:p>
            <a:pPr algn="ctr"/>
            <a:r>
              <a:rPr lang="en-US" altLang="ja-JP" sz="1200">
                <a:latin typeface="Calibri" pitchFamily="34" charset="0"/>
              </a:rPr>
              <a:t>Online histograms </a:t>
            </a:r>
          </a:p>
          <a:p>
            <a:pPr algn="ctr"/>
            <a:r>
              <a:rPr lang="en-US" altLang="ja-JP" sz="1200">
                <a:latin typeface="Calibri" pitchFamily="34" charset="0"/>
              </a:rPr>
              <a:t>on Web browser</a:t>
            </a:r>
          </a:p>
        </p:txBody>
      </p:sp>
      <p:sp>
        <p:nvSpPr>
          <p:cNvPr id="10274" name="Text Box 51"/>
          <p:cNvSpPr txBox="1">
            <a:spLocks noChangeArrowheads="1"/>
          </p:cNvSpPr>
          <p:nvPr/>
        </p:nvSpPr>
        <p:spPr bwMode="auto">
          <a:xfrm>
            <a:off x="1797012" y="5681663"/>
            <a:ext cx="962025" cy="523875"/>
          </a:xfrm>
          <a:prstGeom prst="rect">
            <a:avLst/>
          </a:prstGeom>
          <a:noFill/>
          <a:ln w="9525">
            <a:noFill/>
            <a:miter lim="800000"/>
            <a:headEnd/>
            <a:tailEnd/>
          </a:ln>
        </p:spPr>
        <p:txBody>
          <a:bodyPr>
            <a:spAutoFit/>
          </a:bodyPr>
          <a:lstStyle/>
          <a:p>
            <a:pPr algn="ctr"/>
            <a:r>
              <a:rPr lang="en-US" altLang="ja-JP" sz="1400">
                <a:latin typeface="Calibri" pitchFamily="34" charset="0"/>
              </a:rPr>
              <a:t>Read-out</a:t>
            </a:r>
          </a:p>
          <a:p>
            <a:pPr algn="ctr"/>
            <a:r>
              <a:rPr lang="en-US" altLang="ja-JP" sz="1400">
                <a:latin typeface="Calibri" pitchFamily="34" charset="0"/>
              </a:rPr>
              <a:t>modules</a:t>
            </a:r>
          </a:p>
        </p:txBody>
      </p:sp>
      <p:grpSp>
        <p:nvGrpSpPr>
          <p:cNvPr id="7" name="グループ化 84"/>
          <p:cNvGrpSpPr/>
          <p:nvPr/>
        </p:nvGrpSpPr>
        <p:grpSpPr>
          <a:xfrm>
            <a:off x="2084360" y="5256213"/>
            <a:ext cx="479425" cy="411162"/>
            <a:chOff x="2151063" y="5256213"/>
            <a:chExt cx="479425" cy="411162"/>
          </a:xfrm>
          <a:effectLst>
            <a:outerShdw blurRad="50800" dist="38100" dir="5400000" algn="t" rotWithShape="0">
              <a:prstClr val="black">
                <a:alpha val="40000"/>
              </a:prstClr>
            </a:outerShdw>
          </a:effectLst>
        </p:grpSpPr>
        <p:sp>
          <p:nvSpPr>
            <p:cNvPr id="89" name="Rectangle 52"/>
            <p:cNvSpPr>
              <a:spLocks noChangeArrowheads="1"/>
            </p:cNvSpPr>
            <p:nvPr/>
          </p:nvSpPr>
          <p:spPr bwMode="auto">
            <a:xfrm>
              <a:off x="2559050" y="5407025"/>
              <a:ext cx="71438" cy="88900"/>
            </a:xfrm>
            <a:prstGeom prst="rect">
              <a:avLst/>
            </a:prstGeom>
            <a:solidFill>
              <a:schemeClr val="bg1"/>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0" name="Rectangle 50"/>
            <p:cNvSpPr>
              <a:spLocks noChangeArrowheads="1"/>
            </p:cNvSpPr>
            <p:nvPr/>
          </p:nvSpPr>
          <p:spPr bwMode="auto">
            <a:xfrm>
              <a:off x="2151063" y="5256213"/>
              <a:ext cx="439737" cy="411162"/>
            </a:xfrm>
            <a:prstGeom prst="rect">
              <a:avLst/>
            </a:prstGeom>
            <a:solidFill>
              <a:srgbClr val="33CC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cxnSp>
        <p:nvCxnSpPr>
          <p:cNvPr id="79" name="AutoShape 53"/>
          <p:cNvCxnSpPr>
            <a:cxnSpLocks noChangeShapeType="1"/>
          </p:cNvCxnSpPr>
          <p:nvPr/>
        </p:nvCxnSpPr>
        <p:spPr bwMode="auto">
          <a:xfrm rot="5400000" flipH="1" flipV="1">
            <a:off x="2538399" y="4987933"/>
            <a:ext cx="488930" cy="438157"/>
          </a:xfrm>
          <a:prstGeom prst="straightConnector1">
            <a:avLst/>
          </a:prstGeom>
          <a:noFill/>
          <a:ln w="19050">
            <a:solidFill>
              <a:srgbClr val="FF0066"/>
            </a:solidFill>
            <a:round/>
            <a:headEnd/>
            <a:tailEnd/>
          </a:ln>
          <a:effectLst>
            <a:outerShdw blurRad="50800" dist="50800" dir="5400000" algn="ctr" rotWithShape="0">
              <a:schemeClr val="bg1">
                <a:lumMod val="75000"/>
              </a:schemeClr>
            </a:outerShdw>
          </a:effectLst>
        </p:spPr>
      </p:cxnSp>
      <p:sp>
        <p:nvSpPr>
          <p:cNvPr id="80" name="テキスト ボックス 95"/>
          <p:cNvSpPr txBox="1">
            <a:spLocks noChangeArrowheads="1"/>
          </p:cNvSpPr>
          <p:nvPr/>
        </p:nvSpPr>
        <p:spPr bwMode="auto">
          <a:xfrm>
            <a:off x="3987792" y="1895454"/>
            <a:ext cx="346570" cy="276999"/>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200" smtClean="0">
                <a:latin typeface="+mn-lt"/>
                <a:ea typeface="+mn-ea"/>
              </a:rPr>
              <a:t>PC</a:t>
            </a:r>
            <a:endParaRPr lang="ja-JP" altLang="en-US" sz="1200" dirty="0">
              <a:latin typeface="+mn-lt"/>
              <a:ea typeface="+mn-ea"/>
            </a:endParaRPr>
          </a:p>
        </p:txBody>
      </p:sp>
      <p:sp>
        <p:nvSpPr>
          <p:cNvPr id="81" name="テキスト ボックス 96"/>
          <p:cNvSpPr txBox="1">
            <a:spLocks noChangeArrowheads="1"/>
          </p:cNvSpPr>
          <p:nvPr/>
        </p:nvSpPr>
        <p:spPr bwMode="auto">
          <a:xfrm>
            <a:off x="3659175" y="4176713"/>
            <a:ext cx="381836" cy="276999"/>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200">
                <a:latin typeface="+mn-lt"/>
                <a:ea typeface="+mn-ea"/>
              </a:rPr>
              <a:t>PC </a:t>
            </a:r>
            <a:endParaRPr lang="ja-JP" altLang="en-US" sz="1200" dirty="0">
              <a:latin typeface="+mn-lt"/>
              <a:ea typeface="+mn-ea"/>
            </a:endParaRPr>
          </a:p>
        </p:txBody>
      </p:sp>
      <p:grpSp>
        <p:nvGrpSpPr>
          <p:cNvPr id="8" name="グループ化 122"/>
          <p:cNvGrpSpPr/>
          <p:nvPr/>
        </p:nvGrpSpPr>
        <p:grpSpPr>
          <a:xfrm>
            <a:off x="4791078" y="4232286"/>
            <a:ext cx="565966" cy="573558"/>
            <a:chOff x="4883384" y="4315963"/>
            <a:chExt cx="346888" cy="416430"/>
          </a:xfrm>
          <a:effectLst>
            <a:outerShdw blurRad="50800" dist="38100" dir="5400000" algn="t" rotWithShape="0">
              <a:prstClr val="black">
                <a:alpha val="40000"/>
              </a:prstClr>
            </a:outerShdw>
          </a:effectLst>
        </p:grpSpPr>
        <p:sp>
          <p:nvSpPr>
            <p:cNvPr id="86" name="Rectangle 5"/>
            <p:cNvSpPr>
              <a:spLocks noChangeArrowheads="1"/>
            </p:cNvSpPr>
            <p:nvPr/>
          </p:nvSpPr>
          <p:spPr bwMode="auto">
            <a:xfrm>
              <a:off x="4883384" y="4504704"/>
              <a:ext cx="71890" cy="88504"/>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87" name="Oval 6"/>
            <p:cNvSpPr>
              <a:spLocks noChangeArrowheads="1"/>
            </p:cNvSpPr>
            <p:nvPr/>
          </p:nvSpPr>
          <p:spPr bwMode="auto">
            <a:xfrm>
              <a:off x="5027863" y="4315963"/>
              <a:ext cx="100507" cy="77157"/>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88" name="Rectangle 7"/>
            <p:cNvSpPr>
              <a:spLocks noChangeArrowheads="1"/>
            </p:cNvSpPr>
            <p:nvPr/>
          </p:nvSpPr>
          <p:spPr bwMode="auto">
            <a:xfrm>
              <a:off x="4919678" y="4360223"/>
              <a:ext cx="310594" cy="372170"/>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sp>
        <p:nvSpPr>
          <p:cNvPr id="84" name="テキスト ボックス 104"/>
          <p:cNvSpPr txBox="1">
            <a:spLocks noChangeArrowheads="1"/>
          </p:cNvSpPr>
          <p:nvPr/>
        </p:nvSpPr>
        <p:spPr bwMode="auto">
          <a:xfrm>
            <a:off x="5703903" y="2370123"/>
            <a:ext cx="1461426"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altLang="ja-JP" sz="1400" dirty="0">
                <a:latin typeface="+mn-lt"/>
                <a:ea typeface="+mn-ea"/>
              </a:rPr>
              <a:t>Command/Status</a:t>
            </a:r>
            <a:endParaRPr lang="ja-JP" altLang="en-US" sz="1400" dirty="0">
              <a:latin typeface="+mn-lt"/>
              <a:ea typeface="+mn-ea"/>
            </a:endParaRPr>
          </a:p>
        </p:txBody>
      </p:sp>
      <p:sp>
        <p:nvSpPr>
          <p:cNvPr id="10281" name="テキスト ボックス 95"/>
          <p:cNvSpPr txBox="1">
            <a:spLocks noChangeArrowheads="1"/>
          </p:cNvSpPr>
          <p:nvPr/>
        </p:nvSpPr>
        <p:spPr bwMode="auto">
          <a:xfrm>
            <a:off x="6989763" y="1539875"/>
            <a:ext cx="1295400" cy="307975"/>
          </a:xfrm>
          <a:prstGeom prst="rect">
            <a:avLst/>
          </a:prstGeom>
          <a:noFill/>
          <a:ln w="9525">
            <a:noFill/>
            <a:miter lim="800000"/>
            <a:headEnd/>
            <a:tailEnd/>
          </a:ln>
        </p:spPr>
        <p:txBody>
          <a:bodyPr>
            <a:spAutoFit/>
          </a:bodyPr>
          <a:lstStyle/>
          <a:p>
            <a:r>
              <a:rPr lang="en-US" altLang="ja-JP" sz="1400">
                <a:latin typeface="Calibri" pitchFamily="34" charset="0"/>
              </a:rPr>
              <a:t>User Interface</a:t>
            </a:r>
            <a:endParaRPr lang="ja-JP" altLang="en-US" sz="1400">
              <a:latin typeface="Calibri" pitchFamily="34" charset="0"/>
            </a:endParaRPr>
          </a:p>
        </p:txBody>
      </p:sp>
      <p:sp>
        <p:nvSpPr>
          <p:cNvPr id="105" name="メモ 104"/>
          <p:cNvSpPr/>
          <p:nvPr/>
        </p:nvSpPr>
        <p:spPr>
          <a:xfrm>
            <a:off x="2709863" y="2135188"/>
            <a:ext cx="879475" cy="476250"/>
          </a:xfrm>
          <a:prstGeom prst="foldedCorner">
            <a:avLst/>
          </a:prstGeom>
          <a:solidFill>
            <a:srgbClr val="92D050"/>
          </a:solidFill>
          <a:ln w="1905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XML</a:t>
            </a:r>
            <a:endParaRPr lang="ja-JP" altLang="en-US" dirty="0"/>
          </a:p>
        </p:txBody>
      </p:sp>
      <p:cxnSp>
        <p:nvCxnSpPr>
          <p:cNvPr id="107" name="直線矢印コネクタ 106"/>
          <p:cNvCxnSpPr>
            <a:stCxn id="105" idx="3"/>
            <a:endCxn id="65" idx="1"/>
          </p:cNvCxnSpPr>
          <p:nvPr/>
        </p:nvCxnSpPr>
        <p:spPr>
          <a:xfrm>
            <a:off x="3589338" y="2373313"/>
            <a:ext cx="471480" cy="289363"/>
          </a:xfrm>
          <a:prstGeom prst="curved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84" name="テキスト ボックス 95"/>
          <p:cNvSpPr txBox="1">
            <a:spLocks noChangeArrowheads="1"/>
          </p:cNvSpPr>
          <p:nvPr/>
        </p:nvSpPr>
        <p:spPr bwMode="auto">
          <a:xfrm>
            <a:off x="2198655" y="2589201"/>
            <a:ext cx="1752624" cy="307777"/>
          </a:xfrm>
          <a:prstGeom prst="rect">
            <a:avLst/>
          </a:prstGeom>
          <a:noFill/>
          <a:ln w="9525">
            <a:noFill/>
            <a:miter lim="800000"/>
            <a:headEnd/>
            <a:tailEnd/>
          </a:ln>
        </p:spPr>
        <p:txBody>
          <a:bodyPr wrap="square">
            <a:spAutoFit/>
          </a:bodyPr>
          <a:lstStyle/>
          <a:p>
            <a:r>
              <a:rPr lang="en-US" altLang="ja-JP" sz="1400">
                <a:latin typeface="Calibri" pitchFamily="34" charset="0"/>
              </a:rPr>
              <a:t>System Configuration</a:t>
            </a:r>
            <a:endParaRPr lang="ja-JP" altLang="en-US" sz="1400">
              <a:latin typeface="Calibri" pitchFamily="34" charset="0"/>
            </a:endParaRPr>
          </a:p>
        </p:txBody>
      </p:sp>
      <p:pic>
        <p:nvPicPr>
          <p:cNvPr id="8238" name="Picture 3"/>
          <p:cNvPicPr>
            <a:picLocks noChangeAspect="1" noChangeArrowheads="1"/>
          </p:cNvPicPr>
          <p:nvPr/>
        </p:nvPicPr>
        <p:blipFill>
          <a:blip r:embed="rId6" cstate="print"/>
          <a:srcRect/>
          <a:stretch>
            <a:fillRect/>
          </a:stretch>
        </p:blipFill>
        <p:spPr bwMode="auto">
          <a:xfrm>
            <a:off x="6975475" y="5286375"/>
            <a:ext cx="1243013" cy="892175"/>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0286" name="Text Box 68"/>
          <p:cNvSpPr txBox="1">
            <a:spLocks noChangeArrowheads="1"/>
          </p:cNvSpPr>
          <p:nvPr/>
        </p:nvSpPr>
        <p:spPr bwMode="auto">
          <a:xfrm>
            <a:off x="6938963" y="6143625"/>
            <a:ext cx="1350962" cy="461963"/>
          </a:xfrm>
          <a:prstGeom prst="rect">
            <a:avLst/>
          </a:prstGeom>
          <a:noFill/>
          <a:ln w="9525">
            <a:noFill/>
            <a:miter lim="800000"/>
            <a:headEnd/>
            <a:tailEnd/>
          </a:ln>
        </p:spPr>
        <p:txBody>
          <a:bodyPr wrap="none">
            <a:spAutoFit/>
          </a:bodyPr>
          <a:lstStyle/>
          <a:p>
            <a:pPr algn="ctr"/>
            <a:r>
              <a:rPr lang="en-US" altLang="ja-JP" sz="1200">
                <a:latin typeface="Calibri" pitchFamily="34" charset="0"/>
              </a:rPr>
              <a:t>Online histograms </a:t>
            </a:r>
          </a:p>
          <a:p>
            <a:pPr algn="ctr"/>
            <a:r>
              <a:rPr lang="en-US" altLang="ja-JP" sz="1200">
                <a:latin typeface="Calibri" pitchFamily="34" charset="0"/>
              </a:rPr>
              <a:t>using ROOT</a:t>
            </a:r>
          </a:p>
        </p:txBody>
      </p:sp>
      <p:sp>
        <p:nvSpPr>
          <p:cNvPr id="70" name="メモ 69"/>
          <p:cNvSpPr/>
          <p:nvPr/>
        </p:nvSpPr>
        <p:spPr>
          <a:xfrm>
            <a:off x="2320925" y="3203575"/>
            <a:ext cx="938213" cy="495300"/>
          </a:xfrm>
          <a:prstGeom prst="foldedCorner">
            <a:avLst/>
          </a:prstGeom>
          <a:solidFill>
            <a:srgbClr val="92D050"/>
          </a:solidFill>
          <a:ln w="1905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400" dirty="0"/>
              <a:t>XML/JSON</a:t>
            </a:r>
            <a:endParaRPr lang="ja-JP" altLang="en-US" sz="1400" dirty="0"/>
          </a:p>
        </p:txBody>
      </p:sp>
      <p:sp>
        <p:nvSpPr>
          <p:cNvPr id="10289" name="テキスト ボックス 95"/>
          <p:cNvSpPr txBox="1">
            <a:spLocks noChangeArrowheads="1"/>
          </p:cNvSpPr>
          <p:nvPr/>
        </p:nvSpPr>
        <p:spPr bwMode="auto">
          <a:xfrm>
            <a:off x="1906552" y="3684591"/>
            <a:ext cx="1679598" cy="523220"/>
          </a:xfrm>
          <a:prstGeom prst="rect">
            <a:avLst/>
          </a:prstGeom>
          <a:noFill/>
          <a:ln w="9525">
            <a:noFill/>
            <a:miter lim="800000"/>
            <a:headEnd/>
            <a:tailEnd/>
          </a:ln>
        </p:spPr>
        <p:txBody>
          <a:bodyPr wrap="square">
            <a:spAutoFit/>
          </a:bodyPr>
          <a:lstStyle/>
          <a:p>
            <a:r>
              <a:rPr lang="en-US" altLang="ja-JP" sz="1400">
                <a:latin typeface="Calibri" pitchFamily="34" charset="0"/>
              </a:rPr>
              <a:t>Device </a:t>
            </a:r>
            <a:r>
              <a:rPr lang="en-US" altLang="ja-JP" sz="1400" smtClean="0">
                <a:latin typeface="Calibri" pitchFamily="34" charset="0"/>
              </a:rPr>
              <a:t>Condition/</a:t>
            </a:r>
            <a:endParaRPr lang="en-US" altLang="ja-JP" sz="1400">
              <a:latin typeface="Calibri" pitchFamily="34" charset="0"/>
            </a:endParaRPr>
          </a:p>
          <a:p>
            <a:r>
              <a:rPr lang="en-US" altLang="ja-JP" sz="1400" smtClean="0">
                <a:latin typeface="Calibri" pitchFamily="34" charset="0"/>
              </a:rPr>
              <a:t>Online </a:t>
            </a:r>
            <a:r>
              <a:rPr lang="en-US" altLang="ja-JP" sz="1400">
                <a:latin typeface="Calibri" pitchFamily="34" charset="0"/>
              </a:rPr>
              <a:t>analysis</a:t>
            </a:r>
            <a:endParaRPr lang="ja-JP" altLang="en-US" sz="1400">
              <a:latin typeface="Calibri" pitchFamily="34" charset="0"/>
            </a:endParaRPr>
          </a:p>
        </p:txBody>
      </p:sp>
      <p:cxnSp>
        <p:nvCxnSpPr>
          <p:cNvPr id="76" name="AutoShape 63"/>
          <p:cNvCxnSpPr>
            <a:cxnSpLocks noChangeShapeType="1"/>
            <a:stCxn id="104" idx="3"/>
            <a:endCxn id="75" idx="1"/>
          </p:cNvCxnSpPr>
          <p:nvPr/>
        </p:nvCxnSpPr>
        <p:spPr bwMode="auto">
          <a:xfrm flipV="1">
            <a:off x="5357042" y="4168775"/>
            <a:ext cx="1713683" cy="1151189"/>
          </a:xfrm>
          <a:prstGeom prst="straightConnector1">
            <a:avLst/>
          </a:prstGeom>
          <a:noFill/>
          <a:ln w="25400">
            <a:solidFill>
              <a:schemeClr val="tx1">
                <a:lumMod val="50000"/>
                <a:lumOff val="50000"/>
              </a:schemeClr>
            </a:solidFill>
            <a:prstDash val="sysDash"/>
            <a:round/>
            <a:headEnd type="none" w="med" len="med"/>
            <a:tailEnd type="arrow" w="med" len="med"/>
          </a:ln>
        </p:spPr>
      </p:cxnSp>
      <p:cxnSp>
        <p:nvCxnSpPr>
          <p:cNvPr id="108" name="AutoShape 63"/>
          <p:cNvCxnSpPr>
            <a:cxnSpLocks noChangeShapeType="1"/>
            <a:stCxn id="104" idx="3"/>
          </p:cNvCxnSpPr>
          <p:nvPr/>
        </p:nvCxnSpPr>
        <p:spPr bwMode="auto">
          <a:xfrm>
            <a:off x="5357042" y="5319964"/>
            <a:ext cx="1618433" cy="412499"/>
          </a:xfrm>
          <a:prstGeom prst="straightConnector1">
            <a:avLst/>
          </a:prstGeom>
          <a:noFill/>
          <a:ln w="25400">
            <a:solidFill>
              <a:schemeClr val="tx1">
                <a:lumMod val="50000"/>
                <a:lumOff val="50000"/>
              </a:schemeClr>
            </a:solidFill>
            <a:prstDash val="sysDash"/>
            <a:round/>
            <a:headEnd type="none" w="med" len="med"/>
            <a:tailEnd type="arrow" w="med" len="med"/>
          </a:ln>
        </p:spPr>
      </p:cxnSp>
      <p:sp>
        <p:nvSpPr>
          <p:cNvPr id="74" name="角丸四角形吹き出し 73"/>
          <p:cNvSpPr/>
          <p:nvPr/>
        </p:nvSpPr>
        <p:spPr>
          <a:xfrm>
            <a:off x="490538" y="1146175"/>
            <a:ext cx="2171700" cy="1077913"/>
          </a:xfrm>
          <a:prstGeom prst="wedgeRoundRectCallout">
            <a:avLst>
              <a:gd name="adj1" fmla="val 61764"/>
              <a:gd name="adj2" fmla="val 38449"/>
              <a:gd name="adj3" fmla="val 16667"/>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pitchFamily="34" charset="0"/>
              <a:buChar char="•"/>
              <a:defRPr/>
            </a:pPr>
            <a:r>
              <a:rPr lang="ja-JP" altLang="en-US" sz="1200" dirty="0">
                <a:solidFill>
                  <a:schemeClr val="tx1"/>
                </a:solidFill>
              </a:rPr>
              <a:t>　使用するコンポーネントを指定</a:t>
            </a:r>
            <a:endParaRPr lang="en-US" altLang="ja-JP" sz="1200" dirty="0">
              <a:solidFill>
                <a:schemeClr val="tx1"/>
              </a:solidFill>
            </a:endParaRPr>
          </a:p>
          <a:p>
            <a:pPr fontAlgn="auto">
              <a:spcBef>
                <a:spcPts val="0"/>
              </a:spcBef>
              <a:spcAft>
                <a:spcPts val="0"/>
              </a:spcAft>
              <a:buFont typeface="Arial" pitchFamily="34" charset="0"/>
              <a:buChar char="•"/>
              <a:defRPr/>
            </a:pPr>
            <a:r>
              <a:rPr lang="en-US" altLang="ja-JP" sz="1200" dirty="0">
                <a:solidFill>
                  <a:schemeClr val="tx1"/>
                </a:solidFill>
              </a:rPr>
              <a:t>  </a:t>
            </a:r>
            <a:r>
              <a:rPr lang="ja-JP" altLang="en-US" sz="1200" dirty="0">
                <a:solidFill>
                  <a:schemeClr val="tx1"/>
                </a:solidFill>
              </a:rPr>
              <a:t>コンポーネント間接続情報</a:t>
            </a:r>
            <a:endParaRPr lang="en-US" altLang="ja-JP" sz="1200" dirty="0">
              <a:solidFill>
                <a:schemeClr val="tx1"/>
              </a:solidFill>
            </a:endParaRPr>
          </a:p>
          <a:p>
            <a:pPr fontAlgn="auto">
              <a:spcBef>
                <a:spcPts val="0"/>
              </a:spcBef>
              <a:spcAft>
                <a:spcPts val="0"/>
              </a:spcAft>
              <a:buFont typeface="Arial" pitchFamily="34" charset="0"/>
              <a:buChar char="•"/>
              <a:defRPr/>
            </a:pPr>
            <a:r>
              <a:rPr lang="en-US" altLang="ja-JP" sz="1200" dirty="0">
                <a:solidFill>
                  <a:schemeClr val="tx1"/>
                </a:solidFill>
              </a:rPr>
              <a:t>  </a:t>
            </a:r>
            <a:r>
              <a:rPr lang="ja-JP" altLang="en-US" sz="1200" dirty="0">
                <a:solidFill>
                  <a:schemeClr val="tx1"/>
                </a:solidFill>
              </a:rPr>
              <a:t>パラメータ</a:t>
            </a:r>
          </a:p>
        </p:txBody>
      </p:sp>
      <p:sp>
        <p:nvSpPr>
          <p:cNvPr id="77" name="角丸四角形吹き出し 76"/>
          <p:cNvSpPr/>
          <p:nvPr/>
        </p:nvSpPr>
        <p:spPr>
          <a:xfrm>
            <a:off x="603250" y="2471738"/>
            <a:ext cx="1593850" cy="858837"/>
          </a:xfrm>
          <a:prstGeom prst="wedgeRoundRectCallout">
            <a:avLst>
              <a:gd name="adj1" fmla="val 57921"/>
              <a:gd name="adj2" fmla="val 32656"/>
              <a:gd name="adj3" fmla="val 16667"/>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pitchFamily="34" charset="0"/>
              <a:buChar char="•"/>
              <a:defRPr/>
            </a:pPr>
            <a:r>
              <a:rPr lang="ja-JP" altLang="en-US" sz="1200" dirty="0">
                <a:solidFill>
                  <a:schemeClr val="tx1"/>
                </a:solidFill>
              </a:rPr>
              <a:t>　装置パラメータ</a:t>
            </a:r>
            <a:endParaRPr lang="en-US" altLang="ja-JP" sz="1200" dirty="0">
              <a:solidFill>
                <a:schemeClr val="tx1"/>
              </a:solidFill>
            </a:endParaRPr>
          </a:p>
          <a:p>
            <a:pPr fontAlgn="auto">
              <a:spcBef>
                <a:spcPts val="0"/>
              </a:spcBef>
              <a:spcAft>
                <a:spcPts val="0"/>
              </a:spcAft>
              <a:buFont typeface="Arial" pitchFamily="34" charset="0"/>
              <a:buChar char="•"/>
              <a:defRPr/>
            </a:pPr>
            <a:r>
              <a:rPr lang="en-US" altLang="ja-JP" sz="1200" dirty="0">
                <a:solidFill>
                  <a:schemeClr val="tx1"/>
                </a:solidFill>
              </a:rPr>
              <a:t>  </a:t>
            </a:r>
            <a:r>
              <a:rPr lang="ja-JP" altLang="en-US" sz="1200" dirty="0">
                <a:solidFill>
                  <a:schemeClr val="tx1"/>
                </a:solidFill>
              </a:rPr>
              <a:t>オンラインモニタ用パラメータ</a:t>
            </a:r>
          </a:p>
        </p:txBody>
      </p:sp>
      <p:grpSp>
        <p:nvGrpSpPr>
          <p:cNvPr id="9" name="グループ化 108"/>
          <p:cNvGrpSpPr/>
          <p:nvPr/>
        </p:nvGrpSpPr>
        <p:grpSpPr>
          <a:xfrm>
            <a:off x="299979" y="4394200"/>
            <a:ext cx="1173163" cy="1217613"/>
            <a:chOff x="409575" y="4394200"/>
            <a:chExt cx="1173163" cy="1217613"/>
          </a:xfrm>
          <a:effectLst>
            <a:outerShdw blurRad="50800" dist="38100" dir="5400000" algn="t" rotWithShape="0">
              <a:prstClr val="black">
                <a:alpha val="40000"/>
              </a:prstClr>
            </a:outerShdw>
          </a:effectLst>
        </p:grpSpPr>
        <p:sp>
          <p:nvSpPr>
            <p:cNvPr id="111" name="正方形/長方形 110"/>
            <p:cNvSpPr/>
            <p:nvPr/>
          </p:nvSpPr>
          <p:spPr>
            <a:xfrm>
              <a:off x="409575" y="43942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2" name="正方形/長方形 111"/>
            <p:cNvSpPr/>
            <p:nvPr/>
          </p:nvSpPr>
          <p:spPr>
            <a:xfrm>
              <a:off x="409575" y="45466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3" name="正方形/長方形 112"/>
            <p:cNvSpPr/>
            <p:nvPr/>
          </p:nvSpPr>
          <p:spPr>
            <a:xfrm>
              <a:off x="409575" y="46990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4" name="正方形/長方形 113"/>
            <p:cNvSpPr/>
            <p:nvPr/>
          </p:nvSpPr>
          <p:spPr>
            <a:xfrm>
              <a:off x="409575" y="48514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5" name="正方形/長方形 114"/>
            <p:cNvSpPr/>
            <p:nvPr/>
          </p:nvSpPr>
          <p:spPr>
            <a:xfrm>
              <a:off x="409575" y="4991100"/>
              <a:ext cx="1173163" cy="149225"/>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6" name="正方形/長方形 115"/>
            <p:cNvSpPr/>
            <p:nvPr/>
          </p:nvSpPr>
          <p:spPr>
            <a:xfrm>
              <a:off x="409575" y="5143500"/>
              <a:ext cx="1173163" cy="149225"/>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7" name="正方形/長方形 116"/>
            <p:cNvSpPr/>
            <p:nvPr/>
          </p:nvSpPr>
          <p:spPr>
            <a:xfrm>
              <a:off x="409575" y="53086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8" name="正方形/長方形 117"/>
            <p:cNvSpPr/>
            <p:nvPr/>
          </p:nvSpPr>
          <p:spPr>
            <a:xfrm>
              <a:off x="409575" y="54610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10295" name="Text Box 51"/>
          <p:cNvSpPr txBox="1">
            <a:spLocks noChangeArrowheads="1"/>
          </p:cNvSpPr>
          <p:nvPr/>
        </p:nvSpPr>
        <p:spPr bwMode="auto">
          <a:xfrm>
            <a:off x="774648" y="5729319"/>
            <a:ext cx="962025" cy="307975"/>
          </a:xfrm>
          <a:prstGeom prst="rect">
            <a:avLst/>
          </a:prstGeom>
          <a:noFill/>
          <a:ln w="9525">
            <a:noFill/>
            <a:miter lim="800000"/>
            <a:headEnd/>
            <a:tailEnd/>
          </a:ln>
        </p:spPr>
        <p:txBody>
          <a:bodyPr>
            <a:spAutoFit/>
          </a:bodyPr>
          <a:lstStyle/>
          <a:p>
            <a:pPr algn="ctr"/>
            <a:r>
              <a:rPr lang="en-US" altLang="ja-JP" sz="1400">
                <a:latin typeface="Calibri" pitchFamily="34" charset="0"/>
              </a:rPr>
              <a:t>Detectors</a:t>
            </a:r>
          </a:p>
        </p:txBody>
      </p:sp>
      <p:cxnSp>
        <p:nvCxnSpPr>
          <p:cNvPr id="121" name="直線コネクタ 120"/>
          <p:cNvCxnSpPr>
            <a:stCxn id="111" idx="3"/>
          </p:cNvCxnSpPr>
          <p:nvPr/>
        </p:nvCxnSpPr>
        <p:spPr>
          <a:xfrm>
            <a:off x="1473142" y="4469607"/>
            <a:ext cx="611203" cy="420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a:stCxn id="118" idx="3"/>
            <a:endCxn id="90" idx="1"/>
          </p:cNvCxnSpPr>
          <p:nvPr/>
        </p:nvCxnSpPr>
        <p:spPr>
          <a:xfrm flipV="1">
            <a:off x="1473142" y="5461794"/>
            <a:ext cx="611218" cy="7461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0" name="グループ化 109"/>
          <p:cNvGrpSpPr/>
          <p:nvPr/>
        </p:nvGrpSpPr>
        <p:grpSpPr>
          <a:xfrm>
            <a:off x="4060818" y="2297099"/>
            <a:ext cx="942561" cy="799839"/>
            <a:chOff x="4056063" y="2682875"/>
            <a:chExt cx="633412" cy="432419"/>
          </a:xfrm>
          <a:effectLst>
            <a:outerShdw blurRad="50800" dist="38100" dir="5400000" algn="t" rotWithShape="0">
              <a:prstClr val="black">
                <a:alpha val="40000"/>
              </a:prstClr>
            </a:outerShdw>
          </a:effectLst>
        </p:grpSpPr>
        <p:sp>
          <p:nvSpPr>
            <p:cNvPr id="64" name="Oval 47"/>
            <p:cNvSpPr>
              <a:spLocks noChangeArrowheads="1"/>
            </p:cNvSpPr>
            <p:nvPr/>
          </p:nvSpPr>
          <p:spPr bwMode="auto">
            <a:xfrm>
              <a:off x="4316413" y="3018457"/>
              <a:ext cx="117475" cy="96837"/>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65" name="Rectangle 49"/>
            <p:cNvSpPr>
              <a:spLocks noChangeArrowheads="1"/>
            </p:cNvSpPr>
            <p:nvPr/>
          </p:nvSpPr>
          <p:spPr bwMode="auto">
            <a:xfrm>
              <a:off x="4056063" y="2682875"/>
              <a:ext cx="633412" cy="395288"/>
            </a:xfrm>
            <a:prstGeom prst="rect">
              <a:avLst/>
            </a:prstGeom>
            <a:solidFill>
              <a:srgbClr val="00FF99"/>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altLang="ja-JP" sz="1400" dirty="0" err="1">
                  <a:latin typeface="+mn-lt"/>
                  <a:ea typeface="+mn-ea"/>
                </a:rPr>
                <a:t>Daq</a:t>
              </a:r>
              <a:endParaRPr lang="en-US" altLang="ja-JP" sz="1400" dirty="0">
                <a:latin typeface="+mn-lt"/>
                <a:ea typeface="+mn-ea"/>
              </a:endParaRPr>
            </a:p>
            <a:p>
              <a:pPr algn="ctr" fontAlgn="auto">
                <a:spcBef>
                  <a:spcPts val="0"/>
                </a:spcBef>
                <a:spcAft>
                  <a:spcPts val="0"/>
                </a:spcAft>
                <a:defRPr/>
              </a:pPr>
              <a:r>
                <a:rPr lang="en-US" altLang="ja-JP" sz="1400" dirty="0">
                  <a:latin typeface="+mn-lt"/>
                  <a:ea typeface="+mn-ea"/>
                </a:rPr>
                <a:t>Operator</a:t>
              </a:r>
              <a:endParaRPr lang="ja-JP" altLang="en-US" sz="1400" dirty="0">
                <a:latin typeface="+mn-lt"/>
                <a:ea typeface="+mn-ea"/>
              </a:endParaRPr>
            </a:p>
          </p:txBody>
        </p:sp>
      </p:grpSp>
      <p:cxnSp>
        <p:nvCxnSpPr>
          <p:cNvPr id="57" name="AutoShape 36"/>
          <p:cNvCxnSpPr>
            <a:cxnSpLocks noChangeShapeType="1"/>
            <a:stCxn id="64" idx="4"/>
            <a:endCxn id="103" idx="0"/>
          </p:cNvCxnSpPr>
          <p:nvPr/>
        </p:nvCxnSpPr>
        <p:spPr bwMode="auto">
          <a:xfrm rot="16200000" flipH="1">
            <a:off x="3853469" y="3779109"/>
            <a:ext cx="1938636" cy="574289"/>
          </a:xfrm>
          <a:prstGeom prst="straightConnector1">
            <a:avLst/>
          </a:prstGeom>
          <a:noFill/>
          <a:ln w="12700">
            <a:solidFill>
              <a:srgbClr val="00B0F0"/>
            </a:solidFill>
            <a:prstDash val="sysDash"/>
            <a:round/>
            <a:headEnd/>
            <a:tailEnd/>
          </a:ln>
          <a:effectLst>
            <a:outerShdw blurRad="50800" dist="50800" dir="5400000" algn="ctr" rotWithShape="0">
              <a:schemeClr val="bg1">
                <a:lumMod val="75000"/>
              </a:schemeClr>
            </a:outerShdw>
          </a:effectLst>
        </p:spPr>
      </p:cxnSp>
      <p:sp>
        <p:nvSpPr>
          <p:cNvPr id="110" name="スライド番号プレースホルダ 109"/>
          <p:cNvSpPr>
            <a:spLocks noGrp="1"/>
          </p:cNvSpPr>
          <p:nvPr>
            <p:ph type="sldNum" sz="quarter" idx="12"/>
          </p:nvPr>
        </p:nvSpPr>
        <p:spPr/>
        <p:txBody>
          <a:bodyPr/>
          <a:lstStyle/>
          <a:p>
            <a:fld id="{41F0C43D-B15F-4CB8-8E2B-278CE20CAA84}" type="slidenum">
              <a:rPr kumimoji="1" lang="ja-JP" altLang="en-US" smtClean="0"/>
              <a:pPr/>
              <a:t>14</a:t>
            </a:fld>
            <a:endParaRPr kumimoji="1" lang="ja-JP" altLang="en-US"/>
          </a:p>
        </p:txBody>
      </p:sp>
      <p:sp>
        <p:nvSpPr>
          <p:cNvPr id="119" name="フッター プレースホルダ 118"/>
          <p:cNvSpPr>
            <a:spLocks noGrp="1"/>
          </p:cNvSpPr>
          <p:nvPr>
            <p:ph type="ftr" sz="quarter" idx="11"/>
          </p:nvPr>
        </p:nvSpPr>
        <p:spPr/>
        <p:txBody>
          <a:bodyPr/>
          <a:lstStyle/>
          <a:p>
            <a:r>
              <a:rPr kumimoji="1" lang="en-US" altLang="ja-JP" smtClean="0"/>
              <a:t>2011</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120" name="日付プレースホルダ 119"/>
          <p:cNvSpPr>
            <a:spLocks noGrp="1"/>
          </p:cNvSpPr>
          <p:nvPr>
            <p:ph type="dt" sz="half" idx="10"/>
          </p:nvPr>
        </p:nvSpPr>
        <p:spPr/>
        <p:txBody>
          <a:bodyPr/>
          <a:lstStyle/>
          <a:p>
            <a:r>
              <a:rPr kumimoji="1" lang="en-US" altLang="ja-JP" smtClean="0"/>
              <a:t>2011-08-03</a:t>
            </a:r>
            <a:endParaRPr kumimoji="1" lang="ja-JP" altLang="en-US"/>
          </a:p>
        </p:txBody>
      </p:sp>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104256"/>
            <a:ext cx="8229600" cy="2620888"/>
          </a:xfrm>
        </p:spPr>
        <p:txBody>
          <a:bodyPr>
            <a:normAutofit/>
          </a:bodyPr>
          <a:lstStyle/>
          <a:p>
            <a:pPr algn="r">
              <a:buNone/>
            </a:pPr>
            <a:r>
              <a:rPr kumimoji="1" lang="en-US" altLang="ja-JP" sz="7200" smtClean="0"/>
              <a:t>DAQ-Middleware</a:t>
            </a:r>
          </a:p>
          <a:p>
            <a:pPr algn="r">
              <a:buNone/>
            </a:pPr>
            <a:r>
              <a:rPr kumimoji="1" lang="ja-JP" altLang="en-US" sz="7200" smtClean="0"/>
              <a:t>使用例</a:t>
            </a:r>
            <a:endParaRPr kumimoji="1" lang="ja-JP" altLang="en-US" sz="7200"/>
          </a:p>
        </p:txBody>
      </p:sp>
      <p:sp>
        <p:nvSpPr>
          <p:cNvPr id="4" name="日付プレースホルダ 3"/>
          <p:cNvSpPr>
            <a:spLocks noGrp="1"/>
          </p:cNvSpPr>
          <p:nvPr>
            <p:ph type="dt" sz="half" idx="10"/>
          </p:nvPr>
        </p:nvSpPr>
        <p:spPr/>
        <p:txBody>
          <a:bodyPr/>
          <a:lstStyle/>
          <a:p>
            <a:r>
              <a:rPr kumimoji="1" lang="en-US" altLang="ja-JP" smtClean="0"/>
              <a:t>2011-08-03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2011</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15</a:t>
            </a:fld>
            <a:endParaRPr kumimoji="1" lang="ja-JP"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スライド番号プレースホルダ 5"/>
          <p:cNvSpPr>
            <a:spLocks noGrp="1"/>
          </p:cNvSpPr>
          <p:nvPr>
            <p:ph type="sldNum" sz="quarter" idx="12"/>
          </p:nvPr>
        </p:nvSpPr>
        <p:spPr/>
        <p:txBody>
          <a:bodyPr/>
          <a:lstStyle/>
          <a:p>
            <a:pPr>
              <a:defRPr/>
            </a:pPr>
            <a:fld id="{3B8FEB22-A917-42E3-8EE5-4DA52636A380}" type="slidenum">
              <a:rPr lang="en-US" altLang="ja-JP" smtClean="0"/>
              <a:pPr>
                <a:defRPr/>
              </a:pPr>
              <a:t>16</a:t>
            </a:fld>
            <a:endParaRPr lang="en-US" altLang="ja-JP" smtClean="0"/>
          </a:p>
        </p:txBody>
      </p:sp>
      <p:grpSp>
        <p:nvGrpSpPr>
          <p:cNvPr id="2" name="グループ化 17"/>
          <p:cNvGrpSpPr>
            <a:grpSpLocks/>
          </p:cNvGrpSpPr>
          <p:nvPr/>
        </p:nvGrpSpPr>
        <p:grpSpPr bwMode="auto">
          <a:xfrm>
            <a:off x="467544" y="4609182"/>
            <a:ext cx="1766888" cy="908050"/>
            <a:chOff x="7149189" y="1710022"/>
            <a:chExt cx="1067388" cy="544923"/>
          </a:xfrm>
        </p:grpSpPr>
        <p:sp>
          <p:nvSpPr>
            <p:cNvPr id="221" name="角丸四角形 220"/>
            <p:cNvSpPr/>
            <p:nvPr/>
          </p:nvSpPr>
          <p:spPr>
            <a:xfrm>
              <a:off x="7359214" y="1710022"/>
              <a:ext cx="616649" cy="9336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a:solidFill>
                  <a:srgbClr val="00B0F0"/>
                </a:solidFill>
              </a:endParaRPr>
            </a:p>
          </p:txBody>
        </p:sp>
        <p:sp>
          <p:nvSpPr>
            <p:cNvPr id="12313" name="テキスト ボックス 221"/>
            <p:cNvSpPr txBox="1">
              <a:spLocks noChangeArrowheads="1"/>
            </p:cNvSpPr>
            <p:nvPr/>
          </p:nvSpPr>
          <p:spPr bwMode="auto">
            <a:xfrm>
              <a:off x="7361073" y="1764542"/>
              <a:ext cx="586983" cy="203372"/>
            </a:xfrm>
            <a:prstGeom prst="rect">
              <a:avLst/>
            </a:prstGeom>
            <a:noFill/>
            <a:ln w="28575">
              <a:noFill/>
              <a:miter lim="800000"/>
              <a:headEnd/>
              <a:tailEnd/>
            </a:ln>
          </p:spPr>
          <p:txBody>
            <a:bodyPr wrap="none">
              <a:spAutoFit/>
            </a:bodyPr>
            <a:lstStyle/>
            <a:p>
              <a:r>
                <a:rPr lang="en-US" altLang="ja-JP" sz="1600" b="1" i="1">
                  <a:solidFill>
                    <a:srgbClr val="FF0000"/>
                  </a:solidFill>
                </a:rPr>
                <a:t>working</a:t>
              </a:r>
              <a:endParaRPr lang="ja-JP" altLang="en-US" sz="1600" b="1" i="1">
                <a:solidFill>
                  <a:srgbClr val="FF0000"/>
                </a:solidFill>
              </a:endParaRPr>
            </a:p>
          </p:txBody>
        </p:sp>
        <p:sp>
          <p:nvSpPr>
            <p:cNvPr id="223" name="角丸四角形 222"/>
            <p:cNvSpPr/>
            <p:nvPr/>
          </p:nvSpPr>
          <p:spPr>
            <a:xfrm>
              <a:off x="7359214" y="1995821"/>
              <a:ext cx="626239" cy="94314"/>
            </a:xfrm>
            <a:prstGeom prst="roundRect">
              <a:avLst/>
            </a:prstGeom>
            <a:noFill/>
            <a:ln w="28575">
              <a:solidFill>
                <a:srgbClr val="FF99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a:p>
          </p:txBody>
        </p:sp>
        <p:sp>
          <p:nvSpPr>
            <p:cNvPr id="11285" name="テキスト ボックス 223"/>
            <p:cNvSpPr txBox="1">
              <a:spLocks noChangeArrowheads="1"/>
            </p:cNvSpPr>
            <p:nvPr/>
          </p:nvSpPr>
          <p:spPr bwMode="auto">
            <a:xfrm>
              <a:off x="7149189" y="2052028"/>
              <a:ext cx="1067388" cy="202917"/>
            </a:xfrm>
            <a:prstGeom prst="rect">
              <a:avLst/>
            </a:prstGeom>
            <a:noFill/>
            <a:ln w="28575">
              <a:noFill/>
              <a:miter lim="800000"/>
              <a:headEnd/>
              <a:tailEnd/>
            </a:ln>
          </p:spPr>
          <p:txBody>
            <a:bodyPr wrap="none">
              <a:spAutoFit/>
            </a:bodyPr>
            <a:lstStyle/>
            <a:p>
              <a:pPr>
                <a:defRPr/>
              </a:pPr>
              <a:r>
                <a:rPr lang="en-US" altLang="ja-JP" sz="1600" i="1" dirty="0">
                  <a:solidFill>
                    <a:schemeClr val="accent6">
                      <a:lumMod val="75000"/>
                    </a:schemeClr>
                  </a:solidFill>
                </a:rPr>
                <a:t>will be introduced</a:t>
              </a:r>
              <a:endParaRPr lang="ja-JP" altLang="en-US" sz="1600" b="1" i="1" dirty="0">
                <a:solidFill>
                  <a:schemeClr val="accent6">
                    <a:lumMod val="75000"/>
                  </a:schemeClr>
                </a:solidFill>
              </a:endParaRPr>
            </a:p>
          </p:txBody>
        </p:sp>
      </p:grpSp>
      <p:sp>
        <p:nvSpPr>
          <p:cNvPr id="12292" name="テキスト ボックス 36"/>
          <p:cNvSpPr txBox="1">
            <a:spLocks noChangeArrowheads="1"/>
          </p:cNvSpPr>
          <p:nvPr/>
        </p:nvSpPr>
        <p:spPr bwMode="auto">
          <a:xfrm>
            <a:off x="467544" y="5805264"/>
            <a:ext cx="1749425" cy="369888"/>
          </a:xfrm>
          <a:prstGeom prst="rect">
            <a:avLst/>
          </a:prstGeom>
          <a:noFill/>
          <a:ln w="9525">
            <a:noFill/>
            <a:miter lim="800000"/>
            <a:headEnd/>
            <a:tailEnd/>
          </a:ln>
        </p:spPr>
        <p:txBody>
          <a:bodyPr wrap="none">
            <a:spAutoFit/>
          </a:bodyPr>
          <a:lstStyle/>
          <a:p>
            <a:r>
              <a:rPr lang="en-US" altLang="ja-JP"/>
              <a:t>2010</a:t>
            </a:r>
            <a:r>
              <a:rPr lang="ja-JP" altLang="en-US"/>
              <a:t>年</a:t>
            </a:r>
            <a:r>
              <a:rPr lang="en-US" altLang="ja-JP"/>
              <a:t>6</a:t>
            </a:r>
            <a:r>
              <a:rPr lang="ja-JP" altLang="en-US"/>
              <a:t>月現在</a:t>
            </a:r>
          </a:p>
        </p:txBody>
      </p:sp>
      <p:sp>
        <p:nvSpPr>
          <p:cNvPr id="12293" name="タイトル 1"/>
          <p:cNvSpPr>
            <a:spLocks noGrp="1"/>
          </p:cNvSpPr>
          <p:nvPr>
            <p:ph type="title"/>
          </p:nvPr>
        </p:nvSpPr>
        <p:spPr>
          <a:xfrm>
            <a:off x="1050925" y="152400"/>
            <a:ext cx="7505700" cy="1444625"/>
          </a:xfrm>
        </p:spPr>
        <p:txBody>
          <a:bodyPr/>
          <a:lstStyle/>
          <a:p>
            <a:r>
              <a:rPr lang="en-US" altLang="ja-JP" smtClean="0"/>
              <a:t>J-PARC MLF</a:t>
            </a:r>
            <a:r>
              <a:rPr lang="ja-JP" altLang="en-US" smtClean="0"/>
              <a:t>中性子実験での</a:t>
            </a:r>
            <a:r>
              <a:rPr lang="en-US" altLang="ja-JP" smtClean="0"/>
              <a:t/>
            </a:r>
            <a:br>
              <a:rPr lang="en-US" altLang="ja-JP" smtClean="0"/>
            </a:br>
            <a:r>
              <a:rPr lang="ja-JP" altLang="en-US" smtClean="0"/>
              <a:t>使用状況</a:t>
            </a:r>
          </a:p>
        </p:txBody>
      </p:sp>
      <p:grpSp>
        <p:nvGrpSpPr>
          <p:cNvPr id="3" name="グループ化 51"/>
          <p:cNvGrpSpPr>
            <a:grpSpLocks/>
          </p:cNvGrpSpPr>
          <p:nvPr/>
        </p:nvGrpSpPr>
        <p:grpSpPr bwMode="auto">
          <a:xfrm>
            <a:off x="3389957" y="1630363"/>
            <a:ext cx="5070475" cy="5119687"/>
            <a:chOff x="1228299" y="1588696"/>
            <a:chExt cx="5070522" cy="5120033"/>
          </a:xfrm>
        </p:grpSpPr>
        <p:grpSp>
          <p:nvGrpSpPr>
            <p:cNvPr id="4" name="グループ化 24"/>
            <p:cNvGrpSpPr>
              <a:grpSpLocks/>
            </p:cNvGrpSpPr>
            <p:nvPr/>
          </p:nvGrpSpPr>
          <p:grpSpPr bwMode="auto">
            <a:xfrm>
              <a:off x="1228299" y="1588696"/>
              <a:ext cx="5070522" cy="5120033"/>
              <a:chOff x="3473481" y="873125"/>
              <a:chExt cx="5527675" cy="5581650"/>
            </a:xfrm>
          </p:grpSpPr>
          <p:pic>
            <p:nvPicPr>
              <p:cNvPr id="12304" name="Picture 2"/>
              <p:cNvPicPr>
                <a:picLocks noChangeAspect="1" noChangeArrowheads="1"/>
              </p:cNvPicPr>
              <p:nvPr/>
            </p:nvPicPr>
            <p:blipFill>
              <a:blip r:embed="rId4" cstate="print"/>
              <a:srcRect/>
              <a:stretch>
                <a:fillRect/>
              </a:stretch>
            </p:blipFill>
            <p:spPr bwMode="auto">
              <a:xfrm>
                <a:off x="3473481" y="873125"/>
                <a:ext cx="5527675" cy="5581650"/>
              </a:xfrm>
              <a:prstGeom prst="rect">
                <a:avLst/>
              </a:prstGeom>
              <a:noFill/>
              <a:ln w="9525">
                <a:noFill/>
                <a:miter lim="800000"/>
                <a:headEnd/>
                <a:tailEnd/>
              </a:ln>
            </p:spPr>
          </p:pic>
          <p:sp>
            <p:nvSpPr>
              <p:cNvPr id="39" name="角丸四角形 38"/>
              <p:cNvSpPr/>
              <p:nvPr/>
            </p:nvSpPr>
            <p:spPr>
              <a:xfrm>
                <a:off x="7284358" y="2835789"/>
                <a:ext cx="1647573" cy="34787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0" name="角丸四角形 39"/>
              <p:cNvSpPr/>
              <p:nvPr/>
            </p:nvSpPr>
            <p:spPr>
              <a:xfrm>
                <a:off x="7092256" y="5585941"/>
                <a:ext cx="1606037" cy="35134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1" name="角丸四角形 40"/>
              <p:cNvSpPr/>
              <p:nvPr/>
            </p:nvSpPr>
            <p:spPr>
              <a:xfrm>
                <a:off x="6914000" y="5970167"/>
                <a:ext cx="1606037" cy="34961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2" name="角丸四角形 41"/>
              <p:cNvSpPr/>
              <p:nvPr/>
            </p:nvSpPr>
            <p:spPr>
              <a:xfrm>
                <a:off x="7298203" y="4019618"/>
                <a:ext cx="1604306" cy="34961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3" name="角丸四角形 42"/>
              <p:cNvSpPr/>
              <p:nvPr/>
            </p:nvSpPr>
            <p:spPr>
              <a:xfrm>
                <a:off x="7211671" y="5179217"/>
                <a:ext cx="1671802" cy="34961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4" name="角丸四角形 43"/>
              <p:cNvSpPr/>
              <p:nvPr/>
            </p:nvSpPr>
            <p:spPr>
              <a:xfrm>
                <a:off x="3568666" y="2397910"/>
                <a:ext cx="1621613" cy="34788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5" name="角丸四角形 44"/>
              <p:cNvSpPr/>
              <p:nvPr/>
            </p:nvSpPr>
            <p:spPr>
              <a:xfrm>
                <a:off x="3570397" y="5331522"/>
                <a:ext cx="1936589" cy="38595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46" name="角丸四角形 45"/>
            <p:cNvSpPr/>
            <p:nvPr/>
          </p:nvSpPr>
          <p:spPr bwMode="auto">
            <a:xfrm>
              <a:off x="2388772" y="2647630"/>
              <a:ext cx="600081" cy="341336"/>
            </a:xfrm>
            <a:prstGeom prst="roundRect">
              <a:avLst/>
            </a:prstGeom>
            <a:no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7" name="角丸四角形 46"/>
            <p:cNvSpPr/>
            <p:nvPr/>
          </p:nvSpPr>
          <p:spPr bwMode="auto">
            <a:xfrm>
              <a:off x="4546205" y="3755779"/>
              <a:ext cx="490542" cy="269893"/>
            </a:xfrm>
            <a:prstGeom prst="roundRect">
              <a:avLst/>
            </a:prstGeom>
            <a:no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8" name="角丸四角形 47"/>
            <p:cNvSpPr/>
            <p:nvPr/>
          </p:nvSpPr>
          <p:spPr bwMode="auto">
            <a:xfrm>
              <a:off x="4020737" y="1828424"/>
              <a:ext cx="1574815" cy="32863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9" name="角丸四角形 48"/>
            <p:cNvSpPr/>
            <p:nvPr/>
          </p:nvSpPr>
          <p:spPr bwMode="auto">
            <a:xfrm>
              <a:off x="2906302" y="5978430"/>
              <a:ext cx="490543" cy="203214"/>
            </a:xfrm>
            <a:prstGeom prst="roundRect">
              <a:avLst/>
            </a:prstGeom>
            <a:no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0" name="角丸四角形 49"/>
            <p:cNvSpPr/>
            <p:nvPr/>
          </p:nvSpPr>
          <p:spPr bwMode="auto">
            <a:xfrm>
              <a:off x="3155542" y="6184819"/>
              <a:ext cx="488955" cy="204802"/>
            </a:xfrm>
            <a:prstGeom prst="roundRect">
              <a:avLst/>
            </a:prstGeom>
            <a:no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1" name="角丸四角形 50"/>
            <p:cNvSpPr/>
            <p:nvPr/>
          </p:nvSpPr>
          <p:spPr bwMode="auto">
            <a:xfrm>
              <a:off x="3430181" y="6391208"/>
              <a:ext cx="488955" cy="204802"/>
            </a:xfrm>
            <a:prstGeom prst="roundRect">
              <a:avLst/>
            </a:prstGeom>
            <a:no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53" name="日付プレースホルダ 52"/>
          <p:cNvSpPr>
            <a:spLocks noGrp="1"/>
          </p:cNvSpPr>
          <p:nvPr>
            <p:ph type="dt" sz="quarter" idx="10"/>
          </p:nvPr>
        </p:nvSpPr>
        <p:spPr/>
        <p:txBody>
          <a:bodyPr/>
          <a:lstStyle/>
          <a:p>
            <a:pPr>
              <a:defRPr/>
            </a:pPr>
            <a:r>
              <a:rPr lang="en-US" altLang="ja-JP" smtClean="0"/>
              <a:t>2011-08-03</a:t>
            </a:r>
            <a:endParaRPr lang="ja-JP" altLang="en-US"/>
          </a:p>
        </p:txBody>
      </p:sp>
      <p:sp>
        <p:nvSpPr>
          <p:cNvPr id="54" name="フッター プレースホルダ 53"/>
          <p:cNvSpPr>
            <a:spLocks noGrp="1"/>
          </p:cNvSpPr>
          <p:nvPr>
            <p:ph type="ftr" sz="quarter" idx="11"/>
          </p:nvPr>
        </p:nvSpPr>
        <p:spPr/>
        <p:txBody>
          <a:bodyPr/>
          <a:lstStyle/>
          <a:p>
            <a:pPr>
              <a:defRPr/>
            </a:pPr>
            <a:r>
              <a:rPr lang="en-US" altLang="ja-JP" smtClean="0"/>
              <a:t>2011</a:t>
            </a:r>
            <a:r>
              <a:rPr lang="ja-JP" altLang="en-US" smtClean="0"/>
              <a:t>年</a:t>
            </a:r>
            <a:r>
              <a:rPr lang="en-US" altLang="ja-JP" smtClean="0"/>
              <a:t>DAQ</a:t>
            </a:r>
            <a:r>
              <a:rPr lang="ja-JP" altLang="en-US" smtClean="0"/>
              <a:t>ミドルウェアトレーニングコース</a:t>
            </a:r>
            <a:endParaRPr lang="ja-JP" altLang="en-US"/>
          </a:p>
        </p:txBody>
      </p:sp>
      <p:pic>
        <p:nvPicPr>
          <p:cNvPr id="28" name="図 12"/>
          <p:cNvPicPr>
            <a:picLocks noChangeAspect="1" noChangeArrowheads="1"/>
          </p:cNvPicPr>
          <p:nvPr/>
        </p:nvPicPr>
        <p:blipFill>
          <a:blip r:embed="rId5" cstate="print"/>
          <a:srcRect/>
          <a:stretch>
            <a:fillRect/>
          </a:stretch>
        </p:blipFill>
        <p:spPr bwMode="auto">
          <a:xfrm>
            <a:off x="359048" y="1613396"/>
            <a:ext cx="2844800" cy="2679700"/>
          </a:xfrm>
          <a:prstGeom prst="rect">
            <a:avLst/>
          </a:prstGeom>
          <a:noFill/>
          <a:ln w="9525">
            <a:noFill/>
            <a:miter lim="800000"/>
            <a:headEnd/>
            <a:tailEnd/>
          </a:ln>
        </p:spPr>
      </p:pic>
    </p:spTree>
    <p:custDataLst>
      <p:tags r:id="rId1"/>
    </p:custDataLst>
  </p:cSld>
  <p:clrMapOvr>
    <a:masterClrMapping/>
  </p:clrMapOvr>
  <p:transition advTm="4325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スライド番号プレースホルダ 3"/>
          <p:cNvSpPr>
            <a:spLocks noGrp="1"/>
          </p:cNvSpPr>
          <p:nvPr>
            <p:ph type="sldNum" sz="quarter" idx="12"/>
          </p:nvPr>
        </p:nvSpPr>
        <p:spPr>
          <a:noFill/>
        </p:spPr>
        <p:txBody>
          <a:bodyPr/>
          <a:lstStyle/>
          <a:p>
            <a:fld id="{4B81BA4D-2156-4E93-9419-2B4D0F31A8BD}" type="slidenum">
              <a:rPr lang="en-US" altLang="ja-JP" smtClean="0">
                <a:ea typeface="ＭＳ Ｐゴシック" charset="-128"/>
              </a:rPr>
              <a:pPr/>
              <a:t>17</a:t>
            </a:fld>
            <a:endParaRPr lang="en-US" altLang="ja-JP" smtClean="0">
              <a:ea typeface="ＭＳ Ｐゴシック" charset="-128"/>
            </a:endParaRPr>
          </a:p>
        </p:txBody>
      </p:sp>
      <p:sp>
        <p:nvSpPr>
          <p:cNvPr id="1028" name="タイトル 1"/>
          <p:cNvSpPr>
            <a:spLocks noGrp="1"/>
          </p:cNvSpPr>
          <p:nvPr>
            <p:ph type="title" idx="4294967295"/>
          </p:nvPr>
        </p:nvSpPr>
        <p:spPr>
          <a:xfrm>
            <a:off x="457200" y="125413"/>
            <a:ext cx="8229600" cy="1065212"/>
          </a:xfrm>
        </p:spPr>
        <p:txBody>
          <a:bodyPr>
            <a:noAutofit/>
          </a:bodyPr>
          <a:lstStyle/>
          <a:p>
            <a:pPr eaLnBrk="1" hangingPunct="1"/>
            <a:r>
              <a:rPr lang="en-US" altLang="ja-JP" sz="3200" smtClean="0"/>
              <a:t>J-PARC/MLF </a:t>
            </a:r>
            <a:r>
              <a:rPr lang="ja-JP" altLang="en-US" sz="3200" smtClean="0"/>
              <a:t>中性子</a:t>
            </a:r>
            <a:r>
              <a:rPr lang="en-US" altLang="ja-JP" sz="3200" smtClean="0"/>
              <a:t/>
            </a:r>
            <a:br>
              <a:rPr lang="en-US" altLang="ja-JP" sz="3200" smtClean="0"/>
            </a:br>
            <a:r>
              <a:rPr lang="ja-JP" altLang="en-US" sz="3200" smtClean="0"/>
              <a:t>検出器・リードアウトモジュール</a:t>
            </a:r>
          </a:p>
        </p:txBody>
      </p:sp>
      <p:sp>
        <p:nvSpPr>
          <p:cNvPr id="1029" name="コンテンツ プレースホルダ 5"/>
          <p:cNvSpPr>
            <a:spLocks noGrp="1"/>
          </p:cNvSpPr>
          <p:nvPr>
            <p:ph idx="4294967295"/>
          </p:nvPr>
        </p:nvSpPr>
        <p:spPr>
          <a:xfrm>
            <a:off x="471488" y="1244600"/>
            <a:ext cx="7573962" cy="3584575"/>
          </a:xfrm>
        </p:spPr>
        <p:txBody>
          <a:bodyPr/>
          <a:lstStyle/>
          <a:p>
            <a:pPr eaLnBrk="1" hangingPunct="1"/>
            <a:r>
              <a:rPr lang="en-US" altLang="ja-JP" sz="2800" smtClean="0"/>
              <a:t>Position Sensitive Detector (PSD)</a:t>
            </a:r>
          </a:p>
          <a:p>
            <a:pPr lvl="1" eaLnBrk="1" hangingPunct="1"/>
            <a:r>
              <a:rPr lang="en-US" altLang="ja-JP" sz="2400" baseline="30000" smtClean="0"/>
              <a:t>3</a:t>
            </a:r>
            <a:r>
              <a:rPr lang="en-US" altLang="ja-JP" sz="2400" smtClean="0"/>
              <a:t>He filled proportional counter</a:t>
            </a:r>
          </a:p>
          <a:p>
            <a:pPr lvl="1" eaLnBrk="1" hangingPunct="1"/>
            <a:r>
              <a:rPr lang="en-US" altLang="ja-JP" sz="2400" smtClean="0"/>
              <a:t>The most common neutron detector</a:t>
            </a:r>
          </a:p>
          <a:p>
            <a:pPr eaLnBrk="1" hangingPunct="1"/>
            <a:r>
              <a:rPr lang="en-US" altLang="ja-JP" sz="2800" smtClean="0"/>
              <a:t>Photon-counting 2-D/1-D detector (Scinti)</a:t>
            </a:r>
            <a:endParaRPr lang="en-US" altLang="ja-JP" sz="2400" smtClean="0"/>
          </a:p>
          <a:p>
            <a:pPr eaLnBrk="1" hangingPunct="1"/>
            <a:r>
              <a:rPr lang="en-US" altLang="ja-JP" sz="2800" smtClean="0"/>
              <a:t>Gas Electron Multiplier (GEM)</a:t>
            </a:r>
          </a:p>
          <a:p>
            <a:pPr eaLnBrk="1" hangingPunct="1"/>
            <a:r>
              <a:rPr lang="en-US" altLang="ja-JP" sz="2800" smtClean="0"/>
              <a:t>SiTCP-based Readout modules</a:t>
            </a:r>
          </a:p>
          <a:p>
            <a:pPr lvl="1" eaLnBrk="1" hangingPunct="1"/>
            <a:r>
              <a:rPr lang="en-US" altLang="ja-JP" sz="2400" smtClean="0"/>
              <a:t>SiTCP: a hardware-based TCP processor</a:t>
            </a:r>
          </a:p>
          <a:p>
            <a:pPr lvl="1" eaLnBrk="1" hangingPunct="1"/>
            <a:endParaRPr lang="en-US" altLang="ja-JP" sz="2400" smtClean="0"/>
          </a:p>
        </p:txBody>
      </p:sp>
      <p:pic>
        <p:nvPicPr>
          <p:cNvPr id="14345" name="Picture 9"/>
          <p:cNvPicPr>
            <a:picLocks noChangeAspect="1" noChangeArrowheads="1"/>
          </p:cNvPicPr>
          <p:nvPr/>
        </p:nvPicPr>
        <p:blipFill>
          <a:blip r:embed="rId4" cstate="print"/>
          <a:srcRect/>
          <a:stretch>
            <a:fillRect/>
          </a:stretch>
        </p:blipFill>
        <p:spPr bwMode="auto">
          <a:xfrm>
            <a:off x="750888" y="4878388"/>
            <a:ext cx="1412875" cy="97948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31" name="正方形/長方形 9"/>
          <p:cNvSpPr>
            <a:spLocks noChangeArrowheads="1"/>
          </p:cNvSpPr>
          <p:nvPr/>
        </p:nvSpPr>
        <p:spPr bwMode="auto">
          <a:xfrm>
            <a:off x="1131888" y="5856288"/>
            <a:ext cx="708025" cy="338137"/>
          </a:xfrm>
          <a:prstGeom prst="rect">
            <a:avLst/>
          </a:prstGeom>
          <a:noFill/>
          <a:ln w="9525">
            <a:noFill/>
            <a:miter lim="800000"/>
            <a:headEnd/>
            <a:tailEnd/>
          </a:ln>
        </p:spPr>
        <p:txBody>
          <a:bodyPr wrap="none">
            <a:spAutoFit/>
          </a:bodyPr>
          <a:lstStyle/>
          <a:p>
            <a:r>
              <a:rPr lang="en-US" altLang="ja-JP" sz="1600"/>
              <a:t>PSDs</a:t>
            </a:r>
          </a:p>
        </p:txBody>
      </p:sp>
      <p:pic>
        <p:nvPicPr>
          <p:cNvPr id="14347" name="Picture 11"/>
          <p:cNvPicPr>
            <a:picLocks noChangeAspect="1" noChangeArrowheads="1"/>
          </p:cNvPicPr>
          <p:nvPr/>
        </p:nvPicPr>
        <p:blipFill>
          <a:blip r:embed="rId5" cstate="print"/>
          <a:srcRect/>
          <a:stretch>
            <a:fillRect/>
          </a:stretch>
        </p:blipFill>
        <p:spPr bwMode="auto">
          <a:xfrm>
            <a:off x="6988175" y="4945063"/>
            <a:ext cx="1704975" cy="912812"/>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33" name="正方形/長方形 9"/>
          <p:cNvSpPr>
            <a:spLocks noChangeArrowheads="1"/>
          </p:cNvSpPr>
          <p:nvPr/>
        </p:nvSpPr>
        <p:spPr bwMode="auto">
          <a:xfrm>
            <a:off x="7478713" y="5856288"/>
            <a:ext cx="652462" cy="338137"/>
          </a:xfrm>
          <a:prstGeom prst="rect">
            <a:avLst/>
          </a:prstGeom>
          <a:noFill/>
          <a:ln w="9525">
            <a:noFill/>
            <a:miter lim="800000"/>
            <a:headEnd/>
            <a:tailEnd/>
          </a:ln>
        </p:spPr>
        <p:txBody>
          <a:bodyPr wrap="none">
            <a:spAutoFit/>
          </a:bodyPr>
          <a:lstStyle/>
          <a:p>
            <a:r>
              <a:rPr lang="en-US" altLang="ja-JP" sz="1600"/>
              <a:t>GEM</a:t>
            </a:r>
          </a:p>
        </p:txBody>
      </p:sp>
      <p:graphicFrame>
        <p:nvGraphicFramePr>
          <p:cNvPr id="1026" name="Object 6"/>
          <p:cNvGraphicFramePr>
            <a:graphicFrameLocks noChangeAspect="1"/>
          </p:cNvGraphicFramePr>
          <p:nvPr/>
        </p:nvGraphicFramePr>
        <p:xfrm>
          <a:off x="2565400" y="4948238"/>
          <a:ext cx="2143125" cy="909637"/>
        </p:xfrm>
        <a:graphic>
          <a:graphicData uri="http://schemas.openxmlformats.org/presentationml/2006/ole">
            <p:oleObj spid="_x0000_s2050" name="Image" r:id="rId6" imgW="13003175" imgH="6450794" progId="">
              <p:embed/>
            </p:oleObj>
          </a:graphicData>
        </a:graphic>
      </p:graphicFrame>
      <p:pic>
        <p:nvPicPr>
          <p:cNvPr id="14" name="Picture 2"/>
          <p:cNvPicPr>
            <a:picLocks noChangeAspect="1" noChangeArrowheads="1"/>
          </p:cNvPicPr>
          <p:nvPr/>
        </p:nvPicPr>
        <p:blipFill>
          <a:blip r:embed="rId7" cstate="print"/>
          <a:srcRect b="9215"/>
          <a:stretch>
            <a:fillRect/>
          </a:stretch>
        </p:blipFill>
        <p:spPr bwMode="auto">
          <a:xfrm>
            <a:off x="4905375" y="4906963"/>
            <a:ext cx="1836738" cy="950912"/>
          </a:xfrm>
          <a:prstGeom prst="rect">
            <a:avLst/>
          </a:prstGeom>
          <a:noFill/>
          <a:ln w="9525">
            <a:noFill/>
            <a:miter lim="800000"/>
            <a:headEnd/>
            <a:tailEnd/>
          </a:ln>
          <a:effectLst>
            <a:outerShdw dist="71842" dir="2700000" algn="ctr" rotWithShape="0">
              <a:schemeClr val="tx1">
                <a:alpha val="50000"/>
              </a:schemeClr>
            </a:outerShdw>
          </a:effectLst>
        </p:spPr>
      </p:pic>
      <p:sp>
        <p:nvSpPr>
          <p:cNvPr id="1035" name="正方形/長方形 9"/>
          <p:cNvSpPr>
            <a:spLocks noChangeArrowheads="1"/>
          </p:cNvSpPr>
          <p:nvPr/>
        </p:nvSpPr>
        <p:spPr bwMode="auto">
          <a:xfrm>
            <a:off x="3071813" y="5856288"/>
            <a:ext cx="1073150" cy="338137"/>
          </a:xfrm>
          <a:prstGeom prst="rect">
            <a:avLst/>
          </a:prstGeom>
          <a:noFill/>
          <a:ln w="9525">
            <a:noFill/>
            <a:miter lim="800000"/>
            <a:headEnd/>
            <a:tailEnd/>
          </a:ln>
        </p:spPr>
        <p:txBody>
          <a:bodyPr wrap="none">
            <a:spAutoFit/>
          </a:bodyPr>
          <a:lstStyle/>
          <a:p>
            <a:r>
              <a:rPr lang="en-US" altLang="ja-JP" sz="1600"/>
              <a:t>2-D Scinti</a:t>
            </a:r>
          </a:p>
        </p:txBody>
      </p:sp>
      <p:sp>
        <p:nvSpPr>
          <p:cNvPr id="1036" name="正方形/長方形 9"/>
          <p:cNvSpPr>
            <a:spLocks noChangeArrowheads="1"/>
          </p:cNvSpPr>
          <p:nvPr/>
        </p:nvSpPr>
        <p:spPr bwMode="auto">
          <a:xfrm>
            <a:off x="5216525" y="5856288"/>
            <a:ext cx="1073150" cy="338137"/>
          </a:xfrm>
          <a:prstGeom prst="rect">
            <a:avLst/>
          </a:prstGeom>
          <a:noFill/>
          <a:ln w="9525">
            <a:noFill/>
            <a:miter lim="800000"/>
            <a:headEnd/>
            <a:tailEnd/>
          </a:ln>
        </p:spPr>
        <p:txBody>
          <a:bodyPr wrap="none">
            <a:spAutoFit/>
          </a:bodyPr>
          <a:lstStyle/>
          <a:p>
            <a:r>
              <a:rPr lang="en-US" altLang="ja-JP" sz="1600"/>
              <a:t>1-D Scinti</a:t>
            </a:r>
          </a:p>
        </p:txBody>
      </p:sp>
      <p:sp>
        <p:nvSpPr>
          <p:cNvPr id="15" name="フッター プレースホルダ 14"/>
          <p:cNvSpPr>
            <a:spLocks noGrp="1"/>
          </p:cNvSpPr>
          <p:nvPr>
            <p:ph type="ftr" sz="quarter" idx="11"/>
          </p:nvPr>
        </p:nvSpPr>
        <p:spPr/>
        <p:txBody>
          <a:bodyPr/>
          <a:lstStyle/>
          <a:p>
            <a:r>
              <a:rPr kumimoji="1" lang="en-US" altLang="ja-JP" smtClean="0"/>
              <a:t>2011</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pic>
        <p:nvPicPr>
          <p:cNvPr id="16" name="Picture 4" descr="NEUNET_5"/>
          <p:cNvPicPr>
            <a:picLocks noChangeAspect="1" noChangeArrowheads="1"/>
          </p:cNvPicPr>
          <p:nvPr/>
        </p:nvPicPr>
        <p:blipFill>
          <a:blip r:embed="rId8" cstate="print"/>
          <a:srcRect/>
          <a:stretch>
            <a:fillRect/>
          </a:stretch>
        </p:blipFill>
        <p:spPr>
          <a:xfrm>
            <a:off x="7054289" y="1785915"/>
            <a:ext cx="2089711" cy="2393804"/>
          </a:xfrm>
          <a:prstGeom prst="rect">
            <a:avLst/>
          </a:prstGeom>
          <a:noFill/>
        </p:spPr>
      </p:pic>
      <p:sp>
        <p:nvSpPr>
          <p:cNvPr id="17" name="日付プレースホルダ 16"/>
          <p:cNvSpPr>
            <a:spLocks noGrp="1"/>
          </p:cNvSpPr>
          <p:nvPr>
            <p:ph type="dt" sz="half" idx="10"/>
          </p:nvPr>
        </p:nvSpPr>
        <p:spPr/>
        <p:txBody>
          <a:bodyPr/>
          <a:lstStyle/>
          <a:p>
            <a:r>
              <a:rPr kumimoji="1" lang="en-US" altLang="ja-JP" smtClean="0"/>
              <a:t>2011-08-03</a:t>
            </a:r>
            <a:endParaRPr kumimoji="1" lang="ja-JP" altLang="en-US"/>
          </a:p>
        </p:txBody>
      </p:sp>
    </p:spTree>
  </p:cSld>
  <p:clrMapOvr>
    <a:masterClrMapping/>
  </p:clrMapOvr>
  <p:transition advTm="63594"/>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番号プレースホルダ 3"/>
          <p:cNvSpPr>
            <a:spLocks noGrp="1"/>
          </p:cNvSpPr>
          <p:nvPr>
            <p:ph type="sldNum" sz="quarter" idx="12"/>
          </p:nvPr>
        </p:nvSpPr>
        <p:spPr>
          <a:noFill/>
        </p:spPr>
        <p:txBody>
          <a:bodyPr/>
          <a:lstStyle/>
          <a:p>
            <a:fld id="{C1E0430C-D59B-44EE-9495-2BF46E977D0B}" type="slidenum">
              <a:rPr lang="en-US" altLang="ja-JP" smtClean="0">
                <a:ea typeface="ＭＳ Ｐゴシック" charset="-128"/>
              </a:rPr>
              <a:pPr/>
              <a:t>18</a:t>
            </a:fld>
            <a:endParaRPr lang="en-US" altLang="ja-JP" smtClean="0">
              <a:ea typeface="ＭＳ Ｐゴシック" charset="-128"/>
            </a:endParaRPr>
          </a:p>
        </p:txBody>
      </p:sp>
      <p:sp>
        <p:nvSpPr>
          <p:cNvPr id="22531" name="Rectangle 2"/>
          <p:cNvSpPr>
            <a:spLocks noGrp="1" noChangeArrowheads="1"/>
          </p:cNvSpPr>
          <p:nvPr>
            <p:ph type="title" idx="4294967295"/>
          </p:nvPr>
        </p:nvSpPr>
        <p:spPr>
          <a:xfrm>
            <a:off x="736600" y="106363"/>
            <a:ext cx="7861300" cy="1044575"/>
          </a:xfrm>
        </p:spPr>
        <p:txBody>
          <a:bodyPr/>
          <a:lstStyle/>
          <a:p>
            <a:pPr marL="342900" indent="-342900" eaLnBrk="1" hangingPunct="1"/>
            <a:r>
              <a:rPr lang="en-US" altLang="ja-JP" sz="3600" smtClean="0"/>
              <a:t>MLF</a:t>
            </a:r>
            <a:r>
              <a:rPr lang="ja-JP" altLang="en-US" sz="3600" smtClean="0"/>
              <a:t>中性子用</a:t>
            </a:r>
            <a:r>
              <a:rPr lang="en-US" altLang="ja-JP" sz="3600" smtClean="0"/>
              <a:t>DAQ</a:t>
            </a:r>
            <a:r>
              <a:rPr lang="ja-JP" altLang="en-US" sz="3600" smtClean="0"/>
              <a:t>コンポーネント群</a:t>
            </a:r>
          </a:p>
        </p:txBody>
      </p:sp>
      <p:sp>
        <p:nvSpPr>
          <p:cNvPr id="22532" name="AutoShape 2337"/>
          <p:cNvSpPr>
            <a:spLocks noChangeArrowheads="1"/>
          </p:cNvSpPr>
          <p:nvPr/>
        </p:nvSpPr>
        <p:spPr bwMode="auto">
          <a:xfrm>
            <a:off x="1073150" y="1255713"/>
            <a:ext cx="7180263" cy="5132387"/>
          </a:xfrm>
          <a:prstGeom prst="roundRect">
            <a:avLst>
              <a:gd name="adj" fmla="val 16667"/>
            </a:avLst>
          </a:prstGeom>
          <a:gradFill rotWithShape="1">
            <a:gsLst>
              <a:gs pos="0">
                <a:srgbClr val="9A74C1"/>
              </a:gs>
              <a:gs pos="100000">
                <a:srgbClr val="CC99FF"/>
              </a:gs>
            </a:gsLst>
            <a:lin ang="5400000" scaled="1"/>
          </a:gradFill>
          <a:ln w="3175">
            <a:solidFill>
              <a:schemeClr val="tx1"/>
            </a:solidFill>
            <a:round/>
            <a:headEnd/>
            <a:tailEnd/>
          </a:ln>
        </p:spPr>
        <p:txBody>
          <a:bodyPr wrap="none" anchor="ctr"/>
          <a:lstStyle/>
          <a:p>
            <a:endParaRPr lang="ja-JP" altLang="ja-JP"/>
          </a:p>
        </p:txBody>
      </p:sp>
      <p:grpSp>
        <p:nvGrpSpPr>
          <p:cNvPr id="2" name="グループ化 75"/>
          <p:cNvGrpSpPr>
            <a:grpSpLocks/>
          </p:cNvGrpSpPr>
          <p:nvPr/>
        </p:nvGrpSpPr>
        <p:grpSpPr bwMode="auto">
          <a:xfrm>
            <a:off x="5964238" y="5041900"/>
            <a:ext cx="658812" cy="712788"/>
            <a:chOff x="5964746" y="5041195"/>
            <a:chExt cx="658812" cy="712786"/>
          </a:xfrm>
        </p:grpSpPr>
        <p:sp>
          <p:nvSpPr>
            <p:cNvPr id="54" name="Rectangle 2362"/>
            <p:cNvSpPr>
              <a:spLocks noChangeArrowheads="1"/>
            </p:cNvSpPr>
            <p:nvPr/>
          </p:nvSpPr>
          <p:spPr bwMode="auto">
            <a:xfrm>
              <a:off x="5964746" y="5357107"/>
              <a:ext cx="134937" cy="15398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90" name="Oval 2363"/>
            <p:cNvSpPr>
              <a:spLocks noChangeArrowheads="1"/>
            </p:cNvSpPr>
            <p:nvPr/>
          </p:nvSpPr>
          <p:spPr bwMode="auto">
            <a:xfrm>
              <a:off x="6239141" y="5041195"/>
              <a:ext cx="190883" cy="134637"/>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56" name="Rectangle 2364"/>
            <p:cNvSpPr>
              <a:spLocks noChangeArrowheads="1"/>
            </p:cNvSpPr>
            <p:nvPr/>
          </p:nvSpPr>
          <p:spPr bwMode="auto">
            <a:xfrm>
              <a:off x="6033008" y="5104695"/>
              <a:ext cx="590550" cy="649286"/>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grpSp>
        <p:nvGrpSpPr>
          <p:cNvPr id="3" name="Group 2365"/>
          <p:cNvGrpSpPr>
            <a:grpSpLocks/>
          </p:cNvGrpSpPr>
          <p:nvPr/>
        </p:nvGrpSpPr>
        <p:grpSpPr bwMode="auto">
          <a:xfrm>
            <a:off x="4479925" y="3344863"/>
            <a:ext cx="658813" cy="711200"/>
            <a:chOff x="4385" y="3173"/>
            <a:chExt cx="497" cy="539"/>
          </a:xfrm>
        </p:grpSpPr>
        <p:sp>
          <p:nvSpPr>
            <p:cNvPr id="51" name="Rectangle 2366"/>
            <p:cNvSpPr>
              <a:spLocks noChangeArrowheads="1"/>
            </p:cNvSpPr>
            <p:nvPr/>
          </p:nvSpPr>
          <p:spPr bwMode="auto">
            <a:xfrm>
              <a:off x="4385" y="3411"/>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87" name="Oval 2367"/>
            <p:cNvSpPr>
              <a:spLocks noChangeArrowheads="1"/>
            </p:cNvSpPr>
            <p:nvPr/>
          </p:nvSpPr>
          <p:spPr bwMode="auto">
            <a:xfrm>
              <a:off x="4593" y="3173"/>
              <a:ext cx="144" cy="102"/>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53" name="Rectangle 2368"/>
            <p:cNvSpPr>
              <a:spLocks noChangeArrowheads="1"/>
            </p:cNvSpPr>
            <p:nvPr/>
          </p:nvSpPr>
          <p:spPr bwMode="auto">
            <a:xfrm>
              <a:off x="4436" y="3220"/>
              <a:ext cx="446" cy="492"/>
            </a:xfrm>
            <a:prstGeom prst="rect">
              <a:avLst/>
            </a:prstGeom>
            <a:solidFill>
              <a:srgbClr val="66FFFF"/>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46" name="Rectangle 2370"/>
          <p:cNvSpPr>
            <a:spLocks noChangeArrowheads="1"/>
          </p:cNvSpPr>
          <p:nvPr/>
        </p:nvSpPr>
        <p:spPr bwMode="auto">
          <a:xfrm>
            <a:off x="5033963" y="5105400"/>
            <a:ext cx="134937" cy="15557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47" name="Rectangle 2371"/>
          <p:cNvSpPr>
            <a:spLocks noChangeArrowheads="1"/>
          </p:cNvSpPr>
          <p:nvPr/>
        </p:nvSpPr>
        <p:spPr bwMode="auto">
          <a:xfrm>
            <a:off x="5032375" y="5500688"/>
            <a:ext cx="134938" cy="157162"/>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48" name="Rectangle 2372"/>
          <p:cNvSpPr>
            <a:spLocks noChangeArrowheads="1"/>
          </p:cNvSpPr>
          <p:nvPr/>
        </p:nvSpPr>
        <p:spPr bwMode="auto">
          <a:xfrm>
            <a:off x="4421188" y="5302250"/>
            <a:ext cx="134937" cy="15557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38" name="Oval 2373"/>
          <p:cNvSpPr>
            <a:spLocks noChangeArrowheads="1"/>
          </p:cNvSpPr>
          <p:nvPr/>
        </p:nvSpPr>
        <p:spPr bwMode="auto">
          <a:xfrm>
            <a:off x="4718050" y="4991100"/>
            <a:ext cx="190500" cy="134938"/>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50" name="Rectangle 2374"/>
          <p:cNvSpPr>
            <a:spLocks noChangeArrowheads="1"/>
          </p:cNvSpPr>
          <p:nvPr/>
        </p:nvSpPr>
        <p:spPr bwMode="auto">
          <a:xfrm>
            <a:off x="4505325" y="5057775"/>
            <a:ext cx="588963" cy="650875"/>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22540" name="Text Box 2375"/>
          <p:cNvSpPr txBox="1">
            <a:spLocks noChangeArrowheads="1"/>
          </p:cNvSpPr>
          <p:nvPr/>
        </p:nvSpPr>
        <p:spPr bwMode="auto">
          <a:xfrm>
            <a:off x="4322763" y="5699125"/>
            <a:ext cx="1039812" cy="307975"/>
          </a:xfrm>
          <a:prstGeom prst="rect">
            <a:avLst/>
          </a:prstGeom>
          <a:noFill/>
          <a:ln w="9525">
            <a:noFill/>
            <a:miter lim="800000"/>
            <a:headEnd/>
            <a:tailEnd/>
          </a:ln>
        </p:spPr>
        <p:txBody>
          <a:bodyPr wrap="none">
            <a:spAutoFit/>
          </a:bodyPr>
          <a:lstStyle/>
          <a:p>
            <a:r>
              <a:rPr lang="en-US" altLang="ja-JP" sz="1400">
                <a:solidFill>
                  <a:schemeClr val="bg1"/>
                </a:solidFill>
              </a:rPr>
              <a:t>Dispatcher</a:t>
            </a:r>
          </a:p>
        </p:txBody>
      </p:sp>
      <p:sp>
        <p:nvSpPr>
          <p:cNvPr id="22541" name="Text Box 2376"/>
          <p:cNvSpPr txBox="1">
            <a:spLocks noChangeArrowheads="1"/>
          </p:cNvSpPr>
          <p:nvPr/>
        </p:nvSpPr>
        <p:spPr bwMode="auto">
          <a:xfrm>
            <a:off x="5967413" y="5722938"/>
            <a:ext cx="741362" cy="307975"/>
          </a:xfrm>
          <a:prstGeom prst="rect">
            <a:avLst/>
          </a:prstGeom>
          <a:noFill/>
          <a:ln w="9525">
            <a:noFill/>
            <a:miter lim="800000"/>
            <a:headEnd/>
            <a:tailEnd/>
          </a:ln>
        </p:spPr>
        <p:txBody>
          <a:bodyPr wrap="none">
            <a:spAutoFit/>
          </a:bodyPr>
          <a:lstStyle/>
          <a:p>
            <a:r>
              <a:rPr lang="en-US" altLang="ja-JP" sz="1400">
                <a:solidFill>
                  <a:schemeClr val="bg1"/>
                </a:solidFill>
              </a:rPr>
              <a:t>Logger</a:t>
            </a:r>
          </a:p>
        </p:txBody>
      </p:sp>
      <p:sp>
        <p:nvSpPr>
          <p:cNvPr id="22542" name="Text Box 2377"/>
          <p:cNvSpPr txBox="1">
            <a:spLocks noChangeArrowheads="1"/>
          </p:cNvSpPr>
          <p:nvPr/>
        </p:nvSpPr>
        <p:spPr bwMode="auto">
          <a:xfrm>
            <a:off x="4462463" y="4054475"/>
            <a:ext cx="781050" cy="307975"/>
          </a:xfrm>
          <a:prstGeom prst="rect">
            <a:avLst/>
          </a:prstGeom>
          <a:noFill/>
          <a:ln w="9525">
            <a:noFill/>
            <a:miter lim="800000"/>
            <a:headEnd/>
            <a:tailEnd/>
          </a:ln>
        </p:spPr>
        <p:txBody>
          <a:bodyPr wrap="none">
            <a:spAutoFit/>
          </a:bodyPr>
          <a:lstStyle/>
          <a:p>
            <a:r>
              <a:rPr lang="en-US" altLang="ja-JP" sz="1400">
                <a:solidFill>
                  <a:schemeClr val="bg1"/>
                </a:solidFill>
              </a:rPr>
              <a:t>Monitor</a:t>
            </a:r>
          </a:p>
        </p:txBody>
      </p:sp>
      <p:sp>
        <p:nvSpPr>
          <p:cNvPr id="22543" name="Text Box 2378"/>
          <p:cNvSpPr txBox="1">
            <a:spLocks noChangeArrowheads="1"/>
          </p:cNvSpPr>
          <p:nvPr/>
        </p:nvSpPr>
        <p:spPr bwMode="auto">
          <a:xfrm>
            <a:off x="2647950" y="5695950"/>
            <a:ext cx="1219200" cy="307975"/>
          </a:xfrm>
          <a:prstGeom prst="rect">
            <a:avLst/>
          </a:prstGeom>
          <a:noFill/>
          <a:ln w="9525">
            <a:noFill/>
            <a:miter lim="800000"/>
            <a:headEnd/>
            <a:tailEnd/>
          </a:ln>
        </p:spPr>
        <p:txBody>
          <a:bodyPr wrap="none">
            <a:spAutoFit/>
          </a:bodyPr>
          <a:lstStyle/>
          <a:p>
            <a:r>
              <a:rPr lang="en-US" altLang="ja-JP" sz="1400">
                <a:solidFill>
                  <a:schemeClr val="bg1"/>
                </a:solidFill>
              </a:rPr>
              <a:t>DaqOperator</a:t>
            </a:r>
          </a:p>
        </p:txBody>
      </p:sp>
      <p:grpSp>
        <p:nvGrpSpPr>
          <p:cNvPr id="4" name="Group 2379"/>
          <p:cNvGrpSpPr>
            <a:grpSpLocks/>
          </p:cNvGrpSpPr>
          <p:nvPr/>
        </p:nvGrpSpPr>
        <p:grpSpPr bwMode="auto">
          <a:xfrm>
            <a:off x="1655763" y="2166938"/>
            <a:ext cx="730250" cy="720725"/>
            <a:chOff x="975" y="2794"/>
            <a:chExt cx="552" cy="546"/>
          </a:xfrm>
        </p:grpSpPr>
        <p:sp>
          <p:nvSpPr>
            <p:cNvPr id="42" name="Rectangle 2380"/>
            <p:cNvSpPr>
              <a:spLocks noChangeArrowheads="1"/>
            </p:cNvSpPr>
            <p:nvPr/>
          </p:nvSpPr>
          <p:spPr bwMode="auto">
            <a:xfrm>
              <a:off x="975" y="3023"/>
              <a:ext cx="102" cy="119"/>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43" name="Rectangle 2381"/>
            <p:cNvSpPr>
              <a:spLocks noChangeArrowheads="1"/>
            </p:cNvSpPr>
            <p:nvPr/>
          </p:nvSpPr>
          <p:spPr bwMode="auto">
            <a:xfrm>
              <a:off x="1425" y="3033"/>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84" name="Oval 2382"/>
            <p:cNvSpPr>
              <a:spLocks noChangeArrowheads="1"/>
            </p:cNvSpPr>
            <p:nvPr/>
          </p:nvSpPr>
          <p:spPr bwMode="auto">
            <a:xfrm>
              <a:off x="1188" y="2794"/>
              <a:ext cx="144" cy="102"/>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45" name="Rectangle 2383"/>
            <p:cNvSpPr>
              <a:spLocks noChangeArrowheads="1"/>
            </p:cNvSpPr>
            <p:nvPr/>
          </p:nvSpPr>
          <p:spPr bwMode="auto">
            <a:xfrm>
              <a:off x="1027" y="2848"/>
              <a:ext cx="445" cy="492"/>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22545" name="Text Box 2384"/>
          <p:cNvSpPr txBox="1">
            <a:spLocks noChangeArrowheads="1"/>
          </p:cNvSpPr>
          <p:nvPr/>
        </p:nvSpPr>
        <p:spPr bwMode="auto">
          <a:xfrm>
            <a:off x="1317625" y="2911475"/>
            <a:ext cx="1490663" cy="307975"/>
          </a:xfrm>
          <a:prstGeom prst="rect">
            <a:avLst/>
          </a:prstGeom>
          <a:noFill/>
          <a:ln w="9525">
            <a:noFill/>
            <a:miter lim="800000"/>
            <a:headEnd/>
            <a:tailEnd/>
          </a:ln>
        </p:spPr>
        <p:txBody>
          <a:bodyPr wrap="none">
            <a:spAutoFit/>
          </a:bodyPr>
          <a:lstStyle/>
          <a:p>
            <a:r>
              <a:rPr lang="en-US" altLang="ja-JP" sz="1400">
                <a:solidFill>
                  <a:schemeClr val="bg1"/>
                </a:solidFill>
              </a:rPr>
              <a:t>PSD</a:t>
            </a:r>
            <a:r>
              <a:rPr lang="ja-JP" altLang="en-US" sz="1400">
                <a:solidFill>
                  <a:schemeClr val="bg1"/>
                </a:solidFill>
              </a:rPr>
              <a:t>用</a:t>
            </a:r>
            <a:r>
              <a:rPr lang="en-US" altLang="ja-JP" sz="1400">
                <a:solidFill>
                  <a:schemeClr val="bg1"/>
                </a:solidFill>
              </a:rPr>
              <a:t>Gatherer </a:t>
            </a:r>
          </a:p>
        </p:txBody>
      </p:sp>
      <p:grpSp>
        <p:nvGrpSpPr>
          <p:cNvPr id="5" name="グループ化 74"/>
          <p:cNvGrpSpPr/>
          <p:nvPr/>
        </p:nvGrpSpPr>
        <p:grpSpPr>
          <a:xfrm>
            <a:off x="2704540" y="5058860"/>
            <a:ext cx="1030289" cy="636589"/>
            <a:chOff x="2704540" y="5058860"/>
            <a:chExt cx="1030289" cy="636589"/>
          </a:xfrm>
          <a:solidFill>
            <a:srgbClr val="FFFF00"/>
          </a:solidFill>
        </p:grpSpPr>
        <p:sp>
          <p:nvSpPr>
            <p:cNvPr id="38" name="Oval 2387"/>
            <p:cNvSpPr>
              <a:spLocks noChangeArrowheads="1"/>
            </p:cNvSpPr>
            <p:nvPr/>
          </p:nvSpPr>
          <p:spPr bwMode="auto">
            <a:xfrm>
              <a:off x="3116561" y="5560455"/>
              <a:ext cx="190451" cy="134994"/>
            </a:xfrm>
            <a:prstGeom prst="ellipse">
              <a:avLst/>
            </a:prstGeom>
            <a:grpFill/>
            <a:ln w="9525">
              <a:solidFill>
                <a:schemeClr val="tx1"/>
              </a:solidFill>
              <a:round/>
              <a:headEnd/>
              <a:tailEnd/>
            </a:ln>
          </p:spPr>
          <p:txBody>
            <a:bodyPr wrap="none" anchor="ctr"/>
            <a:lstStyle/>
            <a:p>
              <a:pPr>
                <a:defRPr/>
              </a:pPr>
              <a:endParaRPr lang="ja-JP" altLang="en-US"/>
            </a:p>
          </p:txBody>
        </p:sp>
        <p:sp>
          <p:nvSpPr>
            <p:cNvPr id="41" name="Rectangle 2390"/>
            <p:cNvSpPr>
              <a:spLocks noChangeArrowheads="1"/>
            </p:cNvSpPr>
            <p:nvPr/>
          </p:nvSpPr>
          <p:spPr bwMode="auto">
            <a:xfrm>
              <a:off x="2704540" y="5058860"/>
              <a:ext cx="1030289" cy="558504"/>
            </a:xfrm>
            <a:prstGeom prst="rect">
              <a:avLst/>
            </a:prstGeom>
            <a:grp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grpSp>
        <p:nvGrpSpPr>
          <p:cNvPr id="6" name="Group 2392"/>
          <p:cNvGrpSpPr>
            <a:grpSpLocks/>
          </p:cNvGrpSpPr>
          <p:nvPr/>
        </p:nvGrpSpPr>
        <p:grpSpPr bwMode="auto">
          <a:xfrm>
            <a:off x="4465638" y="2117725"/>
            <a:ext cx="731837" cy="722313"/>
            <a:chOff x="975" y="2794"/>
            <a:chExt cx="552" cy="546"/>
          </a:xfrm>
        </p:grpSpPr>
        <p:sp>
          <p:nvSpPr>
            <p:cNvPr id="33" name="Rectangle 2393"/>
            <p:cNvSpPr>
              <a:spLocks noChangeArrowheads="1"/>
            </p:cNvSpPr>
            <p:nvPr/>
          </p:nvSpPr>
          <p:spPr bwMode="auto">
            <a:xfrm>
              <a:off x="975" y="3023"/>
              <a:ext cx="102" cy="116"/>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34" name="Rectangle 2394"/>
            <p:cNvSpPr>
              <a:spLocks noChangeArrowheads="1"/>
            </p:cNvSpPr>
            <p:nvPr/>
          </p:nvSpPr>
          <p:spPr bwMode="auto">
            <a:xfrm>
              <a:off x="1425" y="3033"/>
              <a:ext cx="102" cy="119"/>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80" name="Oval 2395"/>
            <p:cNvSpPr>
              <a:spLocks noChangeArrowheads="1"/>
            </p:cNvSpPr>
            <p:nvPr/>
          </p:nvSpPr>
          <p:spPr bwMode="auto">
            <a:xfrm>
              <a:off x="1188" y="2794"/>
              <a:ext cx="144" cy="102"/>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36" name="Rectangle 2396"/>
            <p:cNvSpPr>
              <a:spLocks noChangeArrowheads="1"/>
            </p:cNvSpPr>
            <p:nvPr/>
          </p:nvSpPr>
          <p:spPr bwMode="auto">
            <a:xfrm>
              <a:off x="1026" y="2848"/>
              <a:ext cx="443" cy="492"/>
            </a:xfrm>
            <a:prstGeom prst="rect">
              <a:avLst/>
            </a:prstGeom>
            <a:solidFill>
              <a:srgbClr val="66FFFF"/>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22548" name="Text Box 2397"/>
          <p:cNvSpPr txBox="1">
            <a:spLocks noChangeArrowheads="1"/>
          </p:cNvSpPr>
          <p:nvPr/>
        </p:nvSpPr>
        <p:spPr bwMode="auto">
          <a:xfrm>
            <a:off x="4084638" y="2873375"/>
            <a:ext cx="1600200" cy="307975"/>
          </a:xfrm>
          <a:prstGeom prst="rect">
            <a:avLst/>
          </a:prstGeom>
          <a:noFill/>
          <a:ln w="9525">
            <a:noFill/>
            <a:miter lim="800000"/>
            <a:headEnd/>
            <a:tailEnd/>
          </a:ln>
        </p:spPr>
        <p:txBody>
          <a:bodyPr wrap="none">
            <a:spAutoFit/>
          </a:bodyPr>
          <a:lstStyle/>
          <a:p>
            <a:r>
              <a:rPr lang="ja-JP" altLang="en-US" sz="1400">
                <a:solidFill>
                  <a:schemeClr val="bg1"/>
                </a:solidFill>
              </a:rPr>
              <a:t>シンチ用</a:t>
            </a:r>
            <a:r>
              <a:rPr lang="en-US" altLang="ja-JP" sz="1400">
                <a:solidFill>
                  <a:schemeClr val="bg1"/>
                </a:solidFill>
              </a:rPr>
              <a:t>Gatherer </a:t>
            </a:r>
          </a:p>
        </p:txBody>
      </p:sp>
      <p:grpSp>
        <p:nvGrpSpPr>
          <p:cNvPr id="7" name="Group 2401"/>
          <p:cNvGrpSpPr>
            <a:grpSpLocks/>
          </p:cNvGrpSpPr>
          <p:nvPr/>
        </p:nvGrpSpPr>
        <p:grpSpPr bwMode="auto">
          <a:xfrm>
            <a:off x="2141538" y="3321050"/>
            <a:ext cx="658812" cy="711200"/>
            <a:chOff x="4385" y="3173"/>
            <a:chExt cx="497" cy="539"/>
          </a:xfrm>
        </p:grpSpPr>
        <p:sp>
          <p:nvSpPr>
            <p:cNvPr id="30" name="Rectangle 2402"/>
            <p:cNvSpPr>
              <a:spLocks noChangeArrowheads="1"/>
            </p:cNvSpPr>
            <p:nvPr/>
          </p:nvSpPr>
          <p:spPr bwMode="auto">
            <a:xfrm>
              <a:off x="4385" y="3411"/>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76" name="Oval 2403"/>
            <p:cNvSpPr>
              <a:spLocks noChangeArrowheads="1"/>
            </p:cNvSpPr>
            <p:nvPr/>
          </p:nvSpPr>
          <p:spPr bwMode="auto">
            <a:xfrm>
              <a:off x="4593" y="3173"/>
              <a:ext cx="144" cy="102"/>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32" name="Rectangle 2404"/>
            <p:cNvSpPr>
              <a:spLocks noChangeArrowheads="1"/>
            </p:cNvSpPr>
            <p:nvPr/>
          </p:nvSpPr>
          <p:spPr bwMode="auto">
            <a:xfrm>
              <a:off x="4436" y="3220"/>
              <a:ext cx="446" cy="492"/>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22550" name="Text Box 2405"/>
          <p:cNvSpPr txBox="1">
            <a:spLocks noChangeArrowheads="1"/>
          </p:cNvSpPr>
          <p:nvPr/>
        </p:nvSpPr>
        <p:spPr bwMode="auto">
          <a:xfrm>
            <a:off x="2125663" y="4014788"/>
            <a:ext cx="781050" cy="307975"/>
          </a:xfrm>
          <a:prstGeom prst="rect">
            <a:avLst/>
          </a:prstGeom>
          <a:noFill/>
          <a:ln w="9525">
            <a:noFill/>
            <a:miter lim="800000"/>
            <a:headEnd/>
            <a:tailEnd/>
          </a:ln>
        </p:spPr>
        <p:txBody>
          <a:bodyPr wrap="none">
            <a:spAutoFit/>
          </a:bodyPr>
          <a:lstStyle/>
          <a:p>
            <a:r>
              <a:rPr lang="en-US" altLang="ja-JP" sz="1400">
                <a:solidFill>
                  <a:schemeClr val="bg1"/>
                </a:solidFill>
              </a:rPr>
              <a:t>Monitor</a:t>
            </a:r>
          </a:p>
        </p:txBody>
      </p:sp>
      <p:sp>
        <p:nvSpPr>
          <p:cNvPr id="22551" name="Text Box 2408"/>
          <p:cNvSpPr txBox="1">
            <a:spLocks noChangeArrowheads="1"/>
          </p:cNvSpPr>
          <p:nvPr/>
        </p:nvSpPr>
        <p:spPr bwMode="auto">
          <a:xfrm>
            <a:off x="3806825" y="1535113"/>
            <a:ext cx="1922463" cy="457200"/>
          </a:xfrm>
          <a:prstGeom prst="rect">
            <a:avLst/>
          </a:prstGeom>
          <a:noFill/>
          <a:ln w="9525">
            <a:noFill/>
            <a:miter lim="800000"/>
            <a:headEnd/>
            <a:tailEnd/>
          </a:ln>
        </p:spPr>
        <p:txBody>
          <a:bodyPr wrap="none">
            <a:spAutoFit/>
          </a:bodyPr>
          <a:lstStyle/>
          <a:p>
            <a:r>
              <a:rPr lang="ja-JP" altLang="en-US" sz="2400" b="1">
                <a:solidFill>
                  <a:schemeClr val="bg1"/>
                </a:solidFill>
              </a:rPr>
              <a:t>シンチ検出器</a:t>
            </a:r>
          </a:p>
        </p:txBody>
      </p:sp>
      <p:grpSp>
        <p:nvGrpSpPr>
          <p:cNvPr id="8" name="グループ化 835"/>
          <p:cNvGrpSpPr>
            <a:grpSpLocks/>
          </p:cNvGrpSpPr>
          <p:nvPr/>
        </p:nvGrpSpPr>
        <p:grpSpPr bwMode="auto">
          <a:xfrm>
            <a:off x="2682875" y="2182813"/>
            <a:ext cx="658813" cy="711200"/>
            <a:chOff x="14435708" y="34976804"/>
            <a:chExt cx="658813" cy="711200"/>
          </a:xfrm>
        </p:grpSpPr>
        <p:sp>
          <p:nvSpPr>
            <p:cNvPr id="27" name="Rectangle 2402"/>
            <p:cNvSpPr>
              <a:spLocks noChangeArrowheads="1"/>
            </p:cNvSpPr>
            <p:nvPr/>
          </p:nvSpPr>
          <p:spPr bwMode="auto">
            <a:xfrm>
              <a:off x="14435708" y="35291129"/>
              <a:ext cx="134938" cy="153987"/>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73" name="Oval 2403"/>
            <p:cNvSpPr>
              <a:spLocks noChangeArrowheads="1"/>
            </p:cNvSpPr>
            <p:nvPr/>
          </p:nvSpPr>
          <p:spPr bwMode="auto">
            <a:xfrm>
              <a:off x="14711429" y="34976804"/>
              <a:ext cx="190883" cy="134587"/>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29" name="Rectangle 2404"/>
            <p:cNvSpPr>
              <a:spLocks noChangeArrowheads="1"/>
            </p:cNvSpPr>
            <p:nvPr/>
          </p:nvSpPr>
          <p:spPr bwMode="auto">
            <a:xfrm>
              <a:off x="14503971" y="35038716"/>
              <a:ext cx="590550" cy="649288"/>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22553" name="Text Box 2405"/>
          <p:cNvSpPr txBox="1">
            <a:spLocks noChangeArrowheads="1"/>
          </p:cNvSpPr>
          <p:nvPr/>
        </p:nvSpPr>
        <p:spPr bwMode="auto">
          <a:xfrm>
            <a:off x="2716213" y="2925763"/>
            <a:ext cx="820737" cy="307975"/>
          </a:xfrm>
          <a:prstGeom prst="rect">
            <a:avLst/>
          </a:prstGeom>
          <a:noFill/>
          <a:ln w="9525">
            <a:noFill/>
            <a:miter lim="800000"/>
            <a:headEnd/>
            <a:tailEnd/>
          </a:ln>
        </p:spPr>
        <p:txBody>
          <a:bodyPr wrap="none">
            <a:spAutoFit/>
          </a:bodyPr>
          <a:lstStyle/>
          <a:p>
            <a:r>
              <a:rPr lang="en-US" altLang="ja-JP" sz="1400">
                <a:solidFill>
                  <a:schemeClr val="bg1"/>
                </a:solidFill>
              </a:rPr>
              <a:t>Gatenet</a:t>
            </a:r>
          </a:p>
        </p:txBody>
      </p:sp>
      <p:grpSp>
        <p:nvGrpSpPr>
          <p:cNvPr id="9" name="グループ化 63"/>
          <p:cNvGrpSpPr>
            <a:grpSpLocks/>
          </p:cNvGrpSpPr>
          <p:nvPr/>
        </p:nvGrpSpPr>
        <p:grpSpPr bwMode="auto">
          <a:xfrm>
            <a:off x="6569075" y="2122488"/>
            <a:ext cx="731838" cy="722312"/>
            <a:chOff x="6556883" y="2293928"/>
            <a:chExt cx="731838" cy="722311"/>
          </a:xfrm>
        </p:grpSpPr>
        <p:sp>
          <p:nvSpPr>
            <p:cNvPr id="58" name="Rectangle 2393"/>
            <p:cNvSpPr>
              <a:spLocks noChangeArrowheads="1"/>
            </p:cNvSpPr>
            <p:nvPr/>
          </p:nvSpPr>
          <p:spPr bwMode="auto">
            <a:xfrm>
              <a:off x="6556883" y="2597140"/>
              <a:ext cx="134938" cy="1524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59" name="Rectangle 2394"/>
            <p:cNvSpPr>
              <a:spLocks noChangeArrowheads="1"/>
            </p:cNvSpPr>
            <p:nvPr/>
          </p:nvSpPr>
          <p:spPr bwMode="auto">
            <a:xfrm>
              <a:off x="7153783" y="2609840"/>
              <a:ext cx="134938" cy="157163"/>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70" name="Oval 2395"/>
            <p:cNvSpPr>
              <a:spLocks noChangeArrowheads="1"/>
            </p:cNvSpPr>
            <p:nvPr/>
          </p:nvSpPr>
          <p:spPr bwMode="auto">
            <a:xfrm>
              <a:off x="6839277" y="2293928"/>
              <a:ext cx="190914" cy="134937"/>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61" name="Rectangle 2396"/>
            <p:cNvSpPr>
              <a:spLocks noChangeArrowheads="1"/>
            </p:cNvSpPr>
            <p:nvPr/>
          </p:nvSpPr>
          <p:spPr bwMode="auto">
            <a:xfrm>
              <a:off x="6625146" y="2365365"/>
              <a:ext cx="587375" cy="650874"/>
            </a:xfrm>
            <a:prstGeom prst="rect">
              <a:avLst/>
            </a:prstGeom>
            <a:solidFill>
              <a:srgbClr val="00B0F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22555" name="Text Box 2397"/>
          <p:cNvSpPr txBox="1">
            <a:spLocks noChangeArrowheads="1"/>
          </p:cNvSpPr>
          <p:nvPr/>
        </p:nvSpPr>
        <p:spPr bwMode="auto">
          <a:xfrm>
            <a:off x="6276975" y="2878138"/>
            <a:ext cx="1528763" cy="307975"/>
          </a:xfrm>
          <a:prstGeom prst="rect">
            <a:avLst/>
          </a:prstGeom>
          <a:noFill/>
          <a:ln w="9525">
            <a:noFill/>
            <a:miter lim="800000"/>
            <a:headEnd/>
            <a:tailEnd/>
          </a:ln>
        </p:spPr>
        <p:txBody>
          <a:bodyPr wrap="none">
            <a:spAutoFit/>
          </a:bodyPr>
          <a:lstStyle/>
          <a:p>
            <a:r>
              <a:rPr lang="en-US" altLang="ja-JP" sz="1400">
                <a:solidFill>
                  <a:schemeClr val="bg1"/>
                </a:solidFill>
              </a:rPr>
              <a:t>GEM</a:t>
            </a:r>
            <a:r>
              <a:rPr lang="ja-JP" altLang="en-US" sz="1400">
                <a:solidFill>
                  <a:schemeClr val="bg1"/>
                </a:solidFill>
              </a:rPr>
              <a:t>用</a:t>
            </a:r>
            <a:r>
              <a:rPr lang="en-US" altLang="ja-JP" sz="1400">
                <a:solidFill>
                  <a:schemeClr val="bg1"/>
                </a:solidFill>
              </a:rPr>
              <a:t>Gatherer </a:t>
            </a:r>
          </a:p>
        </p:txBody>
      </p:sp>
      <p:sp>
        <p:nvSpPr>
          <p:cNvPr id="22556" name="Text Box 2408"/>
          <p:cNvSpPr txBox="1">
            <a:spLocks noChangeArrowheads="1"/>
          </p:cNvSpPr>
          <p:nvPr/>
        </p:nvSpPr>
        <p:spPr bwMode="auto">
          <a:xfrm>
            <a:off x="6030913" y="1541463"/>
            <a:ext cx="1812925" cy="461962"/>
          </a:xfrm>
          <a:prstGeom prst="rect">
            <a:avLst/>
          </a:prstGeom>
          <a:noFill/>
          <a:ln w="9525">
            <a:noFill/>
            <a:miter lim="800000"/>
            <a:headEnd/>
            <a:tailEnd/>
          </a:ln>
        </p:spPr>
        <p:txBody>
          <a:bodyPr wrap="none">
            <a:spAutoFit/>
          </a:bodyPr>
          <a:lstStyle/>
          <a:p>
            <a:r>
              <a:rPr lang="en-US" altLang="ja-JP" sz="2400" b="1">
                <a:solidFill>
                  <a:schemeClr val="bg1"/>
                </a:solidFill>
              </a:rPr>
              <a:t>GEM</a:t>
            </a:r>
            <a:r>
              <a:rPr lang="ja-JP" altLang="en-US" sz="2400" b="1">
                <a:solidFill>
                  <a:schemeClr val="bg1"/>
                </a:solidFill>
              </a:rPr>
              <a:t>検出器</a:t>
            </a:r>
          </a:p>
        </p:txBody>
      </p:sp>
      <p:sp>
        <p:nvSpPr>
          <p:cNvPr id="66" name="Rectangle 2366"/>
          <p:cNvSpPr>
            <a:spLocks noChangeArrowheads="1"/>
          </p:cNvSpPr>
          <p:nvPr/>
        </p:nvSpPr>
        <p:spPr bwMode="auto">
          <a:xfrm>
            <a:off x="6583363" y="3665538"/>
            <a:ext cx="134937" cy="15398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58" name="Oval 2367"/>
          <p:cNvSpPr>
            <a:spLocks noChangeArrowheads="1"/>
          </p:cNvSpPr>
          <p:nvPr/>
        </p:nvSpPr>
        <p:spPr bwMode="auto">
          <a:xfrm>
            <a:off x="6859588" y="3351213"/>
            <a:ext cx="190500" cy="134937"/>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68" name="Rectangle 2368"/>
          <p:cNvSpPr>
            <a:spLocks noChangeArrowheads="1"/>
          </p:cNvSpPr>
          <p:nvPr/>
        </p:nvSpPr>
        <p:spPr bwMode="auto">
          <a:xfrm>
            <a:off x="6650038" y="3413125"/>
            <a:ext cx="592137" cy="649288"/>
          </a:xfrm>
          <a:prstGeom prst="rect">
            <a:avLst/>
          </a:prstGeom>
          <a:solidFill>
            <a:srgbClr val="00B0F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22560" name="Text Box 2377"/>
          <p:cNvSpPr txBox="1">
            <a:spLocks noChangeArrowheads="1"/>
          </p:cNvSpPr>
          <p:nvPr/>
        </p:nvSpPr>
        <p:spPr bwMode="auto">
          <a:xfrm>
            <a:off x="6565900" y="4060825"/>
            <a:ext cx="781050" cy="307975"/>
          </a:xfrm>
          <a:prstGeom prst="rect">
            <a:avLst/>
          </a:prstGeom>
          <a:noFill/>
          <a:ln w="9525">
            <a:noFill/>
            <a:miter lim="800000"/>
            <a:headEnd/>
            <a:tailEnd/>
          </a:ln>
        </p:spPr>
        <p:txBody>
          <a:bodyPr wrap="none">
            <a:spAutoFit/>
          </a:bodyPr>
          <a:lstStyle/>
          <a:p>
            <a:r>
              <a:rPr lang="en-US" altLang="ja-JP" sz="1400">
                <a:solidFill>
                  <a:schemeClr val="bg1"/>
                </a:solidFill>
              </a:rPr>
              <a:t>Monitor</a:t>
            </a:r>
          </a:p>
        </p:txBody>
      </p:sp>
      <p:sp>
        <p:nvSpPr>
          <p:cNvPr id="70" name="円/楕円 69"/>
          <p:cNvSpPr/>
          <p:nvPr/>
        </p:nvSpPr>
        <p:spPr>
          <a:xfrm>
            <a:off x="1414463" y="1755775"/>
            <a:ext cx="2243137" cy="2547938"/>
          </a:xfrm>
          <a:prstGeom prst="ellipse">
            <a:avLst/>
          </a:prstGeom>
          <a:noFill/>
          <a:ln w="28575">
            <a:solidFill>
              <a:srgbClr val="DDDDDD"/>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Text Box 2407"/>
          <p:cNvSpPr txBox="1">
            <a:spLocks noChangeArrowheads="1"/>
          </p:cNvSpPr>
          <p:nvPr/>
        </p:nvSpPr>
        <p:spPr bwMode="auto">
          <a:xfrm>
            <a:off x="1652588" y="1511300"/>
            <a:ext cx="1616148" cy="461665"/>
          </a:xfrm>
          <a:prstGeom prst="rect">
            <a:avLst/>
          </a:prstGeom>
          <a:noFill/>
          <a:ln w="9525">
            <a:noFill/>
            <a:miter lim="800000"/>
            <a:headEnd/>
            <a:tailEnd/>
          </a:ln>
        </p:spPr>
        <p:txBody>
          <a:bodyPr wrap="none">
            <a:spAutoFit/>
          </a:bodyPr>
          <a:lstStyle/>
          <a:p>
            <a:pPr>
              <a:defRPr/>
            </a:pPr>
            <a:r>
              <a:rPr lang="en-US" altLang="ja-JP" sz="2400" b="1" dirty="0">
                <a:solidFill>
                  <a:schemeClr val="bg1"/>
                </a:solidFill>
              </a:rPr>
              <a:t>PSD</a:t>
            </a:r>
            <a:r>
              <a:rPr lang="ja-JP" altLang="en-US" sz="2400" b="1" dirty="0">
                <a:solidFill>
                  <a:schemeClr val="bg1"/>
                </a:solidFill>
              </a:rPr>
              <a:t>検出器</a:t>
            </a:r>
          </a:p>
        </p:txBody>
      </p:sp>
      <p:sp>
        <p:nvSpPr>
          <p:cNvPr id="71" name="円/楕円 70"/>
          <p:cNvSpPr/>
          <p:nvPr/>
        </p:nvSpPr>
        <p:spPr>
          <a:xfrm>
            <a:off x="4000500" y="1773238"/>
            <a:ext cx="1692275" cy="2549525"/>
          </a:xfrm>
          <a:prstGeom prst="ellipse">
            <a:avLst/>
          </a:prstGeom>
          <a:noFill/>
          <a:ln w="28575">
            <a:solidFill>
              <a:srgbClr val="DDDDDD"/>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2" name="円/楕円 71"/>
          <p:cNvSpPr/>
          <p:nvPr/>
        </p:nvSpPr>
        <p:spPr>
          <a:xfrm>
            <a:off x="6053138" y="1792288"/>
            <a:ext cx="1779587" cy="2547937"/>
          </a:xfrm>
          <a:prstGeom prst="ellipse">
            <a:avLst/>
          </a:prstGeom>
          <a:noFill/>
          <a:ln w="28575">
            <a:solidFill>
              <a:srgbClr val="DDDDDD"/>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3" name="円/楕円 72"/>
          <p:cNvSpPr/>
          <p:nvPr/>
        </p:nvSpPr>
        <p:spPr>
          <a:xfrm>
            <a:off x="2206625" y="4657725"/>
            <a:ext cx="5121275" cy="1535113"/>
          </a:xfrm>
          <a:prstGeom prst="ellipse">
            <a:avLst/>
          </a:prstGeom>
          <a:noFill/>
          <a:ln w="28575">
            <a:solidFill>
              <a:srgbClr val="DDDDDD"/>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566" name="正方形/長方形 73"/>
          <p:cNvSpPr>
            <a:spLocks noChangeArrowheads="1"/>
          </p:cNvSpPr>
          <p:nvPr/>
        </p:nvSpPr>
        <p:spPr bwMode="auto">
          <a:xfrm>
            <a:off x="3802063" y="4451350"/>
            <a:ext cx="1731962" cy="461963"/>
          </a:xfrm>
          <a:prstGeom prst="rect">
            <a:avLst/>
          </a:prstGeom>
          <a:noFill/>
          <a:ln w="9525">
            <a:noFill/>
            <a:miter lim="800000"/>
            <a:headEnd/>
            <a:tailEnd/>
          </a:ln>
        </p:spPr>
        <p:txBody>
          <a:bodyPr wrap="none">
            <a:spAutoFit/>
          </a:bodyPr>
          <a:lstStyle/>
          <a:p>
            <a:r>
              <a:rPr lang="ja-JP" altLang="en-US" sz="2400" b="1">
                <a:solidFill>
                  <a:srgbClr val="FFFFFF"/>
                </a:solidFill>
              </a:rPr>
              <a:t>検出器共通</a:t>
            </a:r>
          </a:p>
        </p:txBody>
      </p:sp>
      <p:sp>
        <p:nvSpPr>
          <p:cNvPr id="67" name="フッター プレースホルダ 66"/>
          <p:cNvSpPr>
            <a:spLocks noGrp="1"/>
          </p:cNvSpPr>
          <p:nvPr>
            <p:ph type="ftr" sz="quarter" idx="11"/>
          </p:nvPr>
        </p:nvSpPr>
        <p:spPr/>
        <p:txBody>
          <a:bodyPr/>
          <a:lstStyle/>
          <a:p>
            <a:r>
              <a:rPr kumimoji="1" lang="en-US" altLang="ja-JP" smtClean="0"/>
              <a:t>2011</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9" name="日付プレースホルダ 68"/>
          <p:cNvSpPr>
            <a:spLocks noGrp="1"/>
          </p:cNvSpPr>
          <p:nvPr>
            <p:ph type="dt" sz="half" idx="10"/>
          </p:nvPr>
        </p:nvSpPr>
        <p:spPr/>
        <p:txBody>
          <a:bodyPr/>
          <a:lstStyle/>
          <a:p>
            <a:r>
              <a:rPr kumimoji="1" lang="en-US" altLang="ja-JP" smtClean="0"/>
              <a:t>2011-08-03</a:t>
            </a:r>
            <a:endParaRPr kumimoji="1" lang="ja-JP"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p:cNvSpPr txBox="1">
            <a:spLocks noChangeArrowheads="1"/>
          </p:cNvSpPr>
          <p:nvPr/>
        </p:nvSpPr>
        <p:spPr bwMode="auto">
          <a:xfrm>
            <a:off x="8870950" y="6553200"/>
            <a:ext cx="363538" cy="307975"/>
          </a:xfrm>
          <a:prstGeom prst="rect">
            <a:avLst/>
          </a:prstGeom>
          <a:noFill/>
          <a:ln w="9525">
            <a:noFill/>
            <a:miter lim="800000"/>
            <a:headEnd/>
            <a:tailEnd/>
          </a:ln>
        </p:spPr>
        <p:txBody>
          <a:bodyPr wrap="none">
            <a:spAutoFit/>
          </a:bodyPr>
          <a:lstStyle/>
          <a:p>
            <a:r>
              <a:rPr lang="en-US" altLang="ja-JP" sz="1400">
                <a:latin typeface="Times New Roman" pitchFamily="18" charset="0"/>
              </a:rPr>
              <a:t>10</a:t>
            </a:r>
          </a:p>
        </p:txBody>
      </p:sp>
      <p:sp>
        <p:nvSpPr>
          <p:cNvPr id="11267" name="Line 2"/>
          <p:cNvSpPr>
            <a:spLocks noChangeShapeType="1"/>
          </p:cNvSpPr>
          <p:nvPr/>
        </p:nvSpPr>
        <p:spPr bwMode="auto">
          <a:xfrm>
            <a:off x="228600" y="685800"/>
            <a:ext cx="8610600" cy="0"/>
          </a:xfrm>
          <a:prstGeom prst="line">
            <a:avLst/>
          </a:prstGeom>
          <a:noFill/>
          <a:ln w="28575">
            <a:solidFill>
              <a:srgbClr val="FF9900"/>
            </a:solidFill>
            <a:round/>
            <a:headEnd/>
            <a:tailEnd/>
          </a:ln>
        </p:spPr>
        <p:txBody>
          <a:bodyPr/>
          <a:lstStyle/>
          <a:p>
            <a:endParaRPr lang="ja-JP" altLang="en-US"/>
          </a:p>
        </p:txBody>
      </p:sp>
      <p:sp>
        <p:nvSpPr>
          <p:cNvPr id="11268" name="Text Box 3"/>
          <p:cNvSpPr txBox="1">
            <a:spLocks noChangeArrowheads="1"/>
          </p:cNvSpPr>
          <p:nvPr/>
        </p:nvSpPr>
        <p:spPr bwMode="auto">
          <a:xfrm>
            <a:off x="273050" y="120650"/>
            <a:ext cx="3448050" cy="641350"/>
          </a:xfrm>
          <a:prstGeom prst="rect">
            <a:avLst/>
          </a:prstGeom>
          <a:noFill/>
          <a:ln w="9525">
            <a:noFill/>
            <a:miter lim="800000"/>
            <a:headEnd/>
            <a:tailEnd/>
          </a:ln>
        </p:spPr>
        <p:txBody>
          <a:bodyPr wrap="none">
            <a:spAutoFit/>
          </a:bodyPr>
          <a:lstStyle/>
          <a:p>
            <a:r>
              <a:rPr lang="en-US" altLang="ja-JP" sz="3600">
                <a:latin typeface="Times New Roman" pitchFamily="18" charset="0"/>
              </a:rPr>
              <a:t>DAQ middleware</a:t>
            </a:r>
          </a:p>
        </p:txBody>
      </p:sp>
      <p:pic>
        <p:nvPicPr>
          <p:cNvPr id="11269" name="Picture 8" descr="Screenshot-4"/>
          <p:cNvPicPr>
            <a:picLocks noChangeAspect="1" noChangeArrowheads="1"/>
          </p:cNvPicPr>
          <p:nvPr/>
        </p:nvPicPr>
        <p:blipFill>
          <a:blip r:embed="rId2" cstate="print"/>
          <a:srcRect/>
          <a:stretch>
            <a:fillRect/>
          </a:stretch>
        </p:blipFill>
        <p:spPr bwMode="auto">
          <a:xfrm>
            <a:off x="2133600" y="3411538"/>
            <a:ext cx="3681413" cy="2760662"/>
          </a:xfrm>
          <a:prstGeom prst="rect">
            <a:avLst/>
          </a:prstGeom>
          <a:noFill/>
          <a:ln w="9525">
            <a:noFill/>
            <a:miter lim="800000"/>
            <a:headEnd/>
            <a:tailEnd/>
          </a:ln>
        </p:spPr>
      </p:pic>
      <p:sp>
        <p:nvSpPr>
          <p:cNvPr id="11270" name="Text Box 3"/>
          <p:cNvSpPr txBox="1">
            <a:spLocks noChangeArrowheads="1"/>
          </p:cNvSpPr>
          <p:nvPr/>
        </p:nvSpPr>
        <p:spPr bwMode="auto">
          <a:xfrm>
            <a:off x="152400" y="762000"/>
            <a:ext cx="7010400" cy="1616075"/>
          </a:xfrm>
          <a:prstGeom prst="rect">
            <a:avLst/>
          </a:prstGeom>
          <a:noFill/>
          <a:ln w="9525">
            <a:noFill/>
            <a:miter lim="800000"/>
            <a:headEnd/>
            <a:tailEnd/>
          </a:ln>
        </p:spPr>
        <p:txBody>
          <a:bodyPr>
            <a:spAutoFit/>
          </a:bodyPr>
          <a:lstStyle/>
          <a:p>
            <a:pPr marL="342900" indent="-342900"/>
            <a:r>
              <a:rPr lang="en-US" altLang="ja-JP">
                <a:latin typeface="Times New Roman" pitchFamily="18" charset="0"/>
                <a:sym typeface="Symbol" pitchFamily="18" charset="2"/>
              </a:rPr>
              <a:t>DAQ middleware is a standard tool for MLF in J-PARC.</a:t>
            </a:r>
          </a:p>
          <a:p>
            <a:pPr marL="342900" indent="-342900"/>
            <a:endParaRPr lang="en-US" altLang="ja-JP" sz="1400">
              <a:latin typeface="Times New Roman" pitchFamily="18" charset="0"/>
              <a:sym typeface="Symbol" pitchFamily="18" charset="2"/>
            </a:endParaRPr>
          </a:p>
          <a:p>
            <a:pPr marL="342900" indent="-342900"/>
            <a:r>
              <a:rPr lang="en-US" altLang="ja-JP">
                <a:latin typeface="Times New Roman" pitchFamily="18" charset="0"/>
                <a:sym typeface="Symbol" pitchFamily="18" charset="2"/>
              </a:rPr>
              <a:t>Users are able to take data without regard for the difference of detectors</a:t>
            </a:r>
          </a:p>
          <a:p>
            <a:pPr marL="342900" indent="-342900"/>
            <a:r>
              <a:rPr lang="en-US" altLang="ja-JP">
                <a:latin typeface="Times New Roman" pitchFamily="18" charset="0"/>
                <a:sym typeface="Symbol" pitchFamily="18" charset="2"/>
              </a:rPr>
              <a:t> and to control the detectors from a web browser.</a:t>
            </a:r>
          </a:p>
          <a:p>
            <a:pPr marL="342900" indent="-342900"/>
            <a:endParaRPr lang="en-US" altLang="ja-JP" sz="1400">
              <a:latin typeface="Times New Roman" pitchFamily="18" charset="0"/>
              <a:sym typeface="Symbol" pitchFamily="18" charset="2"/>
            </a:endParaRPr>
          </a:p>
          <a:p>
            <a:pPr marL="342900" indent="-342900"/>
            <a:r>
              <a:rPr lang="en-US" altLang="ja-JP">
                <a:latin typeface="Times New Roman" pitchFamily="18" charset="0"/>
                <a:sym typeface="Symbol" pitchFamily="18" charset="2"/>
              </a:rPr>
              <a:t>DAQ middleware is available as an online monitor.</a:t>
            </a:r>
          </a:p>
        </p:txBody>
      </p:sp>
      <p:sp>
        <p:nvSpPr>
          <p:cNvPr id="11271" name="Line 8"/>
          <p:cNvSpPr>
            <a:spLocks noChangeShapeType="1"/>
          </p:cNvSpPr>
          <p:nvPr/>
        </p:nvSpPr>
        <p:spPr bwMode="auto">
          <a:xfrm>
            <a:off x="1066800" y="2895600"/>
            <a:ext cx="1905000" cy="1905000"/>
          </a:xfrm>
          <a:prstGeom prst="line">
            <a:avLst/>
          </a:prstGeom>
          <a:noFill/>
          <a:ln w="9525">
            <a:solidFill>
              <a:schemeClr val="tx1"/>
            </a:solidFill>
            <a:round/>
            <a:headEnd/>
            <a:tailEnd type="triangle" w="med" len="med"/>
          </a:ln>
        </p:spPr>
        <p:txBody>
          <a:bodyPr/>
          <a:lstStyle/>
          <a:p>
            <a:endParaRPr lang="ja-JP" altLang="en-US"/>
          </a:p>
        </p:txBody>
      </p:sp>
      <p:sp>
        <p:nvSpPr>
          <p:cNvPr id="11272" name="Line 9"/>
          <p:cNvSpPr>
            <a:spLocks noChangeShapeType="1"/>
          </p:cNvSpPr>
          <p:nvPr/>
        </p:nvSpPr>
        <p:spPr bwMode="auto">
          <a:xfrm flipH="1">
            <a:off x="4648200" y="3200400"/>
            <a:ext cx="1066800" cy="1295400"/>
          </a:xfrm>
          <a:prstGeom prst="line">
            <a:avLst/>
          </a:prstGeom>
          <a:noFill/>
          <a:ln w="9525">
            <a:solidFill>
              <a:schemeClr val="tx1"/>
            </a:solidFill>
            <a:round/>
            <a:headEnd/>
            <a:tailEnd type="triangle" w="med" len="med"/>
          </a:ln>
        </p:spPr>
        <p:txBody>
          <a:bodyPr/>
          <a:lstStyle/>
          <a:p>
            <a:endParaRPr lang="ja-JP" altLang="en-US"/>
          </a:p>
        </p:txBody>
      </p:sp>
      <p:sp>
        <p:nvSpPr>
          <p:cNvPr id="11273" name="Text Box 10"/>
          <p:cNvSpPr txBox="1">
            <a:spLocks noChangeArrowheads="1"/>
          </p:cNvSpPr>
          <p:nvPr/>
        </p:nvSpPr>
        <p:spPr bwMode="auto">
          <a:xfrm>
            <a:off x="228600" y="2514600"/>
            <a:ext cx="2744788" cy="336550"/>
          </a:xfrm>
          <a:prstGeom prst="rect">
            <a:avLst/>
          </a:prstGeom>
          <a:noFill/>
          <a:ln w="9525">
            <a:noFill/>
            <a:miter lim="800000"/>
            <a:headEnd/>
            <a:tailEnd/>
          </a:ln>
        </p:spPr>
        <p:txBody>
          <a:bodyPr wrap="none">
            <a:spAutoFit/>
          </a:bodyPr>
          <a:lstStyle/>
          <a:p>
            <a:r>
              <a:rPr lang="en-US" altLang="ja-JP" sz="1600">
                <a:latin typeface="Times New Roman" pitchFamily="18" charset="0"/>
              </a:rPr>
              <a:t>Control panel in a web browser</a:t>
            </a:r>
          </a:p>
        </p:txBody>
      </p:sp>
      <p:sp>
        <p:nvSpPr>
          <p:cNvPr id="11274" name="Text Box 11"/>
          <p:cNvSpPr txBox="1">
            <a:spLocks noChangeArrowheads="1"/>
          </p:cNvSpPr>
          <p:nvPr/>
        </p:nvSpPr>
        <p:spPr bwMode="auto">
          <a:xfrm>
            <a:off x="4495800" y="2590800"/>
            <a:ext cx="4464050" cy="581025"/>
          </a:xfrm>
          <a:prstGeom prst="rect">
            <a:avLst/>
          </a:prstGeom>
          <a:noFill/>
          <a:ln w="9525">
            <a:noFill/>
            <a:miter lim="800000"/>
            <a:headEnd/>
            <a:tailEnd/>
          </a:ln>
        </p:spPr>
        <p:txBody>
          <a:bodyPr wrap="none">
            <a:spAutoFit/>
          </a:bodyPr>
          <a:lstStyle/>
          <a:p>
            <a:r>
              <a:rPr lang="en-US" altLang="ja-JP" sz="1600">
                <a:latin typeface="Times New Roman" pitchFamily="18" charset="0"/>
              </a:rPr>
              <a:t>The 2D image and the TOF distribution are updated </a:t>
            </a:r>
          </a:p>
          <a:p>
            <a:r>
              <a:rPr lang="en-US" altLang="ja-JP" sz="1600">
                <a:latin typeface="Times New Roman" pitchFamily="18" charset="0"/>
              </a:rPr>
              <a:t>	every additional 100 events.</a:t>
            </a:r>
          </a:p>
        </p:txBody>
      </p:sp>
      <p:sp>
        <p:nvSpPr>
          <p:cNvPr id="11275" name="Text Box 42"/>
          <p:cNvSpPr txBox="1">
            <a:spLocks noChangeArrowheads="1"/>
          </p:cNvSpPr>
          <p:nvPr/>
        </p:nvSpPr>
        <p:spPr bwMode="auto">
          <a:xfrm>
            <a:off x="2071688" y="3000375"/>
            <a:ext cx="2840037" cy="338138"/>
          </a:xfrm>
          <a:prstGeom prst="rect">
            <a:avLst/>
          </a:prstGeom>
          <a:noFill/>
          <a:ln w="9525">
            <a:solidFill>
              <a:schemeClr val="tx1"/>
            </a:solidFill>
            <a:miter lim="800000"/>
            <a:headEnd/>
            <a:tailEnd/>
          </a:ln>
        </p:spPr>
        <p:txBody>
          <a:bodyPr wrap="none">
            <a:spAutoFit/>
          </a:bodyPr>
          <a:lstStyle/>
          <a:p>
            <a:r>
              <a:rPr lang="en-US" altLang="ja-JP" sz="1600">
                <a:latin typeface="Times New Roman" pitchFamily="18" charset="0"/>
              </a:rPr>
              <a:t>A screen shot during data taking</a:t>
            </a:r>
          </a:p>
        </p:txBody>
      </p:sp>
      <p:sp>
        <p:nvSpPr>
          <p:cNvPr id="12" name="正方形/長方形 11"/>
          <p:cNvSpPr/>
          <p:nvPr/>
        </p:nvSpPr>
        <p:spPr>
          <a:xfrm>
            <a:off x="6500826" y="0"/>
            <a:ext cx="2643174" cy="1142984"/>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smtClean="0">
                <a:solidFill>
                  <a:schemeClr val="bg1"/>
                </a:solidFill>
              </a:rPr>
              <a:t>BL 21 </a:t>
            </a:r>
            <a:r>
              <a:rPr lang="en-US" altLang="ja-JP" b="1" smtClean="0">
                <a:solidFill>
                  <a:schemeClr val="bg1"/>
                </a:solidFill>
              </a:rPr>
              <a:t>GEM</a:t>
            </a:r>
          </a:p>
          <a:p>
            <a:pPr algn="ctr"/>
            <a:r>
              <a:rPr kumimoji="1" lang="ja-JP" altLang="en-US" b="1" smtClean="0">
                <a:solidFill>
                  <a:schemeClr val="bg1"/>
                </a:solidFill>
              </a:rPr>
              <a:t>（大下さんのスライド）</a:t>
            </a:r>
          </a:p>
        </p:txBody>
      </p:sp>
      <p:sp>
        <p:nvSpPr>
          <p:cNvPr id="13" name="日付プレースホルダ 12"/>
          <p:cNvSpPr>
            <a:spLocks noGrp="1"/>
          </p:cNvSpPr>
          <p:nvPr>
            <p:ph type="dt" sz="half" idx="10"/>
          </p:nvPr>
        </p:nvSpPr>
        <p:spPr/>
        <p:txBody>
          <a:bodyPr/>
          <a:lstStyle/>
          <a:p>
            <a:r>
              <a:rPr kumimoji="1" lang="en-US" altLang="ja-JP" smtClean="0"/>
              <a:t>2011-08-03</a:t>
            </a:r>
            <a:endParaRPr kumimoji="1" lang="ja-JP" altLang="en-US"/>
          </a:p>
        </p:txBody>
      </p:sp>
      <p:sp>
        <p:nvSpPr>
          <p:cNvPr id="14" name="スライド番号プレースホルダ 13"/>
          <p:cNvSpPr>
            <a:spLocks noGrp="1"/>
          </p:cNvSpPr>
          <p:nvPr>
            <p:ph type="sldNum" sz="quarter" idx="12"/>
          </p:nvPr>
        </p:nvSpPr>
        <p:spPr/>
        <p:txBody>
          <a:bodyPr/>
          <a:lstStyle/>
          <a:p>
            <a:fld id="{41F0C43D-B15F-4CB8-8E2B-278CE20CAA84}" type="slidenum">
              <a:rPr kumimoji="1" lang="ja-JP" altLang="en-US" smtClean="0"/>
              <a:pPr/>
              <a:t>19</a:t>
            </a:fld>
            <a:endParaRPr kumimoji="1" lang="ja-JP" altLang="en-US"/>
          </a:p>
        </p:txBody>
      </p:sp>
      <p:sp>
        <p:nvSpPr>
          <p:cNvPr id="15" name="フッター プレースホルダ 14"/>
          <p:cNvSpPr>
            <a:spLocks noGrp="1"/>
          </p:cNvSpPr>
          <p:nvPr>
            <p:ph type="ftr" sz="quarter" idx="11"/>
          </p:nvPr>
        </p:nvSpPr>
        <p:spPr/>
        <p:txBody>
          <a:bodyPr/>
          <a:lstStyle/>
          <a:p>
            <a:r>
              <a:rPr kumimoji="1" lang="en-US" altLang="ja-JP" smtClean="0"/>
              <a:t>2011</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ja-JP" altLang="en-US" smtClean="0"/>
              <a:t>アウトライン</a:t>
            </a:r>
          </a:p>
        </p:txBody>
      </p:sp>
      <p:sp>
        <p:nvSpPr>
          <p:cNvPr id="4100" name="Rectangle 3"/>
          <p:cNvSpPr>
            <a:spLocks noGrp="1" noChangeArrowheads="1"/>
          </p:cNvSpPr>
          <p:nvPr>
            <p:ph type="body" idx="1"/>
          </p:nvPr>
        </p:nvSpPr>
        <p:spPr/>
        <p:txBody>
          <a:bodyPr>
            <a:normAutofit lnSpcReduction="10000"/>
          </a:bodyPr>
          <a:lstStyle/>
          <a:p>
            <a:pPr eaLnBrk="1" hangingPunct="1">
              <a:buFont typeface="Wingdings" pitchFamily="2" charset="2"/>
              <a:buChar char="n"/>
            </a:pPr>
            <a:r>
              <a:rPr lang="en-US" altLang="ja-JP" smtClean="0"/>
              <a:t>DAQ-Middleware</a:t>
            </a:r>
            <a:r>
              <a:rPr lang="ja-JP" altLang="en-US" smtClean="0"/>
              <a:t>の紹介</a:t>
            </a:r>
          </a:p>
          <a:p>
            <a:pPr eaLnBrk="1" hangingPunct="1">
              <a:buFont typeface="Wingdings" pitchFamily="2" charset="2"/>
              <a:buChar char="n"/>
            </a:pPr>
            <a:r>
              <a:rPr lang="ja-JP" altLang="en-US" smtClean="0"/>
              <a:t>実際に使用されているところの紹介</a:t>
            </a:r>
            <a:endParaRPr lang="en-US" altLang="ja-JP" smtClean="0"/>
          </a:p>
          <a:p>
            <a:pPr eaLnBrk="1" hangingPunct="1">
              <a:buFont typeface="Wingdings" pitchFamily="2" charset="2"/>
              <a:buChar char="n"/>
            </a:pPr>
            <a:r>
              <a:rPr lang="ja-JP" altLang="en-US" smtClean="0"/>
              <a:t>開発体制</a:t>
            </a:r>
            <a:endParaRPr lang="en-US" altLang="ja-JP" smtClean="0"/>
          </a:p>
          <a:p>
            <a:pPr eaLnBrk="1" hangingPunct="1">
              <a:buFont typeface="Wingdings" pitchFamily="2" charset="2"/>
              <a:buChar char="n"/>
            </a:pPr>
            <a:r>
              <a:rPr lang="ja-JP" altLang="en-US" smtClean="0"/>
              <a:t>性能測定</a:t>
            </a:r>
            <a:endParaRPr lang="en-US" altLang="ja-JP" smtClean="0"/>
          </a:p>
          <a:p>
            <a:pPr eaLnBrk="1" hangingPunct="1">
              <a:buFont typeface="Wingdings" pitchFamily="2" charset="2"/>
              <a:buChar char="n"/>
            </a:pPr>
            <a:r>
              <a:rPr lang="ja-JP" altLang="en-US" smtClean="0"/>
              <a:t>その他</a:t>
            </a:r>
            <a:endParaRPr lang="en-US" altLang="ja-JP" smtClean="0"/>
          </a:p>
          <a:p>
            <a:pPr eaLnBrk="1" hangingPunct="1">
              <a:buFont typeface="Wingdings" pitchFamily="2" charset="2"/>
              <a:buChar char="n"/>
            </a:pPr>
            <a:endParaRPr lang="en-US" altLang="ja-JP" smtClean="0"/>
          </a:p>
          <a:p>
            <a:pPr eaLnBrk="1" hangingPunct="1">
              <a:buFont typeface="Wingdings" pitchFamily="2" charset="2"/>
              <a:buChar char="n"/>
            </a:pPr>
            <a:r>
              <a:rPr lang="en-US" altLang="ja-JP" smtClean="0"/>
              <a:t>DAQ-Middleware</a:t>
            </a:r>
            <a:r>
              <a:rPr lang="ja-JP" altLang="en-US" smtClean="0"/>
              <a:t>ホームページ</a:t>
            </a:r>
            <a:endParaRPr lang="en-US" altLang="ja-JP" smtClean="0"/>
          </a:p>
          <a:p>
            <a:pPr eaLnBrk="1" hangingPunct="1">
              <a:buNone/>
            </a:pPr>
            <a:r>
              <a:rPr lang="en-US" altLang="ja-JP" smtClean="0"/>
              <a:t>	</a:t>
            </a:r>
            <a:r>
              <a:rPr lang="en-US" altLang="ja-JP" smtClean="0">
                <a:hlinkClick r:id="rId2"/>
              </a:rPr>
              <a:t>http://daqmw.kek.jp/</a:t>
            </a:r>
            <a:endParaRPr lang="ja-JP" altLang="en-US" smtClean="0"/>
          </a:p>
          <a:p>
            <a:pPr eaLnBrk="1" hangingPunct="1">
              <a:buFontTx/>
              <a:buNone/>
            </a:pPr>
            <a:endParaRPr lang="en-US" altLang="ja-JP" smtClean="0"/>
          </a:p>
        </p:txBody>
      </p:sp>
      <p:sp>
        <p:nvSpPr>
          <p:cNvPr id="6" name="フッター プレースホルダ 5"/>
          <p:cNvSpPr>
            <a:spLocks noGrp="1"/>
          </p:cNvSpPr>
          <p:nvPr>
            <p:ph type="ftr" sz="quarter" idx="11"/>
          </p:nvPr>
        </p:nvSpPr>
        <p:spPr/>
        <p:txBody>
          <a:bodyPr/>
          <a:lstStyle/>
          <a:p>
            <a:r>
              <a:rPr kumimoji="1" lang="en-US" altLang="ja-JP" smtClean="0"/>
              <a:t>2011</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7" name="スライド番号プレースホルダ 6"/>
          <p:cNvSpPr>
            <a:spLocks noGrp="1"/>
          </p:cNvSpPr>
          <p:nvPr>
            <p:ph type="sldNum" sz="quarter" idx="12"/>
          </p:nvPr>
        </p:nvSpPr>
        <p:spPr/>
        <p:txBody>
          <a:bodyPr/>
          <a:lstStyle/>
          <a:p>
            <a:fld id="{605D8FCC-A4DA-4822-884F-CBAE5082B61E}" type="slidenum">
              <a:rPr kumimoji="1" lang="ja-JP" altLang="en-US" smtClean="0"/>
              <a:pPr/>
              <a:t>2</a:t>
            </a:fld>
            <a:endParaRPr kumimoji="1" lang="ja-JP" altLang="en-US"/>
          </a:p>
        </p:txBody>
      </p:sp>
      <p:sp>
        <p:nvSpPr>
          <p:cNvPr id="8" name="日付プレースホルダ 7"/>
          <p:cNvSpPr>
            <a:spLocks noGrp="1"/>
          </p:cNvSpPr>
          <p:nvPr>
            <p:ph type="dt" sz="half" idx="10"/>
          </p:nvPr>
        </p:nvSpPr>
        <p:spPr/>
        <p:txBody>
          <a:bodyPr/>
          <a:lstStyle/>
          <a:p>
            <a:r>
              <a:rPr kumimoji="1" lang="en-US" altLang="ja-JP" smtClean="0"/>
              <a:t>2011-08-03</a:t>
            </a:r>
            <a:endParaRPr kumimoji="1"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908720"/>
          </a:xfrm>
        </p:spPr>
        <p:txBody>
          <a:bodyPr/>
          <a:lstStyle/>
          <a:p>
            <a:r>
              <a:rPr kumimoji="1" lang="en-US" altLang="ja-JP" smtClean="0"/>
              <a:t>ILC CCD Vertex</a:t>
            </a:r>
            <a:r>
              <a:rPr kumimoji="1" lang="ja-JP" altLang="en-US" smtClean="0"/>
              <a:t>での状況</a:t>
            </a:r>
            <a:endParaRPr kumimoji="1" lang="ja-JP" altLang="en-US"/>
          </a:p>
        </p:txBody>
      </p:sp>
      <p:graphicFrame>
        <p:nvGraphicFramePr>
          <p:cNvPr id="1026" name="Object 2"/>
          <p:cNvGraphicFramePr>
            <a:graphicFrameLocks noChangeAspect="1"/>
          </p:cNvGraphicFramePr>
          <p:nvPr/>
        </p:nvGraphicFramePr>
        <p:xfrm>
          <a:off x="467544" y="1190625"/>
          <a:ext cx="8020050" cy="5667375"/>
        </p:xfrm>
        <a:graphic>
          <a:graphicData uri="http://schemas.openxmlformats.org/presentationml/2006/ole">
            <p:oleObj spid="_x0000_s33794" name="Acrobat Document" r:id="rId3" imgW="8020050" imgH="5667375" progId="AcroExch.Document.7">
              <p:embed/>
            </p:oleObj>
          </a:graphicData>
        </a:graphic>
      </p:graphicFrame>
      <p:sp>
        <p:nvSpPr>
          <p:cNvPr id="5" name="テキスト ボックス 4"/>
          <p:cNvSpPr txBox="1"/>
          <p:nvPr/>
        </p:nvSpPr>
        <p:spPr>
          <a:xfrm>
            <a:off x="323528" y="692696"/>
            <a:ext cx="4240263" cy="646331"/>
          </a:xfrm>
          <a:prstGeom prst="rect">
            <a:avLst/>
          </a:prstGeom>
          <a:noFill/>
        </p:spPr>
        <p:txBody>
          <a:bodyPr wrap="none" rtlCol="0">
            <a:spAutoFit/>
          </a:bodyPr>
          <a:lstStyle/>
          <a:p>
            <a:r>
              <a:rPr kumimoji="1" lang="ja-JP" altLang="en-US" smtClean="0"/>
              <a:t>順調にデータがとれている。</a:t>
            </a:r>
            <a:endParaRPr kumimoji="1" lang="en-US" altLang="ja-JP" smtClean="0"/>
          </a:p>
          <a:p>
            <a:r>
              <a:rPr lang="ja-JP" altLang="en-US" smtClean="0"/>
              <a:t>下は担当の齊藤さんにいただいたスライド</a:t>
            </a:r>
            <a:endParaRPr kumimoji="1" lang="ja-JP" altLang="en-US"/>
          </a:p>
        </p:txBody>
      </p:sp>
      <p:sp>
        <p:nvSpPr>
          <p:cNvPr id="6" name="正方形/長方形 5"/>
          <p:cNvSpPr/>
          <p:nvPr/>
        </p:nvSpPr>
        <p:spPr>
          <a:xfrm>
            <a:off x="323528" y="1412776"/>
            <a:ext cx="8568952" cy="5328592"/>
          </a:xfrm>
          <a:prstGeom prst="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ッター プレースホルダ 8"/>
          <p:cNvSpPr>
            <a:spLocks noGrp="1"/>
          </p:cNvSpPr>
          <p:nvPr>
            <p:ph type="ftr" sz="quarter" idx="11"/>
          </p:nvPr>
        </p:nvSpPr>
        <p:spPr/>
        <p:txBody>
          <a:bodyPr/>
          <a:lstStyle/>
          <a:p>
            <a:r>
              <a:rPr kumimoji="1" lang="en-US" altLang="ja-JP" smtClean="0"/>
              <a:t>2011</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10" name="日付プレースホルダ 9"/>
          <p:cNvSpPr>
            <a:spLocks noGrp="1"/>
          </p:cNvSpPr>
          <p:nvPr>
            <p:ph type="dt" sz="half" idx="10"/>
          </p:nvPr>
        </p:nvSpPr>
        <p:spPr/>
        <p:txBody>
          <a:bodyPr/>
          <a:lstStyle/>
          <a:p>
            <a:r>
              <a:rPr kumimoji="1" lang="en-US" altLang="ja-JP" smtClean="0"/>
              <a:t>2011-08-03</a:t>
            </a:r>
            <a:endParaRPr kumimoji="1" lang="ja-JP" altLang="en-US"/>
          </a:p>
        </p:txBody>
      </p:sp>
      <p:sp>
        <p:nvSpPr>
          <p:cNvPr id="11" name="スライド番号プレースホルダ 10"/>
          <p:cNvSpPr>
            <a:spLocks noGrp="1"/>
          </p:cNvSpPr>
          <p:nvPr>
            <p:ph type="sldNum" sz="quarter" idx="12"/>
          </p:nvPr>
        </p:nvSpPr>
        <p:spPr/>
        <p:txBody>
          <a:bodyPr/>
          <a:lstStyle/>
          <a:p>
            <a:fld id="{08470B2B-695B-45E3-9C20-99F8EF8DD10C}" type="slidenum">
              <a:rPr kumimoji="1" lang="ja-JP" altLang="en-US" smtClean="0"/>
              <a:pPr/>
              <a:t>20</a:t>
            </a:fld>
            <a:endParaRPr kumimoji="1" lang="ja-JP"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272783" y="1880828"/>
            <a:ext cx="6791605" cy="4767746"/>
          </a:xfrm>
          <a:prstGeom prst="rect">
            <a:avLst/>
          </a:prstGeom>
          <a:noFill/>
          <a:ln w="9525">
            <a:noFill/>
            <a:miter lim="800000"/>
            <a:headEnd/>
            <a:tailEnd/>
          </a:ln>
        </p:spPr>
      </p:pic>
      <p:sp>
        <p:nvSpPr>
          <p:cNvPr id="2" name="タイトル 1"/>
          <p:cNvSpPr>
            <a:spLocks noGrp="1"/>
          </p:cNvSpPr>
          <p:nvPr>
            <p:ph type="title"/>
          </p:nvPr>
        </p:nvSpPr>
        <p:spPr>
          <a:xfrm>
            <a:off x="457200" y="-27384"/>
            <a:ext cx="8229600" cy="1143000"/>
          </a:xfrm>
        </p:spPr>
        <p:txBody>
          <a:bodyPr/>
          <a:lstStyle/>
          <a:p>
            <a:r>
              <a:rPr lang="ja-JP" altLang="en-US" smtClean="0"/>
              <a:t>福井大学</a:t>
            </a:r>
            <a:endParaRPr kumimoji="1" lang="ja-JP" altLang="en-US"/>
          </a:p>
        </p:txBody>
      </p:sp>
      <p:sp>
        <p:nvSpPr>
          <p:cNvPr id="3" name="コンテンツ プレースホルダ 2"/>
          <p:cNvSpPr>
            <a:spLocks noGrp="1"/>
          </p:cNvSpPr>
          <p:nvPr>
            <p:ph idx="1"/>
          </p:nvPr>
        </p:nvSpPr>
        <p:spPr>
          <a:xfrm>
            <a:off x="457200" y="980728"/>
            <a:ext cx="8229600" cy="4525963"/>
          </a:xfrm>
        </p:spPr>
        <p:txBody>
          <a:bodyPr/>
          <a:lstStyle/>
          <a:p>
            <a:r>
              <a:rPr kumimoji="1" lang="en-US" altLang="ja-JP" smtClean="0"/>
              <a:t>CAMAC</a:t>
            </a:r>
            <a:r>
              <a:rPr kumimoji="1" lang="ja-JP" altLang="en-US" smtClean="0"/>
              <a:t>のマルチチャンネル読み出し用</a:t>
            </a:r>
            <a:r>
              <a:rPr kumimoji="1" lang="en-US" altLang="ja-JP" smtClean="0"/>
              <a:t>DAQ-Middleware</a:t>
            </a:r>
            <a:r>
              <a:rPr kumimoji="1" lang="ja-JP" altLang="en-US" smtClean="0"/>
              <a:t>の開発 </a:t>
            </a:r>
            <a:r>
              <a:rPr kumimoji="1" lang="en-US" altLang="ja-JP" smtClean="0"/>
              <a:t>(</a:t>
            </a:r>
            <a:r>
              <a:rPr kumimoji="1" lang="ja-JP" altLang="en-US" smtClean="0"/>
              <a:t>日本物理学会北陸支部</a:t>
            </a:r>
            <a:r>
              <a:rPr kumimoji="1" lang="en-US" altLang="ja-JP" smtClean="0"/>
              <a:t>)</a:t>
            </a:r>
            <a:endParaRPr kumimoji="1" lang="ja-JP" altLang="en-US"/>
          </a:p>
        </p:txBody>
      </p:sp>
      <p:sp>
        <p:nvSpPr>
          <p:cNvPr id="7" name="フッター プレースホルダ 6"/>
          <p:cNvSpPr>
            <a:spLocks noGrp="1"/>
          </p:cNvSpPr>
          <p:nvPr>
            <p:ph type="ftr" sz="quarter" idx="11"/>
          </p:nvPr>
        </p:nvSpPr>
        <p:spPr/>
        <p:txBody>
          <a:bodyPr/>
          <a:lstStyle/>
          <a:p>
            <a:r>
              <a:rPr kumimoji="1" lang="en-US" altLang="ja-JP" smtClean="0"/>
              <a:t>2011</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8" name="日付プレースホルダ 7"/>
          <p:cNvSpPr>
            <a:spLocks noGrp="1"/>
          </p:cNvSpPr>
          <p:nvPr>
            <p:ph type="dt" sz="half" idx="10"/>
          </p:nvPr>
        </p:nvSpPr>
        <p:spPr/>
        <p:txBody>
          <a:bodyPr/>
          <a:lstStyle/>
          <a:p>
            <a:r>
              <a:rPr kumimoji="1" lang="en-US" altLang="ja-JP" smtClean="0"/>
              <a:t>2011-08-03</a:t>
            </a:r>
            <a:endParaRPr kumimoji="1" lang="ja-JP" altLang="en-US"/>
          </a:p>
        </p:txBody>
      </p:sp>
      <p:sp>
        <p:nvSpPr>
          <p:cNvPr id="9" name="スライド番号プレースホルダ 8"/>
          <p:cNvSpPr>
            <a:spLocks noGrp="1"/>
          </p:cNvSpPr>
          <p:nvPr>
            <p:ph type="sldNum" sz="quarter" idx="12"/>
          </p:nvPr>
        </p:nvSpPr>
        <p:spPr/>
        <p:txBody>
          <a:bodyPr/>
          <a:lstStyle/>
          <a:p>
            <a:fld id="{08470B2B-695B-45E3-9C20-99F8EF8DD10C}" type="slidenum">
              <a:rPr kumimoji="1" lang="ja-JP" altLang="en-US" smtClean="0"/>
              <a:pPr/>
              <a:t>21</a:t>
            </a:fld>
            <a:endParaRPr kumimoji="1" lang="ja-JP"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a:xfrm>
            <a:off x="1979712" y="2780928"/>
            <a:ext cx="5770984" cy="1180728"/>
          </a:xfrm>
        </p:spPr>
        <p:txBody>
          <a:bodyPr>
            <a:normAutofit lnSpcReduction="10000"/>
          </a:bodyPr>
          <a:lstStyle/>
          <a:p>
            <a:pPr>
              <a:buNone/>
            </a:pPr>
            <a:r>
              <a:rPr lang="ja-JP" altLang="en-US" sz="7200" smtClean="0"/>
              <a:t>開発体制など</a:t>
            </a:r>
            <a:endParaRPr kumimoji="1" lang="ja-JP" altLang="en-US" sz="7200"/>
          </a:p>
        </p:txBody>
      </p:sp>
      <p:sp>
        <p:nvSpPr>
          <p:cNvPr id="4" name="日付プレースホルダ 3"/>
          <p:cNvSpPr>
            <a:spLocks noGrp="1"/>
          </p:cNvSpPr>
          <p:nvPr>
            <p:ph type="dt" sz="half" idx="10"/>
          </p:nvPr>
        </p:nvSpPr>
        <p:spPr/>
        <p:txBody>
          <a:bodyPr/>
          <a:lstStyle/>
          <a:p>
            <a:r>
              <a:rPr kumimoji="1" lang="en-US" altLang="ja-JP" smtClean="0"/>
              <a:t>2011-08-03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2011</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22</a:t>
            </a:fld>
            <a:endParaRPr kumimoji="1" lang="ja-JP"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DAQ-Middleware</a:t>
            </a:r>
            <a:r>
              <a:rPr kumimoji="1" lang="ja-JP" altLang="en-US" smtClean="0"/>
              <a:t>の歴史</a:t>
            </a:r>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2011-08-03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2011</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08470B2B-695B-45E3-9C20-99F8EF8DD10C}" type="slidenum">
              <a:rPr kumimoji="1" lang="ja-JP" altLang="en-US" smtClean="0"/>
              <a:pPr/>
              <a:t>23</a:t>
            </a:fld>
            <a:endParaRPr kumimoji="1" lang="ja-JP" altLang="en-US"/>
          </a:p>
        </p:txBody>
      </p:sp>
      <p:sp>
        <p:nvSpPr>
          <p:cNvPr id="7" name="AutoShape 17"/>
          <p:cNvSpPr>
            <a:spLocks noChangeArrowheads="1"/>
          </p:cNvSpPr>
          <p:nvPr/>
        </p:nvSpPr>
        <p:spPr bwMode="auto">
          <a:xfrm>
            <a:off x="215516" y="5091138"/>
            <a:ext cx="1211263" cy="647700"/>
          </a:xfrm>
          <a:prstGeom prst="wedgeRectCallout">
            <a:avLst>
              <a:gd name="adj1" fmla="val 2688"/>
              <a:gd name="adj2" fmla="val -363838"/>
            </a:avLst>
          </a:prstGeom>
          <a:solidFill>
            <a:srgbClr val="C7BE7B">
              <a:alpha val="69804"/>
            </a:srgbClr>
          </a:solidFill>
          <a:ln w="3175">
            <a:solidFill>
              <a:schemeClr val="bg2">
                <a:lumMod val="25000"/>
              </a:schemeClr>
            </a:solid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400" b="1" i="1" dirty="0">
                <a:solidFill>
                  <a:schemeClr val="bg1"/>
                </a:solidFill>
              </a:rPr>
              <a:t>CHEP06</a:t>
            </a:r>
          </a:p>
        </p:txBody>
      </p:sp>
      <p:sp>
        <p:nvSpPr>
          <p:cNvPr id="8" name="正方形/長方形 7"/>
          <p:cNvSpPr/>
          <p:nvPr/>
        </p:nvSpPr>
        <p:spPr bwMode="auto">
          <a:xfrm>
            <a:off x="5274879" y="1628800"/>
            <a:ext cx="3367409" cy="145415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9" name="正方形/長方形 8"/>
          <p:cNvSpPr/>
          <p:nvPr/>
        </p:nvSpPr>
        <p:spPr bwMode="auto">
          <a:xfrm>
            <a:off x="748916" y="1628800"/>
            <a:ext cx="1138238" cy="14541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0" name="正方形/長方形 9"/>
          <p:cNvSpPr/>
          <p:nvPr/>
        </p:nvSpPr>
        <p:spPr bwMode="auto">
          <a:xfrm>
            <a:off x="1883979" y="1628800"/>
            <a:ext cx="1138237" cy="14541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1" name="正方形/長方形 10"/>
          <p:cNvSpPr/>
          <p:nvPr/>
        </p:nvSpPr>
        <p:spPr bwMode="auto">
          <a:xfrm>
            <a:off x="3019041" y="1628800"/>
            <a:ext cx="1138238" cy="14541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2" name="正方形/長方形 11"/>
          <p:cNvSpPr/>
          <p:nvPr/>
        </p:nvSpPr>
        <p:spPr bwMode="auto">
          <a:xfrm>
            <a:off x="4154104" y="1628800"/>
            <a:ext cx="1138237" cy="14541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3" name="テキスト ボックス 69"/>
          <p:cNvSpPr txBox="1">
            <a:spLocks noChangeArrowheads="1"/>
          </p:cNvSpPr>
          <p:nvPr/>
        </p:nvSpPr>
        <p:spPr bwMode="auto">
          <a:xfrm>
            <a:off x="450466" y="3162325"/>
            <a:ext cx="552450" cy="369888"/>
          </a:xfrm>
          <a:prstGeom prst="rect">
            <a:avLst/>
          </a:prstGeom>
          <a:noFill/>
          <a:ln w="9525">
            <a:noFill/>
            <a:miter lim="800000"/>
            <a:headEnd/>
            <a:tailEnd/>
          </a:ln>
        </p:spPr>
        <p:txBody>
          <a:bodyPr wrap="none">
            <a:spAutoFit/>
          </a:bodyPr>
          <a:lstStyle/>
          <a:p>
            <a:pPr>
              <a:defRPr/>
            </a:pPr>
            <a:r>
              <a:rPr lang="en-US" altLang="ja-JP" b="1" dirty="0">
                <a:solidFill>
                  <a:schemeClr val="tx1">
                    <a:lumMod val="85000"/>
                    <a:lumOff val="15000"/>
                  </a:schemeClr>
                </a:solidFill>
              </a:rPr>
              <a:t>2006</a:t>
            </a:r>
            <a:endParaRPr lang="ja-JP" altLang="en-US" b="1" dirty="0">
              <a:solidFill>
                <a:schemeClr val="tx1">
                  <a:lumMod val="85000"/>
                  <a:lumOff val="15000"/>
                </a:schemeClr>
              </a:solidFill>
            </a:endParaRPr>
          </a:p>
        </p:txBody>
      </p:sp>
      <p:sp>
        <p:nvSpPr>
          <p:cNvPr id="14" name="テキスト ボックス 70"/>
          <p:cNvSpPr txBox="1">
            <a:spLocks noChangeArrowheads="1"/>
          </p:cNvSpPr>
          <p:nvPr/>
        </p:nvSpPr>
        <p:spPr bwMode="auto">
          <a:xfrm>
            <a:off x="1610929" y="3162325"/>
            <a:ext cx="552450" cy="369888"/>
          </a:xfrm>
          <a:prstGeom prst="rect">
            <a:avLst/>
          </a:prstGeom>
          <a:noFill/>
          <a:ln w="9525">
            <a:noFill/>
            <a:miter lim="800000"/>
            <a:headEnd/>
            <a:tailEnd/>
          </a:ln>
        </p:spPr>
        <p:txBody>
          <a:bodyPr wrap="none">
            <a:spAutoFit/>
          </a:bodyPr>
          <a:lstStyle/>
          <a:p>
            <a:pPr>
              <a:defRPr/>
            </a:pPr>
            <a:r>
              <a:rPr lang="en-US" altLang="ja-JP" b="1" dirty="0">
                <a:solidFill>
                  <a:schemeClr val="tx1">
                    <a:lumMod val="85000"/>
                    <a:lumOff val="15000"/>
                  </a:schemeClr>
                </a:solidFill>
              </a:rPr>
              <a:t>2007</a:t>
            </a:r>
            <a:endParaRPr lang="ja-JP" altLang="en-US" b="1" dirty="0">
              <a:solidFill>
                <a:schemeClr val="tx1">
                  <a:lumMod val="85000"/>
                  <a:lumOff val="15000"/>
                </a:schemeClr>
              </a:solidFill>
            </a:endParaRPr>
          </a:p>
        </p:txBody>
      </p:sp>
      <p:sp>
        <p:nvSpPr>
          <p:cNvPr id="15" name="テキスト ボックス 71"/>
          <p:cNvSpPr txBox="1">
            <a:spLocks noChangeArrowheads="1"/>
          </p:cNvSpPr>
          <p:nvPr/>
        </p:nvSpPr>
        <p:spPr bwMode="auto">
          <a:xfrm>
            <a:off x="2744404" y="3162325"/>
            <a:ext cx="550862" cy="369888"/>
          </a:xfrm>
          <a:prstGeom prst="rect">
            <a:avLst/>
          </a:prstGeom>
          <a:noFill/>
          <a:ln w="9525">
            <a:noFill/>
            <a:miter lim="800000"/>
            <a:headEnd/>
            <a:tailEnd/>
          </a:ln>
        </p:spPr>
        <p:txBody>
          <a:bodyPr wrap="none">
            <a:spAutoFit/>
          </a:bodyPr>
          <a:lstStyle/>
          <a:p>
            <a:pPr>
              <a:defRPr/>
            </a:pPr>
            <a:r>
              <a:rPr lang="en-US" altLang="ja-JP" b="1" dirty="0">
                <a:solidFill>
                  <a:schemeClr val="tx1">
                    <a:lumMod val="85000"/>
                    <a:lumOff val="15000"/>
                  </a:schemeClr>
                </a:solidFill>
              </a:rPr>
              <a:t>2008</a:t>
            </a:r>
            <a:endParaRPr lang="ja-JP" altLang="en-US" b="1" dirty="0">
              <a:solidFill>
                <a:schemeClr val="tx1">
                  <a:lumMod val="85000"/>
                  <a:lumOff val="15000"/>
                </a:schemeClr>
              </a:solidFill>
            </a:endParaRPr>
          </a:p>
        </p:txBody>
      </p:sp>
      <p:sp>
        <p:nvSpPr>
          <p:cNvPr id="16" name="テキスト ボックス 72"/>
          <p:cNvSpPr txBox="1">
            <a:spLocks noChangeArrowheads="1"/>
          </p:cNvSpPr>
          <p:nvPr/>
        </p:nvSpPr>
        <p:spPr bwMode="auto">
          <a:xfrm>
            <a:off x="3876291" y="3162325"/>
            <a:ext cx="552450" cy="369888"/>
          </a:xfrm>
          <a:prstGeom prst="rect">
            <a:avLst/>
          </a:prstGeom>
          <a:noFill/>
          <a:ln w="9525">
            <a:noFill/>
            <a:miter lim="800000"/>
            <a:headEnd/>
            <a:tailEnd/>
          </a:ln>
        </p:spPr>
        <p:txBody>
          <a:bodyPr wrap="none">
            <a:spAutoFit/>
          </a:bodyPr>
          <a:lstStyle/>
          <a:p>
            <a:pPr>
              <a:defRPr/>
            </a:pPr>
            <a:r>
              <a:rPr lang="en-US" altLang="ja-JP" b="1" dirty="0">
                <a:solidFill>
                  <a:schemeClr val="tx1">
                    <a:lumMod val="85000"/>
                    <a:lumOff val="15000"/>
                  </a:schemeClr>
                </a:solidFill>
              </a:rPr>
              <a:t>2009</a:t>
            </a:r>
            <a:endParaRPr lang="ja-JP" altLang="en-US" b="1" dirty="0">
              <a:solidFill>
                <a:schemeClr val="tx1">
                  <a:lumMod val="85000"/>
                  <a:lumOff val="15000"/>
                </a:schemeClr>
              </a:solidFill>
            </a:endParaRPr>
          </a:p>
        </p:txBody>
      </p:sp>
      <p:sp>
        <p:nvSpPr>
          <p:cNvPr id="17" name="テキスト ボックス 73"/>
          <p:cNvSpPr txBox="1">
            <a:spLocks noChangeArrowheads="1"/>
          </p:cNvSpPr>
          <p:nvPr/>
        </p:nvSpPr>
        <p:spPr bwMode="auto">
          <a:xfrm>
            <a:off x="5009766" y="3162325"/>
            <a:ext cx="550863" cy="369888"/>
          </a:xfrm>
          <a:prstGeom prst="rect">
            <a:avLst/>
          </a:prstGeom>
          <a:noFill/>
          <a:ln w="9525">
            <a:noFill/>
            <a:miter lim="800000"/>
            <a:headEnd/>
            <a:tailEnd/>
          </a:ln>
        </p:spPr>
        <p:txBody>
          <a:bodyPr wrap="none">
            <a:spAutoFit/>
          </a:bodyPr>
          <a:lstStyle/>
          <a:p>
            <a:pPr>
              <a:defRPr/>
            </a:pPr>
            <a:r>
              <a:rPr lang="en-US" altLang="ja-JP" b="1" dirty="0">
                <a:solidFill>
                  <a:schemeClr val="tx1">
                    <a:lumMod val="85000"/>
                    <a:lumOff val="15000"/>
                  </a:schemeClr>
                </a:solidFill>
              </a:rPr>
              <a:t>2010</a:t>
            </a:r>
            <a:endParaRPr lang="ja-JP" altLang="en-US" b="1" dirty="0">
              <a:solidFill>
                <a:schemeClr val="tx1">
                  <a:lumMod val="85000"/>
                  <a:lumOff val="15000"/>
                </a:schemeClr>
              </a:solidFill>
            </a:endParaRPr>
          </a:p>
        </p:txBody>
      </p:sp>
      <p:cxnSp>
        <p:nvCxnSpPr>
          <p:cNvPr id="18" name="直線コネクタ 17"/>
          <p:cNvCxnSpPr/>
          <p:nvPr/>
        </p:nvCxnSpPr>
        <p:spPr bwMode="auto">
          <a:xfrm rot="5400000">
            <a:off x="638585" y="2994844"/>
            <a:ext cx="192088"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bwMode="auto">
          <a:xfrm rot="5400000">
            <a:off x="1776822" y="2994844"/>
            <a:ext cx="192088"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bwMode="auto">
          <a:xfrm rot="5400000">
            <a:off x="2913472" y="2994844"/>
            <a:ext cx="192088"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bwMode="auto">
          <a:xfrm rot="5400000">
            <a:off x="4050122" y="2994844"/>
            <a:ext cx="192088"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bwMode="auto">
          <a:xfrm rot="5400000">
            <a:off x="5186772" y="2994844"/>
            <a:ext cx="192088"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bwMode="auto">
          <a:xfrm rot="5400000">
            <a:off x="6889267" y="2984526"/>
            <a:ext cx="193675"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4" name="テキスト ボックス 94"/>
          <p:cNvSpPr txBox="1">
            <a:spLocks noChangeArrowheads="1"/>
          </p:cNvSpPr>
          <p:nvPr/>
        </p:nvSpPr>
        <p:spPr bwMode="auto">
          <a:xfrm>
            <a:off x="6662068" y="3162325"/>
            <a:ext cx="685800" cy="369888"/>
          </a:xfrm>
          <a:prstGeom prst="rect">
            <a:avLst/>
          </a:prstGeom>
          <a:noFill/>
          <a:ln w="9525">
            <a:noFill/>
            <a:miter lim="800000"/>
            <a:headEnd/>
            <a:tailEnd/>
          </a:ln>
        </p:spPr>
        <p:txBody>
          <a:bodyPr wrap="none">
            <a:spAutoFit/>
          </a:bodyPr>
          <a:lstStyle/>
          <a:p>
            <a:pPr>
              <a:defRPr/>
            </a:pPr>
            <a:r>
              <a:rPr lang="en-US" altLang="ja-JP" b="1" dirty="0">
                <a:solidFill>
                  <a:schemeClr val="tx1">
                    <a:lumMod val="85000"/>
                    <a:lumOff val="15000"/>
                  </a:schemeClr>
                </a:solidFill>
              </a:rPr>
              <a:t>2011</a:t>
            </a:r>
            <a:endParaRPr lang="ja-JP" altLang="en-US" b="1" dirty="0">
              <a:solidFill>
                <a:schemeClr val="tx1">
                  <a:lumMod val="85000"/>
                  <a:lumOff val="15000"/>
                </a:schemeClr>
              </a:solidFill>
            </a:endParaRPr>
          </a:p>
        </p:txBody>
      </p:sp>
      <p:cxnSp>
        <p:nvCxnSpPr>
          <p:cNvPr id="25" name="直線矢印コネクタ 24"/>
          <p:cNvCxnSpPr/>
          <p:nvPr/>
        </p:nvCxnSpPr>
        <p:spPr bwMode="auto">
          <a:xfrm>
            <a:off x="610804" y="3081363"/>
            <a:ext cx="8211504" cy="1588"/>
          </a:xfrm>
          <a:prstGeom prst="straightConnector1">
            <a:avLst/>
          </a:prstGeom>
          <a:ln w="28575">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bwMode="auto">
          <a:xfrm>
            <a:off x="1009266" y="2186013"/>
            <a:ext cx="4284650" cy="1588"/>
          </a:xfrm>
          <a:prstGeom prst="straightConnector1">
            <a:avLst/>
          </a:prstGeom>
          <a:ln w="38100">
            <a:solidFill>
              <a:schemeClr val="accent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856866" y="1739925"/>
            <a:ext cx="5167313" cy="400050"/>
          </a:xfrm>
          <a:prstGeom prst="rect">
            <a:avLst/>
          </a:prstGeom>
          <a:noFill/>
        </p:spPr>
        <p:txBody>
          <a:bodyPr wrap="none">
            <a:spAutoFit/>
          </a:bodyPr>
          <a:lstStyle/>
          <a:p>
            <a:pPr>
              <a:defRPr/>
            </a:pPr>
            <a:r>
              <a:rPr lang="en-US" altLang="ja-JP" sz="2000" b="1" dirty="0">
                <a:solidFill>
                  <a:schemeClr val="accent2">
                    <a:lumMod val="75000"/>
                  </a:schemeClr>
                </a:solidFill>
              </a:rPr>
              <a:t>Next-generation DAQ Project @KEK DTP</a:t>
            </a:r>
            <a:endParaRPr lang="ja-JP" altLang="en-US" sz="2000" b="1" dirty="0">
              <a:solidFill>
                <a:schemeClr val="accent2">
                  <a:lumMod val="75000"/>
                </a:schemeClr>
              </a:solidFill>
            </a:endParaRPr>
          </a:p>
        </p:txBody>
      </p:sp>
      <p:sp>
        <p:nvSpPr>
          <p:cNvPr id="28" name="四角形吹き出し 27"/>
          <p:cNvSpPr/>
          <p:nvPr/>
        </p:nvSpPr>
        <p:spPr>
          <a:xfrm>
            <a:off x="5257912" y="4864125"/>
            <a:ext cx="1727200" cy="806450"/>
          </a:xfrm>
          <a:prstGeom prst="wedgeRectCallout">
            <a:avLst>
              <a:gd name="adj1" fmla="val -274"/>
              <a:gd name="adj2" fmla="val -269086"/>
            </a:avLst>
          </a:prstGeom>
          <a:solidFill>
            <a:schemeClr val="accent6">
              <a:lumMod val="5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b="1" dirty="0">
                <a:solidFill>
                  <a:schemeClr val="bg1"/>
                </a:solidFill>
              </a:rPr>
              <a:t>DAQ-Middleware </a:t>
            </a:r>
            <a:r>
              <a:rPr lang="en-US" altLang="ja-JP" sz="2400" b="1" dirty="0">
                <a:solidFill>
                  <a:schemeClr val="bg1"/>
                </a:solidFill>
              </a:rPr>
              <a:t>1.0.0</a:t>
            </a:r>
            <a:endParaRPr lang="ja-JP" altLang="en-US" sz="1600" b="1" dirty="0">
              <a:solidFill>
                <a:schemeClr val="bg1"/>
              </a:solidFill>
            </a:endParaRPr>
          </a:p>
        </p:txBody>
      </p:sp>
      <p:sp>
        <p:nvSpPr>
          <p:cNvPr id="29" name="四角形吹き出し 28"/>
          <p:cNvSpPr/>
          <p:nvPr/>
        </p:nvSpPr>
        <p:spPr>
          <a:xfrm>
            <a:off x="3268279" y="4832375"/>
            <a:ext cx="1684337" cy="696913"/>
          </a:xfrm>
          <a:prstGeom prst="wedgeRectCallout">
            <a:avLst>
              <a:gd name="adj1" fmla="val -19179"/>
              <a:gd name="adj2" fmla="val -295369"/>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b="1" dirty="0">
                <a:solidFill>
                  <a:schemeClr val="bg1"/>
                </a:solidFill>
              </a:rPr>
              <a:t>DAQ-Middleware 1.0-RC1</a:t>
            </a:r>
            <a:endParaRPr lang="ja-JP" altLang="en-US" sz="1600" b="1" dirty="0">
              <a:solidFill>
                <a:schemeClr val="bg1"/>
              </a:solidFill>
            </a:endParaRPr>
          </a:p>
        </p:txBody>
      </p:sp>
      <p:sp>
        <p:nvSpPr>
          <p:cNvPr id="30" name="AutoShape 17"/>
          <p:cNvSpPr>
            <a:spLocks noChangeArrowheads="1"/>
          </p:cNvSpPr>
          <p:nvPr/>
        </p:nvSpPr>
        <p:spPr bwMode="auto">
          <a:xfrm>
            <a:off x="1445829" y="4421213"/>
            <a:ext cx="1209675" cy="581025"/>
          </a:xfrm>
          <a:prstGeom prst="wedgeRectCallout">
            <a:avLst>
              <a:gd name="adj1" fmla="val 122249"/>
              <a:gd name="adj2" fmla="val -275118"/>
            </a:avLst>
          </a:prstGeom>
          <a:solidFill>
            <a:srgbClr val="00B0F0">
              <a:alpha val="70000"/>
            </a:srgbClr>
          </a:solidFill>
          <a:ln w="12700">
            <a:solidFill>
              <a:srgbClr val="0000FF"/>
            </a:solid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400" b="1" i="1" dirty="0">
                <a:solidFill>
                  <a:schemeClr val="bg1"/>
                </a:solidFill>
              </a:rPr>
              <a:t>MLF</a:t>
            </a:r>
          </a:p>
          <a:p>
            <a:pPr algn="ctr">
              <a:defRPr/>
            </a:pPr>
            <a:r>
              <a:rPr lang="en-US" altLang="ja-JP" sz="1400" b="1" i="1" dirty="0">
                <a:solidFill>
                  <a:schemeClr val="bg1"/>
                </a:solidFill>
              </a:rPr>
              <a:t>Pkg(RC1)</a:t>
            </a:r>
          </a:p>
        </p:txBody>
      </p:sp>
      <p:grpSp>
        <p:nvGrpSpPr>
          <p:cNvPr id="31" name="グループ化 35"/>
          <p:cNvGrpSpPr>
            <a:grpSpLocks/>
          </p:cNvGrpSpPr>
          <p:nvPr/>
        </p:nvGrpSpPr>
        <p:grpSpPr bwMode="auto">
          <a:xfrm>
            <a:off x="2784091" y="2273325"/>
            <a:ext cx="1636713" cy="669925"/>
            <a:chOff x="2962275" y="2838450"/>
            <a:chExt cx="1636713" cy="670079"/>
          </a:xfrm>
          <a:effectLst>
            <a:outerShdw blurRad="50800" dist="38100" dir="2700000" algn="tl" rotWithShape="0">
              <a:prstClr val="black">
                <a:alpha val="40000"/>
              </a:prstClr>
            </a:outerShdw>
          </a:effectLst>
        </p:grpSpPr>
        <p:sp>
          <p:nvSpPr>
            <p:cNvPr id="32" name="円形吹き出し 31"/>
            <p:cNvSpPr/>
            <p:nvPr/>
          </p:nvSpPr>
          <p:spPr>
            <a:xfrm>
              <a:off x="2962275" y="2838450"/>
              <a:ext cx="1636713" cy="630383"/>
            </a:xfrm>
            <a:prstGeom prst="wedgeEllipseCallout">
              <a:avLst>
                <a:gd name="adj1" fmla="val 1520"/>
                <a:gd name="adj2" fmla="val 7566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b="1" dirty="0"/>
            </a:p>
          </p:txBody>
        </p:sp>
        <p:sp>
          <p:nvSpPr>
            <p:cNvPr id="33" name="正方形/長方形 34"/>
            <p:cNvSpPr>
              <a:spLocks noChangeArrowheads="1"/>
            </p:cNvSpPr>
            <p:nvPr/>
          </p:nvSpPr>
          <p:spPr bwMode="auto">
            <a:xfrm>
              <a:off x="3119076" y="2862198"/>
              <a:ext cx="1377300" cy="646331"/>
            </a:xfrm>
            <a:prstGeom prst="rect">
              <a:avLst/>
            </a:prstGeom>
            <a:noFill/>
            <a:ln w="9525">
              <a:noFill/>
              <a:miter lim="800000"/>
              <a:headEnd/>
              <a:tailEnd/>
            </a:ln>
          </p:spPr>
          <p:txBody>
            <a:bodyPr wrap="none">
              <a:spAutoFit/>
            </a:bodyPr>
            <a:lstStyle/>
            <a:p>
              <a:pPr algn="ctr">
                <a:defRPr/>
              </a:pPr>
              <a:r>
                <a:rPr lang="en-US" altLang="ja-JP" b="1" dirty="0">
                  <a:solidFill>
                    <a:schemeClr val="bg1"/>
                  </a:solidFill>
                  <a:ea typeface="ＭＳ Ｐゴシック" pitchFamily="50" charset="-128"/>
                </a:rPr>
                <a:t>First Beam</a:t>
              </a:r>
            </a:p>
            <a:p>
              <a:pPr algn="ctr">
                <a:defRPr/>
              </a:pPr>
              <a:r>
                <a:rPr lang="en-US" altLang="ja-JP" b="1" dirty="0">
                  <a:solidFill>
                    <a:schemeClr val="bg1"/>
                  </a:solidFill>
                  <a:ea typeface="ＭＳ Ｐゴシック" pitchFamily="50" charset="-128"/>
                </a:rPr>
                <a:t>at MLF</a:t>
              </a:r>
              <a:endParaRPr lang="ja-JP" altLang="en-US" b="1" dirty="0">
                <a:solidFill>
                  <a:schemeClr val="bg1"/>
                </a:solidFill>
                <a:ea typeface="ＭＳ Ｐゴシック" pitchFamily="50" charset="-128"/>
              </a:endParaRPr>
            </a:p>
          </p:txBody>
        </p:sp>
      </p:grpSp>
      <p:grpSp>
        <p:nvGrpSpPr>
          <p:cNvPr id="34" name="グループ化 52"/>
          <p:cNvGrpSpPr>
            <a:grpSpLocks/>
          </p:cNvGrpSpPr>
          <p:nvPr/>
        </p:nvGrpSpPr>
        <p:grpSpPr bwMode="auto">
          <a:xfrm>
            <a:off x="5060566" y="1666900"/>
            <a:ext cx="3545718" cy="1336675"/>
            <a:chOff x="5238750" y="2232025"/>
            <a:chExt cx="3545718" cy="1336675"/>
          </a:xfrm>
        </p:grpSpPr>
        <p:cxnSp>
          <p:nvCxnSpPr>
            <p:cNvPr id="35" name="直線矢印コネクタ 34"/>
            <p:cNvCxnSpPr/>
            <p:nvPr/>
          </p:nvCxnSpPr>
          <p:spPr>
            <a:xfrm>
              <a:off x="5472100" y="2760663"/>
              <a:ext cx="3312368" cy="1588"/>
            </a:xfrm>
            <a:prstGeom prst="straightConnector1">
              <a:avLst/>
            </a:prstGeom>
            <a:ln w="38100">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テキスト ボックス 87"/>
            <p:cNvSpPr txBox="1">
              <a:spLocks noChangeArrowheads="1"/>
            </p:cNvSpPr>
            <p:nvPr/>
          </p:nvSpPr>
          <p:spPr bwMode="auto">
            <a:xfrm>
              <a:off x="6678613" y="2232025"/>
              <a:ext cx="1344612" cy="461963"/>
            </a:xfrm>
            <a:prstGeom prst="rect">
              <a:avLst/>
            </a:prstGeom>
            <a:noFill/>
            <a:ln w="9525">
              <a:noFill/>
              <a:miter lim="800000"/>
              <a:headEnd/>
              <a:tailEnd/>
            </a:ln>
          </p:spPr>
          <p:txBody>
            <a:bodyPr wrap="none">
              <a:spAutoFit/>
            </a:bodyPr>
            <a:lstStyle/>
            <a:p>
              <a:r>
                <a:rPr lang="en-US" altLang="ja-JP" sz="2400" b="1">
                  <a:solidFill>
                    <a:srgbClr val="0000FF"/>
                  </a:solidFill>
                </a:rPr>
                <a:t>Open-It </a:t>
              </a:r>
              <a:endParaRPr lang="ja-JP" altLang="en-US" sz="2400" b="1">
                <a:solidFill>
                  <a:srgbClr val="0000FF"/>
                </a:solidFill>
              </a:endParaRPr>
            </a:p>
          </p:txBody>
        </p:sp>
        <p:grpSp>
          <p:nvGrpSpPr>
            <p:cNvPr id="37" name="グループ化 37"/>
            <p:cNvGrpSpPr>
              <a:grpSpLocks/>
            </p:cNvGrpSpPr>
            <p:nvPr/>
          </p:nvGrpSpPr>
          <p:grpSpPr bwMode="auto">
            <a:xfrm>
              <a:off x="5238753" y="2879725"/>
              <a:ext cx="1689101" cy="688975"/>
              <a:chOff x="5360989" y="2879725"/>
              <a:chExt cx="1689655" cy="688438"/>
            </a:xfrm>
            <a:effectLst>
              <a:outerShdw blurRad="50800" dist="38100" dir="2700000" algn="tl" rotWithShape="0">
                <a:prstClr val="black">
                  <a:alpha val="40000"/>
                </a:prstClr>
              </a:outerShdw>
            </a:effectLst>
          </p:grpSpPr>
          <p:sp>
            <p:nvSpPr>
              <p:cNvPr id="38" name="円形吹き出し 37"/>
              <p:cNvSpPr/>
              <p:nvPr/>
            </p:nvSpPr>
            <p:spPr>
              <a:xfrm>
                <a:off x="5513439" y="2879725"/>
                <a:ext cx="1392695" cy="626574"/>
              </a:xfrm>
              <a:prstGeom prst="wedgeEllipseCallout">
                <a:avLst>
                  <a:gd name="adj1" fmla="val 1520"/>
                  <a:gd name="adj2" fmla="val 69167"/>
                </a:avLst>
              </a:prstGeom>
              <a:solidFill>
                <a:srgbClr val="0000FF"/>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dirty="0"/>
              </a:p>
            </p:txBody>
          </p:sp>
          <p:sp>
            <p:nvSpPr>
              <p:cNvPr id="39" name="正方形/長方形 36"/>
              <p:cNvSpPr>
                <a:spLocks noChangeArrowheads="1"/>
              </p:cNvSpPr>
              <p:nvPr/>
            </p:nvSpPr>
            <p:spPr bwMode="auto">
              <a:xfrm>
                <a:off x="5360989" y="2891055"/>
                <a:ext cx="1689655" cy="677108"/>
              </a:xfrm>
              <a:prstGeom prst="rect">
                <a:avLst/>
              </a:prstGeom>
              <a:noFill/>
              <a:ln w="9525">
                <a:noFill/>
                <a:miter lim="800000"/>
                <a:headEnd/>
                <a:tailEnd/>
              </a:ln>
            </p:spPr>
            <p:txBody>
              <a:bodyPr>
                <a:spAutoFit/>
              </a:bodyPr>
              <a:lstStyle/>
              <a:p>
                <a:pPr algn="ctr">
                  <a:defRPr/>
                </a:pPr>
                <a:r>
                  <a:rPr lang="en-US" altLang="ja-JP" sz="2000" b="1" dirty="0">
                    <a:solidFill>
                      <a:schemeClr val="bg1"/>
                    </a:solidFill>
                    <a:ea typeface="ＭＳ Ｐゴシック" pitchFamily="50" charset="-128"/>
                  </a:rPr>
                  <a:t>Open-It </a:t>
                </a:r>
                <a:r>
                  <a:rPr lang="en-US" altLang="ja-JP" b="1" dirty="0">
                    <a:solidFill>
                      <a:schemeClr val="bg1"/>
                    </a:solidFill>
                    <a:ea typeface="ＭＳ Ｐゴシック" pitchFamily="50" charset="-128"/>
                  </a:rPr>
                  <a:t>starts</a:t>
                </a:r>
                <a:endParaRPr lang="ja-JP" altLang="en-US" b="1" dirty="0">
                  <a:solidFill>
                    <a:schemeClr val="bg1"/>
                  </a:solidFill>
                  <a:ea typeface="ＭＳ Ｐゴシック" pitchFamily="50" charset="-128"/>
                </a:endParaRPr>
              </a:p>
            </p:txBody>
          </p:sp>
        </p:grpSp>
      </p:grpSp>
      <p:grpSp>
        <p:nvGrpSpPr>
          <p:cNvPr id="40" name="グループ化 43"/>
          <p:cNvGrpSpPr>
            <a:grpSpLocks/>
          </p:cNvGrpSpPr>
          <p:nvPr/>
        </p:nvGrpSpPr>
        <p:grpSpPr bwMode="auto">
          <a:xfrm>
            <a:off x="463166" y="2276500"/>
            <a:ext cx="1257300" cy="652463"/>
            <a:chOff x="641350" y="2841625"/>
            <a:chExt cx="1257300" cy="653256"/>
          </a:xfrm>
          <a:effectLst>
            <a:outerShdw blurRad="50800" dist="38100" dir="2700000" algn="tl" rotWithShape="0">
              <a:prstClr val="black">
                <a:alpha val="40000"/>
              </a:prstClr>
            </a:outerShdw>
          </a:effectLst>
        </p:grpSpPr>
        <p:sp>
          <p:nvSpPr>
            <p:cNvPr id="41" name="円形吹き出し 40"/>
            <p:cNvSpPr/>
            <p:nvPr/>
          </p:nvSpPr>
          <p:spPr>
            <a:xfrm>
              <a:off x="641350" y="2841625"/>
              <a:ext cx="1257300" cy="631004"/>
            </a:xfrm>
            <a:prstGeom prst="wedgeEllipseCallout">
              <a:avLst>
                <a:gd name="adj1" fmla="val 1520"/>
                <a:gd name="adj2" fmla="val 7566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2" name="正方形/長方形 39"/>
            <p:cNvSpPr>
              <a:spLocks noChangeArrowheads="1"/>
            </p:cNvSpPr>
            <p:nvPr/>
          </p:nvSpPr>
          <p:spPr bwMode="auto">
            <a:xfrm>
              <a:off x="785776" y="2848550"/>
              <a:ext cx="966931" cy="646331"/>
            </a:xfrm>
            <a:prstGeom prst="rect">
              <a:avLst/>
            </a:prstGeom>
            <a:noFill/>
            <a:ln w="9525">
              <a:noFill/>
              <a:miter lim="800000"/>
              <a:headEnd/>
              <a:tailEnd/>
            </a:ln>
          </p:spPr>
          <p:txBody>
            <a:bodyPr wrap="none">
              <a:spAutoFit/>
            </a:bodyPr>
            <a:lstStyle/>
            <a:p>
              <a:pPr algn="ctr">
                <a:defRPr/>
              </a:pPr>
              <a:r>
                <a:rPr lang="en-US" altLang="ja-JP" b="1" dirty="0">
                  <a:solidFill>
                    <a:schemeClr val="bg1"/>
                  </a:solidFill>
                  <a:ea typeface="ＭＳ Ｐゴシック" pitchFamily="50" charset="-128"/>
                </a:rPr>
                <a:t>Project</a:t>
              </a:r>
            </a:p>
            <a:p>
              <a:pPr algn="ctr">
                <a:defRPr/>
              </a:pPr>
              <a:r>
                <a:rPr lang="en-US" altLang="ja-JP" b="1" dirty="0">
                  <a:solidFill>
                    <a:schemeClr val="bg1"/>
                  </a:solidFill>
                  <a:ea typeface="ＭＳ Ｐゴシック" pitchFamily="50" charset="-128"/>
                </a:rPr>
                <a:t>starts</a:t>
              </a:r>
              <a:endParaRPr lang="ja-JP" altLang="en-US" b="1" dirty="0">
                <a:solidFill>
                  <a:schemeClr val="bg1"/>
                </a:solidFill>
                <a:ea typeface="ＭＳ Ｐゴシック" pitchFamily="50" charset="-128"/>
              </a:endParaRPr>
            </a:p>
          </p:txBody>
        </p:sp>
      </p:grpSp>
      <p:sp>
        <p:nvSpPr>
          <p:cNvPr id="43" name="AutoShape 17"/>
          <p:cNvSpPr>
            <a:spLocks noChangeArrowheads="1"/>
          </p:cNvSpPr>
          <p:nvPr/>
        </p:nvSpPr>
        <p:spPr bwMode="auto">
          <a:xfrm>
            <a:off x="2223704" y="3898925"/>
            <a:ext cx="1103312" cy="581025"/>
          </a:xfrm>
          <a:prstGeom prst="wedgeRectCallout">
            <a:avLst>
              <a:gd name="adj1" fmla="val 87472"/>
              <a:gd name="adj2" fmla="val -181383"/>
            </a:avLst>
          </a:prstGeom>
          <a:solidFill>
            <a:srgbClr val="00B0F0">
              <a:alpha val="60000"/>
            </a:srgbClr>
          </a:solidFill>
          <a:ln w="9525">
            <a:no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600" b="1" i="1" dirty="0">
                <a:solidFill>
                  <a:schemeClr val="bg1"/>
                </a:solidFill>
              </a:rPr>
              <a:t>MLF Pkg(RC2)</a:t>
            </a:r>
          </a:p>
        </p:txBody>
      </p:sp>
      <p:sp>
        <p:nvSpPr>
          <p:cNvPr id="44" name="AutoShape 17"/>
          <p:cNvSpPr>
            <a:spLocks noChangeArrowheads="1"/>
          </p:cNvSpPr>
          <p:nvPr/>
        </p:nvSpPr>
        <p:spPr bwMode="auto">
          <a:xfrm>
            <a:off x="2855529" y="3898925"/>
            <a:ext cx="965200" cy="581025"/>
          </a:xfrm>
          <a:prstGeom prst="wedgeRectCallout">
            <a:avLst>
              <a:gd name="adj1" fmla="val 57609"/>
              <a:gd name="adj2" fmla="val -193127"/>
            </a:avLst>
          </a:prstGeom>
          <a:solidFill>
            <a:srgbClr val="00B0F0">
              <a:alpha val="60000"/>
            </a:srgbClr>
          </a:solidFill>
          <a:ln w="9525">
            <a:no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600" b="1" i="1" dirty="0">
                <a:solidFill>
                  <a:schemeClr val="bg1"/>
                </a:solidFill>
              </a:rPr>
              <a:t>Oct. version</a:t>
            </a:r>
          </a:p>
        </p:txBody>
      </p:sp>
      <p:sp>
        <p:nvSpPr>
          <p:cNvPr id="45" name="AutoShape 17"/>
          <p:cNvSpPr>
            <a:spLocks noChangeArrowheads="1"/>
          </p:cNvSpPr>
          <p:nvPr/>
        </p:nvSpPr>
        <p:spPr bwMode="auto">
          <a:xfrm>
            <a:off x="3049204" y="3898925"/>
            <a:ext cx="965200" cy="581025"/>
          </a:xfrm>
          <a:prstGeom prst="wedgeRectCallout">
            <a:avLst>
              <a:gd name="adj1" fmla="val 42044"/>
              <a:gd name="adj2" fmla="val -188429"/>
            </a:avLst>
          </a:prstGeom>
          <a:solidFill>
            <a:srgbClr val="00B0F0">
              <a:alpha val="60000"/>
            </a:srgbClr>
          </a:solidFill>
          <a:ln w="9525">
            <a:no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600" b="1" i="1" dirty="0">
                <a:solidFill>
                  <a:schemeClr val="bg1"/>
                </a:solidFill>
              </a:rPr>
              <a:t>Nov. version</a:t>
            </a:r>
          </a:p>
        </p:txBody>
      </p:sp>
      <p:sp>
        <p:nvSpPr>
          <p:cNvPr id="46" name="AutoShape 17"/>
          <p:cNvSpPr>
            <a:spLocks noChangeArrowheads="1"/>
          </p:cNvSpPr>
          <p:nvPr/>
        </p:nvSpPr>
        <p:spPr bwMode="auto">
          <a:xfrm>
            <a:off x="3201604" y="3898925"/>
            <a:ext cx="965200" cy="581025"/>
          </a:xfrm>
          <a:prstGeom prst="wedgeRectCallout">
            <a:avLst>
              <a:gd name="adj1" fmla="val 39214"/>
              <a:gd name="adj2" fmla="val -190778"/>
            </a:avLst>
          </a:prstGeom>
          <a:solidFill>
            <a:srgbClr val="00B0F0">
              <a:alpha val="60000"/>
            </a:srgbClr>
          </a:solidFill>
          <a:ln w="9525">
            <a:no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600" b="1" i="1" dirty="0">
                <a:solidFill>
                  <a:schemeClr val="bg1"/>
                </a:solidFill>
              </a:rPr>
              <a:t>Dec. version</a:t>
            </a:r>
          </a:p>
        </p:txBody>
      </p:sp>
      <p:sp>
        <p:nvSpPr>
          <p:cNvPr id="47" name="AutoShape 17"/>
          <p:cNvSpPr>
            <a:spLocks noChangeArrowheads="1"/>
          </p:cNvSpPr>
          <p:nvPr/>
        </p:nvSpPr>
        <p:spPr bwMode="auto">
          <a:xfrm>
            <a:off x="4241416" y="3898925"/>
            <a:ext cx="965200" cy="581025"/>
          </a:xfrm>
          <a:prstGeom prst="wedgeRectCallout">
            <a:avLst>
              <a:gd name="adj1" fmla="val -25502"/>
              <a:gd name="adj2" fmla="val -193127"/>
            </a:avLst>
          </a:prstGeom>
          <a:solidFill>
            <a:srgbClr val="00B0F0">
              <a:alpha val="60000"/>
            </a:srgbClr>
          </a:solidFill>
          <a:ln w="9525">
            <a:no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600" b="1" i="1" dirty="0">
                <a:solidFill>
                  <a:schemeClr val="bg1"/>
                </a:solidFill>
              </a:rPr>
              <a:t>Apr. version</a:t>
            </a:r>
          </a:p>
        </p:txBody>
      </p:sp>
      <p:sp>
        <p:nvSpPr>
          <p:cNvPr id="48" name="AutoShape 17"/>
          <p:cNvSpPr>
            <a:spLocks noChangeArrowheads="1"/>
          </p:cNvSpPr>
          <p:nvPr/>
        </p:nvSpPr>
        <p:spPr bwMode="auto">
          <a:xfrm>
            <a:off x="4571616" y="3898925"/>
            <a:ext cx="963613" cy="581025"/>
          </a:xfrm>
          <a:prstGeom prst="wedgeRectCallout">
            <a:avLst>
              <a:gd name="adj1" fmla="val -33991"/>
              <a:gd name="adj2" fmla="val -195476"/>
            </a:avLst>
          </a:prstGeom>
          <a:solidFill>
            <a:srgbClr val="00B0F0">
              <a:alpha val="60000"/>
            </a:srgbClr>
          </a:solidFill>
          <a:ln w="9525">
            <a:no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600" b="1" i="1" dirty="0">
                <a:solidFill>
                  <a:schemeClr val="bg1"/>
                </a:solidFill>
              </a:rPr>
              <a:t>June version</a:t>
            </a:r>
          </a:p>
        </p:txBody>
      </p:sp>
      <p:sp>
        <p:nvSpPr>
          <p:cNvPr id="49" name="AutoShape 17"/>
          <p:cNvSpPr>
            <a:spLocks noChangeArrowheads="1"/>
          </p:cNvSpPr>
          <p:nvPr/>
        </p:nvSpPr>
        <p:spPr bwMode="auto">
          <a:xfrm>
            <a:off x="4846254" y="3898925"/>
            <a:ext cx="965200" cy="581025"/>
          </a:xfrm>
          <a:prstGeom prst="wedgeRectCallout">
            <a:avLst>
              <a:gd name="adj1" fmla="val -52386"/>
              <a:gd name="adj2" fmla="val -188429"/>
            </a:avLst>
          </a:prstGeom>
          <a:solidFill>
            <a:srgbClr val="00B0F0">
              <a:alpha val="60000"/>
            </a:srgbClr>
          </a:solidFill>
          <a:ln w="9525">
            <a:no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600" b="1" i="1" dirty="0">
                <a:solidFill>
                  <a:schemeClr val="bg1"/>
                </a:solidFill>
              </a:rPr>
              <a:t>July</a:t>
            </a:r>
          </a:p>
          <a:p>
            <a:pPr algn="ctr">
              <a:defRPr/>
            </a:pPr>
            <a:r>
              <a:rPr lang="en-US" altLang="ja-JP" sz="1600" b="1" i="1" dirty="0">
                <a:solidFill>
                  <a:schemeClr val="bg1"/>
                </a:solidFill>
              </a:rPr>
              <a:t>version</a:t>
            </a:r>
          </a:p>
        </p:txBody>
      </p:sp>
      <p:sp>
        <p:nvSpPr>
          <p:cNvPr id="50" name="AutoShape 17"/>
          <p:cNvSpPr>
            <a:spLocks noChangeArrowheads="1"/>
          </p:cNvSpPr>
          <p:nvPr/>
        </p:nvSpPr>
        <p:spPr bwMode="auto">
          <a:xfrm>
            <a:off x="5408229" y="3898925"/>
            <a:ext cx="965200" cy="581025"/>
          </a:xfrm>
          <a:prstGeom prst="wedgeRectCallout">
            <a:avLst>
              <a:gd name="adj1" fmla="val -86098"/>
              <a:gd name="adj2" fmla="val -195476"/>
            </a:avLst>
          </a:prstGeom>
          <a:solidFill>
            <a:srgbClr val="00B0F0">
              <a:alpha val="60000"/>
            </a:srgbClr>
          </a:solidFill>
          <a:ln w="9525">
            <a:no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600" b="1" i="1" dirty="0">
                <a:solidFill>
                  <a:schemeClr val="bg1"/>
                </a:solidFill>
              </a:rPr>
              <a:t>Oct.</a:t>
            </a:r>
          </a:p>
          <a:p>
            <a:pPr algn="ctr">
              <a:defRPr/>
            </a:pPr>
            <a:r>
              <a:rPr lang="en-US" altLang="ja-JP" sz="1600" b="1" i="1" dirty="0">
                <a:solidFill>
                  <a:schemeClr val="bg1"/>
                </a:solidFill>
              </a:rPr>
              <a:t>version</a:t>
            </a:r>
          </a:p>
        </p:txBody>
      </p:sp>
      <p:pic>
        <p:nvPicPr>
          <p:cNvPr id="51" name="Picture 4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2666" y="5145113"/>
            <a:ext cx="1084263" cy="577850"/>
          </a:xfrm>
          <a:prstGeom prst="rect">
            <a:avLst/>
          </a:prstGeom>
          <a:noFill/>
          <a:ln w="9525">
            <a:noFill/>
            <a:miter lim="800000"/>
            <a:headEnd/>
            <a:tailEnd/>
          </a:ln>
        </p:spPr>
      </p:pic>
      <p:sp>
        <p:nvSpPr>
          <p:cNvPr id="52" name="四角形吹き出し 51"/>
          <p:cNvSpPr/>
          <p:nvPr/>
        </p:nvSpPr>
        <p:spPr>
          <a:xfrm>
            <a:off x="7094116" y="4844095"/>
            <a:ext cx="1727200" cy="806450"/>
          </a:xfrm>
          <a:prstGeom prst="wedgeRectCallout">
            <a:avLst>
              <a:gd name="adj1" fmla="val -13053"/>
              <a:gd name="adj2" fmla="val -267783"/>
            </a:avLst>
          </a:prstGeom>
          <a:solidFill>
            <a:schemeClr val="accent6">
              <a:lumMod val="5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b="1">
                <a:solidFill>
                  <a:schemeClr val="bg1"/>
                </a:solidFill>
              </a:rPr>
              <a:t>DAQ-Middleware </a:t>
            </a:r>
            <a:r>
              <a:rPr lang="en-US" altLang="ja-JP" sz="2400" b="1" smtClean="0">
                <a:solidFill>
                  <a:schemeClr val="bg1"/>
                </a:solidFill>
              </a:rPr>
              <a:t>1.1.0</a:t>
            </a:r>
            <a:endParaRPr lang="ja-JP" altLang="en-US" sz="1600" b="1"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開発体制</a:t>
            </a:r>
            <a:endParaRPr kumimoji="1" lang="ja-JP" altLang="en-US"/>
          </a:p>
        </p:txBody>
      </p:sp>
      <p:sp>
        <p:nvSpPr>
          <p:cNvPr id="3" name="コンテンツ プレースホルダ 2"/>
          <p:cNvSpPr>
            <a:spLocks noGrp="1"/>
          </p:cNvSpPr>
          <p:nvPr>
            <p:ph idx="1"/>
          </p:nvPr>
        </p:nvSpPr>
        <p:spPr/>
        <p:txBody>
          <a:bodyPr/>
          <a:lstStyle/>
          <a:p>
            <a:r>
              <a:rPr kumimoji="1" lang="en-US" altLang="ja-JP" smtClean="0"/>
              <a:t>2010</a:t>
            </a:r>
            <a:r>
              <a:rPr kumimoji="1" lang="ja-JP" altLang="en-US" smtClean="0"/>
              <a:t>年４月 </a:t>
            </a:r>
            <a:r>
              <a:rPr kumimoji="1" lang="en-US" altLang="ja-JP" smtClean="0"/>
              <a:t>DAQ-Middleware Core </a:t>
            </a:r>
            <a:r>
              <a:rPr kumimoji="1" lang="ja-JP" altLang="en-US" smtClean="0"/>
              <a:t>グループ結成</a:t>
            </a:r>
            <a:endParaRPr kumimoji="1" lang="en-US" altLang="ja-JP" smtClean="0"/>
          </a:p>
          <a:p>
            <a:r>
              <a:rPr lang="ja-JP" altLang="en-US" smtClean="0"/>
              <a:t>メンバー</a:t>
            </a:r>
            <a:endParaRPr lang="en-US" altLang="ja-JP" smtClean="0"/>
          </a:p>
          <a:p>
            <a:pPr lvl="1"/>
            <a:r>
              <a:rPr kumimoji="1" lang="ja-JP" altLang="en-US" smtClean="0"/>
              <a:t>仲吉、千代、安、井上 </a:t>
            </a:r>
            <a:r>
              <a:rPr kumimoji="1" lang="en-US" altLang="ja-JP" smtClean="0"/>
              <a:t>(KEK)</a:t>
            </a:r>
          </a:p>
          <a:p>
            <a:pPr lvl="1"/>
            <a:r>
              <a:rPr lang="ja-JP" altLang="en-US" smtClean="0"/>
              <a:t>長坂 </a:t>
            </a:r>
            <a:r>
              <a:rPr lang="en-US" altLang="ja-JP" smtClean="0"/>
              <a:t>(</a:t>
            </a:r>
            <a:r>
              <a:rPr lang="ja-JP" altLang="en-US" smtClean="0"/>
              <a:t>広島工業大学</a:t>
            </a:r>
            <a:r>
              <a:rPr lang="en-US" altLang="ja-JP" smtClean="0"/>
              <a:t>)</a:t>
            </a:r>
          </a:p>
          <a:p>
            <a:pPr lvl="1"/>
            <a:r>
              <a:rPr lang="ja-JP" altLang="en-US" smtClean="0"/>
              <a:t>味村 </a:t>
            </a:r>
            <a:r>
              <a:rPr lang="en-US" altLang="ja-JP" smtClean="0"/>
              <a:t>(</a:t>
            </a:r>
            <a:r>
              <a:rPr lang="ja-JP" altLang="en-US" smtClean="0"/>
              <a:t>大阪大学</a:t>
            </a:r>
            <a:r>
              <a:rPr lang="en-US" altLang="ja-JP" smtClean="0"/>
              <a:t>)</a:t>
            </a:r>
          </a:p>
          <a:p>
            <a:pPr lvl="1"/>
            <a:r>
              <a:rPr lang="ja-JP" altLang="en-US" smtClean="0"/>
              <a:t>神</a:t>
            </a:r>
            <a:r>
              <a:rPr kumimoji="1" lang="ja-JP" altLang="en-US" smtClean="0"/>
              <a:t>徳、安藤 </a:t>
            </a:r>
            <a:r>
              <a:rPr kumimoji="1" lang="en-US" altLang="ja-JP" smtClean="0"/>
              <a:t>(</a:t>
            </a:r>
            <a:r>
              <a:rPr kumimoji="1" lang="ja-JP" altLang="en-US" smtClean="0"/>
              <a:t>産業技術総合研究所</a:t>
            </a:r>
            <a:r>
              <a:rPr kumimoji="1" lang="en-US" altLang="ja-JP" smtClean="0"/>
              <a:t>)</a:t>
            </a:r>
          </a:p>
          <a:p>
            <a:pPr lvl="1"/>
            <a:r>
              <a:rPr kumimoji="1" lang="ja-JP" altLang="en-US" smtClean="0"/>
              <a:t>和田 </a:t>
            </a:r>
            <a:r>
              <a:rPr kumimoji="1" lang="en-US" altLang="ja-JP" smtClean="0"/>
              <a:t>( (</a:t>
            </a:r>
            <a:r>
              <a:rPr kumimoji="1" lang="ja-JP" altLang="en-US" smtClean="0"/>
              <a:t>株</a:t>
            </a:r>
            <a:r>
              <a:rPr kumimoji="1" lang="en-US" altLang="ja-JP" smtClean="0"/>
              <a:t>) Bee Beans Technologies</a:t>
            </a:r>
            <a:r>
              <a:rPr lang="en-US" altLang="ja-JP" smtClean="0"/>
              <a:t>)</a:t>
            </a:r>
            <a:endParaRPr kumimoji="1" lang="en-US" altLang="ja-JP" smtClean="0"/>
          </a:p>
          <a:p>
            <a:pPr lvl="1"/>
            <a:endParaRPr kumimoji="1" lang="ja-JP" altLang="en-US"/>
          </a:p>
        </p:txBody>
      </p:sp>
      <p:sp>
        <p:nvSpPr>
          <p:cNvPr id="6" name="フッター プレースホルダ 5"/>
          <p:cNvSpPr>
            <a:spLocks noGrp="1"/>
          </p:cNvSpPr>
          <p:nvPr>
            <p:ph type="ftr" sz="quarter" idx="11"/>
          </p:nvPr>
        </p:nvSpPr>
        <p:spPr/>
        <p:txBody>
          <a:bodyPr/>
          <a:lstStyle/>
          <a:p>
            <a:r>
              <a:rPr kumimoji="1" lang="ja-JP" altLang="en-US" smtClean="0"/>
              <a:t>データ収集システムの実装</a:t>
            </a:r>
            <a:endParaRPr kumimoji="1" lang="ja-JP" altLang="en-US"/>
          </a:p>
        </p:txBody>
      </p:sp>
      <p:sp>
        <p:nvSpPr>
          <p:cNvPr id="7" name="日付プレースホルダ 6"/>
          <p:cNvSpPr>
            <a:spLocks noGrp="1"/>
          </p:cNvSpPr>
          <p:nvPr>
            <p:ph type="dt" sz="half" idx="10"/>
          </p:nvPr>
        </p:nvSpPr>
        <p:spPr/>
        <p:txBody>
          <a:bodyPr/>
          <a:lstStyle/>
          <a:p>
            <a:r>
              <a:rPr kumimoji="1" lang="en-US" altLang="ja-JP" smtClean="0"/>
              <a:t>2011-07-28</a:t>
            </a:r>
            <a:endParaRPr kumimoji="1" lang="ja-JP" altLang="en-US"/>
          </a:p>
        </p:txBody>
      </p:sp>
      <p:sp>
        <p:nvSpPr>
          <p:cNvPr id="8" name="スライド番号プレースホルダ 7"/>
          <p:cNvSpPr>
            <a:spLocks noGrp="1"/>
          </p:cNvSpPr>
          <p:nvPr>
            <p:ph type="sldNum" sz="quarter" idx="12"/>
          </p:nvPr>
        </p:nvSpPr>
        <p:spPr/>
        <p:txBody>
          <a:bodyPr/>
          <a:lstStyle/>
          <a:p>
            <a:fld id="{08470B2B-695B-45E3-9C20-99F8EF8DD10C}" type="slidenum">
              <a:rPr kumimoji="1" lang="ja-JP" altLang="en-US" smtClean="0"/>
              <a:pPr/>
              <a:t>24</a:t>
            </a:fld>
            <a:endParaRPr kumimoji="1" lang="ja-JP"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学会発表、展示会等</a:t>
            </a:r>
            <a:endParaRPr kumimoji="1" lang="ja-JP" altLang="en-US"/>
          </a:p>
        </p:txBody>
      </p:sp>
      <p:sp>
        <p:nvSpPr>
          <p:cNvPr id="3" name="コンテンツ プレースホルダ 2"/>
          <p:cNvSpPr>
            <a:spLocks noGrp="1"/>
          </p:cNvSpPr>
          <p:nvPr>
            <p:ph idx="1"/>
          </p:nvPr>
        </p:nvSpPr>
        <p:spPr/>
        <p:txBody>
          <a:bodyPr/>
          <a:lstStyle/>
          <a:p>
            <a:r>
              <a:rPr kumimoji="1" lang="en-US" altLang="ja-JP" smtClean="0"/>
              <a:t>CHEP (International Conference on Computing in High Energy and Nuclear Physics)</a:t>
            </a:r>
          </a:p>
          <a:p>
            <a:r>
              <a:rPr kumimoji="1" lang="ja-JP" altLang="en-US" smtClean="0"/>
              <a:t>物理学会</a:t>
            </a:r>
            <a:endParaRPr kumimoji="1" lang="en-US" altLang="ja-JP" smtClean="0"/>
          </a:p>
          <a:p>
            <a:r>
              <a:rPr lang="ja-JP" altLang="en-US" smtClean="0"/>
              <a:t>中性子科学会</a:t>
            </a:r>
            <a:endParaRPr lang="en-US" altLang="ja-JP" smtClean="0"/>
          </a:p>
          <a:p>
            <a:r>
              <a:rPr kumimoji="1" lang="ja-JP" altLang="en-US" smtClean="0"/>
              <a:t>ＴＸテクノロジーショーケース </a:t>
            </a:r>
            <a:r>
              <a:rPr kumimoji="1" lang="en-US" altLang="ja-JP" smtClean="0"/>
              <a:t>in </a:t>
            </a:r>
            <a:r>
              <a:rPr kumimoji="1" lang="ja-JP" altLang="en-US" smtClean="0"/>
              <a:t>つくば</a:t>
            </a:r>
            <a:endParaRPr kumimoji="1" lang="en-US" altLang="ja-JP" smtClean="0"/>
          </a:p>
          <a:p>
            <a:r>
              <a:rPr lang="ja-JP" altLang="en-US" smtClean="0"/>
              <a:t>イノベーションジャパン</a:t>
            </a:r>
            <a:endParaRPr lang="en-US" altLang="ja-JP" smtClean="0"/>
          </a:p>
          <a:p>
            <a:r>
              <a:rPr kumimoji="1" lang="ja-JP" altLang="en-US" smtClean="0"/>
              <a:t>産総研オープンラボ</a:t>
            </a:r>
            <a:endParaRPr kumimoji="1" lang="ja-JP" altLang="en-US"/>
          </a:p>
        </p:txBody>
      </p:sp>
      <p:sp>
        <p:nvSpPr>
          <p:cNvPr id="6" name="フッター プレースホルダ 5"/>
          <p:cNvSpPr>
            <a:spLocks noGrp="1"/>
          </p:cNvSpPr>
          <p:nvPr>
            <p:ph type="ftr" sz="quarter" idx="11"/>
          </p:nvPr>
        </p:nvSpPr>
        <p:spPr/>
        <p:txBody>
          <a:bodyPr/>
          <a:lstStyle/>
          <a:p>
            <a:r>
              <a:rPr kumimoji="1" lang="ja-JP" altLang="en-US" smtClean="0"/>
              <a:t>データ収集システムの実装</a:t>
            </a:r>
            <a:endParaRPr kumimoji="1" lang="ja-JP" altLang="en-US"/>
          </a:p>
        </p:txBody>
      </p:sp>
      <p:sp>
        <p:nvSpPr>
          <p:cNvPr id="7" name="日付プレースホルダ 6"/>
          <p:cNvSpPr>
            <a:spLocks noGrp="1"/>
          </p:cNvSpPr>
          <p:nvPr>
            <p:ph type="dt" sz="half" idx="10"/>
          </p:nvPr>
        </p:nvSpPr>
        <p:spPr/>
        <p:txBody>
          <a:bodyPr/>
          <a:lstStyle/>
          <a:p>
            <a:r>
              <a:rPr kumimoji="1" lang="en-US" altLang="ja-JP" smtClean="0"/>
              <a:t>2011-07-28</a:t>
            </a:r>
            <a:endParaRPr kumimoji="1" lang="ja-JP" altLang="en-US"/>
          </a:p>
        </p:txBody>
      </p:sp>
      <p:sp>
        <p:nvSpPr>
          <p:cNvPr id="8" name="スライド番号プレースホルダ 7"/>
          <p:cNvSpPr>
            <a:spLocks noGrp="1"/>
          </p:cNvSpPr>
          <p:nvPr>
            <p:ph type="sldNum" sz="quarter" idx="12"/>
          </p:nvPr>
        </p:nvSpPr>
        <p:spPr/>
        <p:txBody>
          <a:bodyPr/>
          <a:lstStyle/>
          <a:p>
            <a:fld id="{08470B2B-695B-45E3-9C20-99F8EF8DD10C}" type="slidenum">
              <a:rPr kumimoji="1" lang="ja-JP" altLang="en-US" smtClean="0"/>
              <a:pPr/>
              <a:t>25</a:t>
            </a:fld>
            <a:endParaRPr kumimoji="1" lang="ja-JP"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a:xfrm>
            <a:off x="2843808" y="2636912"/>
            <a:ext cx="4752528" cy="1800200"/>
          </a:xfrm>
        </p:spPr>
        <p:txBody>
          <a:bodyPr>
            <a:normAutofit/>
          </a:bodyPr>
          <a:lstStyle/>
          <a:p>
            <a:pPr>
              <a:buNone/>
            </a:pPr>
            <a:r>
              <a:rPr lang="ja-JP" altLang="en-US" sz="7200" smtClean="0"/>
              <a:t>性能測定</a:t>
            </a:r>
            <a:endParaRPr kumimoji="1" lang="ja-JP" altLang="en-US" sz="7200"/>
          </a:p>
        </p:txBody>
      </p:sp>
      <p:sp>
        <p:nvSpPr>
          <p:cNvPr id="4" name="日付プレースホルダ 3"/>
          <p:cNvSpPr>
            <a:spLocks noGrp="1"/>
          </p:cNvSpPr>
          <p:nvPr>
            <p:ph type="dt" sz="half" idx="10"/>
          </p:nvPr>
        </p:nvSpPr>
        <p:spPr/>
        <p:txBody>
          <a:bodyPr/>
          <a:lstStyle/>
          <a:p>
            <a:r>
              <a:rPr kumimoji="1" lang="en-US" altLang="ja-JP" smtClean="0"/>
              <a:t>2011-08-03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2011</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26</a:t>
            </a:fld>
            <a:endParaRPr kumimoji="1" lang="ja-JP"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3388"/>
            <a:ext cx="8229600" cy="1143000"/>
          </a:xfrm>
        </p:spPr>
        <p:txBody>
          <a:bodyPr/>
          <a:lstStyle/>
          <a:p>
            <a:r>
              <a:rPr kumimoji="1" lang="ja-JP" altLang="en-US" smtClean="0"/>
              <a:t>性能測定 </a:t>
            </a:r>
            <a:r>
              <a:rPr kumimoji="1" lang="en-US" altLang="ja-JP" smtClean="0"/>
              <a:t>(Ethernet)</a:t>
            </a:r>
            <a:endParaRPr kumimoji="1" lang="ja-JP" altLang="en-US"/>
          </a:p>
        </p:txBody>
      </p:sp>
      <p:grpSp>
        <p:nvGrpSpPr>
          <p:cNvPr id="3" name="グループ化 300"/>
          <p:cNvGrpSpPr>
            <a:grpSpLocks/>
          </p:cNvGrpSpPr>
          <p:nvPr/>
        </p:nvGrpSpPr>
        <p:grpSpPr bwMode="auto">
          <a:xfrm>
            <a:off x="395536" y="1524488"/>
            <a:ext cx="3312368" cy="1508468"/>
            <a:chOff x="15422563" y="11830056"/>
            <a:chExt cx="6022975" cy="2742892"/>
          </a:xfrm>
        </p:grpSpPr>
        <p:grpSp>
          <p:nvGrpSpPr>
            <p:cNvPr id="4" name="グループ化 420"/>
            <p:cNvGrpSpPr>
              <a:grpSpLocks/>
            </p:cNvGrpSpPr>
            <p:nvPr/>
          </p:nvGrpSpPr>
          <p:grpSpPr bwMode="auto">
            <a:xfrm>
              <a:off x="15422563" y="11830056"/>
              <a:ext cx="6022975" cy="2742892"/>
              <a:chOff x="15320736" y="10839450"/>
              <a:chExt cx="6023428" cy="2742591"/>
            </a:xfrm>
          </p:grpSpPr>
          <p:sp>
            <p:nvSpPr>
              <p:cNvPr id="10" name="円/楕円 292"/>
              <p:cNvSpPr>
                <a:spLocks noChangeArrowheads="1"/>
              </p:cNvSpPr>
              <p:nvPr/>
            </p:nvSpPr>
            <p:spPr bwMode="auto">
              <a:xfrm>
                <a:off x="16380287" y="10839450"/>
                <a:ext cx="1582057" cy="856343"/>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i="0"/>
                  <a:t>Source</a:t>
                </a:r>
                <a:endParaRPr lang="ja-JP" altLang="en-US" sz="1100" i="0"/>
              </a:p>
            </p:txBody>
          </p:sp>
          <p:sp>
            <p:nvSpPr>
              <p:cNvPr id="11" name="円/楕円 293"/>
              <p:cNvSpPr>
                <a:spLocks noChangeArrowheads="1"/>
              </p:cNvSpPr>
              <p:nvPr/>
            </p:nvSpPr>
            <p:spPr bwMode="auto">
              <a:xfrm>
                <a:off x="18390479" y="10861224"/>
                <a:ext cx="1582057" cy="856343"/>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i="0"/>
                  <a:t>Sink</a:t>
                </a:r>
                <a:endParaRPr lang="ja-JP" altLang="en-US" sz="1100" i="0"/>
              </a:p>
            </p:txBody>
          </p:sp>
          <p:cxnSp>
            <p:nvCxnSpPr>
              <p:cNvPr id="12" name="直線コネクタ 295"/>
              <p:cNvCxnSpPr>
                <a:cxnSpLocks noChangeShapeType="1"/>
              </p:cNvCxnSpPr>
              <p:nvPr/>
            </p:nvCxnSpPr>
            <p:spPr bwMode="auto">
              <a:xfrm>
                <a:off x="15320736" y="13553621"/>
                <a:ext cx="6023428" cy="1"/>
              </a:xfrm>
              <a:prstGeom prst="line">
                <a:avLst/>
              </a:prstGeom>
              <a:noFill/>
              <a:ln w="9525" algn="ctr">
                <a:solidFill>
                  <a:schemeClr val="tx1"/>
                </a:solidFill>
                <a:round/>
                <a:headEnd/>
                <a:tailEnd/>
              </a:ln>
            </p:spPr>
          </p:cxnSp>
          <p:cxnSp>
            <p:nvCxnSpPr>
              <p:cNvPr id="13" name="直線コネクタ 312"/>
              <p:cNvCxnSpPr>
                <a:cxnSpLocks noChangeShapeType="1"/>
              </p:cNvCxnSpPr>
              <p:nvPr/>
            </p:nvCxnSpPr>
            <p:spPr bwMode="auto">
              <a:xfrm rot="16200000" flipH="1">
                <a:off x="17053411" y="13386286"/>
                <a:ext cx="325872" cy="181"/>
              </a:xfrm>
              <a:prstGeom prst="line">
                <a:avLst/>
              </a:prstGeom>
              <a:noFill/>
              <a:ln w="9525" algn="ctr">
                <a:solidFill>
                  <a:schemeClr val="tx1"/>
                </a:solidFill>
                <a:round/>
                <a:headEnd/>
                <a:tailEnd/>
              </a:ln>
            </p:spPr>
          </p:cxnSp>
          <p:cxnSp>
            <p:nvCxnSpPr>
              <p:cNvPr id="14" name="直線コネクタ 313"/>
              <p:cNvCxnSpPr>
                <a:cxnSpLocks noChangeShapeType="1"/>
              </p:cNvCxnSpPr>
              <p:nvPr/>
            </p:nvCxnSpPr>
            <p:spPr bwMode="auto">
              <a:xfrm rot="16200000" flipH="1">
                <a:off x="19044149" y="13386272"/>
                <a:ext cx="325872" cy="181"/>
              </a:xfrm>
              <a:prstGeom prst="line">
                <a:avLst/>
              </a:prstGeom>
              <a:noFill/>
              <a:ln w="9525" algn="ctr">
                <a:solidFill>
                  <a:schemeClr val="tx1"/>
                </a:solidFill>
                <a:round/>
                <a:headEnd/>
                <a:tailEnd/>
              </a:ln>
            </p:spPr>
          </p:cxnSp>
          <p:sp>
            <p:nvSpPr>
              <p:cNvPr id="15" name="テキスト ボックス 314"/>
              <p:cNvSpPr txBox="1">
                <a:spLocks noChangeArrowheads="1"/>
              </p:cNvSpPr>
              <p:nvPr/>
            </p:nvSpPr>
            <p:spPr bwMode="auto">
              <a:xfrm>
                <a:off x="20035838" y="13106400"/>
                <a:ext cx="1245291" cy="475641"/>
              </a:xfrm>
              <a:prstGeom prst="rect">
                <a:avLst/>
              </a:prstGeom>
              <a:noFill/>
              <a:ln w="9525">
                <a:noFill/>
                <a:miter lim="800000"/>
                <a:headEnd/>
                <a:tailEnd/>
              </a:ln>
            </p:spPr>
            <p:txBody>
              <a:bodyPr wrap="none">
                <a:spAutoFit/>
              </a:bodyPr>
              <a:lstStyle/>
              <a:p>
                <a:r>
                  <a:rPr lang="en-US" altLang="ja-JP" sz="1100" i="0"/>
                  <a:t>Ethernet</a:t>
                </a:r>
                <a:endParaRPr lang="ja-JP" altLang="en-US" sz="1100" i="0"/>
              </a:p>
            </p:txBody>
          </p:sp>
          <p:grpSp>
            <p:nvGrpSpPr>
              <p:cNvPr id="5" name="グループ化 339"/>
              <p:cNvGrpSpPr>
                <a:grpSpLocks/>
              </p:cNvGrpSpPr>
              <p:nvPr/>
            </p:nvGrpSpPr>
            <p:grpSpPr bwMode="auto">
              <a:xfrm>
                <a:off x="17794247" y="11579877"/>
                <a:ext cx="790959" cy="1924052"/>
                <a:chOff x="18173700" y="14020800"/>
                <a:chExt cx="628650" cy="877094"/>
              </a:xfrm>
            </p:grpSpPr>
            <p:cxnSp>
              <p:nvCxnSpPr>
                <p:cNvPr id="17" name="直線矢印コネクタ 332"/>
                <p:cNvCxnSpPr>
                  <a:cxnSpLocks noChangeShapeType="1"/>
                </p:cNvCxnSpPr>
                <p:nvPr/>
              </p:nvCxnSpPr>
              <p:spPr bwMode="auto">
                <a:xfrm rot="5400000" flipH="1" flipV="1">
                  <a:off x="18363406" y="14458950"/>
                  <a:ext cx="877094" cy="794"/>
                </a:xfrm>
                <a:prstGeom prst="straightConnector1">
                  <a:avLst/>
                </a:prstGeom>
                <a:noFill/>
                <a:ln w="9525" algn="ctr">
                  <a:solidFill>
                    <a:schemeClr val="tx1"/>
                  </a:solidFill>
                  <a:round/>
                  <a:headEnd/>
                  <a:tailEnd type="arrow" w="med" len="med"/>
                </a:ln>
              </p:spPr>
            </p:cxnSp>
            <p:cxnSp>
              <p:nvCxnSpPr>
                <p:cNvPr id="18" name="直線コネクタ 335"/>
                <p:cNvCxnSpPr>
                  <a:cxnSpLocks noChangeShapeType="1"/>
                </p:cNvCxnSpPr>
                <p:nvPr/>
              </p:nvCxnSpPr>
              <p:spPr bwMode="auto">
                <a:xfrm>
                  <a:off x="18173700" y="14897102"/>
                  <a:ext cx="628650" cy="0"/>
                </a:xfrm>
                <a:prstGeom prst="line">
                  <a:avLst/>
                </a:prstGeom>
                <a:noFill/>
                <a:ln w="9525" algn="ctr">
                  <a:solidFill>
                    <a:schemeClr val="tx1"/>
                  </a:solidFill>
                  <a:round/>
                  <a:headEnd/>
                  <a:tailEnd/>
                </a:ln>
              </p:spPr>
            </p:cxnSp>
            <p:cxnSp>
              <p:nvCxnSpPr>
                <p:cNvPr id="19" name="直線コネクタ 338"/>
                <p:cNvCxnSpPr>
                  <a:cxnSpLocks noChangeShapeType="1"/>
                </p:cNvCxnSpPr>
                <p:nvPr/>
              </p:nvCxnSpPr>
              <p:spPr bwMode="auto">
                <a:xfrm rot="5400000" flipH="1" flipV="1">
                  <a:off x="17750034" y="14458604"/>
                  <a:ext cx="857401" cy="10069"/>
                </a:xfrm>
                <a:prstGeom prst="line">
                  <a:avLst/>
                </a:prstGeom>
                <a:noFill/>
                <a:ln w="9525" algn="ctr">
                  <a:solidFill>
                    <a:schemeClr val="tx1"/>
                  </a:solidFill>
                  <a:round/>
                  <a:headEnd/>
                  <a:tailEnd/>
                </a:ln>
              </p:spPr>
            </p:cxnSp>
          </p:grpSp>
        </p:grpSp>
        <p:pic>
          <p:nvPicPr>
            <p:cNvPr id="8" name="Picture 297" descr="C:\Documents and Settings\sendai\デスクトップ\DPC031.wmf"/>
            <p:cNvPicPr>
              <a:picLocks noChangeAspect="1" noChangeArrowheads="1"/>
            </p:cNvPicPr>
            <p:nvPr/>
          </p:nvPicPr>
          <p:blipFill>
            <a:blip r:embed="rId2" cstate="print"/>
            <a:srcRect/>
            <a:stretch>
              <a:fillRect/>
            </a:stretch>
          </p:blipFill>
          <p:spPr bwMode="auto">
            <a:xfrm flipH="1">
              <a:off x="16850310" y="12983036"/>
              <a:ext cx="892405" cy="1222479"/>
            </a:xfrm>
            <a:prstGeom prst="rect">
              <a:avLst/>
            </a:prstGeom>
            <a:noFill/>
            <a:ln w="9525">
              <a:noFill/>
              <a:miter lim="800000"/>
              <a:headEnd/>
              <a:tailEnd/>
            </a:ln>
          </p:spPr>
        </p:pic>
        <p:pic>
          <p:nvPicPr>
            <p:cNvPr id="9" name="Picture 297" descr="C:\Documents and Settings\sendai\デスクトップ\DPC031.wmf"/>
            <p:cNvPicPr>
              <a:picLocks noChangeAspect="1" noChangeArrowheads="1"/>
            </p:cNvPicPr>
            <p:nvPr/>
          </p:nvPicPr>
          <p:blipFill>
            <a:blip r:embed="rId2" cstate="print"/>
            <a:srcRect/>
            <a:stretch>
              <a:fillRect/>
            </a:stretch>
          </p:blipFill>
          <p:spPr bwMode="auto">
            <a:xfrm flipH="1">
              <a:off x="18807446" y="12986472"/>
              <a:ext cx="892405" cy="1222479"/>
            </a:xfrm>
            <a:prstGeom prst="rect">
              <a:avLst/>
            </a:prstGeom>
            <a:noFill/>
            <a:ln w="9525">
              <a:noFill/>
              <a:miter lim="800000"/>
              <a:headEnd/>
              <a:tailEnd/>
            </a:ln>
          </p:spPr>
        </p:pic>
      </p:grpSp>
      <p:grpSp>
        <p:nvGrpSpPr>
          <p:cNvPr id="6" name="グループ化 298"/>
          <p:cNvGrpSpPr>
            <a:grpSpLocks/>
          </p:cNvGrpSpPr>
          <p:nvPr/>
        </p:nvGrpSpPr>
        <p:grpSpPr bwMode="auto">
          <a:xfrm>
            <a:off x="4499992" y="1415913"/>
            <a:ext cx="4190998" cy="1580839"/>
            <a:chOff x="22472654" y="11427073"/>
            <a:chExt cx="7283979" cy="2747258"/>
          </a:xfrm>
        </p:grpSpPr>
        <p:grpSp>
          <p:nvGrpSpPr>
            <p:cNvPr id="7" name="グループ化 419"/>
            <p:cNvGrpSpPr>
              <a:grpSpLocks/>
            </p:cNvGrpSpPr>
            <p:nvPr/>
          </p:nvGrpSpPr>
          <p:grpSpPr bwMode="auto">
            <a:xfrm>
              <a:off x="22472654" y="11427073"/>
              <a:ext cx="7283979" cy="2747258"/>
              <a:chOff x="21916099" y="10823363"/>
              <a:chExt cx="7283242" cy="2746835"/>
            </a:xfrm>
          </p:grpSpPr>
          <p:sp>
            <p:nvSpPr>
              <p:cNvPr id="25" name="円/楕円 352"/>
              <p:cNvSpPr>
                <a:spLocks noChangeArrowheads="1"/>
              </p:cNvSpPr>
              <p:nvPr/>
            </p:nvSpPr>
            <p:spPr bwMode="auto">
              <a:xfrm>
                <a:off x="26624819" y="10823363"/>
                <a:ext cx="1582057" cy="856343"/>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200" i="0"/>
                  <a:t>Sink</a:t>
                </a:r>
                <a:endParaRPr lang="ja-JP" altLang="en-US" sz="1200" i="0"/>
              </a:p>
            </p:txBody>
          </p:sp>
          <p:grpSp>
            <p:nvGrpSpPr>
              <p:cNvPr id="16" name="グループ化 418"/>
              <p:cNvGrpSpPr>
                <a:grpSpLocks/>
              </p:cNvGrpSpPr>
              <p:nvPr/>
            </p:nvGrpSpPr>
            <p:grpSpPr bwMode="auto">
              <a:xfrm>
                <a:off x="21916099" y="10842035"/>
                <a:ext cx="7283242" cy="2728163"/>
                <a:chOff x="21887071" y="10842035"/>
                <a:chExt cx="7283242" cy="2728163"/>
              </a:xfrm>
            </p:grpSpPr>
            <p:grpSp>
              <p:nvGrpSpPr>
                <p:cNvPr id="20" name="グループ化 340"/>
                <p:cNvGrpSpPr>
                  <a:grpSpLocks/>
                </p:cNvGrpSpPr>
                <p:nvPr/>
              </p:nvGrpSpPr>
              <p:grpSpPr bwMode="auto">
                <a:xfrm>
                  <a:off x="21887071" y="10842035"/>
                  <a:ext cx="7283242" cy="2728163"/>
                  <a:chOff x="15719633" y="8839200"/>
                  <a:chExt cx="7283242" cy="2728163"/>
                </a:xfrm>
              </p:grpSpPr>
              <p:sp>
                <p:nvSpPr>
                  <p:cNvPr id="36" name="円/楕円 343"/>
                  <p:cNvSpPr>
                    <a:spLocks noChangeArrowheads="1"/>
                  </p:cNvSpPr>
                  <p:nvPr/>
                </p:nvSpPr>
                <p:spPr bwMode="auto">
                  <a:xfrm>
                    <a:off x="16285037" y="8839200"/>
                    <a:ext cx="1582057" cy="856343"/>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200" i="0"/>
                      <a:t>Source</a:t>
                    </a:r>
                    <a:endParaRPr lang="ja-JP" altLang="en-US" sz="1200" i="0"/>
                  </a:p>
                </p:txBody>
              </p:sp>
              <p:sp>
                <p:nvSpPr>
                  <p:cNvPr id="37" name="円/楕円 344"/>
                  <p:cNvSpPr>
                    <a:spLocks noChangeArrowheads="1"/>
                  </p:cNvSpPr>
                  <p:nvPr/>
                </p:nvSpPr>
                <p:spPr bwMode="auto">
                  <a:xfrm>
                    <a:off x="18290467" y="8865737"/>
                    <a:ext cx="1821570" cy="856343"/>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i="0" smtClean="0"/>
                      <a:t>Repeater</a:t>
                    </a:r>
                    <a:endParaRPr lang="ja-JP" altLang="en-US" sz="1100" i="0"/>
                  </a:p>
                </p:txBody>
              </p:sp>
              <p:cxnSp>
                <p:nvCxnSpPr>
                  <p:cNvPr id="38" name="直線コネクタ 345"/>
                  <p:cNvCxnSpPr>
                    <a:cxnSpLocks noChangeShapeType="1"/>
                  </p:cNvCxnSpPr>
                  <p:nvPr/>
                </p:nvCxnSpPr>
                <p:spPr bwMode="auto">
                  <a:xfrm flipV="1">
                    <a:off x="15719633" y="11553824"/>
                    <a:ext cx="7283242" cy="13539"/>
                  </a:xfrm>
                  <a:prstGeom prst="line">
                    <a:avLst/>
                  </a:prstGeom>
                  <a:noFill/>
                  <a:ln w="9525" algn="ctr">
                    <a:solidFill>
                      <a:schemeClr val="tx1"/>
                    </a:solidFill>
                    <a:round/>
                    <a:headEnd/>
                    <a:tailEnd/>
                  </a:ln>
                </p:spPr>
              </p:cxnSp>
              <p:cxnSp>
                <p:nvCxnSpPr>
                  <p:cNvPr id="39" name="直線コネクタ 346"/>
                  <p:cNvCxnSpPr>
                    <a:cxnSpLocks noChangeShapeType="1"/>
                  </p:cNvCxnSpPr>
                  <p:nvPr/>
                </p:nvCxnSpPr>
                <p:spPr bwMode="auto">
                  <a:xfrm rot="16200000" flipH="1">
                    <a:off x="16958161" y="11386036"/>
                    <a:ext cx="325872" cy="181"/>
                  </a:xfrm>
                  <a:prstGeom prst="line">
                    <a:avLst/>
                  </a:prstGeom>
                  <a:noFill/>
                  <a:ln w="9525" algn="ctr">
                    <a:solidFill>
                      <a:schemeClr val="tx1"/>
                    </a:solidFill>
                    <a:round/>
                    <a:headEnd/>
                    <a:tailEnd/>
                  </a:ln>
                </p:spPr>
              </p:cxnSp>
              <p:cxnSp>
                <p:nvCxnSpPr>
                  <p:cNvPr id="40" name="直線コネクタ 347"/>
                  <p:cNvCxnSpPr>
                    <a:cxnSpLocks noChangeShapeType="1"/>
                  </p:cNvCxnSpPr>
                  <p:nvPr/>
                </p:nvCxnSpPr>
                <p:spPr bwMode="auto">
                  <a:xfrm rot="16200000" flipH="1">
                    <a:off x="18948899" y="11386022"/>
                    <a:ext cx="325872" cy="181"/>
                  </a:xfrm>
                  <a:prstGeom prst="line">
                    <a:avLst/>
                  </a:prstGeom>
                  <a:noFill/>
                  <a:ln w="9525" algn="ctr">
                    <a:solidFill>
                      <a:schemeClr val="tx1"/>
                    </a:solidFill>
                    <a:round/>
                    <a:headEnd/>
                    <a:tailEnd/>
                  </a:ln>
                </p:spPr>
              </p:cxnSp>
              <p:sp>
                <p:nvSpPr>
                  <p:cNvPr id="41" name="テキスト ボックス 348"/>
                  <p:cNvSpPr txBox="1">
                    <a:spLocks noChangeArrowheads="1"/>
                  </p:cNvSpPr>
                  <p:nvPr/>
                </p:nvSpPr>
                <p:spPr bwMode="auto">
                  <a:xfrm>
                    <a:off x="21850350" y="11115675"/>
                    <a:ext cx="726985" cy="276931"/>
                  </a:xfrm>
                  <a:prstGeom prst="rect">
                    <a:avLst/>
                  </a:prstGeom>
                  <a:noFill/>
                  <a:ln w="9525">
                    <a:noFill/>
                    <a:miter lim="800000"/>
                    <a:headEnd/>
                    <a:tailEnd/>
                  </a:ln>
                </p:spPr>
                <p:txBody>
                  <a:bodyPr wrap="none">
                    <a:spAutoFit/>
                  </a:bodyPr>
                  <a:lstStyle/>
                  <a:p>
                    <a:r>
                      <a:rPr lang="en-US" altLang="ja-JP" sz="1200" i="0"/>
                      <a:t>Ethernet</a:t>
                    </a:r>
                    <a:endParaRPr lang="ja-JP" altLang="en-US" sz="1200" i="0"/>
                  </a:p>
                </p:txBody>
              </p:sp>
              <p:cxnSp>
                <p:nvCxnSpPr>
                  <p:cNvPr id="42" name="直線コネクタ 351"/>
                  <p:cNvCxnSpPr>
                    <a:cxnSpLocks noChangeShapeType="1"/>
                  </p:cNvCxnSpPr>
                  <p:nvPr/>
                </p:nvCxnSpPr>
                <p:spPr bwMode="auto">
                  <a:xfrm rot="16200000" flipH="1">
                    <a:off x="21363487" y="11386023"/>
                    <a:ext cx="325872" cy="181"/>
                  </a:xfrm>
                  <a:prstGeom prst="line">
                    <a:avLst/>
                  </a:prstGeom>
                  <a:noFill/>
                  <a:ln w="9525" algn="ctr">
                    <a:solidFill>
                      <a:schemeClr val="tx1"/>
                    </a:solidFill>
                    <a:round/>
                    <a:headEnd/>
                    <a:tailEnd/>
                  </a:ln>
                </p:spPr>
              </p:cxnSp>
            </p:grpSp>
            <p:grpSp>
              <p:nvGrpSpPr>
                <p:cNvPr id="21" name="グループ化 353"/>
                <p:cNvGrpSpPr>
                  <a:grpSpLocks/>
                </p:cNvGrpSpPr>
                <p:nvPr/>
              </p:nvGrpSpPr>
              <p:grpSpPr bwMode="auto">
                <a:xfrm>
                  <a:off x="23890247" y="11575567"/>
                  <a:ext cx="790959" cy="1924052"/>
                  <a:chOff x="18173700" y="14020800"/>
                  <a:chExt cx="628650" cy="877094"/>
                </a:xfrm>
              </p:grpSpPr>
              <p:cxnSp>
                <p:nvCxnSpPr>
                  <p:cNvPr id="33" name="直線矢印コネクタ 354"/>
                  <p:cNvCxnSpPr>
                    <a:cxnSpLocks noChangeShapeType="1"/>
                  </p:cNvCxnSpPr>
                  <p:nvPr/>
                </p:nvCxnSpPr>
                <p:spPr bwMode="auto">
                  <a:xfrm rot="5400000" flipH="1" flipV="1">
                    <a:off x="18363406" y="14458950"/>
                    <a:ext cx="877094" cy="794"/>
                  </a:xfrm>
                  <a:prstGeom prst="straightConnector1">
                    <a:avLst/>
                  </a:prstGeom>
                  <a:noFill/>
                  <a:ln w="9525" algn="ctr">
                    <a:solidFill>
                      <a:schemeClr val="tx1"/>
                    </a:solidFill>
                    <a:round/>
                    <a:headEnd/>
                    <a:tailEnd type="arrow" w="med" len="med"/>
                  </a:ln>
                </p:spPr>
              </p:cxnSp>
              <p:cxnSp>
                <p:nvCxnSpPr>
                  <p:cNvPr id="34" name="直線コネクタ 355"/>
                  <p:cNvCxnSpPr>
                    <a:cxnSpLocks noChangeShapeType="1"/>
                  </p:cNvCxnSpPr>
                  <p:nvPr/>
                </p:nvCxnSpPr>
                <p:spPr bwMode="auto">
                  <a:xfrm>
                    <a:off x="18173700" y="14897102"/>
                    <a:ext cx="628650" cy="0"/>
                  </a:xfrm>
                  <a:prstGeom prst="line">
                    <a:avLst/>
                  </a:prstGeom>
                  <a:noFill/>
                  <a:ln w="9525" algn="ctr">
                    <a:solidFill>
                      <a:schemeClr val="tx1"/>
                    </a:solidFill>
                    <a:round/>
                    <a:headEnd/>
                    <a:tailEnd/>
                  </a:ln>
                </p:spPr>
              </p:cxnSp>
              <p:cxnSp>
                <p:nvCxnSpPr>
                  <p:cNvPr id="35" name="直線コネクタ 356"/>
                  <p:cNvCxnSpPr>
                    <a:cxnSpLocks noChangeShapeType="1"/>
                  </p:cNvCxnSpPr>
                  <p:nvPr/>
                </p:nvCxnSpPr>
                <p:spPr bwMode="auto">
                  <a:xfrm rot="5400000" flipH="1" flipV="1">
                    <a:off x="17742694" y="14461332"/>
                    <a:ext cx="862013" cy="0"/>
                  </a:xfrm>
                  <a:prstGeom prst="line">
                    <a:avLst/>
                  </a:prstGeom>
                  <a:noFill/>
                  <a:ln w="9525" algn="ctr">
                    <a:solidFill>
                      <a:schemeClr val="tx1"/>
                    </a:solidFill>
                    <a:round/>
                    <a:headEnd/>
                    <a:tailEnd/>
                  </a:ln>
                </p:spPr>
              </p:cxnSp>
            </p:grpSp>
            <p:grpSp>
              <p:nvGrpSpPr>
                <p:cNvPr id="26" name="グループ化 357"/>
                <p:cNvGrpSpPr>
                  <a:grpSpLocks/>
                </p:cNvGrpSpPr>
                <p:nvPr/>
              </p:nvGrpSpPr>
              <p:grpSpPr bwMode="auto">
                <a:xfrm>
                  <a:off x="26085760" y="11580329"/>
                  <a:ext cx="790959" cy="1924052"/>
                  <a:chOff x="18173700" y="14020800"/>
                  <a:chExt cx="628650" cy="877094"/>
                </a:xfrm>
              </p:grpSpPr>
              <p:cxnSp>
                <p:nvCxnSpPr>
                  <p:cNvPr id="30" name="直線矢印コネクタ 358"/>
                  <p:cNvCxnSpPr>
                    <a:cxnSpLocks noChangeShapeType="1"/>
                  </p:cNvCxnSpPr>
                  <p:nvPr/>
                </p:nvCxnSpPr>
                <p:spPr bwMode="auto">
                  <a:xfrm rot="5400000" flipH="1" flipV="1">
                    <a:off x="18363406" y="14458950"/>
                    <a:ext cx="877094" cy="794"/>
                  </a:xfrm>
                  <a:prstGeom prst="straightConnector1">
                    <a:avLst/>
                  </a:prstGeom>
                  <a:noFill/>
                  <a:ln w="9525" algn="ctr">
                    <a:solidFill>
                      <a:schemeClr val="tx1"/>
                    </a:solidFill>
                    <a:round/>
                    <a:headEnd/>
                    <a:tailEnd type="arrow" w="med" len="med"/>
                  </a:ln>
                </p:spPr>
              </p:cxnSp>
              <p:cxnSp>
                <p:nvCxnSpPr>
                  <p:cNvPr id="31" name="直線コネクタ 359"/>
                  <p:cNvCxnSpPr>
                    <a:cxnSpLocks noChangeShapeType="1"/>
                  </p:cNvCxnSpPr>
                  <p:nvPr/>
                </p:nvCxnSpPr>
                <p:spPr bwMode="auto">
                  <a:xfrm>
                    <a:off x="18173700" y="14897102"/>
                    <a:ext cx="628650" cy="0"/>
                  </a:xfrm>
                  <a:prstGeom prst="line">
                    <a:avLst/>
                  </a:prstGeom>
                  <a:noFill/>
                  <a:ln w="9525" algn="ctr">
                    <a:solidFill>
                      <a:schemeClr val="tx1"/>
                    </a:solidFill>
                    <a:round/>
                    <a:headEnd/>
                    <a:tailEnd/>
                  </a:ln>
                </p:spPr>
              </p:cxnSp>
              <p:cxnSp>
                <p:nvCxnSpPr>
                  <p:cNvPr id="32" name="直線コネクタ 360"/>
                  <p:cNvCxnSpPr>
                    <a:cxnSpLocks noChangeShapeType="1"/>
                  </p:cNvCxnSpPr>
                  <p:nvPr/>
                </p:nvCxnSpPr>
                <p:spPr bwMode="auto">
                  <a:xfrm rot="5400000" flipH="1" flipV="1">
                    <a:off x="17742694" y="14461332"/>
                    <a:ext cx="862013" cy="0"/>
                  </a:xfrm>
                  <a:prstGeom prst="line">
                    <a:avLst/>
                  </a:prstGeom>
                  <a:noFill/>
                  <a:ln w="9525" algn="ctr">
                    <a:solidFill>
                      <a:schemeClr val="tx1"/>
                    </a:solidFill>
                    <a:round/>
                    <a:headEnd/>
                    <a:tailEnd/>
                  </a:ln>
                </p:spPr>
              </p:cxnSp>
            </p:grpSp>
          </p:grpSp>
        </p:grpSp>
        <p:pic>
          <p:nvPicPr>
            <p:cNvPr id="22" name="Picture 297" descr="C:\Documents and Settings\sendai\デスクトップ\DPC031.wmf"/>
            <p:cNvPicPr>
              <a:picLocks noChangeAspect="1" noChangeArrowheads="1"/>
            </p:cNvPicPr>
            <p:nvPr/>
          </p:nvPicPr>
          <p:blipFill>
            <a:blip r:embed="rId2" cstate="print"/>
            <a:srcRect/>
            <a:stretch>
              <a:fillRect/>
            </a:stretch>
          </p:blipFill>
          <p:spPr bwMode="auto">
            <a:xfrm flipH="1">
              <a:off x="23463165" y="12621640"/>
              <a:ext cx="892405" cy="1222479"/>
            </a:xfrm>
            <a:prstGeom prst="rect">
              <a:avLst/>
            </a:prstGeom>
            <a:noFill/>
            <a:ln w="9525">
              <a:noFill/>
              <a:miter lim="800000"/>
              <a:headEnd/>
              <a:tailEnd/>
            </a:ln>
          </p:spPr>
        </p:pic>
        <p:pic>
          <p:nvPicPr>
            <p:cNvPr id="23" name="Picture 297" descr="C:\Documents and Settings\sendai\デスクトップ\DPC031.wmf"/>
            <p:cNvPicPr>
              <a:picLocks noChangeAspect="1" noChangeArrowheads="1"/>
            </p:cNvPicPr>
            <p:nvPr/>
          </p:nvPicPr>
          <p:blipFill>
            <a:blip r:embed="rId2" cstate="print"/>
            <a:srcRect/>
            <a:stretch>
              <a:fillRect/>
            </a:stretch>
          </p:blipFill>
          <p:spPr bwMode="auto">
            <a:xfrm flipH="1">
              <a:off x="25513045" y="12625149"/>
              <a:ext cx="892405" cy="1222479"/>
            </a:xfrm>
            <a:prstGeom prst="rect">
              <a:avLst/>
            </a:prstGeom>
            <a:noFill/>
            <a:ln w="9525">
              <a:noFill/>
              <a:miter lim="800000"/>
              <a:headEnd/>
              <a:tailEnd/>
            </a:ln>
          </p:spPr>
        </p:pic>
        <p:pic>
          <p:nvPicPr>
            <p:cNvPr id="24" name="Picture 297" descr="C:\Documents and Settings\sendai\デスクトップ\DPC031.wmf"/>
            <p:cNvPicPr>
              <a:picLocks noChangeAspect="1" noChangeArrowheads="1"/>
            </p:cNvPicPr>
            <p:nvPr/>
          </p:nvPicPr>
          <p:blipFill>
            <a:blip r:embed="rId2" cstate="print"/>
            <a:srcRect/>
            <a:stretch>
              <a:fillRect/>
            </a:stretch>
          </p:blipFill>
          <p:spPr bwMode="auto">
            <a:xfrm flipH="1">
              <a:off x="27855192" y="12633170"/>
              <a:ext cx="892405" cy="1222479"/>
            </a:xfrm>
            <a:prstGeom prst="rect">
              <a:avLst/>
            </a:prstGeom>
            <a:noFill/>
            <a:ln w="9525">
              <a:noFill/>
              <a:miter lim="800000"/>
              <a:headEnd/>
              <a:tailEnd/>
            </a:ln>
          </p:spPr>
        </p:pic>
      </p:grpSp>
      <p:sp>
        <p:nvSpPr>
          <p:cNvPr id="45" name="フッター プレースホルダ 44"/>
          <p:cNvSpPr>
            <a:spLocks noGrp="1"/>
          </p:cNvSpPr>
          <p:nvPr>
            <p:ph type="ftr" sz="quarter" idx="11"/>
          </p:nvPr>
        </p:nvSpPr>
        <p:spPr/>
        <p:txBody>
          <a:bodyPr/>
          <a:lstStyle/>
          <a:p>
            <a:r>
              <a:rPr kumimoji="1" lang="ja-JP" altLang="en-US" smtClean="0"/>
              <a:t>データ収集システムの実装</a:t>
            </a:r>
            <a:endParaRPr kumimoji="1" lang="ja-JP" altLang="en-US"/>
          </a:p>
        </p:txBody>
      </p:sp>
      <p:sp>
        <p:nvSpPr>
          <p:cNvPr id="46" name="日付プレースホルダ 45"/>
          <p:cNvSpPr>
            <a:spLocks noGrp="1"/>
          </p:cNvSpPr>
          <p:nvPr>
            <p:ph type="dt" sz="half" idx="10"/>
          </p:nvPr>
        </p:nvSpPr>
        <p:spPr/>
        <p:txBody>
          <a:bodyPr/>
          <a:lstStyle/>
          <a:p>
            <a:r>
              <a:rPr kumimoji="1" lang="en-US" altLang="ja-JP" smtClean="0"/>
              <a:t>2011-07-28</a:t>
            </a:r>
            <a:endParaRPr kumimoji="1" lang="ja-JP" altLang="en-US"/>
          </a:p>
        </p:txBody>
      </p:sp>
      <p:sp>
        <p:nvSpPr>
          <p:cNvPr id="47" name="スライド番号プレースホルダ 46"/>
          <p:cNvSpPr>
            <a:spLocks noGrp="1"/>
          </p:cNvSpPr>
          <p:nvPr>
            <p:ph type="sldNum" sz="quarter" idx="12"/>
          </p:nvPr>
        </p:nvSpPr>
        <p:spPr/>
        <p:txBody>
          <a:bodyPr/>
          <a:lstStyle/>
          <a:p>
            <a:fld id="{08470B2B-695B-45E3-9C20-99F8EF8DD10C}" type="slidenum">
              <a:rPr kumimoji="1" lang="ja-JP" altLang="en-US" smtClean="0"/>
              <a:pPr/>
              <a:t>27</a:t>
            </a:fld>
            <a:endParaRPr kumimoji="1" lang="ja-JP" altLang="en-US"/>
          </a:p>
        </p:txBody>
      </p:sp>
      <p:pic>
        <p:nvPicPr>
          <p:cNvPr id="31746" name="Picture 2" descr="C:\cygwin\home\sendai\doc\daq\chep-proc\sendai\graph-for-gen-use\ethernet-0.4.1\ethernet_source_sink.png"/>
          <p:cNvPicPr>
            <a:picLocks noChangeAspect="1" noChangeArrowheads="1"/>
          </p:cNvPicPr>
          <p:nvPr/>
        </p:nvPicPr>
        <p:blipFill>
          <a:blip r:embed="rId3" cstate="print"/>
          <a:srcRect/>
          <a:stretch>
            <a:fillRect/>
          </a:stretch>
        </p:blipFill>
        <p:spPr bwMode="auto">
          <a:xfrm>
            <a:off x="251519" y="3252117"/>
            <a:ext cx="4409105" cy="3168352"/>
          </a:xfrm>
          <a:prstGeom prst="rect">
            <a:avLst/>
          </a:prstGeom>
          <a:noFill/>
        </p:spPr>
      </p:pic>
      <p:pic>
        <p:nvPicPr>
          <p:cNvPr id="31747" name="Picture 3" descr="C:\cygwin\home\sendai\doc\daq\chep-proc\sendai\graph-for-gen-use\ethernet-0.4.1\ethernet_1_relayer.png"/>
          <p:cNvPicPr>
            <a:picLocks noChangeAspect="1" noChangeArrowheads="1"/>
          </p:cNvPicPr>
          <p:nvPr/>
        </p:nvPicPr>
        <p:blipFill>
          <a:blip r:embed="rId4" cstate="print"/>
          <a:srcRect/>
          <a:stretch>
            <a:fillRect/>
          </a:stretch>
        </p:blipFill>
        <p:spPr bwMode="auto">
          <a:xfrm>
            <a:off x="4499992" y="3252117"/>
            <a:ext cx="4409105" cy="3168352"/>
          </a:xfrm>
          <a:prstGeom prst="rect">
            <a:avLst/>
          </a:prstGeom>
          <a:noFill/>
        </p:spPr>
      </p:pic>
      <p:sp>
        <p:nvSpPr>
          <p:cNvPr id="48" name="テキスト ボックス 47"/>
          <p:cNvSpPr txBox="1"/>
          <p:nvPr/>
        </p:nvSpPr>
        <p:spPr>
          <a:xfrm>
            <a:off x="179512" y="728700"/>
            <a:ext cx="2569934" cy="861774"/>
          </a:xfrm>
          <a:prstGeom prst="rect">
            <a:avLst/>
          </a:prstGeom>
          <a:noFill/>
        </p:spPr>
        <p:txBody>
          <a:bodyPr wrap="none" rtlCol="0">
            <a:spAutoFit/>
          </a:bodyPr>
          <a:lstStyle/>
          <a:p>
            <a:r>
              <a:rPr lang="en-US" altLang="ja-JP" sz="1000" smtClean="0"/>
              <a:t>Model : Dell PowerEdge SC1430</a:t>
            </a:r>
          </a:p>
          <a:p>
            <a:r>
              <a:rPr lang="en-US" altLang="ja-JP" sz="1000" smtClean="0"/>
              <a:t>CPU :Intel Xeon 5120 @ 1.86GHz 2 Cores ×2 </a:t>
            </a:r>
          </a:p>
          <a:p>
            <a:r>
              <a:rPr lang="en-US" altLang="ja-JP" sz="1000" smtClean="0"/>
              <a:t>Memory:  2GB</a:t>
            </a:r>
          </a:p>
          <a:p>
            <a:r>
              <a:rPr lang="en-US" altLang="ja-JP" sz="1000" smtClean="0"/>
              <a:t>NIC: Intel Pro 1000 PCI/e (1GbE)</a:t>
            </a:r>
          </a:p>
          <a:p>
            <a:r>
              <a:rPr lang="en-US" altLang="ja-JP" sz="1000" smtClean="0"/>
              <a:t>OS: Scientific Linux 5.4 (i386)</a:t>
            </a:r>
            <a:endParaRPr kumimoji="1" lang="ja-JP" altLang="en-US" sz="10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性能測定 </a:t>
            </a:r>
            <a:r>
              <a:rPr kumimoji="1" lang="en-US" altLang="ja-JP" smtClean="0"/>
              <a:t>(Loopback)</a:t>
            </a:r>
            <a:endParaRPr kumimoji="1" lang="ja-JP" altLang="en-US"/>
          </a:p>
        </p:txBody>
      </p:sp>
      <p:grpSp>
        <p:nvGrpSpPr>
          <p:cNvPr id="3" name="グループ化 299"/>
          <p:cNvGrpSpPr>
            <a:grpSpLocks/>
          </p:cNvGrpSpPr>
          <p:nvPr/>
        </p:nvGrpSpPr>
        <p:grpSpPr bwMode="auto">
          <a:xfrm>
            <a:off x="827583" y="1549938"/>
            <a:ext cx="3356492" cy="1122973"/>
            <a:chOff x="15879763" y="21396392"/>
            <a:chExt cx="5799141" cy="1939739"/>
          </a:xfrm>
        </p:grpSpPr>
        <p:pic>
          <p:nvPicPr>
            <p:cNvPr id="5" name="Picture 297" descr="C:\Documents and Settings\sendai\デスクトップ\DPC031.wmf"/>
            <p:cNvPicPr>
              <a:picLocks noChangeAspect="1" noChangeArrowheads="1"/>
            </p:cNvPicPr>
            <p:nvPr/>
          </p:nvPicPr>
          <p:blipFill>
            <a:blip r:embed="rId2" cstate="print"/>
            <a:srcRect/>
            <a:stretch>
              <a:fillRect/>
            </a:stretch>
          </p:blipFill>
          <p:spPr bwMode="auto">
            <a:xfrm flipH="1">
              <a:off x="15879763" y="22073951"/>
              <a:ext cx="892405" cy="1222479"/>
            </a:xfrm>
            <a:prstGeom prst="rect">
              <a:avLst/>
            </a:prstGeom>
            <a:noFill/>
            <a:ln w="9525">
              <a:noFill/>
              <a:miter lim="800000"/>
              <a:headEnd/>
              <a:tailEnd/>
            </a:ln>
          </p:spPr>
        </p:pic>
        <p:grpSp>
          <p:nvGrpSpPr>
            <p:cNvPr id="4" name="グループ化 313"/>
            <p:cNvGrpSpPr>
              <a:grpSpLocks/>
            </p:cNvGrpSpPr>
            <p:nvPr/>
          </p:nvGrpSpPr>
          <p:grpSpPr bwMode="auto">
            <a:xfrm>
              <a:off x="16920701" y="21396392"/>
              <a:ext cx="4758203" cy="1939739"/>
              <a:chOff x="16420463" y="21776462"/>
              <a:chExt cx="5509099" cy="2245823"/>
            </a:xfrm>
          </p:grpSpPr>
          <p:sp>
            <p:nvSpPr>
              <p:cNvPr id="7" name="円/楕円 363"/>
              <p:cNvSpPr>
                <a:spLocks noChangeArrowheads="1"/>
              </p:cNvSpPr>
              <p:nvPr/>
            </p:nvSpPr>
            <p:spPr bwMode="auto">
              <a:xfrm>
                <a:off x="16678935" y="23110297"/>
                <a:ext cx="1778395" cy="897746"/>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200" i="0" smtClean="0"/>
                  <a:t>Source</a:t>
                </a:r>
                <a:endParaRPr lang="ja-JP" altLang="en-US" sz="1200" i="0"/>
              </a:p>
            </p:txBody>
          </p:sp>
          <p:sp>
            <p:nvSpPr>
              <p:cNvPr id="8" name="テキスト ボックス 369"/>
              <p:cNvSpPr txBox="1">
                <a:spLocks noChangeArrowheads="1"/>
              </p:cNvSpPr>
              <p:nvPr/>
            </p:nvSpPr>
            <p:spPr bwMode="auto">
              <a:xfrm>
                <a:off x="16420463" y="21776462"/>
                <a:ext cx="5509099" cy="605637"/>
              </a:xfrm>
              <a:prstGeom prst="rect">
                <a:avLst/>
              </a:prstGeom>
              <a:noFill/>
              <a:ln w="9525">
                <a:noFill/>
                <a:miter lim="800000"/>
                <a:headEnd/>
                <a:tailEnd/>
              </a:ln>
            </p:spPr>
            <p:txBody>
              <a:bodyPr>
                <a:spAutoFit/>
              </a:bodyPr>
              <a:lstStyle/>
              <a:p>
                <a:r>
                  <a:rPr lang="en-US" altLang="ja-JP" sz="1400" i="0"/>
                  <a:t>Run on one multi core CPU PC. Each components communicate via loopback device (localhost).</a:t>
                </a:r>
                <a:endParaRPr lang="ja-JP" altLang="en-US" sz="1400" i="0"/>
              </a:p>
            </p:txBody>
          </p:sp>
          <p:sp>
            <p:nvSpPr>
              <p:cNvPr id="9" name="円/楕円 363"/>
              <p:cNvSpPr>
                <a:spLocks noChangeArrowheads="1"/>
              </p:cNvSpPr>
              <p:nvPr/>
            </p:nvSpPr>
            <p:spPr bwMode="auto">
              <a:xfrm>
                <a:off x="19039660" y="23124540"/>
                <a:ext cx="1778395" cy="897745"/>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200" i="0"/>
                  <a:t>Sink</a:t>
                </a:r>
                <a:endParaRPr lang="ja-JP" altLang="en-US" sz="1200" i="0"/>
              </a:p>
            </p:txBody>
          </p:sp>
        </p:grpSp>
      </p:grpSp>
      <p:grpSp>
        <p:nvGrpSpPr>
          <p:cNvPr id="6" name="グループ化 313"/>
          <p:cNvGrpSpPr>
            <a:grpSpLocks/>
          </p:cNvGrpSpPr>
          <p:nvPr/>
        </p:nvGrpSpPr>
        <p:grpSpPr bwMode="auto">
          <a:xfrm>
            <a:off x="4572001" y="1693950"/>
            <a:ext cx="4002634" cy="1022042"/>
            <a:chOff x="22258338" y="22123462"/>
            <a:chExt cx="7205250" cy="1839447"/>
          </a:xfrm>
        </p:grpSpPr>
        <p:grpSp>
          <p:nvGrpSpPr>
            <p:cNvPr id="10" name="グループ化 341"/>
            <p:cNvGrpSpPr>
              <a:grpSpLocks/>
            </p:cNvGrpSpPr>
            <p:nvPr/>
          </p:nvGrpSpPr>
          <p:grpSpPr bwMode="auto">
            <a:xfrm>
              <a:off x="22258338" y="22123462"/>
              <a:ext cx="7205250" cy="1839447"/>
              <a:chOff x="15476508" y="20841714"/>
              <a:chExt cx="8255643" cy="2129706"/>
            </a:xfrm>
          </p:grpSpPr>
          <p:pic>
            <p:nvPicPr>
              <p:cNvPr id="14" name="Picture 297" descr="C:\Documents and Settings\sendai\デスクトップ\DPC031.wmf"/>
              <p:cNvPicPr>
                <a:picLocks noChangeAspect="1" noChangeArrowheads="1"/>
              </p:cNvPicPr>
              <p:nvPr/>
            </p:nvPicPr>
            <p:blipFill>
              <a:blip r:embed="rId2" cstate="print"/>
              <a:srcRect/>
              <a:stretch>
                <a:fillRect/>
              </a:stretch>
            </p:blipFill>
            <p:spPr bwMode="auto">
              <a:xfrm flipH="1">
                <a:off x="15476508" y="21515899"/>
                <a:ext cx="1033236" cy="1415382"/>
              </a:xfrm>
              <a:prstGeom prst="rect">
                <a:avLst/>
              </a:prstGeom>
              <a:noFill/>
              <a:ln w="9525">
                <a:noFill/>
                <a:miter lim="800000"/>
                <a:headEnd/>
                <a:tailEnd/>
              </a:ln>
            </p:spPr>
          </p:pic>
          <p:grpSp>
            <p:nvGrpSpPr>
              <p:cNvPr id="11" name="グループ化 343"/>
              <p:cNvGrpSpPr>
                <a:grpSpLocks/>
              </p:cNvGrpSpPr>
              <p:nvPr/>
            </p:nvGrpSpPr>
            <p:grpSpPr bwMode="auto">
              <a:xfrm>
                <a:off x="16681715" y="20841714"/>
                <a:ext cx="7050436" cy="2129706"/>
                <a:chOff x="16420460" y="21886742"/>
                <a:chExt cx="7050436" cy="2129706"/>
              </a:xfrm>
            </p:grpSpPr>
            <p:sp>
              <p:nvSpPr>
                <p:cNvPr id="16" name="円/楕円 363"/>
                <p:cNvSpPr>
                  <a:spLocks noChangeArrowheads="1"/>
                </p:cNvSpPr>
                <p:nvPr/>
              </p:nvSpPr>
              <p:spPr bwMode="auto">
                <a:xfrm>
                  <a:off x="16678935" y="23110297"/>
                  <a:ext cx="1778395" cy="897746"/>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200" i="0"/>
                    <a:t>Source</a:t>
                  </a:r>
                  <a:endParaRPr lang="ja-JP" altLang="en-US" sz="1200" i="0"/>
                </a:p>
              </p:txBody>
            </p:sp>
            <p:sp>
              <p:nvSpPr>
                <p:cNvPr id="17" name="テキスト ボックス 369"/>
                <p:cNvSpPr txBox="1">
                  <a:spLocks noChangeArrowheads="1"/>
                </p:cNvSpPr>
                <p:nvPr/>
              </p:nvSpPr>
              <p:spPr bwMode="auto">
                <a:xfrm>
                  <a:off x="16420460" y="21886742"/>
                  <a:ext cx="6785815" cy="1090273"/>
                </a:xfrm>
                <a:prstGeom prst="rect">
                  <a:avLst/>
                </a:prstGeom>
                <a:noFill/>
                <a:ln w="9525">
                  <a:noFill/>
                  <a:miter lim="800000"/>
                  <a:headEnd/>
                  <a:tailEnd/>
                </a:ln>
              </p:spPr>
              <p:txBody>
                <a:bodyPr>
                  <a:spAutoFit/>
                </a:bodyPr>
                <a:lstStyle/>
                <a:p>
                  <a:r>
                    <a:rPr lang="en-US" altLang="ja-JP" sz="1400" i="0"/>
                    <a:t>Same as left but put a Relayer component between two components.</a:t>
                  </a:r>
                  <a:endParaRPr lang="ja-JP" altLang="en-US" sz="1400" i="0"/>
                </a:p>
              </p:txBody>
            </p:sp>
            <p:sp>
              <p:nvSpPr>
                <p:cNvPr id="18" name="円/楕円 363"/>
                <p:cNvSpPr>
                  <a:spLocks noChangeArrowheads="1"/>
                </p:cNvSpPr>
                <p:nvPr/>
              </p:nvSpPr>
              <p:spPr bwMode="auto">
                <a:xfrm>
                  <a:off x="19039657" y="23118702"/>
                  <a:ext cx="2154114" cy="897746"/>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i="0" smtClean="0"/>
                    <a:t>Repeater</a:t>
                  </a:r>
                  <a:endParaRPr lang="ja-JP" altLang="en-US" sz="1100" i="0"/>
                </a:p>
              </p:txBody>
            </p:sp>
            <p:sp>
              <p:nvSpPr>
                <p:cNvPr id="19" name="円/楕円 363"/>
                <p:cNvSpPr>
                  <a:spLocks noChangeArrowheads="1"/>
                </p:cNvSpPr>
                <p:nvPr/>
              </p:nvSpPr>
              <p:spPr bwMode="auto">
                <a:xfrm>
                  <a:off x="21692501" y="23110300"/>
                  <a:ext cx="1778395" cy="897746"/>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200" i="0"/>
                    <a:t>Sink</a:t>
                  </a:r>
                  <a:endParaRPr lang="ja-JP" altLang="en-US" sz="1200" i="0"/>
                </a:p>
              </p:txBody>
            </p:sp>
          </p:grpSp>
        </p:grpSp>
        <p:cxnSp>
          <p:nvCxnSpPr>
            <p:cNvPr id="12" name="直線コネクタ 348"/>
            <p:cNvCxnSpPr>
              <a:cxnSpLocks noChangeShapeType="1"/>
            </p:cNvCxnSpPr>
            <p:nvPr/>
          </p:nvCxnSpPr>
          <p:spPr bwMode="auto">
            <a:xfrm rot="10800000">
              <a:off x="25072975" y="23537863"/>
              <a:ext cx="503238" cy="7937"/>
            </a:xfrm>
            <a:prstGeom prst="line">
              <a:avLst/>
            </a:prstGeom>
            <a:noFill/>
            <a:ln w="25400" algn="ctr">
              <a:solidFill>
                <a:schemeClr val="tx1"/>
              </a:solidFill>
              <a:round/>
              <a:headEnd/>
              <a:tailEnd/>
            </a:ln>
          </p:spPr>
        </p:cxnSp>
        <p:cxnSp>
          <p:nvCxnSpPr>
            <p:cNvPr id="13" name="直線コネクタ 351"/>
            <p:cNvCxnSpPr>
              <a:cxnSpLocks noChangeShapeType="1"/>
            </p:cNvCxnSpPr>
            <p:nvPr/>
          </p:nvCxnSpPr>
          <p:spPr bwMode="auto">
            <a:xfrm flipV="1">
              <a:off x="27490738" y="23537863"/>
              <a:ext cx="434975" cy="7937"/>
            </a:xfrm>
            <a:prstGeom prst="line">
              <a:avLst/>
            </a:prstGeom>
            <a:noFill/>
            <a:ln w="25400" algn="ctr">
              <a:solidFill>
                <a:schemeClr val="tx1"/>
              </a:solidFill>
              <a:round/>
              <a:headEnd/>
              <a:tailEnd/>
            </a:ln>
          </p:spPr>
        </p:cxnSp>
      </p:grpSp>
      <p:sp>
        <p:nvSpPr>
          <p:cNvPr id="24" name="フッター プレースホルダ 23"/>
          <p:cNvSpPr>
            <a:spLocks noGrp="1"/>
          </p:cNvSpPr>
          <p:nvPr>
            <p:ph type="ftr" sz="quarter" idx="11"/>
          </p:nvPr>
        </p:nvSpPr>
        <p:spPr/>
        <p:txBody>
          <a:bodyPr/>
          <a:lstStyle/>
          <a:p>
            <a:r>
              <a:rPr kumimoji="1" lang="ja-JP" altLang="en-US" smtClean="0"/>
              <a:t>データ収集システムの実装</a:t>
            </a:r>
            <a:endParaRPr kumimoji="1" lang="ja-JP" altLang="en-US"/>
          </a:p>
        </p:txBody>
      </p:sp>
      <p:sp>
        <p:nvSpPr>
          <p:cNvPr id="25" name="日付プレースホルダ 24"/>
          <p:cNvSpPr>
            <a:spLocks noGrp="1"/>
          </p:cNvSpPr>
          <p:nvPr>
            <p:ph type="dt" sz="half" idx="10"/>
          </p:nvPr>
        </p:nvSpPr>
        <p:spPr/>
        <p:txBody>
          <a:bodyPr/>
          <a:lstStyle/>
          <a:p>
            <a:r>
              <a:rPr kumimoji="1" lang="en-US" altLang="ja-JP" smtClean="0"/>
              <a:t>2011-07-28</a:t>
            </a:r>
            <a:endParaRPr kumimoji="1" lang="ja-JP" altLang="en-US"/>
          </a:p>
        </p:txBody>
      </p:sp>
      <p:sp>
        <p:nvSpPr>
          <p:cNvPr id="26" name="スライド番号プレースホルダ 25"/>
          <p:cNvSpPr>
            <a:spLocks noGrp="1"/>
          </p:cNvSpPr>
          <p:nvPr>
            <p:ph type="sldNum" sz="quarter" idx="12"/>
          </p:nvPr>
        </p:nvSpPr>
        <p:spPr/>
        <p:txBody>
          <a:bodyPr/>
          <a:lstStyle/>
          <a:p>
            <a:fld id="{08470B2B-695B-45E3-9C20-99F8EF8DD10C}" type="slidenum">
              <a:rPr kumimoji="1" lang="ja-JP" altLang="en-US" smtClean="0"/>
              <a:pPr/>
              <a:t>28</a:t>
            </a:fld>
            <a:endParaRPr kumimoji="1" lang="ja-JP" altLang="en-US"/>
          </a:p>
        </p:txBody>
      </p:sp>
      <p:pic>
        <p:nvPicPr>
          <p:cNvPr id="32770" name="Picture 2" descr="C:\cygwin\home\sendai\doc\daq\chep-proc\sendai\graph-for-gen-use\localhost-0.4.1\localhost_source_sink.png"/>
          <p:cNvPicPr>
            <a:picLocks noChangeAspect="1" noChangeArrowheads="1"/>
          </p:cNvPicPr>
          <p:nvPr/>
        </p:nvPicPr>
        <p:blipFill>
          <a:blip r:embed="rId3" cstate="print"/>
          <a:srcRect/>
          <a:stretch>
            <a:fillRect/>
          </a:stretch>
        </p:blipFill>
        <p:spPr bwMode="auto">
          <a:xfrm>
            <a:off x="96970" y="2774082"/>
            <a:ext cx="4619046" cy="3319214"/>
          </a:xfrm>
          <a:prstGeom prst="rect">
            <a:avLst/>
          </a:prstGeom>
          <a:noFill/>
        </p:spPr>
      </p:pic>
      <p:pic>
        <p:nvPicPr>
          <p:cNvPr id="32771" name="Picture 3" descr="C:\cygwin\home\sendai\doc\daq\chep-proc\sendai\graph-for-gen-use\localhost-0.4.1\localhost_1_relayer.png"/>
          <p:cNvPicPr>
            <a:picLocks noChangeAspect="1" noChangeArrowheads="1"/>
          </p:cNvPicPr>
          <p:nvPr/>
        </p:nvPicPr>
        <p:blipFill>
          <a:blip r:embed="rId4" cstate="print"/>
          <a:srcRect/>
          <a:stretch>
            <a:fillRect/>
          </a:stretch>
        </p:blipFill>
        <p:spPr bwMode="auto">
          <a:xfrm>
            <a:off x="4534988" y="2774082"/>
            <a:ext cx="4609520" cy="3312368"/>
          </a:xfrm>
          <a:prstGeom prst="rect">
            <a:avLst/>
          </a:prstGeom>
          <a:noFill/>
        </p:spPr>
      </p:pic>
      <p:cxnSp>
        <p:nvCxnSpPr>
          <p:cNvPr id="34" name="直線コネクタ 33"/>
          <p:cNvCxnSpPr>
            <a:stCxn id="7" idx="6"/>
            <a:endCxn id="9" idx="2"/>
          </p:cNvCxnSpPr>
          <p:nvPr/>
        </p:nvCxnSpPr>
        <p:spPr>
          <a:xfrm>
            <a:off x="2448303" y="2441343"/>
            <a:ext cx="291106" cy="71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grpSp>
        <p:nvGrpSpPr>
          <p:cNvPr id="3" name="グループ化 365"/>
          <p:cNvGrpSpPr>
            <a:grpSpLocks/>
          </p:cNvGrpSpPr>
          <p:nvPr/>
        </p:nvGrpSpPr>
        <p:grpSpPr bwMode="auto">
          <a:xfrm>
            <a:off x="1763688" y="332656"/>
            <a:ext cx="5760639" cy="1335419"/>
            <a:chOff x="15474021" y="32823382"/>
            <a:chExt cx="6955967" cy="1612572"/>
          </a:xfrm>
        </p:grpSpPr>
        <p:grpSp>
          <p:nvGrpSpPr>
            <p:cNvPr id="4" name="グループ化 363"/>
            <p:cNvGrpSpPr>
              <a:grpSpLocks/>
            </p:cNvGrpSpPr>
            <p:nvPr/>
          </p:nvGrpSpPr>
          <p:grpSpPr bwMode="auto">
            <a:xfrm>
              <a:off x="15474021" y="32823382"/>
              <a:ext cx="6955967" cy="1612572"/>
              <a:chOff x="15635946" y="33320587"/>
              <a:chExt cx="6955967" cy="1612572"/>
            </a:xfrm>
          </p:grpSpPr>
          <p:cxnSp>
            <p:nvCxnSpPr>
              <p:cNvPr id="8" name="直線コネクタ 348"/>
              <p:cNvCxnSpPr>
                <a:cxnSpLocks noChangeShapeType="1"/>
              </p:cNvCxnSpPr>
              <p:nvPr/>
            </p:nvCxnSpPr>
            <p:spPr bwMode="auto">
              <a:xfrm rot="10800000">
                <a:off x="16437429" y="33557971"/>
                <a:ext cx="503238" cy="8044"/>
              </a:xfrm>
              <a:prstGeom prst="line">
                <a:avLst/>
              </a:prstGeom>
              <a:noFill/>
              <a:ln w="9525" algn="ctr">
                <a:solidFill>
                  <a:schemeClr val="tx1"/>
                </a:solidFill>
                <a:round/>
                <a:headEnd/>
                <a:tailEnd/>
              </a:ln>
            </p:spPr>
          </p:cxnSp>
          <p:cxnSp>
            <p:nvCxnSpPr>
              <p:cNvPr id="9" name="直線コネクタ 351"/>
              <p:cNvCxnSpPr>
                <a:cxnSpLocks noChangeShapeType="1"/>
              </p:cNvCxnSpPr>
              <p:nvPr/>
            </p:nvCxnSpPr>
            <p:spPr bwMode="auto">
              <a:xfrm flipV="1">
                <a:off x="18158506" y="33557971"/>
                <a:ext cx="434975" cy="8044"/>
              </a:xfrm>
              <a:prstGeom prst="line">
                <a:avLst/>
              </a:prstGeom>
              <a:noFill/>
              <a:ln w="9525" algn="ctr">
                <a:solidFill>
                  <a:schemeClr val="tx1"/>
                </a:solidFill>
                <a:round/>
                <a:headEnd/>
                <a:tailEnd/>
              </a:ln>
            </p:spPr>
          </p:cxnSp>
          <p:sp>
            <p:nvSpPr>
              <p:cNvPr id="10" name="円/楕円 363"/>
              <p:cNvSpPr>
                <a:spLocks noChangeArrowheads="1"/>
              </p:cNvSpPr>
              <p:nvPr/>
            </p:nvSpPr>
            <p:spPr bwMode="auto">
              <a:xfrm>
                <a:off x="15640479" y="33327944"/>
                <a:ext cx="957061" cy="447685"/>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i="0"/>
                  <a:t>Source</a:t>
                </a:r>
                <a:endParaRPr lang="ja-JP" altLang="en-US" sz="1100" i="0"/>
              </a:p>
            </p:txBody>
          </p:sp>
          <p:sp>
            <p:nvSpPr>
              <p:cNvPr id="11" name="円/楕円 363"/>
              <p:cNvSpPr>
                <a:spLocks noChangeArrowheads="1"/>
              </p:cNvSpPr>
              <p:nvPr/>
            </p:nvSpPr>
            <p:spPr bwMode="auto">
              <a:xfrm>
                <a:off x="16815471" y="33320587"/>
                <a:ext cx="1393158" cy="469744"/>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i="0" smtClean="0"/>
                  <a:t>Repeater </a:t>
                </a:r>
                <a:r>
                  <a:rPr lang="en-US" altLang="ja-JP" sz="1100" i="0"/>
                  <a:t>1</a:t>
                </a:r>
                <a:endParaRPr lang="ja-JP" altLang="en-US" sz="1100" i="0"/>
              </a:p>
            </p:txBody>
          </p:sp>
          <p:sp>
            <p:nvSpPr>
              <p:cNvPr id="12" name="円/楕円 363"/>
              <p:cNvSpPr>
                <a:spLocks noChangeArrowheads="1"/>
              </p:cNvSpPr>
              <p:nvPr/>
            </p:nvSpPr>
            <p:spPr bwMode="auto">
              <a:xfrm>
                <a:off x="18463126" y="33327938"/>
                <a:ext cx="1037272" cy="418263"/>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i="0"/>
                  <a:t>Sink</a:t>
                </a:r>
                <a:endParaRPr lang="ja-JP" altLang="en-US" sz="1100" i="0"/>
              </a:p>
            </p:txBody>
          </p:sp>
          <p:sp>
            <p:nvSpPr>
              <p:cNvPr id="13" name="円/楕円 363"/>
              <p:cNvSpPr>
                <a:spLocks noChangeArrowheads="1"/>
              </p:cNvSpPr>
              <p:nvPr/>
            </p:nvSpPr>
            <p:spPr bwMode="auto">
              <a:xfrm>
                <a:off x="15635946" y="33893621"/>
                <a:ext cx="957061" cy="441736"/>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i="0"/>
                  <a:t>Source</a:t>
                </a:r>
                <a:endParaRPr lang="ja-JP" altLang="en-US" sz="1100" i="0"/>
              </a:p>
            </p:txBody>
          </p:sp>
          <p:sp>
            <p:nvSpPr>
              <p:cNvPr id="14" name="円/楕円 363"/>
              <p:cNvSpPr>
                <a:spLocks noChangeArrowheads="1"/>
              </p:cNvSpPr>
              <p:nvPr/>
            </p:nvSpPr>
            <p:spPr bwMode="auto">
              <a:xfrm>
                <a:off x="16820463" y="33886362"/>
                <a:ext cx="1393158" cy="463501"/>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smtClean="0"/>
                  <a:t>Repeater</a:t>
                </a:r>
                <a:r>
                  <a:rPr lang="en-US" altLang="ja-JP" sz="1100" i="0" smtClean="0"/>
                  <a:t>1</a:t>
                </a:r>
                <a:endParaRPr lang="ja-JP" altLang="en-US" sz="1100" i="0"/>
              </a:p>
            </p:txBody>
          </p:sp>
          <p:sp>
            <p:nvSpPr>
              <p:cNvPr id="15" name="円/楕円 363"/>
              <p:cNvSpPr>
                <a:spLocks noChangeArrowheads="1"/>
              </p:cNvSpPr>
              <p:nvPr/>
            </p:nvSpPr>
            <p:spPr bwMode="auto">
              <a:xfrm>
                <a:off x="20040166" y="33912665"/>
                <a:ext cx="1037272" cy="412705"/>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i="0"/>
                  <a:t>Sink</a:t>
                </a:r>
                <a:endParaRPr lang="ja-JP" altLang="en-US" sz="1100" i="0"/>
              </a:p>
            </p:txBody>
          </p:sp>
          <p:sp>
            <p:nvSpPr>
              <p:cNvPr id="16" name="円/楕円 363"/>
              <p:cNvSpPr>
                <a:spLocks noChangeArrowheads="1"/>
              </p:cNvSpPr>
              <p:nvPr/>
            </p:nvSpPr>
            <p:spPr bwMode="auto">
              <a:xfrm>
                <a:off x="18409749" y="33888633"/>
                <a:ext cx="1393158" cy="463501"/>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smtClean="0"/>
                  <a:t>Repeater</a:t>
                </a:r>
                <a:r>
                  <a:rPr lang="en-US" altLang="ja-JP" sz="1100" i="0" smtClean="0"/>
                  <a:t> </a:t>
                </a:r>
                <a:r>
                  <a:rPr lang="en-US" altLang="ja-JP" sz="1100" i="0"/>
                  <a:t>2</a:t>
                </a:r>
                <a:endParaRPr lang="ja-JP" altLang="en-US" sz="1100" i="0"/>
              </a:p>
            </p:txBody>
          </p:sp>
          <p:cxnSp>
            <p:nvCxnSpPr>
              <p:cNvPr id="17" name="直線コネクタ 337"/>
              <p:cNvCxnSpPr>
                <a:cxnSpLocks noChangeShapeType="1"/>
                <a:stCxn id="13" idx="6"/>
                <a:endCxn id="14" idx="2"/>
              </p:cNvCxnSpPr>
              <p:nvPr/>
            </p:nvCxnSpPr>
            <p:spPr bwMode="auto">
              <a:xfrm>
                <a:off x="16593007" y="34114489"/>
                <a:ext cx="227456" cy="3624"/>
              </a:xfrm>
              <a:prstGeom prst="line">
                <a:avLst/>
              </a:prstGeom>
              <a:noFill/>
              <a:ln w="9525" algn="ctr">
                <a:solidFill>
                  <a:schemeClr val="tx1"/>
                </a:solidFill>
                <a:round/>
                <a:headEnd/>
                <a:tailEnd/>
              </a:ln>
            </p:spPr>
          </p:cxnSp>
          <p:cxnSp>
            <p:nvCxnSpPr>
              <p:cNvPr id="18" name="直線コネクタ 341"/>
              <p:cNvCxnSpPr>
                <a:cxnSpLocks noChangeShapeType="1"/>
                <a:stCxn id="16" idx="6"/>
                <a:endCxn id="15" idx="2"/>
              </p:cNvCxnSpPr>
              <p:nvPr/>
            </p:nvCxnSpPr>
            <p:spPr bwMode="auto">
              <a:xfrm flipV="1">
                <a:off x="19802907" y="34119018"/>
                <a:ext cx="237259" cy="1366"/>
              </a:xfrm>
              <a:prstGeom prst="line">
                <a:avLst/>
              </a:prstGeom>
              <a:noFill/>
              <a:ln w="9525" algn="ctr">
                <a:solidFill>
                  <a:schemeClr val="tx1"/>
                </a:solidFill>
                <a:round/>
                <a:headEnd/>
                <a:tailEnd/>
              </a:ln>
            </p:spPr>
          </p:cxnSp>
          <p:cxnSp>
            <p:nvCxnSpPr>
              <p:cNvPr id="19" name="直線コネクタ 343"/>
              <p:cNvCxnSpPr>
                <a:cxnSpLocks noChangeShapeType="1"/>
                <a:stCxn id="14" idx="6"/>
                <a:endCxn id="16" idx="2"/>
              </p:cNvCxnSpPr>
              <p:nvPr/>
            </p:nvCxnSpPr>
            <p:spPr bwMode="auto">
              <a:xfrm>
                <a:off x="18213621" y="34118113"/>
                <a:ext cx="196128" cy="2271"/>
              </a:xfrm>
              <a:prstGeom prst="line">
                <a:avLst/>
              </a:prstGeom>
              <a:noFill/>
              <a:ln w="9525" algn="ctr">
                <a:solidFill>
                  <a:schemeClr val="tx1"/>
                </a:solidFill>
                <a:round/>
                <a:headEnd/>
                <a:tailEnd/>
              </a:ln>
            </p:spPr>
          </p:cxnSp>
          <p:sp>
            <p:nvSpPr>
              <p:cNvPr id="20" name="円/楕円 363"/>
              <p:cNvSpPr>
                <a:spLocks noChangeArrowheads="1"/>
              </p:cNvSpPr>
              <p:nvPr/>
            </p:nvSpPr>
            <p:spPr bwMode="auto">
              <a:xfrm>
                <a:off x="15635946" y="34474646"/>
                <a:ext cx="957061" cy="441736"/>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i="0"/>
                  <a:t>Source</a:t>
                </a:r>
                <a:endParaRPr lang="ja-JP" altLang="en-US" sz="1100" i="0"/>
              </a:p>
            </p:txBody>
          </p:sp>
          <p:sp>
            <p:nvSpPr>
              <p:cNvPr id="21" name="円/楕円 363"/>
              <p:cNvSpPr>
                <a:spLocks noChangeArrowheads="1"/>
              </p:cNvSpPr>
              <p:nvPr/>
            </p:nvSpPr>
            <p:spPr bwMode="auto">
              <a:xfrm>
                <a:off x="16820463" y="34467387"/>
                <a:ext cx="1393158" cy="463501"/>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i="0" smtClean="0"/>
                  <a:t>Repeater1</a:t>
                </a:r>
                <a:endParaRPr lang="ja-JP" altLang="en-US" sz="1100" i="0"/>
              </a:p>
            </p:txBody>
          </p:sp>
          <p:sp>
            <p:nvSpPr>
              <p:cNvPr id="22" name="円/楕円 363"/>
              <p:cNvSpPr>
                <a:spLocks noChangeArrowheads="1"/>
              </p:cNvSpPr>
              <p:nvPr/>
            </p:nvSpPr>
            <p:spPr bwMode="auto">
              <a:xfrm>
                <a:off x="20000424" y="34469658"/>
                <a:ext cx="1393158" cy="463501"/>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900" smtClean="0"/>
                  <a:t>Repeater</a:t>
                </a:r>
                <a:r>
                  <a:rPr lang="en-US" altLang="ja-JP" sz="900" i="0" smtClean="0"/>
                  <a:t>  </a:t>
                </a:r>
                <a:r>
                  <a:rPr lang="en-US" altLang="ja-JP" sz="900" i="0"/>
                  <a:t>N</a:t>
                </a:r>
                <a:endParaRPr lang="ja-JP" altLang="en-US" sz="900" i="0"/>
              </a:p>
            </p:txBody>
          </p:sp>
          <p:sp>
            <p:nvSpPr>
              <p:cNvPr id="23" name="円/楕円 363"/>
              <p:cNvSpPr>
                <a:spLocks noChangeArrowheads="1"/>
              </p:cNvSpPr>
              <p:nvPr/>
            </p:nvSpPr>
            <p:spPr bwMode="auto">
              <a:xfrm>
                <a:off x="21554641" y="34493690"/>
                <a:ext cx="1037272" cy="412705"/>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i="0"/>
                  <a:t>Sink</a:t>
                </a:r>
                <a:endParaRPr lang="ja-JP" altLang="en-US" sz="1100" i="0"/>
              </a:p>
            </p:txBody>
          </p:sp>
          <p:cxnSp>
            <p:nvCxnSpPr>
              <p:cNvPr id="24" name="直線コネクタ 352"/>
              <p:cNvCxnSpPr>
                <a:cxnSpLocks noChangeShapeType="1"/>
                <a:stCxn id="20" idx="6"/>
                <a:endCxn id="21" idx="2"/>
              </p:cNvCxnSpPr>
              <p:nvPr/>
            </p:nvCxnSpPr>
            <p:spPr bwMode="auto">
              <a:xfrm>
                <a:off x="16593007" y="34695514"/>
                <a:ext cx="227456" cy="3624"/>
              </a:xfrm>
              <a:prstGeom prst="line">
                <a:avLst/>
              </a:prstGeom>
              <a:noFill/>
              <a:ln w="9525" algn="ctr">
                <a:solidFill>
                  <a:schemeClr val="tx1"/>
                </a:solidFill>
                <a:round/>
                <a:headEnd/>
                <a:tailEnd/>
              </a:ln>
            </p:spPr>
          </p:cxnSp>
          <p:cxnSp>
            <p:nvCxnSpPr>
              <p:cNvPr id="25" name="直線コネクタ 356"/>
              <p:cNvCxnSpPr>
                <a:cxnSpLocks noChangeShapeType="1"/>
                <a:stCxn id="21" idx="6"/>
              </p:cNvCxnSpPr>
              <p:nvPr/>
            </p:nvCxnSpPr>
            <p:spPr bwMode="auto">
              <a:xfrm>
                <a:off x="18213621" y="34699138"/>
                <a:ext cx="196128" cy="2271"/>
              </a:xfrm>
              <a:prstGeom prst="line">
                <a:avLst/>
              </a:prstGeom>
              <a:noFill/>
              <a:ln w="9525" algn="ctr">
                <a:solidFill>
                  <a:schemeClr val="tx1"/>
                </a:solidFill>
                <a:round/>
                <a:headEnd/>
                <a:tailEnd/>
              </a:ln>
            </p:spPr>
          </p:cxnSp>
          <p:cxnSp>
            <p:nvCxnSpPr>
              <p:cNvPr id="26" name="直線コネクタ 360"/>
              <p:cNvCxnSpPr>
                <a:cxnSpLocks noChangeShapeType="1"/>
                <a:endCxn id="22" idx="2"/>
              </p:cNvCxnSpPr>
              <p:nvPr/>
            </p:nvCxnSpPr>
            <p:spPr bwMode="auto">
              <a:xfrm>
                <a:off x="19802907" y="34701409"/>
                <a:ext cx="197517" cy="0"/>
              </a:xfrm>
              <a:prstGeom prst="line">
                <a:avLst/>
              </a:prstGeom>
              <a:noFill/>
              <a:ln w="9525" algn="ctr">
                <a:solidFill>
                  <a:schemeClr val="tx1"/>
                </a:solidFill>
                <a:round/>
                <a:headEnd/>
                <a:tailEnd/>
              </a:ln>
            </p:spPr>
          </p:cxnSp>
          <p:cxnSp>
            <p:nvCxnSpPr>
              <p:cNvPr id="27" name="直線コネクタ 362"/>
              <p:cNvCxnSpPr>
                <a:cxnSpLocks noChangeShapeType="1"/>
                <a:stCxn id="22" idx="6"/>
                <a:endCxn id="23" idx="2"/>
              </p:cNvCxnSpPr>
              <p:nvPr/>
            </p:nvCxnSpPr>
            <p:spPr bwMode="auto">
              <a:xfrm flipV="1">
                <a:off x="21393582" y="34700043"/>
                <a:ext cx="161059" cy="1366"/>
              </a:xfrm>
              <a:prstGeom prst="line">
                <a:avLst/>
              </a:prstGeom>
              <a:noFill/>
              <a:ln w="9525" algn="ctr">
                <a:solidFill>
                  <a:schemeClr val="tx1"/>
                </a:solidFill>
                <a:round/>
                <a:headEnd/>
                <a:tailEnd/>
              </a:ln>
            </p:spPr>
          </p:cxnSp>
        </p:grpSp>
        <p:sp>
          <p:nvSpPr>
            <p:cNvPr id="7" name="テキスト ボックス 364"/>
            <p:cNvSpPr txBox="1">
              <a:spLocks noChangeArrowheads="1"/>
            </p:cNvSpPr>
            <p:nvPr/>
          </p:nvSpPr>
          <p:spPr bwMode="auto">
            <a:xfrm>
              <a:off x="18583275" y="33308925"/>
              <a:ext cx="290445" cy="261602"/>
            </a:xfrm>
            <a:prstGeom prst="rect">
              <a:avLst/>
            </a:prstGeom>
            <a:noFill/>
            <a:ln w="9525">
              <a:noFill/>
              <a:miter lim="800000"/>
              <a:headEnd/>
              <a:tailEnd/>
            </a:ln>
          </p:spPr>
          <p:txBody>
            <a:bodyPr wrap="none">
              <a:spAutoFit/>
            </a:bodyPr>
            <a:lstStyle/>
            <a:p>
              <a:r>
                <a:rPr lang="en-US" altLang="ja-JP" sz="1100"/>
                <a:t>...</a:t>
              </a:r>
              <a:endParaRPr lang="ja-JP" altLang="en-US" sz="1100"/>
            </a:p>
          </p:txBody>
        </p:sp>
      </p:grpSp>
      <p:sp>
        <p:nvSpPr>
          <p:cNvPr id="30" name="フッター プレースホルダ 29"/>
          <p:cNvSpPr>
            <a:spLocks noGrp="1"/>
          </p:cNvSpPr>
          <p:nvPr>
            <p:ph type="ftr" sz="quarter" idx="11"/>
          </p:nvPr>
        </p:nvSpPr>
        <p:spPr/>
        <p:txBody>
          <a:bodyPr/>
          <a:lstStyle/>
          <a:p>
            <a:r>
              <a:rPr kumimoji="1" lang="ja-JP" altLang="en-US" smtClean="0"/>
              <a:t>データ収集システムの実装</a:t>
            </a:r>
            <a:endParaRPr kumimoji="1" lang="ja-JP" altLang="en-US"/>
          </a:p>
        </p:txBody>
      </p:sp>
      <p:sp>
        <p:nvSpPr>
          <p:cNvPr id="31" name="日付プレースホルダ 30"/>
          <p:cNvSpPr>
            <a:spLocks noGrp="1"/>
          </p:cNvSpPr>
          <p:nvPr>
            <p:ph type="dt" sz="half" idx="10"/>
          </p:nvPr>
        </p:nvSpPr>
        <p:spPr/>
        <p:txBody>
          <a:bodyPr/>
          <a:lstStyle/>
          <a:p>
            <a:r>
              <a:rPr kumimoji="1" lang="en-US" altLang="ja-JP" smtClean="0"/>
              <a:t>2011-07-28</a:t>
            </a:r>
            <a:endParaRPr kumimoji="1" lang="ja-JP" altLang="en-US"/>
          </a:p>
        </p:txBody>
      </p:sp>
      <p:sp>
        <p:nvSpPr>
          <p:cNvPr id="32" name="スライド番号プレースホルダ 31"/>
          <p:cNvSpPr>
            <a:spLocks noGrp="1"/>
          </p:cNvSpPr>
          <p:nvPr>
            <p:ph type="sldNum" sz="quarter" idx="12"/>
          </p:nvPr>
        </p:nvSpPr>
        <p:spPr/>
        <p:txBody>
          <a:bodyPr/>
          <a:lstStyle/>
          <a:p>
            <a:fld id="{08470B2B-695B-45E3-9C20-99F8EF8DD10C}" type="slidenum">
              <a:rPr kumimoji="1" lang="ja-JP" altLang="en-US" smtClean="0"/>
              <a:pPr/>
              <a:t>29</a:t>
            </a:fld>
            <a:endParaRPr kumimoji="1" lang="ja-JP" altLang="en-US"/>
          </a:p>
        </p:txBody>
      </p:sp>
      <p:pic>
        <p:nvPicPr>
          <p:cNvPr id="33794" name="Picture 2" descr="C:\cygwin\home\sendai\doc\daq\chep-proc\sendai\graph-for-gen-use\8-core-localhost-0.4.1\8-core-localhost_all.png"/>
          <p:cNvPicPr>
            <a:picLocks noChangeAspect="1" noChangeArrowheads="1"/>
          </p:cNvPicPr>
          <p:nvPr/>
        </p:nvPicPr>
        <p:blipFill>
          <a:blip r:embed="rId2" cstate="print"/>
          <a:srcRect/>
          <a:stretch>
            <a:fillRect/>
          </a:stretch>
        </p:blipFill>
        <p:spPr bwMode="auto">
          <a:xfrm>
            <a:off x="287524" y="1952836"/>
            <a:ext cx="6116232" cy="4395081"/>
          </a:xfrm>
          <a:prstGeom prst="rect">
            <a:avLst/>
          </a:prstGeom>
          <a:noFill/>
        </p:spPr>
      </p:pic>
      <p:sp>
        <p:nvSpPr>
          <p:cNvPr id="33" name="テキスト ボックス 32"/>
          <p:cNvSpPr txBox="1"/>
          <p:nvPr/>
        </p:nvSpPr>
        <p:spPr>
          <a:xfrm>
            <a:off x="6048164" y="4545124"/>
            <a:ext cx="2776722" cy="769441"/>
          </a:xfrm>
          <a:prstGeom prst="rect">
            <a:avLst/>
          </a:prstGeom>
          <a:noFill/>
        </p:spPr>
        <p:txBody>
          <a:bodyPr wrap="none" rtlCol="0">
            <a:spAutoFit/>
          </a:bodyPr>
          <a:lstStyle/>
          <a:p>
            <a:r>
              <a:rPr lang="en-US" altLang="ja-JP" sz="1100" smtClean="0"/>
              <a:t>Model : HP xw8600</a:t>
            </a:r>
          </a:p>
          <a:p>
            <a:r>
              <a:rPr lang="en-US" altLang="ja-JP" sz="1100" smtClean="0"/>
              <a:t>CPU: Intel Xeon 5420 @ 2.50 GHz 4 Cores×2</a:t>
            </a:r>
          </a:p>
          <a:p>
            <a:r>
              <a:rPr lang="en-US" altLang="ja-JP" sz="1100" smtClean="0"/>
              <a:t>Memory: 8GB</a:t>
            </a:r>
          </a:p>
          <a:p>
            <a:r>
              <a:rPr lang="en-US" altLang="ja-JP" sz="1100" smtClean="0"/>
              <a:t>OS: Scientific Linux 5.4 (i386)</a:t>
            </a:r>
            <a:endParaRPr kumimoji="1" lang="ja-JP" altLang="en-US" sz="11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51520" y="2132857"/>
            <a:ext cx="7978080" cy="3528392"/>
          </a:xfrm>
        </p:spPr>
        <p:txBody>
          <a:bodyPr>
            <a:normAutofit/>
          </a:bodyPr>
          <a:lstStyle/>
          <a:p>
            <a:pPr algn="r">
              <a:buNone/>
            </a:pPr>
            <a:r>
              <a:rPr kumimoji="1" lang="en-US" altLang="ja-JP" sz="6600" smtClean="0"/>
              <a:t>DAQ-Middleware</a:t>
            </a:r>
            <a:r>
              <a:rPr kumimoji="1" lang="ja-JP" altLang="en-US" sz="6600" smtClean="0"/>
              <a:t>の</a:t>
            </a:r>
            <a:endParaRPr kumimoji="1" lang="en-US" altLang="ja-JP" sz="6600" smtClean="0"/>
          </a:p>
          <a:p>
            <a:pPr algn="r">
              <a:buNone/>
            </a:pPr>
            <a:r>
              <a:rPr kumimoji="1" lang="ja-JP" altLang="en-US" sz="6600" smtClean="0"/>
              <a:t>紹介</a:t>
            </a:r>
            <a:endParaRPr kumimoji="1" lang="ja-JP" altLang="en-US" sz="6600"/>
          </a:p>
        </p:txBody>
      </p:sp>
      <p:sp>
        <p:nvSpPr>
          <p:cNvPr id="4" name="日付プレースホルダ 3"/>
          <p:cNvSpPr>
            <a:spLocks noGrp="1"/>
          </p:cNvSpPr>
          <p:nvPr>
            <p:ph type="dt" sz="half" idx="10"/>
          </p:nvPr>
        </p:nvSpPr>
        <p:spPr/>
        <p:txBody>
          <a:bodyPr/>
          <a:lstStyle/>
          <a:p>
            <a:r>
              <a:rPr kumimoji="1" lang="en-US" altLang="ja-JP" smtClean="0"/>
              <a:t>2011-08-03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2011</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3</a:t>
            </a:fld>
            <a:endParaRPr kumimoji="1" lang="ja-JP"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mtClean="0"/>
              <a:t>開発に必要なプログラミング技能</a:t>
            </a:r>
            <a:endParaRPr kumimoji="1" lang="ja-JP" altLang="en-US"/>
          </a:p>
        </p:txBody>
      </p:sp>
      <p:sp>
        <p:nvSpPr>
          <p:cNvPr id="3" name="コンテンツ プレースホルダ 2"/>
          <p:cNvSpPr>
            <a:spLocks noGrp="1"/>
          </p:cNvSpPr>
          <p:nvPr>
            <p:ph idx="1"/>
          </p:nvPr>
        </p:nvSpPr>
        <p:spPr/>
        <p:txBody>
          <a:bodyPr>
            <a:normAutofit/>
          </a:bodyPr>
          <a:lstStyle/>
          <a:p>
            <a:r>
              <a:rPr kumimoji="1" lang="ja-JP" altLang="en-US" sz="2400" smtClean="0"/>
              <a:t>言語：</a:t>
            </a:r>
            <a:r>
              <a:rPr kumimoji="1" lang="en-US" altLang="ja-JP" sz="2400" smtClean="0"/>
              <a:t>C++</a:t>
            </a:r>
          </a:p>
          <a:p>
            <a:pPr lvl="1"/>
            <a:r>
              <a:rPr kumimoji="1" lang="ja-JP" altLang="en-US" sz="2000" smtClean="0"/>
              <a:t>解説書例</a:t>
            </a:r>
            <a:endParaRPr kumimoji="1" lang="en-US" altLang="ja-JP" sz="2000" smtClean="0"/>
          </a:p>
          <a:p>
            <a:pPr lvl="2"/>
            <a:r>
              <a:rPr lang="ja-JP" altLang="en-US" sz="1600" smtClean="0"/>
              <a:t>技術職員専門課程研修（平成</a:t>
            </a:r>
            <a:r>
              <a:rPr lang="en-US" altLang="ja-JP" sz="1600" smtClean="0"/>
              <a:t>22</a:t>
            </a:r>
            <a:r>
              <a:rPr lang="ja-JP" altLang="en-US" sz="1600" smtClean="0"/>
              <a:t>年度）データ処理のためのＣ</a:t>
            </a:r>
            <a:r>
              <a:rPr lang="en-US" altLang="ja-JP" sz="1600" smtClean="0"/>
              <a:t>++</a:t>
            </a:r>
            <a:r>
              <a:rPr lang="ja-JP" altLang="en-US" sz="1600" smtClean="0"/>
              <a:t>入門</a:t>
            </a:r>
            <a:endParaRPr kumimoji="1" lang="en-US" altLang="ja-JP" sz="1600" smtClean="0"/>
          </a:p>
          <a:p>
            <a:pPr lvl="2">
              <a:buNone/>
            </a:pPr>
            <a:r>
              <a:rPr lang="en-US" altLang="ja-JP" sz="1600" smtClean="0"/>
              <a:t>	</a:t>
            </a:r>
            <a:r>
              <a:rPr lang="en-US" altLang="ja-JP" sz="1600" smtClean="0">
                <a:hlinkClick r:id="rId2"/>
              </a:rPr>
              <a:t>http://www-lib.kek.jp/tiff/2010/1026/1026005.pdf</a:t>
            </a:r>
            <a:endParaRPr kumimoji="1" lang="en-US" altLang="ja-JP" sz="1600" smtClean="0"/>
          </a:p>
          <a:p>
            <a:r>
              <a:rPr lang="ja-JP" altLang="en-US" sz="2400" smtClean="0"/>
              <a:t>ソケットを使ったネットワークプログラミング</a:t>
            </a:r>
            <a:endParaRPr lang="en-US" altLang="ja-JP" sz="2400" smtClean="0"/>
          </a:p>
          <a:p>
            <a:pPr lvl="1"/>
            <a:r>
              <a:rPr kumimoji="1" lang="en-US" altLang="ja-JP" sz="2400" smtClean="0"/>
              <a:t>SiTCP</a:t>
            </a:r>
            <a:r>
              <a:rPr lang="ja-JP" altLang="en-US" sz="2400" smtClean="0"/>
              <a:t>リードアウトモジュールからのデータ読みだしに必要</a:t>
            </a:r>
            <a:endParaRPr lang="en-US" altLang="ja-JP" sz="2400" smtClean="0"/>
          </a:p>
          <a:p>
            <a:pPr lvl="1"/>
            <a:r>
              <a:rPr kumimoji="1" lang="ja-JP" altLang="en-US" sz="2400" smtClean="0"/>
              <a:t>単純なものなら</a:t>
            </a:r>
            <a:r>
              <a:rPr lang="en-US" altLang="ja-JP" sz="2400" smtClean="0"/>
              <a:t>DAQ-Middleware</a:t>
            </a:r>
            <a:r>
              <a:rPr lang="ja-JP" altLang="en-US" sz="2400" smtClean="0"/>
              <a:t>配布物</a:t>
            </a:r>
            <a:r>
              <a:rPr kumimoji="1" lang="ja-JP" altLang="en-US" sz="2400" smtClean="0"/>
              <a:t>としてライブラリがある</a:t>
            </a:r>
            <a:endParaRPr kumimoji="1" lang="en-US" altLang="ja-JP" sz="2400" smtClean="0"/>
          </a:p>
          <a:p>
            <a:r>
              <a:rPr lang="ja-JP" altLang="en-US" sz="2400" smtClean="0"/>
              <a:t>モニターで使用するヒストグラムツール（</a:t>
            </a:r>
            <a:r>
              <a:rPr lang="en-US" altLang="ja-JP" sz="2400" smtClean="0"/>
              <a:t>ROOT</a:t>
            </a:r>
            <a:r>
              <a:rPr lang="ja-JP" altLang="en-US" sz="2400" smtClean="0"/>
              <a:t>など）</a:t>
            </a:r>
            <a:endParaRPr kumimoji="1" lang="ja-JP" altLang="en-US" sz="2400"/>
          </a:p>
        </p:txBody>
      </p:sp>
      <p:sp>
        <p:nvSpPr>
          <p:cNvPr id="4" name="日付プレースホルダ 3"/>
          <p:cNvSpPr>
            <a:spLocks noGrp="1"/>
          </p:cNvSpPr>
          <p:nvPr>
            <p:ph type="dt" sz="half" idx="10"/>
          </p:nvPr>
        </p:nvSpPr>
        <p:spPr/>
        <p:txBody>
          <a:bodyPr/>
          <a:lstStyle/>
          <a:p>
            <a:r>
              <a:rPr kumimoji="1" lang="en-US" altLang="ja-JP" smtClean="0"/>
              <a:t>2011-08-03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2011</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30</a:t>
            </a:fld>
            <a:endParaRPr kumimoji="1" lang="ja-JP"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開発環境</a:t>
            </a:r>
            <a:endParaRPr kumimoji="1" lang="ja-JP" altLang="en-US"/>
          </a:p>
        </p:txBody>
      </p:sp>
      <p:sp>
        <p:nvSpPr>
          <p:cNvPr id="3" name="コンテンツ プレースホルダ 2"/>
          <p:cNvSpPr>
            <a:spLocks noGrp="1"/>
          </p:cNvSpPr>
          <p:nvPr>
            <p:ph idx="1"/>
          </p:nvPr>
        </p:nvSpPr>
        <p:spPr/>
        <p:txBody>
          <a:bodyPr>
            <a:normAutofit fontScale="92500"/>
          </a:bodyPr>
          <a:lstStyle/>
          <a:p>
            <a:r>
              <a:rPr kumimoji="1" lang="en-US" altLang="ja-JP" smtClean="0"/>
              <a:t>DAQ-Middleware</a:t>
            </a:r>
            <a:r>
              <a:rPr kumimoji="1" lang="ja-JP" altLang="en-US" smtClean="0"/>
              <a:t>開発者提供の</a:t>
            </a:r>
            <a:r>
              <a:rPr kumimoji="1" lang="en-US" altLang="ja-JP" smtClean="0"/>
              <a:t>VMware Player</a:t>
            </a:r>
            <a:r>
              <a:rPr kumimoji="1" lang="ja-JP" altLang="en-US" smtClean="0"/>
              <a:t>イメージを使う</a:t>
            </a:r>
            <a:endParaRPr kumimoji="1" lang="en-US" altLang="ja-JP" smtClean="0"/>
          </a:p>
          <a:p>
            <a:r>
              <a:rPr lang="ja-JP" altLang="en-US" smtClean="0"/>
              <a:t>自力</a:t>
            </a:r>
            <a:endParaRPr lang="en-US" altLang="ja-JP" smtClean="0"/>
          </a:p>
          <a:p>
            <a:pPr lvl="1"/>
            <a:r>
              <a:rPr lang="en-US" altLang="ja-JP" smtClean="0"/>
              <a:t>Scientific Linux (5.x</a:t>
            </a:r>
            <a:r>
              <a:rPr lang="ja-JP" altLang="en-US" smtClean="0"/>
              <a:t>　</a:t>
            </a:r>
            <a:r>
              <a:rPr lang="en-US" altLang="ja-JP" smtClean="0"/>
              <a:t>32bit, 64bit) (CentOS 5.x, RHEL 5.x)</a:t>
            </a:r>
            <a:r>
              <a:rPr lang="ja-JP" altLang="en-US" smtClean="0"/>
              <a:t>用</a:t>
            </a:r>
            <a:r>
              <a:rPr lang="en-US" altLang="ja-JP" smtClean="0"/>
              <a:t>RPM</a:t>
            </a:r>
            <a:r>
              <a:rPr lang="ja-JP" altLang="en-US" smtClean="0"/>
              <a:t>があるのでこれを使ってセットアップ</a:t>
            </a:r>
            <a:endParaRPr lang="en-US" altLang="ja-JP" smtClean="0"/>
          </a:p>
          <a:p>
            <a:pPr lvl="2"/>
            <a:r>
              <a:rPr lang="en-US" altLang="ja-JP" smtClean="0"/>
              <a:t>wget http://daqmw.kek.jp/src/daqmw-rpm</a:t>
            </a:r>
          </a:p>
          <a:p>
            <a:pPr lvl="2"/>
            <a:r>
              <a:rPr lang="en-US" altLang="ja-JP" smtClean="0"/>
              <a:t>sh daqmw-rpm install</a:t>
            </a:r>
          </a:p>
          <a:p>
            <a:pPr lvl="1"/>
            <a:r>
              <a:rPr kumimoji="1" lang="en-US" altLang="ja-JP" smtClean="0"/>
              <a:t>SL</a:t>
            </a:r>
            <a:r>
              <a:rPr lang="ja-JP" altLang="en-US" smtClean="0"/>
              <a:t> </a:t>
            </a:r>
            <a:r>
              <a:rPr lang="en-US" altLang="ja-JP" smtClean="0"/>
              <a:t>5.x</a:t>
            </a:r>
            <a:r>
              <a:rPr lang="ja-JP" altLang="en-US" smtClean="0"/>
              <a:t> 以外では</a:t>
            </a:r>
            <a:r>
              <a:rPr kumimoji="1" lang="ja-JP" altLang="en-US" smtClean="0"/>
              <a:t>ソースからセットアップ</a:t>
            </a:r>
            <a:endParaRPr kumimoji="1" lang="en-US" altLang="ja-JP" smtClean="0"/>
          </a:p>
          <a:p>
            <a:pPr lvl="2"/>
            <a:r>
              <a:rPr lang="ja-JP" altLang="en-US" smtClean="0"/>
              <a:t>依存物</a:t>
            </a:r>
            <a:r>
              <a:rPr lang="en-US" altLang="ja-JP" smtClean="0"/>
              <a:t>(OpenRTM-aist</a:t>
            </a:r>
            <a:r>
              <a:rPr lang="ja-JP" altLang="en-US" smtClean="0"/>
              <a:t>、</a:t>
            </a:r>
            <a:r>
              <a:rPr lang="en-US" altLang="ja-JP" smtClean="0"/>
              <a:t>omniORB)</a:t>
            </a:r>
            <a:r>
              <a:rPr lang="ja-JP" altLang="en-US" smtClean="0"/>
              <a:t>があるのでちょっとめんどくさい。</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2011-08-03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2011</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31</a:t>
            </a:fld>
            <a:endParaRPr kumimoji="1" lang="ja-JP"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ドキュメンテーション</a:t>
            </a:r>
            <a:endParaRPr kumimoji="1" lang="ja-JP" altLang="en-US"/>
          </a:p>
        </p:txBody>
      </p:sp>
      <p:sp>
        <p:nvSpPr>
          <p:cNvPr id="3" name="コンテンツ プレースホルダ 2"/>
          <p:cNvSpPr>
            <a:spLocks noGrp="1"/>
          </p:cNvSpPr>
          <p:nvPr>
            <p:ph idx="1"/>
          </p:nvPr>
        </p:nvSpPr>
        <p:spPr>
          <a:xfrm>
            <a:off x="179512" y="1600200"/>
            <a:ext cx="8640960" cy="4525963"/>
          </a:xfrm>
        </p:spPr>
        <p:txBody>
          <a:bodyPr/>
          <a:lstStyle/>
          <a:p>
            <a:r>
              <a:rPr kumimoji="1" lang="en-US" altLang="ja-JP" smtClean="0"/>
              <a:t>DAQ-Middleware 1.1.0 </a:t>
            </a:r>
            <a:r>
              <a:rPr kumimoji="1" lang="ja-JP" altLang="en-US" smtClean="0"/>
              <a:t>技術解説書</a:t>
            </a:r>
            <a:endParaRPr kumimoji="1" lang="en-US" altLang="ja-JP" smtClean="0"/>
          </a:p>
          <a:p>
            <a:pPr>
              <a:buNone/>
            </a:pPr>
            <a:r>
              <a:rPr lang="en-US" altLang="ja-JP" smtClean="0"/>
              <a:t>	</a:t>
            </a:r>
            <a:r>
              <a:rPr lang="en-US" altLang="ja-JP" sz="2400" smtClean="0">
                <a:hlinkClick r:id="rId2"/>
              </a:rPr>
              <a:t>http://daqmw.kek.jp/docs/DAQ-Middleware-1.1.0-Tech.pdf</a:t>
            </a:r>
            <a:endParaRPr lang="en-US" altLang="ja-JP" sz="2400" smtClean="0"/>
          </a:p>
          <a:p>
            <a:pPr>
              <a:buNone/>
            </a:pPr>
            <a:endParaRPr kumimoji="1" lang="en-US" altLang="ja-JP" sz="2400" smtClean="0"/>
          </a:p>
          <a:p>
            <a:r>
              <a:rPr lang="en-US" altLang="ja-JP" smtClean="0"/>
              <a:t>DAQ-Middleware 1.1.0</a:t>
            </a:r>
            <a:r>
              <a:rPr lang="ja-JP" altLang="en-US" smtClean="0"/>
              <a:t>開発マニュアル</a:t>
            </a:r>
            <a:endParaRPr lang="en-US" altLang="ja-JP" smtClean="0"/>
          </a:p>
          <a:p>
            <a:pPr>
              <a:buNone/>
            </a:pPr>
            <a:r>
              <a:rPr lang="en-US" altLang="ja-JP" smtClean="0"/>
              <a:t>	</a:t>
            </a:r>
            <a:r>
              <a:rPr lang="en-US" altLang="ja-JP" sz="2000" smtClean="0">
                <a:hlinkClick r:id="rId3"/>
              </a:rPr>
              <a:t>http://daqmw.kek.jp/docs/DAQ-Middleware-1.1.0-DevManual.pdf</a:t>
            </a:r>
            <a:endParaRPr lang="en-US" altLang="ja-JP" sz="2000" smtClean="0"/>
          </a:p>
          <a:p>
            <a:pPr>
              <a:buNone/>
            </a:pPr>
            <a:r>
              <a:rPr lang="en-US" altLang="ja-JP" sz="2000" smtClean="0"/>
              <a:t>	</a:t>
            </a:r>
          </a:p>
        </p:txBody>
      </p:sp>
      <p:sp>
        <p:nvSpPr>
          <p:cNvPr id="4" name="日付プレースホルダ 3"/>
          <p:cNvSpPr>
            <a:spLocks noGrp="1"/>
          </p:cNvSpPr>
          <p:nvPr>
            <p:ph type="dt" sz="half" idx="10"/>
          </p:nvPr>
        </p:nvSpPr>
        <p:spPr/>
        <p:txBody>
          <a:bodyPr/>
          <a:lstStyle/>
          <a:p>
            <a:r>
              <a:rPr kumimoji="1" lang="en-US" altLang="ja-JP" smtClean="0"/>
              <a:t>2011-08-03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2011</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32</a:t>
            </a:fld>
            <a:endParaRPr kumimoji="1" lang="ja-JP"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関連文献</a:t>
            </a:r>
            <a:endParaRPr kumimoji="1" lang="ja-JP" altLang="en-US"/>
          </a:p>
        </p:txBody>
      </p:sp>
      <p:sp>
        <p:nvSpPr>
          <p:cNvPr id="3" name="コンテンツ プレースホルダ 2"/>
          <p:cNvSpPr>
            <a:spLocks noGrp="1"/>
          </p:cNvSpPr>
          <p:nvPr>
            <p:ph idx="1"/>
          </p:nvPr>
        </p:nvSpPr>
        <p:spPr/>
        <p:txBody>
          <a:bodyPr/>
          <a:lstStyle/>
          <a:p>
            <a:r>
              <a:rPr lang="en-US" altLang="ja-JP" smtClean="0">
                <a:hlinkClick r:id="rId2"/>
              </a:rPr>
              <a:t>http://daqmw.kek.jp/papers.html</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2011-08-03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2011</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33</a:t>
            </a:fld>
            <a:endParaRPr kumimoji="1" lang="ja-JP"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実習</a:t>
            </a:r>
            <a:r>
              <a:rPr kumimoji="1" lang="ja-JP" altLang="en-US" smtClean="0"/>
              <a:t>環境準備状況確認</a:t>
            </a:r>
            <a:endParaRPr kumimoji="1" lang="ja-JP" altLang="en-US"/>
          </a:p>
        </p:txBody>
      </p:sp>
      <p:sp>
        <p:nvSpPr>
          <p:cNvPr id="3" name="コンテンツ プレースホルダ 2"/>
          <p:cNvSpPr>
            <a:spLocks noGrp="1"/>
          </p:cNvSpPr>
          <p:nvPr>
            <p:ph idx="1"/>
          </p:nvPr>
        </p:nvSpPr>
        <p:spPr/>
        <p:txBody>
          <a:bodyPr/>
          <a:lstStyle/>
          <a:p>
            <a:r>
              <a:rPr kumimoji="1" lang="ja-JP" altLang="en-US" smtClean="0"/>
              <a:t>まだ準備していないかたがたの確認</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2011-08-03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2011</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34</a:t>
            </a:fld>
            <a:endParaRPr kumimoji="1" lang="ja-JP"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角丸四角形 108"/>
          <p:cNvSpPr/>
          <p:nvPr/>
        </p:nvSpPr>
        <p:spPr>
          <a:xfrm>
            <a:off x="6799293" y="3538539"/>
            <a:ext cx="1606572" cy="3041648"/>
          </a:xfrm>
          <a:prstGeom prst="roundRect">
            <a:avLst/>
          </a:prstGeom>
          <a:solidFill>
            <a:srgbClr val="CCFF99"/>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6" name="角丸四角形 105"/>
          <p:cNvSpPr/>
          <p:nvPr/>
        </p:nvSpPr>
        <p:spPr>
          <a:xfrm>
            <a:off x="6799293" y="1457297"/>
            <a:ext cx="1606572" cy="2044729"/>
          </a:xfrm>
          <a:prstGeom prst="roundRect">
            <a:avLst/>
          </a:prstGeom>
          <a:solidFill>
            <a:srgbClr val="DFDF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242" name="タイトル 1"/>
          <p:cNvSpPr>
            <a:spLocks noGrp="1"/>
          </p:cNvSpPr>
          <p:nvPr>
            <p:ph type="title"/>
          </p:nvPr>
        </p:nvSpPr>
        <p:spPr>
          <a:xfrm>
            <a:off x="498475" y="158750"/>
            <a:ext cx="8229600" cy="984250"/>
          </a:xfrm>
        </p:spPr>
        <p:txBody>
          <a:bodyPr/>
          <a:lstStyle/>
          <a:p>
            <a:r>
              <a:rPr lang="ja-JP" altLang="en-US" sz="4800" smtClean="0"/>
              <a:t>和田さんのトークの部分</a:t>
            </a:r>
          </a:p>
        </p:txBody>
      </p:sp>
      <p:sp>
        <p:nvSpPr>
          <p:cNvPr id="45" name="角丸四角形 44"/>
          <p:cNvSpPr/>
          <p:nvPr/>
        </p:nvSpPr>
        <p:spPr>
          <a:xfrm>
            <a:off x="3841740" y="1822429"/>
            <a:ext cx="2287598" cy="1449410"/>
          </a:xfrm>
          <a:prstGeom prst="roundRect">
            <a:avLst/>
          </a:prstGeom>
          <a:solidFill>
            <a:schemeClr val="accent1">
              <a:lumMod val="40000"/>
              <a:lumOff val="60000"/>
            </a:schemeClr>
          </a:solidFill>
          <a:ln w="12700"/>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a:p>
        </p:txBody>
      </p:sp>
      <p:sp>
        <p:nvSpPr>
          <p:cNvPr id="46" name="角丸四角形 45"/>
          <p:cNvSpPr/>
          <p:nvPr/>
        </p:nvSpPr>
        <p:spPr>
          <a:xfrm>
            <a:off x="2855889" y="4159260"/>
            <a:ext cx="3359196" cy="1692275"/>
          </a:xfrm>
          <a:prstGeom prst="roundRect">
            <a:avLst/>
          </a:prstGeom>
          <a:solidFill>
            <a:schemeClr val="accent1">
              <a:lumMod val="40000"/>
              <a:lumOff val="60000"/>
            </a:schemeClr>
          </a:solidFill>
          <a:ln w="1270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a:p>
        </p:txBody>
      </p:sp>
      <p:sp>
        <p:nvSpPr>
          <p:cNvPr id="47" name="Text Box 18"/>
          <p:cNvSpPr txBox="1">
            <a:spLocks noChangeArrowheads="1"/>
          </p:cNvSpPr>
          <p:nvPr/>
        </p:nvSpPr>
        <p:spPr bwMode="auto">
          <a:xfrm>
            <a:off x="3659175" y="5218137"/>
            <a:ext cx="967894" cy="307777"/>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400">
                <a:latin typeface="+mn-lt"/>
                <a:ea typeface="+mn-ea"/>
              </a:rPr>
              <a:t>Dispatcher</a:t>
            </a:r>
          </a:p>
        </p:txBody>
      </p:sp>
      <p:sp>
        <p:nvSpPr>
          <p:cNvPr id="48" name="Text Box 19"/>
          <p:cNvSpPr txBox="1">
            <a:spLocks noChangeArrowheads="1"/>
          </p:cNvSpPr>
          <p:nvPr/>
        </p:nvSpPr>
        <p:spPr bwMode="auto">
          <a:xfrm>
            <a:off x="5302260" y="4268799"/>
            <a:ext cx="676980" cy="307777"/>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400">
                <a:latin typeface="+mn-lt"/>
                <a:ea typeface="+mn-ea"/>
              </a:rPr>
              <a:t>Logger</a:t>
            </a:r>
          </a:p>
        </p:txBody>
      </p:sp>
      <p:sp>
        <p:nvSpPr>
          <p:cNvPr id="49" name="Text Box 20"/>
          <p:cNvSpPr txBox="1">
            <a:spLocks noChangeArrowheads="1"/>
          </p:cNvSpPr>
          <p:nvPr/>
        </p:nvSpPr>
        <p:spPr bwMode="auto">
          <a:xfrm>
            <a:off x="5302260" y="5473728"/>
            <a:ext cx="785664" cy="307777"/>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400">
                <a:latin typeface="+mn-lt"/>
                <a:ea typeface="+mn-ea"/>
              </a:rPr>
              <a:t>Monitor</a:t>
            </a:r>
          </a:p>
        </p:txBody>
      </p:sp>
      <p:sp>
        <p:nvSpPr>
          <p:cNvPr id="50" name="Text Box 27"/>
          <p:cNvSpPr txBox="1">
            <a:spLocks noChangeArrowheads="1"/>
          </p:cNvSpPr>
          <p:nvPr/>
        </p:nvSpPr>
        <p:spPr bwMode="auto">
          <a:xfrm>
            <a:off x="2819376" y="5218137"/>
            <a:ext cx="841064" cy="307777"/>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400">
                <a:latin typeface="+mn-lt"/>
                <a:ea typeface="+mn-ea"/>
              </a:rPr>
              <a:t>Gatherer</a:t>
            </a:r>
          </a:p>
        </p:txBody>
      </p:sp>
      <p:sp>
        <p:nvSpPr>
          <p:cNvPr id="51" name="Text Box 51"/>
          <p:cNvSpPr txBox="1">
            <a:spLocks noChangeArrowheads="1"/>
          </p:cNvSpPr>
          <p:nvPr/>
        </p:nvSpPr>
        <p:spPr bwMode="auto">
          <a:xfrm>
            <a:off x="2162142" y="4849813"/>
            <a:ext cx="325437" cy="35877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algn="ctr" fontAlgn="auto">
              <a:lnSpc>
                <a:spcPts val="700"/>
              </a:lnSpc>
              <a:spcBef>
                <a:spcPts val="0"/>
              </a:spcBef>
              <a:spcAft>
                <a:spcPts val="0"/>
              </a:spcAft>
              <a:defRPr/>
            </a:pPr>
            <a:r>
              <a:rPr lang="ja-JP" altLang="en-US" sz="1100" b="1" dirty="0">
                <a:latin typeface="+mn-lt"/>
                <a:ea typeface="+mn-ea"/>
              </a:rPr>
              <a:t>・</a:t>
            </a:r>
            <a:endParaRPr lang="en-US" altLang="ja-JP" sz="1100" b="1" dirty="0">
              <a:latin typeface="+mn-lt"/>
              <a:ea typeface="+mn-ea"/>
            </a:endParaRPr>
          </a:p>
          <a:p>
            <a:pPr algn="ctr" fontAlgn="auto">
              <a:lnSpc>
                <a:spcPts val="700"/>
              </a:lnSpc>
              <a:spcBef>
                <a:spcPts val="0"/>
              </a:spcBef>
              <a:spcAft>
                <a:spcPts val="0"/>
              </a:spcAft>
              <a:defRPr/>
            </a:pPr>
            <a:r>
              <a:rPr lang="ja-JP" altLang="en-US" sz="1100" b="1" dirty="0">
                <a:latin typeface="+mn-lt"/>
                <a:ea typeface="+mn-ea"/>
              </a:rPr>
              <a:t>・</a:t>
            </a:r>
            <a:endParaRPr lang="en-US" altLang="ja-JP" sz="1100" b="1" dirty="0">
              <a:latin typeface="+mn-lt"/>
              <a:ea typeface="+mn-ea"/>
            </a:endParaRPr>
          </a:p>
          <a:p>
            <a:pPr algn="ctr" fontAlgn="auto">
              <a:lnSpc>
                <a:spcPts val="700"/>
              </a:lnSpc>
              <a:spcBef>
                <a:spcPts val="0"/>
              </a:spcBef>
              <a:spcAft>
                <a:spcPts val="0"/>
              </a:spcAft>
              <a:defRPr/>
            </a:pPr>
            <a:r>
              <a:rPr lang="ja-JP" altLang="en-US" sz="1100" b="1" dirty="0">
                <a:latin typeface="+mn-lt"/>
                <a:ea typeface="+mn-ea"/>
              </a:rPr>
              <a:t>・</a:t>
            </a:r>
            <a:endParaRPr lang="en-US" altLang="ja-JP" sz="1100" b="1" dirty="0">
              <a:latin typeface="+mn-lt"/>
              <a:ea typeface="+mn-ea"/>
            </a:endParaRPr>
          </a:p>
        </p:txBody>
      </p:sp>
      <p:grpSp>
        <p:nvGrpSpPr>
          <p:cNvPr id="2" name="グループ化 123"/>
          <p:cNvGrpSpPr/>
          <p:nvPr/>
        </p:nvGrpSpPr>
        <p:grpSpPr>
          <a:xfrm>
            <a:off x="4791078" y="5035572"/>
            <a:ext cx="565964" cy="524059"/>
            <a:chOff x="4885890" y="5115888"/>
            <a:chExt cx="346886" cy="407230"/>
          </a:xfrm>
          <a:effectLst>
            <a:outerShdw blurRad="50800" dist="38100" dir="5400000" algn="t" rotWithShape="0">
              <a:prstClr val="black">
                <a:alpha val="40000"/>
              </a:prstClr>
            </a:outerShdw>
          </a:effectLst>
        </p:grpSpPr>
        <p:sp>
          <p:nvSpPr>
            <p:cNvPr id="102" name="Rectangle 9"/>
            <p:cNvSpPr>
              <a:spLocks noChangeArrowheads="1"/>
            </p:cNvSpPr>
            <p:nvPr/>
          </p:nvSpPr>
          <p:spPr bwMode="auto">
            <a:xfrm>
              <a:off x="4885890" y="5295704"/>
              <a:ext cx="71890" cy="88397"/>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103" name="Oval 10"/>
            <p:cNvSpPr>
              <a:spLocks noChangeArrowheads="1"/>
            </p:cNvSpPr>
            <p:nvPr/>
          </p:nvSpPr>
          <p:spPr bwMode="auto">
            <a:xfrm>
              <a:off x="5031066" y="5115888"/>
              <a:ext cx="100506" cy="77064"/>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104" name="Rectangle 11"/>
            <p:cNvSpPr>
              <a:spLocks noChangeArrowheads="1"/>
            </p:cNvSpPr>
            <p:nvPr/>
          </p:nvSpPr>
          <p:spPr bwMode="auto">
            <a:xfrm>
              <a:off x="4922184" y="5150642"/>
              <a:ext cx="310592" cy="372476"/>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grpSp>
        <p:nvGrpSpPr>
          <p:cNvPr id="3" name="グループ化 134"/>
          <p:cNvGrpSpPr/>
          <p:nvPr/>
        </p:nvGrpSpPr>
        <p:grpSpPr>
          <a:xfrm>
            <a:off x="3805227" y="4597416"/>
            <a:ext cx="620721" cy="615714"/>
            <a:chOff x="3805227" y="4597416"/>
            <a:chExt cx="620721" cy="615714"/>
          </a:xfrm>
          <a:effectLst>
            <a:outerShdw blurRad="50800" dist="38100" dir="2700000" algn="tl" rotWithShape="0">
              <a:prstClr val="black">
                <a:alpha val="40000"/>
              </a:prstClr>
            </a:outerShdw>
          </a:effectLst>
        </p:grpSpPr>
        <p:sp>
          <p:nvSpPr>
            <p:cNvPr id="100" name="Oval 16"/>
            <p:cNvSpPr>
              <a:spLocks noChangeArrowheads="1"/>
            </p:cNvSpPr>
            <p:nvPr/>
          </p:nvSpPr>
          <p:spPr bwMode="auto">
            <a:xfrm>
              <a:off x="4024305" y="4597416"/>
              <a:ext cx="156098" cy="112509"/>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nvGrpSpPr>
            <p:cNvPr id="4" name="グループ化 132"/>
            <p:cNvGrpSpPr/>
            <p:nvPr/>
          </p:nvGrpSpPr>
          <p:grpSpPr>
            <a:xfrm>
              <a:off x="3805227" y="4670442"/>
              <a:ext cx="620721" cy="542688"/>
              <a:chOff x="3987792" y="5984910"/>
              <a:chExt cx="620721" cy="542688"/>
            </a:xfrm>
          </p:grpSpPr>
          <p:sp>
            <p:nvSpPr>
              <p:cNvPr id="97" name="Rectangle 13"/>
              <p:cNvSpPr>
                <a:spLocks noChangeArrowheads="1"/>
              </p:cNvSpPr>
              <p:nvPr/>
            </p:nvSpPr>
            <p:spPr bwMode="auto">
              <a:xfrm>
                <a:off x="4496860" y="6109157"/>
                <a:ext cx="111653" cy="127951"/>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8" name="Rectangle 14"/>
              <p:cNvSpPr>
                <a:spLocks noChangeArrowheads="1"/>
              </p:cNvSpPr>
              <p:nvPr/>
            </p:nvSpPr>
            <p:spPr bwMode="auto">
              <a:xfrm>
                <a:off x="4499027" y="6313527"/>
                <a:ext cx="109486" cy="130157"/>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9" name="Rectangle 15"/>
              <p:cNvSpPr>
                <a:spLocks noChangeArrowheads="1"/>
              </p:cNvSpPr>
              <p:nvPr/>
            </p:nvSpPr>
            <p:spPr bwMode="auto">
              <a:xfrm>
                <a:off x="3987792" y="6203988"/>
                <a:ext cx="111653" cy="127951"/>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101" name="Rectangle 17"/>
              <p:cNvSpPr>
                <a:spLocks noChangeArrowheads="1"/>
              </p:cNvSpPr>
              <p:nvPr/>
            </p:nvSpPr>
            <p:spPr bwMode="auto">
              <a:xfrm>
                <a:off x="4056085" y="5984910"/>
                <a:ext cx="483470" cy="542688"/>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grpSp>
      <p:grpSp>
        <p:nvGrpSpPr>
          <p:cNvPr id="5" name="グループ化 118"/>
          <p:cNvGrpSpPr/>
          <p:nvPr/>
        </p:nvGrpSpPr>
        <p:grpSpPr>
          <a:xfrm>
            <a:off x="3001941" y="4633929"/>
            <a:ext cx="554238" cy="594057"/>
            <a:chOff x="3318614" y="4733619"/>
            <a:chExt cx="384591" cy="412222"/>
          </a:xfrm>
          <a:effectLst>
            <a:outerShdw blurRad="50800" dist="38100" dir="5400000" algn="t" rotWithShape="0">
              <a:prstClr val="black">
                <a:alpha val="40000"/>
              </a:prstClr>
            </a:outerShdw>
          </a:effectLst>
        </p:grpSpPr>
        <p:sp>
          <p:nvSpPr>
            <p:cNvPr id="93" name="Rectangle 23"/>
            <p:cNvSpPr>
              <a:spLocks noChangeArrowheads="1"/>
            </p:cNvSpPr>
            <p:nvPr/>
          </p:nvSpPr>
          <p:spPr bwMode="auto">
            <a:xfrm>
              <a:off x="3318614" y="4912551"/>
              <a:ext cx="71762" cy="88333"/>
            </a:xfrm>
            <a:prstGeom prst="rect">
              <a:avLst/>
            </a:prstGeom>
            <a:solidFill>
              <a:schemeClr val="bg1"/>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4" name="Rectangle 24"/>
            <p:cNvSpPr>
              <a:spLocks noChangeArrowheads="1"/>
            </p:cNvSpPr>
            <p:nvPr/>
          </p:nvSpPr>
          <p:spPr bwMode="auto">
            <a:xfrm>
              <a:off x="3631443" y="4913306"/>
              <a:ext cx="71762" cy="88333"/>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5" name="Oval 25"/>
            <p:cNvSpPr>
              <a:spLocks noChangeArrowheads="1"/>
            </p:cNvSpPr>
            <p:nvPr/>
          </p:nvSpPr>
          <p:spPr bwMode="auto">
            <a:xfrm>
              <a:off x="3467016" y="4733619"/>
              <a:ext cx="100328" cy="77009"/>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6" name="Rectangle 26"/>
            <p:cNvSpPr>
              <a:spLocks noChangeArrowheads="1"/>
            </p:cNvSpPr>
            <p:nvPr/>
          </p:nvSpPr>
          <p:spPr bwMode="auto">
            <a:xfrm>
              <a:off x="3318614" y="4775143"/>
              <a:ext cx="346968" cy="370698"/>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cxnSp>
        <p:nvCxnSpPr>
          <p:cNvPr id="55" name="AutoShape 34"/>
          <p:cNvCxnSpPr>
            <a:cxnSpLocks noChangeShapeType="1"/>
            <a:stCxn id="64" idx="4"/>
            <a:endCxn id="95" idx="0"/>
          </p:cNvCxnSpPr>
          <p:nvPr/>
        </p:nvCxnSpPr>
        <p:spPr bwMode="auto">
          <a:xfrm rot="5400000">
            <a:off x="3143374" y="3241659"/>
            <a:ext cx="1536993" cy="1247546"/>
          </a:xfrm>
          <a:prstGeom prst="straightConnector1">
            <a:avLst/>
          </a:prstGeom>
          <a:noFill/>
          <a:ln w="12700">
            <a:solidFill>
              <a:srgbClr val="00B0F0"/>
            </a:solidFill>
            <a:prstDash val="sysDash"/>
            <a:round/>
            <a:headEnd/>
            <a:tailEnd/>
          </a:ln>
          <a:effectLst>
            <a:outerShdw blurRad="50800" dist="50800" dir="5400000" algn="ctr" rotWithShape="0">
              <a:schemeClr val="bg1">
                <a:lumMod val="75000"/>
              </a:schemeClr>
            </a:outerShdw>
          </a:effectLst>
        </p:spPr>
      </p:cxnSp>
      <p:cxnSp>
        <p:nvCxnSpPr>
          <p:cNvPr id="56" name="AutoShape 35"/>
          <p:cNvCxnSpPr>
            <a:cxnSpLocks noChangeShapeType="1"/>
            <a:stCxn id="64" idx="4"/>
          </p:cNvCxnSpPr>
          <p:nvPr/>
        </p:nvCxnSpPr>
        <p:spPr bwMode="auto">
          <a:xfrm rot="5400000">
            <a:off x="3562447" y="3631820"/>
            <a:ext cx="1508080" cy="438312"/>
          </a:xfrm>
          <a:prstGeom prst="straightConnector1">
            <a:avLst/>
          </a:prstGeom>
          <a:noFill/>
          <a:ln w="12700">
            <a:solidFill>
              <a:srgbClr val="00B0F0"/>
            </a:solidFill>
            <a:prstDash val="sysDash"/>
            <a:round/>
            <a:headEnd/>
            <a:tailEnd/>
          </a:ln>
          <a:effectLst>
            <a:outerShdw blurRad="50800" dist="50800" dir="5400000" algn="ctr" rotWithShape="0">
              <a:schemeClr val="bg1">
                <a:lumMod val="75000"/>
              </a:schemeClr>
            </a:outerShdw>
          </a:effectLst>
        </p:spPr>
      </p:cxnSp>
      <p:cxnSp>
        <p:nvCxnSpPr>
          <p:cNvPr id="58" name="AutoShape 37"/>
          <p:cNvCxnSpPr>
            <a:cxnSpLocks noChangeShapeType="1"/>
            <a:stCxn id="64" idx="4"/>
            <a:endCxn id="87" idx="0"/>
          </p:cNvCxnSpPr>
          <p:nvPr/>
        </p:nvCxnSpPr>
        <p:spPr bwMode="auto">
          <a:xfrm rot="16200000" flipH="1">
            <a:off x="4254543" y="3378035"/>
            <a:ext cx="1135350" cy="573151"/>
          </a:xfrm>
          <a:prstGeom prst="straightConnector1">
            <a:avLst/>
          </a:prstGeom>
          <a:noFill/>
          <a:ln w="12700">
            <a:solidFill>
              <a:srgbClr val="00B0F0"/>
            </a:solidFill>
            <a:prstDash val="sysDash"/>
            <a:round/>
            <a:headEnd/>
            <a:tailEnd/>
          </a:ln>
          <a:effectLst>
            <a:outerShdw blurRad="50800" dist="50800" dir="5400000" algn="ctr" rotWithShape="0">
              <a:schemeClr val="bg1">
                <a:lumMod val="75000"/>
              </a:schemeClr>
            </a:outerShdw>
          </a:effectLst>
        </p:spPr>
      </p:cxnSp>
      <p:cxnSp>
        <p:nvCxnSpPr>
          <p:cNvPr id="59" name="AutoShape 38"/>
          <p:cNvCxnSpPr>
            <a:cxnSpLocks noChangeShapeType="1"/>
            <a:stCxn id="94" idx="3"/>
          </p:cNvCxnSpPr>
          <p:nvPr/>
        </p:nvCxnSpPr>
        <p:spPr bwMode="auto">
          <a:xfrm flipV="1">
            <a:off x="3556179" y="4956175"/>
            <a:ext cx="256981" cy="352"/>
          </a:xfrm>
          <a:prstGeom prst="straightConnector1">
            <a:avLst/>
          </a:prstGeom>
          <a:noFill/>
          <a:ln w="19050">
            <a:solidFill>
              <a:srgbClr val="FF0066"/>
            </a:solidFill>
            <a:round/>
            <a:headEnd/>
            <a:tailEnd/>
          </a:ln>
          <a:effectLst>
            <a:outerShdw blurRad="50800" dist="50800" dir="5400000" algn="ctr" rotWithShape="0">
              <a:schemeClr val="bg1">
                <a:lumMod val="75000"/>
              </a:schemeClr>
            </a:outerShdw>
          </a:effectLst>
        </p:spPr>
      </p:cxnSp>
      <p:cxnSp>
        <p:nvCxnSpPr>
          <p:cNvPr id="60" name="AutoShape 39"/>
          <p:cNvCxnSpPr>
            <a:cxnSpLocks noChangeShapeType="1"/>
            <a:stCxn id="97" idx="3"/>
          </p:cNvCxnSpPr>
          <p:nvPr/>
        </p:nvCxnSpPr>
        <p:spPr bwMode="auto">
          <a:xfrm flipV="1">
            <a:off x="4425948" y="4548188"/>
            <a:ext cx="376236" cy="310477"/>
          </a:xfrm>
          <a:prstGeom prst="straightConnector1">
            <a:avLst/>
          </a:prstGeom>
          <a:noFill/>
          <a:ln w="19050">
            <a:solidFill>
              <a:srgbClr val="FF0066"/>
            </a:solidFill>
            <a:round/>
            <a:headEnd/>
            <a:tailEnd/>
          </a:ln>
          <a:effectLst>
            <a:outerShdw blurRad="50800" dist="50800" dir="5400000" algn="ctr" rotWithShape="0">
              <a:schemeClr val="bg1">
                <a:lumMod val="75000"/>
              </a:schemeClr>
            </a:outerShdw>
          </a:effectLst>
        </p:spPr>
      </p:cxnSp>
      <p:cxnSp>
        <p:nvCxnSpPr>
          <p:cNvPr id="61" name="AutoShape 40"/>
          <p:cNvCxnSpPr>
            <a:cxnSpLocks noChangeShapeType="1"/>
            <a:stCxn id="98" idx="3"/>
            <a:endCxn id="102" idx="1"/>
          </p:cNvCxnSpPr>
          <p:nvPr/>
        </p:nvCxnSpPr>
        <p:spPr bwMode="auto">
          <a:xfrm>
            <a:off x="4425948" y="5064138"/>
            <a:ext cx="365130" cy="259716"/>
          </a:xfrm>
          <a:prstGeom prst="straightConnector1">
            <a:avLst/>
          </a:prstGeom>
          <a:noFill/>
          <a:ln w="19050">
            <a:solidFill>
              <a:srgbClr val="FF0066"/>
            </a:solidFill>
            <a:round/>
            <a:headEnd/>
            <a:tailEnd/>
          </a:ln>
          <a:effectLst>
            <a:outerShdw blurRad="50800" dist="50800" dir="5400000" algn="ctr" rotWithShape="0">
              <a:schemeClr val="bg1">
                <a:lumMod val="75000"/>
              </a:schemeClr>
            </a:outerShdw>
          </a:effectLst>
        </p:spPr>
      </p:cxnSp>
      <p:sp>
        <p:nvSpPr>
          <p:cNvPr id="62" name="AutoShape 41"/>
          <p:cNvSpPr>
            <a:spLocks noChangeArrowheads="1"/>
          </p:cNvSpPr>
          <p:nvPr/>
        </p:nvSpPr>
        <p:spPr bwMode="auto">
          <a:xfrm>
            <a:off x="5594364" y="4748213"/>
            <a:ext cx="212725" cy="201612"/>
          </a:xfrm>
          <a:prstGeom prst="can">
            <a:avLst>
              <a:gd name="adj" fmla="val 25000"/>
            </a:avLst>
          </a:prstGeom>
          <a:solidFill>
            <a:srgbClr val="808080"/>
          </a:solidFill>
          <a:ln w="9525">
            <a:solidFill>
              <a:schemeClr val="tx1"/>
            </a:solidFill>
            <a:round/>
            <a:headEnd/>
            <a:tailEnd/>
          </a:ln>
          <a:effectLst>
            <a:outerShdw blurRad="50800" dist="38100" dir="2700000" algn="tl" rotWithShape="0">
              <a:prstClr val="black">
                <a:alpha val="40000"/>
              </a:prstClr>
            </a:outerShdw>
          </a:effectLst>
        </p:spPr>
        <p:txBody>
          <a:bodyPr wrap="none" anchor="ctr"/>
          <a:lstStyle/>
          <a:p>
            <a:pPr fontAlgn="auto">
              <a:spcBef>
                <a:spcPts val="0"/>
              </a:spcBef>
              <a:spcAft>
                <a:spcPts val="0"/>
              </a:spcAft>
              <a:defRPr/>
            </a:pPr>
            <a:endParaRPr lang="ja-JP" altLang="en-US" sz="1200">
              <a:latin typeface="+mn-lt"/>
              <a:ea typeface="+mn-ea"/>
            </a:endParaRPr>
          </a:p>
        </p:txBody>
      </p:sp>
      <p:cxnSp>
        <p:nvCxnSpPr>
          <p:cNvPr id="63" name="AutoShape 42"/>
          <p:cNvCxnSpPr>
            <a:cxnSpLocks noChangeShapeType="1"/>
          </p:cNvCxnSpPr>
          <p:nvPr/>
        </p:nvCxnSpPr>
        <p:spPr bwMode="auto">
          <a:xfrm>
            <a:off x="5375286" y="4546600"/>
            <a:ext cx="312737" cy="201613"/>
          </a:xfrm>
          <a:prstGeom prst="bentConnector2">
            <a:avLst/>
          </a:prstGeom>
          <a:noFill/>
          <a:ln w="9525">
            <a:solidFill>
              <a:schemeClr val="tx1"/>
            </a:solidFill>
            <a:miter lim="800000"/>
            <a:headEnd/>
            <a:tailEnd/>
          </a:ln>
          <a:effectLst>
            <a:outerShdw blurRad="50800" dist="50800" dir="5400000" algn="ctr" rotWithShape="0">
              <a:schemeClr val="bg1">
                <a:lumMod val="75000"/>
              </a:schemeClr>
            </a:outerShdw>
          </a:effectLst>
        </p:spPr>
      </p:cxnSp>
      <p:sp>
        <p:nvSpPr>
          <p:cNvPr id="69" name="Rectangle 59"/>
          <p:cNvSpPr>
            <a:spLocks noChangeArrowheads="1"/>
          </p:cNvSpPr>
          <p:nvPr/>
        </p:nvSpPr>
        <p:spPr bwMode="auto">
          <a:xfrm>
            <a:off x="4937130" y="2041505"/>
            <a:ext cx="857243" cy="673117"/>
          </a:xfrm>
          <a:prstGeom prst="rect">
            <a:avLst/>
          </a:prstGeom>
          <a:solidFill>
            <a:srgbClr val="FF99CC"/>
          </a:solidFill>
          <a:ln w="9525">
            <a:solidFill>
              <a:schemeClr val="tx1"/>
            </a:solidFill>
            <a:miter lim="800000"/>
            <a:headEnd/>
            <a:tailEnd/>
          </a:ln>
          <a:effectLst>
            <a:outerShdw blurRad="50800" dist="38100" dir="5400000" algn="t" rotWithShape="0">
              <a:prstClr val="black">
                <a:alpha val="40000"/>
              </a:prstClr>
            </a:outerShdw>
          </a:effectLst>
        </p:spPr>
        <p:txBody>
          <a:bodyPr wrap="none" anchor="ctr"/>
          <a:lstStyle/>
          <a:p>
            <a:pPr algn="ctr" fontAlgn="auto">
              <a:spcBef>
                <a:spcPts val="0"/>
              </a:spcBef>
              <a:spcAft>
                <a:spcPts val="0"/>
              </a:spcAft>
              <a:defRPr/>
            </a:pPr>
            <a:r>
              <a:rPr lang="en-US" altLang="ja-JP" sz="1400" dirty="0">
                <a:latin typeface="+mn-lt"/>
                <a:ea typeface="+mn-ea"/>
              </a:rPr>
              <a:t>HTTP</a:t>
            </a:r>
          </a:p>
          <a:p>
            <a:pPr algn="ctr" fontAlgn="auto">
              <a:spcBef>
                <a:spcPts val="0"/>
              </a:spcBef>
              <a:spcAft>
                <a:spcPts val="0"/>
              </a:spcAft>
              <a:defRPr/>
            </a:pPr>
            <a:r>
              <a:rPr lang="en-US" altLang="ja-JP" sz="1400" dirty="0">
                <a:latin typeface="+mn-lt"/>
                <a:ea typeface="+mn-ea"/>
              </a:rPr>
              <a:t>Server</a:t>
            </a:r>
          </a:p>
        </p:txBody>
      </p:sp>
      <p:grpSp>
        <p:nvGrpSpPr>
          <p:cNvPr id="6" name="グループ化 105"/>
          <p:cNvGrpSpPr/>
          <p:nvPr/>
        </p:nvGrpSpPr>
        <p:grpSpPr>
          <a:xfrm>
            <a:off x="2089116" y="4306888"/>
            <a:ext cx="481013" cy="409575"/>
            <a:chOff x="2162175" y="4306888"/>
            <a:chExt cx="481013" cy="409575"/>
          </a:xfrm>
          <a:effectLst>
            <a:outerShdw blurRad="50800" dist="38100" dir="5400000" algn="t" rotWithShape="0">
              <a:prstClr val="black">
                <a:alpha val="40000"/>
              </a:prstClr>
            </a:outerShdw>
          </a:effectLst>
        </p:grpSpPr>
        <p:sp>
          <p:nvSpPr>
            <p:cNvPr id="91" name="Rectangle 52"/>
            <p:cNvSpPr>
              <a:spLocks noChangeArrowheads="1"/>
            </p:cNvSpPr>
            <p:nvPr/>
          </p:nvSpPr>
          <p:spPr bwMode="auto">
            <a:xfrm>
              <a:off x="2571750" y="4457700"/>
              <a:ext cx="71438" cy="88900"/>
            </a:xfrm>
            <a:prstGeom prst="rect">
              <a:avLst/>
            </a:prstGeom>
            <a:solidFill>
              <a:schemeClr val="bg1"/>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2" name="Rectangle 50"/>
            <p:cNvSpPr>
              <a:spLocks noChangeArrowheads="1"/>
            </p:cNvSpPr>
            <p:nvPr/>
          </p:nvSpPr>
          <p:spPr bwMode="auto">
            <a:xfrm>
              <a:off x="2162175" y="4306888"/>
              <a:ext cx="441325" cy="409575"/>
            </a:xfrm>
            <a:prstGeom prst="rect">
              <a:avLst/>
            </a:prstGeom>
            <a:solidFill>
              <a:srgbClr val="33CC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cxnSp>
        <p:nvCxnSpPr>
          <p:cNvPr id="67" name="AutoShape 53"/>
          <p:cNvCxnSpPr>
            <a:cxnSpLocks noChangeShapeType="1"/>
            <a:stCxn id="91" idx="3"/>
            <a:endCxn id="96" idx="1"/>
          </p:cNvCxnSpPr>
          <p:nvPr/>
        </p:nvCxnSpPr>
        <p:spPr bwMode="auto">
          <a:xfrm>
            <a:off x="2570129" y="4502150"/>
            <a:ext cx="431812" cy="458728"/>
          </a:xfrm>
          <a:prstGeom prst="straightConnector1">
            <a:avLst/>
          </a:prstGeom>
          <a:noFill/>
          <a:ln w="19050">
            <a:solidFill>
              <a:srgbClr val="FF0066"/>
            </a:solidFill>
            <a:round/>
            <a:headEnd/>
            <a:tailEnd/>
          </a:ln>
          <a:effectLst>
            <a:outerShdw blurRad="50800" dist="50800" dir="5400000" algn="ctr" rotWithShape="0">
              <a:schemeClr val="bg1">
                <a:lumMod val="75000"/>
              </a:schemeClr>
            </a:outerShdw>
          </a:effectLst>
        </p:spPr>
      </p:cxnSp>
      <p:pic>
        <p:nvPicPr>
          <p:cNvPr id="68" name="Picture 56" descr="oprationPanel"/>
          <p:cNvPicPr>
            <a:picLocks noChangeAspect="1" noChangeArrowheads="1"/>
          </p:cNvPicPr>
          <p:nvPr/>
        </p:nvPicPr>
        <p:blipFill>
          <a:blip r:embed="rId4" cstate="print"/>
          <a:srcRect/>
          <a:stretch>
            <a:fillRect/>
          </a:stretch>
        </p:blipFill>
        <p:spPr bwMode="auto">
          <a:xfrm>
            <a:off x="7096125" y="1905000"/>
            <a:ext cx="971550" cy="1063625"/>
          </a:xfrm>
          <a:prstGeom prst="rect">
            <a:avLst/>
          </a:prstGeom>
          <a:noFill/>
          <a:ln w="9525">
            <a:noFill/>
            <a:miter lim="800000"/>
            <a:headEnd/>
            <a:tailEnd/>
          </a:ln>
          <a:effectLst>
            <a:outerShdw blurRad="50800" dist="50800" dir="5400000" algn="ctr" rotWithShape="0">
              <a:schemeClr val="bg1">
                <a:lumMod val="75000"/>
              </a:schemeClr>
            </a:outerShdw>
          </a:effectLst>
        </p:spPr>
      </p:pic>
      <p:sp>
        <p:nvSpPr>
          <p:cNvPr id="10269" name="Text Box 61"/>
          <p:cNvSpPr txBox="1">
            <a:spLocks noChangeArrowheads="1"/>
          </p:cNvSpPr>
          <p:nvPr/>
        </p:nvSpPr>
        <p:spPr bwMode="auto">
          <a:xfrm>
            <a:off x="6935788" y="3022600"/>
            <a:ext cx="1216025" cy="461963"/>
          </a:xfrm>
          <a:prstGeom prst="rect">
            <a:avLst/>
          </a:prstGeom>
          <a:noFill/>
          <a:ln w="9525">
            <a:noFill/>
            <a:miter lim="800000"/>
            <a:headEnd/>
            <a:tailEnd/>
          </a:ln>
        </p:spPr>
        <p:txBody>
          <a:bodyPr wrap="none">
            <a:spAutoFit/>
          </a:bodyPr>
          <a:lstStyle/>
          <a:p>
            <a:pPr algn="ctr"/>
            <a:r>
              <a:rPr lang="en-US" altLang="ja-JP" sz="1200">
                <a:latin typeface="Calibri" pitchFamily="34" charset="0"/>
              </a:rPr>
              <a:t>Control Panel</a:t>
            </a:r>
          </a:p>
          <a:p>
            <a:pPr algn="ctr"/>
            <a:r>
              <a:rPr lang="en-US" altLang="ja-JP" sz="1200">
                <a:latin typeface="Calibri" pitchFamily="34" charset="0"/>
              </a:rPr>
              <a:t>on Web browser</a:t>
            </a:r>
          </a:p>
        </p:txBody>
      </p:sp>
      <p:cxnSp>
        <p:nvCxnSpPr>
          <p:cNvPr id="10270" name="AutoShape 63"/>
          <p:cNvCxnSpPr>
            <a:cxnSpLocks noChangeShapeType="1"/>
            <a:stCxn id="69" idx="3"/>
          </p:cNvCxnSpPr>
          <p:nvPr/>
        </p:nvCxnSpPr>
        <p:spPr bwMode="auto">
          <a:xfrm flipV="1">
            <a:off x="5794373" y="2333610"/>
            <a:ext cx="1297024" cy="44454"/>
          </a:xfrm>
          <a:prstGeom prst="straightConnector1">
            <a:avLst/>
          </a:prstGeom>
          <a:noFill/>
          <a:ln w="25400">
            <a:solidFill>
              <a:schemeClr val="tx1"/>
            </a:solidFill>
            <a:round/>
            <a:headEnd type="arrow" w="med" len="med"/>
            <a:tailEnd type="arrow" w="med" len="med"/>
          </a:ln>
        </p:spPr>
      </p:cxnSp>
      <p:pic>
        <p:nvPicPr>
          <p:cNvPr id="75" name="Picture 67" descr="Screenshot-5"/>
          <p:cNvPicPr>
            <a:picLocks noChangeAspect="1" noChangeArrowheads="1"/>
          </p:cNvPicPr>
          <p:nvPr/>
        </p:nvPicPr>
        <p:blipFill>
          <a:blip r:embed="rId5" cstate="print"/>
          <a:srcRect/>
          <a:stretch>
            <a:fillRect/>
          </a:stretch>
        </p:blipFill>
        <p:spPr bwMode="auto">
          <a:xfrm>
            <a:off x="7070725" y="3632200"/>
            <a:ext cx="998538" cy="1073150"/>
          </a:xfrm>
          <a:prstGeom prst="rect">
            <a:avLst/>
          </a:prstGeom>
          <a:noFill/>
          <a:ln w="9525">
            <a:noFill/>
            <a:miter lim="800000"/>
            <a:headEnd/>
            <a:tailEnd/>
          </a:ln>
          <a:effectLst>
            <a:outerShdw blurRad="50800" dist="50800" dir="5400000" algn="ctr" rotWithShape="0">
              <a:schemeClr val="bg1">
                <a:lumMod val="75000"/>
              </a:schemeClr>
            </a:outerShdw>
          </a:effectLst>
        </p:spPr>
      </p:pic>
      <p:sp>
        <p:nvSpPr>
          <p:cNvPr id="10273" name="Text Box 68"/>
          <p:cNvSpPr txBox="1">
            <a:spLocks noChangeArrowheads="1"/>
          </p:cNvSpPr>
          <p:nvPr/>
        </p:nvSpPr>
        <p:spPr bwMode="auto">
          <a:xfrm>
            <a:off x="6907213" y="4729163"/>
            <a:ext cx="1350962" cy="461962"/>
          </a:xfrm>
          <a:prstGeom prst="rect">
            <a:avLst/>
          </a:prstGeom>
          <a:noFill/>
          <a:ln w="9525">
            <a:noFill/>
            <a:miter lim="800000"/>
            <a:headEnd/>
            <a:tailEnd/>
          </a:ln>
        </p:spPr>
        <p:txBody>
          <a:bodyPr wrap="none">
            <a:spAutoFit/>
          </a:bodyPr>
          <a:lstStyle/>
          <a:p>
            <a:pPr algn="ctr"/>
            <a:r>
              <a:rPr lang="en-US" altLang="ja-JP" sz="1200">
                <a:latin typeface="Calibri" pitchFamily="34" charset="0"/>
              </a:rPr>
              <a:t>Online histograms </a:t>
            </a:r>
          </a:p>
          <a:p>
            <a:pPr algn="ctr"/>
            <a:r>
              <a:rPr lang="en-US" altLang="ja-JP" sz="1200">
                <a:latin typeface="Calibri" pitchFamily="34" charset="0"/>
              </a:rPr>
              <a:t>on Web browser</a:t>
            </a:r>
          </a:p>
        </p:txBody>
      </p:sp>
      <p:sp>
        <p:nvSpPr>
          <p:cNvPr id="10274" name="Text Box 51"/>
          <p:cNvSpPr txBox="1">
            <a:spLocks noChangeArrowheads="1"/>
          </p:cNvSpPr>
          <p:nvPr/>
        </p:nvSpPr>
        <p:spPr bwMode="auto">
          <a:xfrm>
            <a:off x="1797012" y="5681663"/>
            <a:ext cx="962025" cy="523875"/>
          </a:xfrm>
          <a:prstGeom prst="rect">
            <a:avLst/>
          </a:prstGeom>
          <a:noFill/>
          <a:ln w="9525">
            <a:noFill/>
            <a:miter lim="800000"/>
            <a:headEnd/>
            <a:tailEnd/>
          </a:ln>
        </p:spPr>
        <p:txBody>
          <a:bodyPr>
            <a:spAutoFit/>
          </a:bodyPr>
          <a:lstStyle/>
          <a:p>
            <a:pPr algn="ctr"/>
            <a:r>
              <a:rPr lang="en-US" altLang="ja-JP" sz="1400">
                <a:latin typeface="Calibri" pitchFamily="34" charset="0"/>
              </a:rPr>
              <a:t>Read-out</a:t>
            </a:r>
          </a:p>
          <a:p>
            <a:pPr algn="ctr"/>
            <a:r>
              <a:rPr lang="en-US" altLang="ja-JP" sz="1400">
                <a:latin typeface="Calibri" pitchFamily="34" charset="0"/>
              </a:rPr>
              <a:t>modules</a:t>
            </a:r>
          </a:p>
        </p:txBody>
      </p:sp>
      <p:grpSp>
        <p:nvGrpSpPr>
          <p:cNvPr id="7" name="グループ化 84"/>
          <p:cNvGrpSpPr/>
          <p:nvPr/>
        </p:nvGrpSpPr>
        <p:grpSpPr>
          <a:xfrm>
            <a:off x="2084360" y="5256213"/>
            <a:ext cx="479425" cy="411162"/>
            <a:chOff x="2151063" y="5256213"/>
            <a:chExt cx="479425" cy="411162"/>
          </a:xfrm>
          <a:effectLst>
            <a:outerShdw blurRad="50800" dist="38100" dir="5400000" algn="t" rotWithShape="0">
              <a:prstClr val="black">
                <a:alpha val="40000"/>
              </a:prstClr>
            </a:outerShdw>
          </a:effectLst>
        </p:grpSpPr>
        <p:sp>
          <p:nvSpPr>
            <p:cNvPr id="89" name="Rectangle 52"/>
            <p:cNvSpPr>
              <a:spLocks noChangeArrowheads="1"/>
            </p:cNvSpPr>
            <p:nvPr/>
          </p:nvSpPr>
          <p:spPr bwMode="auto">
            <a:xfrm>
              <a:off x="2559050" y="5407025"/>
              <a:ext cx="71438" cy="88900"/>
            </a:xfrm>
            <a:prstGeom prst="rect">
              <a:avLst/>
            </a:prstGeom>
            <a:solidFill>
              <a:schemeClr val="bg1"/>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0" name="Rectangle 50"/>
            <p:cNvSpPr>
              <a:spLocks noChangeArrowheads="1"/>
            </p:cNvSpPr>
            <p:nvPr/>
          </p:nvSpPr>
          <p:spPr bwMode="auto">
            <a:xfrm>
              <a:off x="2151063" y="5256213"/>
              <a:ext cx="439737" cy="411162"/>
            </a:xfrm>
            <a:prstGeom prst="rect">
              <a:avLst/>
            </a:prstGeom>
            <a:solidFill>
              <a:srgbClr val="33CC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cxnSp>
        <p:nvCxnSpPr>
          <p:cNvPr id="79" name="AutoShape 53"/>
          <p:cNvCxnSpPr>
            <a:cxnSpLocks noChangeShapeType="1"/>
          </p:cNvCxnSpPr>
          <p:nvPr/>
        </p:nvCxnSpPr>
        <p:spPr bwMode="auto">
          <a:xfrm rot="5400000" flipH="1" flipV="1">
            <a:off x="2538399" y="4987933"/>
            <a:ext cx="488930" cy="438157"/>
          </a:xfrm>
          <a:prstGeom prst="straightConnector1">
            <a:avLst/>
          </a:prstGeom>
          <a:noFill/>
          <a:ln w="19050">
            <a:solidFill>
              <a:srgbClr val="FF0066"/>
            </a:solidFill>
            <a:round/>
            <a:headEnd/>
            <a:tailEnd/>
          </a:ln>
          <a:effectLst>
            <a:outerShdw blurRad="50800" dist="50800" dir="5400000" algn="ctr" rotWithShape="0">
              <a:schemeClr val="bg1">
                <a:lumMod val="75000"/>
              </a:schemeClr>
            </a:outerShdw>
          </a:effectLst>
        </p:spPr>
      </p:cxnSp>
      <p:sp>
        <p:nvSpPr>
          <p:cNvPr id="80" name="テキスト ボックス 95"/>
          <p:cNvSpPr txBox="1">
            <a:spLocks noChangeArrowheads="1"/>
          </p:cNvSpPr>
          <p:nvPr/>
        </p:nvSpPr>
        <p:spPr bwMode="auto">
          <a:xfrm>
            <a:off x="3987792" y="1895454"/>
            <a:ext cx="346570" cy="276999"/>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200" smtClean="0">
                <a:latin typeface="+mn-lt"/>
                <a:ea typeface="+mn-ea"/>
              </a:rPr>
              <a:t>PC</a:t>
            </a:r>
            <a:endParaRPr lang="ja-JP" altLang="en-US" sz="1200" dirty="0">
              <a:latin typeface="+mn-lt"/>
              <a:ea typeface="+mn-ea"/>
            </a:endParaRPr>
          </a:p>
        </p:txBody>
      </p:sp>
      <p:sp>
        <p:nvSpPr>
          <p:cNvPr id="81" name="テキスト ボックス 96"/>
          <p:cNvSpPr txBox="1">
            <a:spLocks noChangeArrowheads="1"/>
          </p:cNvSpPr>
          <p:nvPr/>
        </p:nvSpPr>
        <p:spPr bwMode="auto">
          <a:xfrm>
            <a:off x="3659175" y="4176713"/>
            <a:ext cx="381836" cy="276999"/>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200">
                <a:latin typeface="+mn-lt"/>
                <a:ea typeface="+mn-ea"/>
              </a:rPr>
              <a:t>PC </a:t>
            </a:r>
            <a:endParaRPr lang="ja-JP" altLang="en-US" sz="1200" dirty="0">
              <a:latin typeface="+mn-lt"/>
              <a:ea typeface="+mn-ea"/>
            </a:endParaRPr>
          </a:p>
        </p:txBody>
      </p:sp>
      <p:grpSp>
        <p:nvGrpSpPr>
          <p:cNvPr id="8" name="グループ化 122"/>
          <p:cNvGrpSpPr/>
          <p:nvPr/>
        </p:nvGrpSpPr>
        <p:grpSpPr>
          <a:xfrm>
            <a:off x="4791078" y="4232286"/>
            <a:ext cx="565966" cy="573558"/>
            <a:chOff x="4883384" y="4315963"/>
            <a:chExt cx="346888" cy="416430"/>
          </a:xfrm>
          <a:effectLst>
            <a:outerShdw blurRad="50800" dist="38100" dir="5400000" algn="t" rotWithShape="0">
              <a:prstClr val="black">
                <a:alpha val="40000"/>
              </a:prstClr>
            </a:outerShdw>
          </a:effectLst>
        </p:grpSpPr>
        <p:sp>
          <p:nvSpPr>
            <p:cNvPr id="86" name="Rectangle 5"/>
            <p:cNvSpPr>
              <a:spLocks noChangeArrowheads="1"/>
            </p:cNvSpPr>
            <p:nvPr/>
          </p:nvSpPr>
          <p:spPr bwMode="auto">
            <a:xfrm>
              <a:off x="4883384" y="4504704"/>
              <a:ext cx="71890" cy="88504"/>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87" name="Oval 6"/>
            <p:cNvSpPr>
              <a:spLocks noChangeArrowheads="1"/>
            </p:cNvSpPr>
            <p:nvPr/>
          </p:nvSpPr>
          <p:spPr bwMode="auto">
            <a:xfrm>
              <a:off x="5027863" y="4315963"/>
              <a:ext cx="100507" cy="77157"/>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88" name="Rectangle 7"/>
            <p:cNvSpPr>
              <a:spLocks noChangeArrowheads="1"/>
            </p:cNvSpPr>
            <p:nvPr/>
          </p:nvSpPr>
          <p:spPr bwMode="auto">
            <a:xfrm>
              <a:off x="4919678" y="4360223"/>
              <a:ext cx="310594" cy="372170"/>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sp>
        <p:nvSpPr>
          <p:cNvPr id="84" name="テキスト ボックス 104"/>
          <p:cNvSpPr txBox="1">
            <a:spLocks noChangeArrowheads="1"/>
          </p:cNvSpPr>
          <p:nvPr/>
        </p:nvSpPr>
        <p:spPr bwMode="auto">
          <a:xfrm>
            <a:off x="5703903" y="2370123"/>
            <a:ext cx="1461426"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altLang="ja-JP" sz="1400" dirty="0">
                <a:latin typeface="+mn-lt"/>
                <a:ea typeface="+mn-ea"/>
              </a:rPr>
              <a:t>Command/Status</a:t>
            </a:r>
            <a:endParaRPr lang="ja-JP" altLang="en-US" sz="1400" dirty="0">
              <a:latin typeface="+mn-lt"/>
              <a:ea typeface="+mn-ea"/>
            </a:endParaRPr>
          </a:p>
        </p:txBody>
      </p:sp>
      <p:sp>
        <p:nvSpPr>
          <p:cNvPr id="10281" name="テキスト ボックス 95"/>
          <p:cNvSpPr txBox="1">
            <a:spLocks noChangeArrowheads="1"/>
          </p:cNvSpPr>
          <p:nvPr/>
        </p:nvSpPr>
        <p:spPr bwMode="auto">
          <a:xfrm>
            <a:off x="6989763" y="1539875"/>
            <a:ext cx="1295400" cy="307975"/>
          </a:xfrm>
          <a:prstGeom prst="rect">
            <a:avLst/>
          </a:prstGeom>
          <a:noFill/>
          <a:ln w="9525">
            <a:noFill/>
            <a:miter lim="800000"/>
            <a:headEnd/>
            <a:tailEnd/>
          </a:ln>
        </p:spPr>
        <p:txBody>
          <a:bodyPr>
            <a:spAutoFit/>
          </a:bodyPr>
          <a:lstStyle/>
          <a:p>
            <a:r>
              <a:rPr lang="en-US" altLang="ja-JP" sz="1400">
                <a:latin typeface="Calibri" pitchFamily="34" charset="0"/>
              </a:rPr>
              <a:t>User Interface</a:t>
            </a:r>
            <a:endParaRPr lang="ja-JP" altLang="en-US" sz="1400">
              <a:latin typeface="Calibri" pitchFamily="34" charset="0"/>
            </a:endParaRPr>
          </a:p>
        </p:txBody>
      </p:sp>
      <p:sp>
        <p:nvSpPr>
          <p:cNvPr id="105" name="メモ 104"/>
          <p:cNvSpPr/>
          <p:nvPr/>
        </p:nvSpPr>
        <p:spPr>
          <a:xfrm>
            <a:off x="2709863" y="2135188"/>
            <a:ext cx="879475" cy="476250"/>
          </a:xfrm>
          <a:prstGeom prst="foldedCorner">
            <a:avLst/>
          </a:prstGeom>
          <a:solidFill>
            <a:srgbClr val="92D050"/>
          </a:solidFill>
          <a:ln w="1905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XML</a:t>
            </a:r>
            <a:endParaRPr lang="ja-JP" altLang="en-US" dirty="0"/>
          </a:p>
        </p:txBody>
      </p:sp>
      <p:cxnSp>
        <p:nvCxnSpPr>
          <p:cNvPr id="107" name="直線矢印コネクタ 106"/>
          <p:cNvCxnSpPr>
            <a:stCxn id="105" idx="3"/>
            <a:endCxn id="65" idx="1"/>
          </p:cNvCxnSpPr>
          <p:nvPr/>
        </p:nvCxnSpPr>
        <p:spPr>
          <a:xfrm>
            <a:off x="3589338" y="2373313"/>
            <a:ext cx="471480" cy="289363"/>
          </a:xfrm>
          <a:prstGeom prst="curved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84" name="テキスト ボックス 95"/>
          <p:cNvSpPr txBox="1">
            <a:spLocks noChangeArrowheads="1"/>
          </p:cNvSpPr>
          <p:nvPr/>
        </p:nvSpPr>
        <p:spPr bwMode="auto">
          <a:xfrm>
            <a:off x="2198655" y="2589201"/>
            <a:ext cx="1752624" cy="307777"/>
          </a:xfrm>
          <a:prstGeom prst="rect">
            <a:avLst/>
          </a:prstGeom>
          <a:noFill/>
          <a:ln w="9525">
            <a:noFill/>
            <a:miter lim="800000"/>
            <a:headEnd/>
            <a:tailEnd/>
          </a:ln>
        </p:spPr>
        <p:txBody>
          <a:bodyPr wrap="square">
            <a:spAutoFit/>
          </a:bodyPr>
          <a:lstStyle/>
          <a:p>
            <a:r>
              <a:rPr lang="en-US" altLang="ja-JP" sz="1400">
                <a:latin typeface="Calibri" pitchFamily="34" charset="0"/>
              </a:rPr>
              <a:t>System Configuration</a:t>
            </a:r>
            <a:endParaRPr lang="ja-JP" altLang="en-US" sz="1400">
              <a:latin typeface="Calibri" pitchFamily="34" charset="0"/>
            </a:endParaRPr>
          </a:p>
        </p:txBody>
      </p:sp>
      <p:pic>
        <p:nvPicPr>
          <p:cNvPr id="8238" name="Picture 3"/>
          <p:cNvPicPr>
            <a:picLocks noChangeAspect="1" noChangeArrowheads="1"/>
          </p:cNvPicPr>
          <p:nvPr/>
        </p:nvPicPr>
        <p:blipFill>
          <a:blip r:embed="rId6" cstate="print"/>
          <a:srcRect/>
          <a:stretch>
            <a:fillRect/>
          </a:stretch>
        </p:blipFill>
        <p:spPr bwMode="auto">
          <a:xfrm>
            <a:off x="6975475" y="5286375"/>
            <a:ext cx="1243013" cy="892175"/>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0286" name="Text Box 68"/>
          <p:cNvSpPr txBox="1">
            <a:spLocks noChangeArrowheads="1"/>
          </p:cNvSpPr>
          <p:nvPr/>
        </p:nvSpPr>
        <p:spPr bwMode="auto">
          <a:xfrm>
            <a:off x="6938963" y="6143625"/>
            <a:ext cx="1350962" cy="461963"/>
          </a:xfrm>
          <a:prstGeom prst="rect">
            <a:avLst/>
          </a:prstGeom>
          <a:noFill/>
          <a:ln w="9525">
            <a:noFill/>
            <a:miter lim="800000"/>
            <a:headEnd/>
            <a:tailEnd/>
          </a:ln>
        </p:spPr>
        <p:txBody>
          <a:bodyPr wrap="none">
            <a:spAutoFit/>
          </a:bodyPr>
          <a:lstStyle/>
          <a:p>
            <a:pPr algn="ctr"/>
            <a:r>
              <a:rPr lang="en-US" altLang="ja-JP" sz="1200">
                <a:latin typeface="Calibri" pitchFamily="34" charset="0"/>
              </a:rPr>
              <a:t>Online histograms </a:t>
            </a:r>
          </a:p>
          <a:p>
            <a:pPr algn="ctr"/>
            <a:r>
              <a:rPr lang="en-US" altLang="ja-JP" sz="1200">
                <a:latin typeface="Calibri" pitchFamily="34" charset="0"/>
              </a:rPr>
              <a:t>using ROOT</a:t>
            </a:r>
          </a:p>
        </p:txBody>
      </p:sp>
      <p:sp>
        <p:nvSpPr>
          <p:cNvPr id="70" name="メモ 69"/>
          <p:cNvSpPr/>
          <p:nvPr/>
        </p:nvSpPr>
        <p:spPr>
          <a:xfrm>
            <a:off x="2320925" y="3203575"/>
            <a:ext cx="938213" cy="495300"/>
          </a:xfrm>
          <a:prstGeom prst="foldedCorner">
            <a:avLst/>
          </a:prstGeom>
          <a:solidFill>
            <a:srgbClr val="92D050"/>
          </a:solidFill>
          <a:ln w="1905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400" dirty="0"/>
              <a:t>XML/JSON</a:t>
            </a:r>
            <a:endParaRPr lang="ja-JP" altLang="en-US" sz="1400" dirty="0"/>
          </a:p>
        </p:txBody>
      </p:sp>
      <p:sp>
        <p:nvSpPr>
          <p:cNvPr id="10289" name="テキスト ボックス 95"/>
          <p:cNvSpPr txBox="1">
            <a:spLocks noChangeArrowheads="1"/>
          </p:cNvSpPr>
          <p:nvPr/>
        </p:nvSpPr>
        <p:spPr bwMode="auto">
          <a:xfrm>
            <a:off x="1906552" y="3684591"/>
            <a:ext cx="1679598" cy="523220"/>
          </a:xfrm>
          <a:prstGeom prst="rect">
            <a:avLst/>
          </a:prstGeom>
          <a:noFill/>
          <a:ln w="9525">
            <a:noFill/>
            <a:miter lim="800000"/>
            <a:headEnd/>
            <a:tailEnd/>
          </a:ln>
        </p:spPr>
        <p:txBody>
          <a:bodyPr wrap="square">
            <a:spAutoFit/>
          </a:bodyPr>
          <a:lstStyle/>
          <a:p>
            <a:r>
              <a:rPr lang="en-US" altLang="ja-JP" sz="1400">
                <a:latin typeface="Calibri" pitchFamily="34" charset="0"/>
              </a:rPr>
              <a:t>Device </a:t>
            </a:r>
            <a:r>
              <a:rPr lang="en-US" altLang="ja-JP" sz="1400" smtClean="0">
                <a:latin typeface="Calibri" pitchFamily="34" charset="0"/>
              </a:rPr>
              <a:t>Condition/</a:t>
            </a:r>
            <a:endParaRPr lang="en-US" altLang="ja-JP" sz="1400">
              <a:latin typeface="Calibri" pitchFamily="34" charset="0"/>
            </a:endParaRPr>
          </a:p>
          <a:p>
            <a:r>
              <a:rPr lang="en-US" altLang="ja-JP" sz="1400" smtClean="0">
                <a:latin typeface="Calibri" pitchFamily="34" charset="0"/>
              </a:rPr>
              <a:t>Online </a:t>
            </a:r>
            <a:r>
              <a:rPr lang="en-US" altLang="ja-JP" sz="1400">
                <a:latin typeface="Calibri" pitchFamily="34" charset="0"/>
              </a:rPr>
              <a:t>analysis</a:t>
            </a:r>
            <a:endParaRPr lang="ja-JP" altLang="en-US" sz="1400">
              <a:latin typeface="Calibri" pitchFamily="34" charset="0"/>
            </a:endParaRPr>
          </a:p>
        </p:txBody>
      </p:sp>
      <p:cxnSp>
        <p:nvCxnSpPr>
          <p:cNvPr id="76" name="AutoShape 63"/>
          <p:cNvCxnSpPr>
            <a:cxnSpLocks noChangeShapeType="1"/>
            <a:stCxn id="104" idx="3"/>
            <a:endCxn id="75" idx="1"/>
          </p:cNvCxnSpPr>
          <p:nvPr/>
        </p:nvCxnSpPr>
        <p:spPr bwMode="auto">
          <a:xfrm flipV="1">
            <a:off x="5357042" y="4168775"/>
            <a:ext cx="1713683" cy="1151189"/>
          </a:xfrm>
          <a:prstGeom prst="straightConnector1">
            <a:avLst/>
          </a:prstGeom>
          <a:noFill/>
          <a:ln w="25400">
            <a:solidFill>
              <a:schemeClr val="tx1">
                <a:lumMod val="50000"/>
                <a:lumOff val="50000"/>
              </a:schemeClr>
            </a:solidFill>
            <a:prstDash val="sysDash"/>
            <a:round/>
            <a:headEnd type="none" w="med" len="med"/>
            <a:tailEnd type="arrow" w="med" len="med"/>
          </a:ln>
        </p:spPr>
      </p:cxnSp>
      <p:cxnSp>
        <p:nvCxnSpPr>
          <p:cNvPr id="108" name="AutoShape 63"/>
          <p:cNvCxnSpPr>
            <a:cxnSpLocks noChangeShapeType="1"/>
            <a:stCxn id="104" idx="3"/>
          </p:cNvCxnSpPr>
          <p:nvPr/>
        </p:nvCxnSpPr>
        <p:spPr bwMode="auto">
          <a:xfrm>
            <a:off x="5357042" y="5319964"/>
            <a:ext cx="1618433" cy="412499"/>
          </a:xfrm>
          <a:prstGeom prst="straightConnector1">
            <a:avLst/>
          </a:prstGeom>
          <a:noFill/>
          <a:ln w="25400">
            <a:solidFill>
              <a:schemeClr val="tx1">
                <a:lumMod val="50000"/>
                <a:lumOff val="50000"/>
              </a:schemeClr>
            </a:solidFill>
            <a:prstDash val="sysDash"/>
            <a:round/>
            <a:headEnd type="none" w="med" len="med"/>
            <a:tailEnd type="arrow" w="med" len="med"/>
          </a:ln>
        </p:spPr>
      </p:cxnSp>
      <p:sp>
        <p:nvSpPr>
          <p:cNvPr id="74" name="角丸四角形吹き出し 73"/>
          <p:cNvSpPr/>
          <p:nvPr/>
        </p:nvSpPr>
        <p:spPr>
          <a:xfrm>
            <a:off x="490538" y="1146175"/>
            <a:ext cx="2171700" cy="1077913"/>
          </a:xfrm>
          <a:prstGeom prst="wedgeRoundRectCallout">
            <a:avLst>
              <a:gd name="adj1" fmla="val 61764"/>
              <a:gd name="adj2" fmla="val 38449"/>
              <a:gd name="adj3" fmla="val 16667"/>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pitchFamily="34" charset="0"/>
              <a:buChar char="•"/>
              <a:defRPr/>
            </a:pPr>
            <a:r>
              <a:rPr lang="ja-JP" altLang="en-US" sz="1200" dirty="0">
                <a:solidFill>
                  <a:schemeClr val="tx1"/>
                </a:solidFill>
              </a:rPr>
              <a:t>　使用するコンポーネントを指定</a:t>
            </a:r>
            <a:endParaRPr lang="en-US" altLang="ja-JP" sz="1200" dirty="0">
              <a:solidFill>
                <a:schemeClr val="tx1"/>
              </a:solidFill>
            </a:endParaRPr>
          </a:p>
          <a:p>
            <a:pPr fontAlgn="auto">
              <a:spcBef>
                <a:spcPts val="0"/>
              </a:spcBef>
              <a:spcAft>
                <a:spcPts val="0"/>
              </a:spcAft>
              <a:buFont typeface="Arial" pitchFamily="34" charset="0"/>
              <a:buChar char="•"/>
              <a:defRPr/>
            </a:pPr>
            <a:r>
              <a:rPr lang="en-US" altLang="ja-JP" sz="1200" dirty="0">
                <a:solidFill>
                  <a:schemeClr val="tx1"/>
                </a:solidFill>
              </a:rPr>
              <a:t>  </a:t>
            </a:r>
            <a:r>
              <a:rPr lang="ja-JP" altLang="en-US" sz="1200" dirty="0">
                <a:solidFill>
                  <a:schemeClr val="tx1"/>
                </a:solidFill>
              </a:rPr>
              <a:t>コンポーネント間接続情報</a:t>
            </a:r>
            <a:endParaRPr lang="en-US" altLang="ja-JP" sz="1200" dirty="0">
              <a:solidFill>
                <a:schemeClr val="tx1"/>
              </a:solidFill>
            </a:endParaRPr>
          </a:p>
          <a:p>
            <a:pPr fontAlgn="auto">
              <a:spcBef>
                <a:spcPts val="0"/>
              </a:spcBef>
              <a:spcAft>
                <a:spcPts val="0"/>
              </a:spcAft>
              <a:buFont typeface="Arial" pitchFamily="34" charset="0"/>
              <a:buChar char="•"/>
              <a:defRPr/>
            </a:pPr>
            <a:r>
              <a:rPr lang="en-US" altLang="ja-JP" sz="1200" dirty="0">
                <a:solidFill>
                  <a:schemeClr val="tx1"/>
                </a:solidFill>
              </a:rPr>
              <a:t>  </a:t>
            </a:r>
            <a:r>
              <a:rPr lang="ja-JP" altLang="en-US" sz="1200" dirty="0">
                <a:solidFill>
                  <a:schemeClr val="tx1"/>
                </a:solidFill>
              </a:rPr>
              <a:t>パラメータ</a:t>
            </a:r>
          </a:p>
        </p:txBody>
      </p:sp>
      <p:sp>
        <p:nvSpPr>
          <p:cNvPr id="77" name="角丸四角形吹き出し 76"/>
          <p:cNvSpPr/>
          <p:nvPr/>
        </p:nvSpPr>
        <p:spPr>
          <a:xfrm>
            <a:off x="603250" y="2471738"/>
            <a:ext cx="1593850" cy="858837"/>
          </a:xfrm>
          <a:prstGeom prst="wedgeRoundRectCallout">
            <a:avLst>
              <a:gd name="adj1" fmla="val 57921"/>
              <a:gd name="adj2" fmla="val 32656"/>
              <a:gd name="adj3" fmla="val 16667"/>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pitchFamily="34" charset="0"/>
              <a:buChar char="•"/>
              <a:defRPr/>
            </a:pPr>
            <a:r>
              <a:rPr lang="ja-JP" altLang="en-US" sz="1200" dirty="0">
                <a:solidFill>
                  <a:schemeClr val="tx1"/>
                </a:solidFill>
              </a:rPr>
              <a:t>　装置パラメータ</a:t>
            </a:r>
            <a:endParaRPr lang="en-US" altLang="ja-JP" sz="1200" dirty="0">
              <a:solidFill>
                <a:schemeClr val="tx1"/>
              </a:solidFill>
            </a:endParaRPr>
          </a:p>
          <a:p>
            <a:pPr fontAlgn="auto">
              <a:spcBef>
                <a:spcPts val="0"/>
              </a:spcBef>
              <a:spcAft>
                <a:spcPts val="0"/>
              </a:spcAft>
              <a:buFont typeface="Arial" pitchFamily="34" charset="0"/>
              <a:buChar char="•"/>
              <a:defRPr/>
            </a:pPr>
            <a:r>
              <a:rPr lang="en-US" altLang="ja-JP" sz="1200" dirty="0">
                <a:solidFill>
                  <a:schemeClr val="tx1"/>
                </a:solidFill>
              </a:rPr>
              <a:t>  </a:t>
            </a:r>
            <a:r>
              <a:rPr lang="ja-JP" altLang="en-US" sz="1200" dirty="0">
                <a:solidFill>
                  <a:schemeClr val="tx1"/>
                </a:solidFill>
              </a:rPr>
              <a:t>オンラインモニタ用パラメータ</a:t>
            </a:r>
          </a:p>
        </p:txBody>
      </p:sp>
      <p:grpSp>
        <p:nvGrpSpPr>
          <p:cNvPr id="9" name="グループ化 108"/>
          <p:cNvGrpSpPr/>
          <p:nvPr/>
        </p:nvGrpSpPr>
        <p:grpSpPr>
          <a:xfrm>
            <a:off x="299979" y="4394200"/>
            <a:ext cx="1173163" cy="1217613"/>
            <a:chOff x="409575" y="4394200"/>
            <a:chExt cx="1173163" cy="1217613"/>
          </a:xfrm>
          <a:effectLst>
            <a:outerShdw blurRad="50800" dist="38100" dir="5400000" algn="t" rotWithShape="0">
              <a:prstClr val="black">
                <a:alpha val="40000"/>
              </a:prstClr>
            </a:outerShdw>
          </a:effectLst>
        </p:grpSpPr>
        <p:sp>
          <p:nvSpPr>
            <p:cNvPr id="111" name="正方形/長方形 110"/>
            <p:cNvSpPr/>
            <p:nvPr/>
          </p:nvSpPr>
          <p:spPr>
            <a:xfrm>
              <a:off x="409575" y="43942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2" name="正方形/長方形 111"/>
            <p:cNvSpPr/>
            <p:nvPr/>
          </p:nvSpPr>
          <p:spPr>
            <a:xfrm>
              <a:off x="409575" y="45466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3" name="正方形/長方形 112"/>
            <p:cNvSpPr/>
            <p:nvPr/>
          </p:nvSpPr>
          <p:spPr>
            <a:xfrm>
              <a:off x="409575" y="46990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4" name="正方形/長方形 113"/>
            <p:cNvSpPr/>
            <p:nvPr/>
          </p:nvSpPr>
          <p:spPr>
            <a:xfrm>
              <a:off x="409575" y="48514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5" name="正方形/長方形 114"/>
            <p:cNvSpPr/>
            <p:nvPr/>
          </p:nvSpPr>
          <p:spPr>
            <a:xfrm>
              <a:off x="409575" y="4991100"/>
              <a:ext cx="1173163" cy="149225"/>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6" name="正方形/長方形 115"/>
            <p:cNvSpPr/>
            <p:nvPr/>
          </p:nvSpPr>
          <p:spPr>
            <a:xfrm>
              <a:off x="409575" y="5143500"/>
              <a:ext cx="1173163" cy="149225"/>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7" name="正方形/長方形 116"/>
            <p:cNvSpPr/>
            <p:nvPr/>
          </p:nvSpPr>
          <p:spPr>
            <a:xfrm>
              <a:off x="409575" y="53086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8" name="正方形/長方形 117"/>
            <p:cNvSpPr/>
            <p:nvPr/>
          </p:nvSpPr>
          <p:spPr>
            <a:xfrm>
              <a:off x="409575" y="54610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10295" name="Text Box 51"/>
          <p:cNvSpPr txBox="1">
            <a:spLocks noChangeArrowheads="1"/>
          </p:cNvSpPr>
          <p:nvPr/>
        </p:nvSpPr>
        <p:spPr bwMode="auto">
          <a:xfrm>
            <a:off x="774648" y="5729319"/>
            <a:ext cx="962025" cy="307975"/>
          </a:xfrm>
          <a:prstGeom prst="rect">
            <a:avLst/>
          </a:prstGeom>
          <a:noFill/>
          <a:ln w="9525">
            <a:noFill/>
            <a:miter lim="800000"/>
            <a:headEnd/>
            <a:tailEnd/>
          </a:ln>
        </p:spPr>
        <p:txBody>
          <a:bodyPr>
            <a:spAutoFit/>
          </a:bodyPr>
          <a:lstStyle/>
          <a:p>
            <a:pPr algn="ctr"/>
            <a:r>
              <a:rPr lang="en-US" altLang="ja-JP" sz="1400">
                <a:latin typeface="Calibri" pitchFamily="34" charset="0"/>
              </a:rPr>
              <a:t>Detectors</a:t>
            </a:r>
          </a:p>
        </p:txBody>
      </p:sp>
      <p:cxnSp>
        <p:nvCxnSpPr>
          <p:cNvPr id="121" name="直線コネクタ 120"/>
          <p:cNvCxnSpPr>
            <a:stCxn id="111" idx="3"/>
          </p:cNvCxnSpPr>
          <p:nvPr/>
        </p:nvCxnSpPr>
        <p:spPr>
          <a:xfrm>
            <a:off x="1473142" y="4469607"/>
            <a:ext cx="611203" cy="420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a:stCxn id="118" idx="3"/>
            <a:endCxn id="90" idx="1"/>
          </p:cNvCxnSpPr>
          <p:nvPr/>
        </p:nvCxnSpPr>
        <p:spPr>
          <a:xfrm flipV="1">
            <a:off x="1473142" y="5461794"/>
            <a:ext cx="611218" cy="7461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0" name="グループ化 109"/>
          <p:cNvGrpSpPr/>
          <p:nvPr/>
        </p:nvGrpSpPr>
        <p:grpSpPr>
          <a:xfrm>
            <a:off x="4060818" y="2297099"/>
            <a:ext cx="942561" cy="799839"/>
            <a:chOff x="4056063" y="2682875"/>
            <a:chExt cx="633412" cy="432419"/>
          </a:xfrm>
          <a:effectLst>
            <a:outerShdw blurRad="50800" dist="38100" dir="5400000" algn="t" rotWithShape="0">
              <a:prstClr val="black">
                <a:alpha val="40000"/>
              </a:prstClr>
            </a:outerShdw>
          </a:effectLst>
        </p:grpSpPr>
        <p:sp>
          <p:nvSpPr>
            <p:cNvPr id="64" name="Oval 47"/>
            <p:cNvSpPr>
              <a:spLocks noChangeArrowheads="1"/>
            </p:cNvSpPr>
            <p:nvPr/>
          </p:nvSpPr>
          <p:spPr bwMode="auto">
            <a:xfrm>
              <a:off x="4316413" y="3018457"/>
              <a:ext cx="117475" cy="96837"/>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65" name="Rectangle 49"/>
            <p:cNvSpPr>
              <a:spLocks noChangeArrowheads="1"/>
            </p:cNvSpPr>
            <p:nvPr/>
          </p:nvSpPr>
          <p:spPr bwMode="auto">
            <a:xfrm>
              <a:off x="4056063" y="2682875"/>
              <a:ext cx="633412" cy="395288"/>
            </a:xfrm>
            <a:prstGeom prst="rect">
              <a:avLst/>
            </a:prstGeom>
            <a:solidFill>
              <a:srgbClr val="00FF99"/>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altLang="ja-JP" sz="1400" dirty="0" err="1">
                  <a:latin typeface="+mn-lt"/>
                  <a:ea typeface="+mn-ea"/>
                </a:rPr>
                <a:t>Daq</a:t>
              </a:r>
              <a:endParaRPr lang="en-US" altLang="ja-JP" sz="1400" dirty="0">
                <a:latin typeface="+mn-lt"/>
                <a:ea typeface="+mn-ea"/>
              </a:endParaRPr>
            </a:p>
            <a:p>
              <a:pPr algn="ctr" fontAlgn="auto">
                <a:spcBef>
                  <a:spcPts val="0"/>
                </a:spcBef>
                <a:spcAft>
                  <a:spcPts val="0"/>
                </a:spcAft>
                <a:defRPr/>
              </a:pPr>
              <a:r>
                <a:rPr lang="en-US" altLang="ja-JP" sz="1400" dirty="0">
                  <a:latin typeface="+mn-lt"/>
                  <a:ea typeface="+mn-ea"/>
                </a:rPr>
                <a:t>Operator</a:t>
              </a:r>
              <a:endParaRPr lang="ja-JP" altLang="en-US" sz="1400" dirty="0">
                <a:latin typeface="+mn-lt"/>
                <a:ea typeface="+mn-ea"/>
              </a:endParaRPr>
            </a:p>
          </p:txBody>
        </p:sp>
      </p:grpSp>
      <p:cxnSp>
        <p:nvCxnSpPr>
          <p:cNvPr id="57" name="AutoShape 36"/>
          <p:cNvCxnSpPr>
            <a:cxnSpLocks noChangeShapeType="1"/>
            <a:stCxn id="64" idx="4"/>
            <a:endCxn id="103" idx="0"/>
          </p:cNvCxnSpPr>
          <p:nvPr/>
        </p:nvCxnSpPr>
        <p:spPr bwMode="auto">
          <a:xfrm rot="16200000" flipH="1">
            <a:off x="3853469" y="3779109"/>
            <a:ext cx="1938636" cy="574289"/>
          </a:xfrm>
          <a:prstGeom prst="straightConnector1">
            <a:avLst/>
          </a:prstGeom>
          <a:noFill/>
          <a:ln w="12700">
            <a:solidFill>
              <a:srgbClr val="00B0F0"/>
            </a:solidFill>
            <a:prstDash val="sysDash"/>
            <a:round/>
            <a:headEnd/>
            <a:tailEnd/>
          </a:ln>
          <a:effectLst>
            <a:outerShdw blurRad="50800" dist="50800" dir="5400000" algn="ctr" rotWithShape="0">
              <a:schemeClr val="bg1">
                <a:lumMod val="75000"/>
              </a:schemeClr>
            </a:outerShdw>
          </a:effectLst>
        </p:spPr>
      </p:cxnSp>
      <p:sp>
        <p:nvSpPr>
          <p:cNvPr id="110" name="スライド番号プレースホルダ 109"/>
          <p:cNvSpPr>
            <a:spLocks noGrp="1"/>
          </p:cNvSpPr>
          <p:nvPr>
            <p:ph type="sldNum" sz="quarter" idx="12"/>
          </p:nvPr>
        </p:nvSpPr>
        <p:spPr/>
        <p:txBody>
          <a:bodyPr/>
          <a:lstStyle/>
          <a:p>
            <a:fld id="{41F0C43D-B15F-4CB8-8E2B-278CE20CAA84}" type="slidenum">
              <a:rPr kumimoji="1" lang="ja-JP" altLang="en-US" smtClean="0"/>
              <a:pPr/>
              <a:t>35</a:t>
            </a:fld>
            <a:endParaRPr kumimoji="1" lang="ja-JP" altLang="en-US"/>
          </a:p>
        </p:txBody>
      </p:sp>
      <p:sp>
        <p:nvSpPr>
          <p:cNvPr id="119" name="フッター プレースホルダ 118"/>
          <p:cNvSpPr>
            <a:spLocks noGrp="1"/>
          </p:cNvSpPr>
          <p:nvPr>
            <p:ph type="ftr" sz="quarter" idx="11"/>
          </p:nvPr>
        </p:nvSpPr>
        <p:spPr/>
        <p:txBody>
          <a:bodyPr/>
          <a:lstStyle/>
          <a:p>
            <a:r>
              <a:rPr kumimoji="1" lang="en-US" altLang="ja-JP" smtClean="0"/>
              <a:t>2011</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120" name="日付プレースホルダ 119"/>
          <p:cNvSpPr>
            <a:spLocks noGrp="1"/>
          </p:cNvSpPr>
          <p:nvPr>
            <p:ph type="dt" sz="half" idx="10"/>
          </p:nvPr>
        </p:nvSpPr>
        <p:spPr/>
        <p:txBody>
          <a:bodyPr/>
          <a:lstStyle/>
          <a:p>
            <a:r>
              <a:rPr kumimoji="1" lang="en-US" altLang="ja-JP" smtClean="0"/>
              <a:t>2011-08-03</a:t>
            </a:r>
            <a:endParaRPr kumimoji="1" lang="ja-JP" altLang="en-US"/>
          </a:p>
        </p:txBody>
      </p:sp>
      <p:sp>
        <p:nvSpPr>
          <p:cNvPr id="123" name="円/楕円 122"/>
          <p:cNvSpPr/>
          <p:nvPr/>
        </p:nvSpPr>
        <p:spPr>
          <a:xfrm>
            <a:off x="6300192" y="1196752"/>
            <a:ext cx="2592288" cy="2592288"/>
          </a:xfrm>
          <a:prstGeom prst="ellipse">
            <a:avLst/>
          </a:prstGeom>
          <a:noFill/>
          <a:ln w="76200">
            <a:solidFill>
              <a:srgbClr val="FF0000">
                <a:alpha val="59000"/>
              </a:srgbClr>
            </a:solid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2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2000"/>
                                        <p:tgtEl>
                                          <p:spTgt spid="55"/>
                                        </p:tgtEl>
                                      </p:cBhvr>
                                    </p:animEffect>
                                  </p:childTnLst>
                                </p:cTn>
                              </p:par>
                              <p:par>
                                <p:cTn id="13" presetID="10" presetClass="entr" presetSubtype="0"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2000"/>
                                        <p:tgtEl>
                                          <p:spTgt spid="56"/>
                                        </p:tgtEl>
                                      </p:cBhvr>
                                    </p:animEffect>
                                  </p:childTnLst>
                                </p:cTn>
                              </p:par>
                              <p:par>
                                <p:cTn id="16" presetID="10" presetClass="entr" presetSubtype="0" fill="hold"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2000"/>
                                        <p:tgtEl>
                                          <p:spTgt spid="57"/>
                                        </p:tgtEl>
                                      </p:cBhvr>
                                    </p:animEffect>
                                  </p:childTnLst>
                                </p:cTn>
                              </p:par>
                              <p:par>
                                <p:cTn id="19" presetID="10" presetClass="entr" presetSubtype="0"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2000"/>
                                        <p:tgtEl>
                                          <p:spTgt spid="5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fade">
                                      <p:cBhvr>
                                        <p:cTn id="26" dur="2000"/>
                                        <p:tgtEl>
                                          <p:spTgt spid="67"/>
                                        </p:tgtEl>
                                      </p:cBhvr>
                                    </p:animEffect>
                                  </p:childTnLst>
                                </p:cTn>
                              </p:par>
                              <p:par>
                                <p:cTn id="27" presetID="10" presetClass="entr" presetSubtype="0" fill="hold" nodeType="with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fade">
                                      <p:cBhvr>
                                        <p:cTn id="29" dur="2000"/>
                                        <p:tgtEl>
                                          <p:spTgt spid="79"/>
                                        </p:tgtEl>
                                      </p:cBhvr>
                                    </p:animEffect>
                                  </p:childTnLst>
                                </p:cTn>
                              </p:par>
                              <p:par>
                                <p:cTn id="30" presetID="10" presetClass="entr" presetSubtype="0" fill="hold" nodeType="with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2000"/>
                                        <p:tgtEl>
                                          <p:spTgt spid="59"/>
                                        </p:tgtEl>
                                      </p:cBhvr>
                                    </p:animEffect>
                                  </p:childTnLst>
                                </p:cTn>
                              </p:par>
                              <p:par>
                                <p:cTn id="33" presetID="10" presetClass="entr" presetSubtype="0" fill="hold" nodeType="with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2000"/>
                                        <p:tgtEl>
                                          <p:spTgt spid="60"/>
                                        </p:tgtEl>
                                      </p:cBhvr>
                                    </p:animEffect>
                                  </p:childTnLst>
                                </p:cTn>
                              </p:par>
                              <p:par>
                                <p:cTn id="36" presetID="10" presetClass="entr" presetSubtype="0" fill="hold" nodeType="with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fade">
                                      <p:cBhvr>
                                        <p:cTn id="38"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背景、</a:t>
            </a:r>
            <a:r>
              <a:rPr lang="ja-JP" altLang="en-US" smtClean="0"/>
              <a:t>構想</a:t>
            </a:r>
            <a:endParaRPr kumimoji="1" lang="ja-JP" altLang="en-US"/>
          </a:p>
        </p:txBody>
      </p:sp>
      <p:sp>
        <p:nvSpPr>
          <p:cNvPr id="3" name="コンテンツ プレースホルダ 2"/>
          <p:cNvSpPr>
            <a:spLocks noGrp="1"/>
          </p:cNvSpPr>
          <p:nvPr>
            <p:ph idx="1"/>
          </p:nvPr>
        </p:nvSpPr>
        <p:spPr/>
        <p:txBody>
          <a:bodyPr>
            <a:normAutofit/>
          </a:bodyPr>
          <a:lstStyle/>
          <a:p>
            <a:r>
              <a:rPr kumimoji="1" lang="ja-JP" altLang="en-US" sz="2000" smtClean="0"/>
              <a:t>背景</a:t>
            </a:r>
            <a:endParaRPr kumimoji="1" lang="en-US" altLang="ja-JP" sz="2000" smtClean="0"/>
          </a:p>
          <a:p>
            <a:pPr lvl="1"/>
            <a:r>
              <a:rPr kumimoji="1" lang="ja-JP" altLang="en-US" sz="2000" smtClean="0"/>
              <a:t>従来</a:t>
            </a:r>
            <a:r>
              <a:rPr kumimoji="1" lang="en-US" altLang="ja-JP" sz="2000" smtClean="0"/>
              <a:t>DAQ</a:t>
            </a:r>
            <a:r>
              <a:rPr kumimoji="1" lang="ja-JP" altLang="en-US" sz="2000" smtClean="0"/>
              <a:t>システムでのソフトウェアの再利用化はドライバ、ライブラリレベルでおこなわれてきた。</a:t>
            </a:r>
            <a:endParaRPr kumimoji="1" lang="en-US" altLang="ja-JP" sz="2000" smtClean="0"/>
          </a:p>
          <a:p>
            <a:pPr lvl="1"/>
            <a:r>
              <a:rPr lang="ja-JP" altLang="en-US" sz="2000" smtClean="0"/>
              <a:t>扱うデータの増大、使う計算機の数が増えてきて</a:t>
            </a:r>
            <a:r>
              <a:rPr lang="en-US" altLang="ja-JP" sz="2000" smtClean="0"/>
              <a:t>DAQ</a:t>
            </a:r>
            <a:r>
              <a:rPr lang="ja-JP" altLang="en-US" sz="2000" smtClean="0"/>
              <a:t>システムを構築するのがむずかしくなってきた。</a:t>
            </a:r>
            <a:endParaRPr lang="en-US" altLang="ja-JP" sz="2000" smtClean="0"/>
          </a:p>
          <a:p>
            <a:r>
              <a:rPr lang="ja-JP" altLang="en-US" sz="2000" smtClean="0"/>
              <a:t>解決案？</a:t>
            </a:r>
            <a:endParaRPr lang="en-US" altLang="ja-JP" sz="2000" smtClean="0"/>
          </a:p>
          <a:p>
            <a:pPr lvl="1"/>
            <a:r>
              <a:rPr lang="ja-JP" altLang="en-US" sz="2000" smtClean="0"/>
              <a:t>どんな実験にも対応できるように、抽象化、汎用化してしまうとデータ収集効率が落ちてしまう。</a:t>
            </a:r>
            <a:endParaRPr lang="en-US" altLang="ja-JP" sz="2000" smtClean="0"/>
          </a:p>
          <a:p>
            <a:r>
              <a:rPr lang="ja-JP" altLang="en-US" sz="2000" smtClean="0"/>
              <a:t>解決案</a:t>
            </a:r>
            <a:endParaRPr lang="en-US" altLang="ja-JP" sz="2000" smtClean="0"/>
          </a:p>
          <a:p>
            <a:pPr lvl="1"/>
            <a:r>
              <a:rPr lang="ja-JP" altLang="en-US" sz="2000" smtClean="0"/>
              <a:t>ドライバ、ライブラリと</a:t>
            </a:r>
            <a:r>
              <a:rPr lang="en-US" altLang="ja-JP" sz="2000" smtClean="0"/>
              <a:t>DAQ</a:t>
            </a:r>
            <a:r>
              <a:rPr lang="ja-JP" altLang="en-US" sz="2000" smtClean="0"/>
              <a:t>システムの間にコンポーネントという中間層を作り、実験毎の違いを吸収、収集効率を確保し、</a:t>
            </a:r>
            <a:endParaRPr lang="en-US" altLang="ja-JP" sz="2000" smtClean="0"/>
          </a:p>
          <a:p>
            <a:pPr lvl="1"/>
            <a:r>
              <a:rPr lang="ja-JP" altLang="en-US" sz="2000" smtClean="0"/>
              <a:t>システムの枠組みは普遍である</a:t>
            </a:r>
            <a:r>
              <a:rPr lang="en-US" altLang="ja-JP" sz="2000" smtClean="0"/>
              <a:t>DAQ</a:t>
            </a:r>
            <a:r>
              <a:rPr lang="ja-JP" altLang="en-US" sz="2000" smtClean="0"/>
              <a:t>フレームワークを作ればよいのではないか？</a:t>
            </a:r>
            <a:endParaRPr lang="en-US" altLang="ja-JP" sz="2000" smtClean="0"/>
          </a:p>
          <a:p>
            <a:endParaRPr kumimoji="1" lang="ja-JP" altLang="en-US" sz="2000"/>
          </a:p>
        </p:txBody>
      </p:sp>
      <p:sp>
        <p:nvSpPr>
          <p:cNvPr id="4" name="フッター プレースホルダ 3"/>
          <p:cNvSpPr>
            <a:spLocks noGrp="1"/>
          </p:cNvSpPr>
          <p:nvPr>
            <p:ph type="ftr" sz="quarter" idx="11"/>
          </p:nvPr>
        </p:nvSpPr>
        <p:spPr/>
        <p:txBody>
          <a:bodyPr/>
          <a:lstStyle/>
          <a:p>
            <a:r>
              <a:rPr kumimoji="1" lang="en-US" altLang="ja-JP" smtClean="0"/>
              <a:t>2011</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5" name="スライド番号プレースホルダ 4"/>
          <p:cNvSpPr>
            <a:spLocks noGrp="1"/>
          </p:cNvSpPr>
          <p:nvPr>
            <p:ph type="sldNum" sz="quarter" idx="12"/>
          </p:nvPr>
        </p:nvSpPr>
        <p:spPr/>
        <p:txBody>
          <a:bodyPr/>
          <a:lstStyle/>
          <a:p>
            <a:fld id="{605D8FCC-A4DA-4822-884F-CBAE5082B61E}" type="slidenum">
              <a:rPr kumimoji="1" lang="ja-JP" altLang="en-US" smtClean="0"/>
              <a:pPr/>
              <a:t>4</a:t>
            </a:fld>
            <a:endParaRPr kumimoji="1" lang="ja-JP" altLang="en-US"/>
          </a:p>
        </p:txBody>
      </p:sp>
      <p:sp>
        <p:nvSpPr>
          <p:cNvPr id="6" name="日付プレースホルダ 5"/>
          <p:cNvSpPr>
            <a:spLocks noGrp="1"/>
          </p:cNvSpPr>
          <p:nvPr>
            <p:ph type="dt" sz="half" idx="10"/>
          </p:nvPr>
        </p:nvSpPr>
        <p:spPr/>
        <p:txBody>
          <a:bodyPr/>
          <a:lstStyle/>
          <a:p>
            <a:r>
              <a:rPr kumimoji="1" lang="en-US" altLang="ja-JP" smtClean="0"/>
              <a:t>2011-08-03</a:t>
            </a:r>
            <a:endParaRPr kumimoji="1" lang="ja-JP"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DAQ-Middleware</a:t>
            </a:r>
            <a:r>
              <a:rPr lang="ja-JP" altLang="en-US" smtClean="0"/>
              <a:t> </a:t>
            </a:r>
            <a:r>
              <a:rPr lang="en-US" altLang="ja-JP" smtClean="0"/>
              <a:t>(1)</a:t>
            </a:r>
            <a:endParaRPr kumimoji="1" lang="ja-JP" altLang="en-US"/>
          </a:p>
        </p:txBody>
      </p:sp>
      <p:sp>
        <p:nvSpPr>
          <p:cNvPr id="3" name="コンテンツ プレースホルダ 2"/>
          <p:cNvSpPr>
            <a:spLocks noGrp="1"/>
          </p:cNvSpPr>
          <p:nvPr>
            <p:ph idx="1"/>
          </p:nvPr>
        </p:nvSpPr>
        <p:spPr/>
        <p:txBody>
          <a:bodyPr/>
          <a:lstStyle/>
          <a:p>
            <a:r>
              <a:rPr kumimoji="1" lang="ja-JP" altLang="en-US" smtClean="0"/>
              <a:t>目的</a:t>
            </a:r>
            <a:endParaRPr kumimoji="1" lang="en-US" altLang="ja-JP" smtClean="0"/>
          </a:p>
          <a:p>
            <a:pPr lvl="1"/>
            <a:r>
              <a:rPr lang="ja-JP" altLang="en-US" smtClean="0"/>
              <a:t>再利用可能な</a:t>
            </a:r>
            <a:endParaRPr lang="en-US" altLang="ja-JP" smtClean="0"/>
          </a:p>
          <a:p>
            <a:pPr lvl="1"/>
            <a:r>
              <a:rPr kumimoji="1" lang="ja-JP" altLang="en-US" smtClean="0"/>
              <a:t>柔軟な</a:t>
            </a:r>
            <a:endParaRPr kumimoji="1" lang="en-US" altLang="ja-JP" smtClean="0"/>
          </a:p>
          <a:p>
            <a:pPr lvl="1"/>
            <a:r>
              <a:rPr lang="ja-JP" altLang="en-US" smtClean="0"/>
              <a:t>容易に構築可能な</a:t>
            </a:r>
            <a:r>
              <a:rPr lang="en-US" altLang="ja-JP" smtClean="0"/>
              <a:t>DAQ</a:t>
            </a:r>
            <a:r>
              <a:rPr lang="ja-JP" altLang="en-US" smtClean="0"/>
              <a:t>システム</a:t>
            </a:r>
            <a:endParaRPr lang="en-US" altLang="ja-JP" smtClean="0"/>
          </a:p>
          <a:p>
            <a:r>
              <a:rPr kumimoji="1" lang="ja-JP" altLang="en-US" smtClean="0"/>
              <a:t>特徴</a:t>
            </a:r>
            <a:endParaRPr kumimoji="1" lang="en-US" altLang="ja-JP" smtClean="0"/>
          </a:p>
          <a:p>
            <a:pPr lvl="1"/>
            <a:r>
              <a:rPr lang="ja-JP" altLang="en-US" smtClean="0"/>
              <a:t>コンポーネントベース</a:t>
            </a:r>
            <a:endParaRPr lang="en-US" altLang="ja-JP" smtClean="0"/>
          </a:p>
          <a:p>
            <a:pPr lvl="1"/>
            <a:r>
              <a:rPr kumimoji="1" lang="ja-JP" altLang="en-US" smtClean="0"/>
              <a:t>ネットーワークベース</a:t>
            </a:r>
            <a:endParaRPr kumimoji="1" lang="en-US" altLang="ja-JP" smtClean="0"/>
          </a:p>
          <a:p>
            <a:pPr lvl="1"/>
            <a:r>
              <a:rPr kumimoji="1" lang="ja-JP" altLang="en-US" smtClean="0"/>
              <a:t>フレームワーク</a:t>
            </a:r>
            <a:endParaRPr kumimoji="1" lang="ja-JP" altLang="en-US"/>
          </a:p>
        </p:txBody>
      </p:sp>
      <p:sp>
        <p:nvSpPr>
          <p:cNvPr id="4" name="フッター プレースホルダ 3"/>
          <p:cNvSpPr>
            <a:spLocks noGrp="1"/>
          </p:cNvSpPr>
          <p:nvPr>
            <p:ph type="ftr" sz="quarter" idx="11"/>
          </p:nvPr>
        </p:nvSpPr>
        <p:spPr/>
        <p:txBody>
          <a:bodyPr/>
          <a:lstStyle/>
          <a:p>
            <a:r>
              <a:rPr kumimoji="1" lang="en-US" altLang="ja-JP" smtClean="0"/>
              <a:t>2011</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5" name="スライド番号プレースホルダ 4"/>
          <p:cNvSpPr>
            <a:spLocks noGrp="1"/>
          </p:cNvSpPr>
          <p:nvPr>
            <p:ph type="sldNum" sz="quarter" idx="12"/>
          </p:nvPr>
        </p:nvSpPr>
        <p:spPr/>
        <p:txBody>
          <a:bodyPr/>
          <a:lstStyle/>
          <a:p>
            <a:fld id="{605D8FCC-A4DA-4822-884F-CBAE5082B61E}" type="slidenum">
              <a:rPr kumimoji="1" lang="ja-JP" altLang="en-US" smtClean="0"/>
              <a:pPr/>
              <a:t>5</a:t>
            </a:fld>
            <a:endParaRPr kumimoji="1" lang="ja-JP" altLang="en-US"/>
          </a:p>
        </p:txBody>
      </p:sp>
      <p:sp>
        <p:nvSpPr>
          <p:cNvPr id="6" name="日付プレースホルダ 5"/>
          <p:cNvSpPr>
            <a:spLocks noGrp="1"/>
          </p:cNvSpPr>
          <p:nvPr>
            <p:ph type="dt" sz="half" idx="10"/>
          </p:nvPr>
        </p:nvSpPr>
        <p:spPr/>
        <p:txBody>
          <a:bodyPr/>
          <a:lstStyle/>
          <a:p>
            <a:r>
              <a:rPr kumimoji="1" lang="en-US" altLang="ja-JP" smtClean="0"/>
              <a:t>2011-08-03</a:t>
            </a:r>
            <a:endParaRPr kumimoji="1" lang="ja-JP"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457200" y="-3222"/>
            <a:ext cx="8229600" cy="954087"/>
          </a:xfrm>
        </p:spPr>
        <p:txBody>
          <a:bodyPr/>
          <a:lstStyle/>
          <a:p>
            <a:pPr eaLnBrk="1" hangingPunct="1"/>
            <a:r>
              <a:rPr lang="en-US" altLang="ja-JP" sz="4800" smtClean="0"/>
              <a:t>DAQ-Middleware (2)</a:t>
            </a:r>
            <a:endParaRPr lang="ja-JP" altLang="en-US" sz="4800" smtClean="0"/>
          </a:p>
        </p:txBody>
      </p:sp>
      <p:sp>
        <p:nvSpPr>
          <p:cNvPr id="6147" name="コンテンツ プレースホルダ 19"/>
          <p:cNvSpPr>
            <a:spLocks noGrp="1"/>
          </p:cNvSpPr>
          <p:nvPr>
            <p:ph idx="1"/>
          </p:nvPr>
        </p:nvSpPr>
        <p:spPr>
          <a:xfrm>
            <a:off x="153927" y="1019142"/>
            <a:ext cx="5842080" cy="2628936"/>
          </a:xfrm>
        </p:spPr>
        <p:txBody>
          <a:bodyPr>
            <a:normAutofit fontScale="92500" lnSpcReduction="10000"/>
          </a:bodyPr>
          <a:lstStyle/>
          <a:p>
            <a:pPr marL="182563" indent="-168275" eaLnBrk="1" hangingPunct="1"/>
            <a:r>
              <a:rPr lang="en-US" altLang="ja-JP" sz="1600" smtClean="0"/>
              <a:t>RT(Robot Technology)-Middleware</a:t>
            </a:r>
            <a:r>
              <a:rPr lang="ja-JP" altLang="en-US" sz="1600" smtClean="0"/>
              <a:t>をデータ収集用に拡張</a:t>
            </a:r>
            <a:endParaRPr lang="en-US" altLang="ja-JP" sz="1600" smtClean="0"/>
          </a:p>
          <a:p>
            <a:pPr marL="184150" indent="-161925"/>
            <a:r>
              <a:rPr lang="en-US" altLang="ja-JP" sz="1600" smtClean="0"/>
              <a:t>RT-Middleware</a:t>
            </a:r>
          </a:p>
          <a:p>
            <a:pPr lvl="1"/>
            <a:r>
              <a:rPr lang="ja-JP" altLang="en-US" sz="1600" smtClean="0"/>
              <a:t>ネットワークロボットシステムの構築のためのソフトウェア共通プラットフォーム</a:t>
            </a:r>
            <a:endParaRPr lang="en-US" altLang="ja-JP" sz="1600" smtClean="0"/>
          </a:p>
          <a:p>
            <a:pPr lvl="1"/>
            <a:r>
              <a:rPr lang="ja-JP" altLang="en-US" sz="1600" smtClean="0"/>
              <a:t>産総研知能システム研究部門・タスクインテリジェンス研究グループが開発</a:t>
            </a:r>
            <a:endParaRPr lang="en-US" altLang="ja-JP" sz="1600" smtClean="0"/>
          </a:p>
          <a:p>
            <a:pPr lvl="1"/>
            <a:r>
              <a:rPr lang="ja-JP" altLang="en-US" sz="1600" smtClean="0"/>
              <a:t>複数のコンポーネントが通信してひとつの機能を実現する</a:t>
            </a:r>
            <a:endParaRPr lang="en-US" altLang="ja-JP" sz="1600" smtClean="0"/>
          </a:p>
          <a:p>
            <a:pPr lvl="1"/>
            <a:r>
              <a:rPr lang="ja-JP" altLang="en-US" sz="1600" smtClean="0"/>
              <a:t>そのソフトウェアコンポーネントの仕様は国際標準規格（</a:t>
            </a:r>
            <a:r>
              <a:rPr lang="en-US" altLang="ja-JP" sz="1600" smtClean="0"/>
              <a:t>OMG</a:t>
            </a:r>
            <a:r>
              <a:rPr lang="ja-JP" altLang="en-US" sz="1600" smtClean="0"/>
              <a:t>）</a:t>
            </a:r>
            <a:endParaRPr lang="en-US" altLang="ja-JP" sz="1600" smtClean="0"/>
          </a:p>
          <a:p>
            <a:pPr lvl="1"/>
            <a:r>
              <a:rPr lang="ja-JP" altLang="en-US" sz="1600" smtClean="0"/>
              <a:t>我々は</a:t>
            </a:r>
            <a:r>
              <a:rPr lang="en-US" altLang="ja-JP" sz="1600" smtClean="0"/>
              <a:t>2006</a:t>
            </a:r>
            <a:r>
              <a:rPr lang="ja-JP" altLang="en-US" sz="1600" smtClean="0"/>
              <a:t>年から産総研と共同研究を行っている</a:t>
            </a:r>
            <a:endParaRPr lang="en-US" altLang="ja-JP" sz="1600" smtClean="0"/>
          </a:p>
          <a:p>
            <a:pPr lvl="1"/>
            <a:endParaRPr lang="en-US" altLang="ja-JP" sz="1600" smtClean="0"/>
          </a:p>
          <a:p>
            <a:pPr lvl="1"/>
            <a:endParaRPr lang="ja-JP" altLang="en-US" sz="1800" smtClean="0"/>
          </a:p>
        </p:txBody>
      </p:sp>
      <p:sp>
        <p:nvSpPr>
          <p:cNvPr id="5" name="スライド番号プレースホルダ 4"/>
          <p:cNvSpPr>
            <a:spLocks noGrp="1"/>
          </p:cNvSpPr>
          <p:nvPr>
            <p:ph type="sldNum" sz="quarter" idx="12"/>
          </p:nvPr>
        </p:nvSpPr>
        <p:spPr/>
        <p:txBody>
          <a:bodyPr/>
          <a:lstStyle/>
          <a:p>
            <a:fld id="{605D8FCC-A4DA-4822-884F-CBAE5082B61E}" type="slidenum">
              <a:rPr kumimoji="1" lang="ja-JP" altLang="en-US" smtClean="0"/>
              <a:pPr/>
              <a:t>6</a:t>
            </a:fld>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2011</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grpSp>
        <p:nvGrpSpPr>
          <p:cNvPr id="2" name="グループ化 821"/>
          <p:cNvGrpSpPr>
            <a:grpSpLocks/>
          </p:cNvGrpSpPr>
          <p:nvPr/>
        </p:nvGrpSpPr>
        <p:grpSpPr bwMode="auto">
          <a:xfrm>
            <a:off x="5477320" y="3721104"/>
            <a:ext cx="3595274" cy="2695579"/>
            <a:chOff x="17016413" y="15187930"/>
            <a:chExt cx="3254375" cy="2439670"/>
          </a:xfrm>
        </p:grpSpPr>
        <p:sp>
          <p:nvSpPr>
            <p:cNvPr id="8" name="Oval 4"/>
            <p:cNvSpPr>
              <a:spLocks noChangeArrowheads="1"/>
            </p:cNvSpPr>
            <p:nvPr/>
          </p:nvSpPr>
          <p:spPr bwMode="auto">
            <a:xfrm>
              <a:off x="17102138" y="15611475"/>
              <a:ext cx="3168650" cy="2016125"/>
            </a:xfrm>
            <a:prstGeom prst="ellipse">
              <a:avLst/>
            </a:prstGeom>
            <a:gradFill rotWithShape="1">
              <a:gsLst>
                <a:gs pos="0">
                  <a:srgbClr val="00FFFF"/>
                </a:gs>
                <a:gs pos="100000">
                  <a:srgbClr val="008B8B"/>
                </a:gs>
              </a:gsLst>
              <a:lin ang="5400000" scaled="1"/>
            </a:gradFill>
            <a:ln w="28575">
              <a:noFill/>
              <a:prstDash val="sysDot"/>
              <a:round/>
              <a:headEnd/>
              <a:tailEnd/>
            </a:ln>
          </p:spPr>
          <p:txBody>
            <a:bodyPr wrap="none" anchor="ctr"/>
            <a:lstStyle/>
            <a:p>
              <a:endParaRPr lang="ja-JP" altLang="ja-JP"/>
            </a:p>
          </p:txBody>
        </p:sp>
        <p:sp>
          <p:nvSpPr>
            <p:cNvPr id="9" name="Rectangle 5"/>
            <p:cNvSpPr>
              <a:spLocks noChangeArrowheads="1"/>
            </p:cNvSpPr>
            <p:nvPr/>
          </p:nvSpPr>
          <p:spPr bwMode="auto">
            <a:xfrm>
              <a:off x="17878425" y="16183163"/>
              <a:ext cx="722313" cy="576187"/>
            </a:xfrm>
            <a:prstGeom prst="rect">
              <a:avLst/>
            </a:prstGeom>
            <a:solidFill>
              <a:srgbClr val="CCFFCC"/>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altLang="ja-JP" sz="900">
                  <a:latin typeface="Arial Unicode MS" pitchFamily="50" charset="-128"/>
                  <a:ea typeface="Arial Unicode MS" pitchFamily="50" charset="-128"/>
                  <a:cs typeface="Arial Unicode MS" pitchFamily="50" charset="-128"/>
                </a:rPr>
                <a:t>DAQ-</a:t>
              </a:r>
            </a:p>
            <a:p>
              <a:pPr algn="ctr">
                <a:defRPr/>
              </a:pPr>
              <a:r>
                <a:rPr lang="en-US" altLang="ja-JP" sz="900">
                  <a:latin typeface="Arial Unicode MS" pitchFamily="50" charset="-128"/>
                  <a:ea typeface="Arial Unicode MS" pitchFamily="50" charset="-128"/>
                  <a:cs typeface="Arial Unicode MS" pitchFamily="50" charset="-128"/>
                </a:rPr>
                <a:t>Component</a:t>
              </a:r>
            </a:p>
          </p:txBody>
        </p:sp>
        <p:sp>
          <p:nvSpPr>
            <p:cNvPr id="10" name="Rectangle 6"/>
            <p:cNvSpPr>
              <a:spLocks noChangeArrowheads="1"/>
            </p:cNvSpPr>
            <p:nvPr/>
          </p:nvSpPr>
          <p:spPr bwMode="auto">
            <a:xfrm>
              <a:off x="18757900" y="16183163"/>
              <a:ext cx="722313" cy="576187"/>
            </a:xfrm>
            <a:prstGeom prst="rect">
              <a:avLst/>
            </a:prstGeom>
            <a:solidFill>
              <a:srgbClr val="CCFF66"/>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altLang="ja-JP" sz="900" dirty="0">
                  <a:latin typeface="Arial Unicode MS" pitchFamily="50" charset="-128"/>
                  <a:ea typeface="Arial Unicode MS" pitchFamily="50" charset="-128"/>
                  <a:cs typeface="Arial Unicode MS" pitchFamily="50" charset="-128"/>
                </a:rPr>
                <a:t>DAQ-</a:t>
              </a:r>
            </a:p>
            <a:p>
              <a:pPr algn="ctr">
                <a:defRPr/>
              </a:pPr>
              <a:r>
                <a:rPr lang="en-US" altLang="ja-JP" sz="900" dirty="0">
                  <a:latin typeface="Arial Unicode MS" pitchFamily="50" charset="-128"/>
                  <a:ea typeface="Arial Unicode MS" pitchFamily="50" charset="-128"/>
                  <a:cs typeface="Arial Unicode MS" pitchFamily="50" charset="-128"/>
                </a:rPr>
                <a:t>Operator</a:t>
              </a:r>
            </a:p>
          </p:txBody>
        </p:sp>
        <p:sp>
          <p:nvSpPr>
            <p:cNvPr id="11" name="Rectangle 8"/>
            <p:cNvSpPr>
              <a:spLocks noChangeArrowheads="1"/>
            </p:cNvSpPr>
            <p:nvPr/>
          </p:nvSpPr>
          <p:spPr bwMode="auto">
            <a:xfrm>
              <a:off x="17405350" y="15187930"/>
              <a:ext cx="2659702" cy="461605"/>
            </a:xfrm>
            <a:prstGeom prst="rect">
              <a:avLst/>
            </a:prstGeom>
            <a:noFill/>
            <a:ln w="9525">
              <a:noFill/>
              <a:miter lim="800000"/>
              <a:headEnd/>
              <a:tailEnd/>
            </a:ln>
          </p:spPr>
          <p:txBody>
            <a:bodyPr wrap="none">
              <a:spAutoFit/>
            </a:bodyPr>
            <a:lstStyle/>
            <a:p>
              <a:r>
                <a:rPr lang="en-US" altLang="ja-JP" sz="2400">
                  <a:solidFill>
                    <a:srgbClr val="3333CC"/>
                  </a:solidFill>
                  <a:latin typeface="Arial Unicode MS" pitchFamily="50" charset="-128"/>
                  <a:ea typeface="Arial Unicode MS" pitchFamily="50" charset="-128"/>
                  <a:cs typeface="Arial Unicode MS" pitchFamily="50" charset="-128"/>
                </a:rPr>
                <a:t>DAQ-Middleware </a:t>
              </a:r>
            </a:p>
          </p:txBody>
        </p:sp>
        <p:sp>
          <p:nvSpPr>
            <p:cNvPr id="12" name="Rectangle 10"/>
            <p:cNvSpPr>
              <a:spLocks noChangeArrowheads="1"/>
            </p:cNvSpPr>
            <p:nvPr/>
          </p:nvSpPr>
          <p:spPr bwMode="auto">
            <a:xfrm>
              <a:off x="17662525" y="16183163"/>
              <a:ext cx="722313" cy="576187"/>
            </a:xfrm>
            <a:prstGeom prst="rect">
              <a:avLst/>
            </a:prstGeom>
            <a:solidFill>
              <a:srgbClr val="CCFFCC"/>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altLang="ja-JP" sz="900" dirty="0">
                  <a:latin typeface="Arial Unicode MS" pitchFamily="50" charset="-128"/>
                  <a:ea typeface="Arial Unicode MS" pitchFamily="50" charset="-128"/>
                  <a:cs typeface="Arial Unicode MS" pitchFamily="50" charset="-128"/>
                </a:rPr>
                <a:t>DAQ-</a:t>
              </a:r>
            </a:p>
            <a:p>
              <a:pPr algn="ctr">
                <a:defRPr/>
              </a:pPr>
              <a:r>
                <a:rPr lang="en-US" altLang="ja-JP" sz="900" dirty="0">
                  <a:latin typeface="Arial Unicode MS" pitchFamily="50" charset="-128"/>
                  <a:ea typeface="Arial Unicode MS" pitchFamily="50" charset="-128"/>
                  <a:cs typeface="Arial Unicode MS" pitchFamily="50" charset="-128"/>
                </a:rPr>
                <a:t>Component</a:t>
              </a:r>
            </a:p>
          </p:txBody>
        </p:sp>
        <p:sp>
          <p:nvSpPr>
            <p:cNvPr id="13" name="Rectangle 11"/>
            <p:cNvSpPr>
              <a:spLocks noChangeArrowheads="1"/>
            </p:cNvSpPr>
            <p:nvPr/>
          </p:nvSpPr>
          <p:spPr bwMode="auto">
            <a:xfrm>
              <a:off x="17448213" y="16183163"/>
              <a:ext cx="722312" cy="576187"/>
            </a:xfrm>
            <a:prstGeom prst="rect">
              <a:avLst/>
            </a:prstGeom>
            <a:solidFill>
              <a:srgbClr val="CCFFCC"/>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altLang="ja-JP" sz="900" dirty="0">
                  <a:latin typeface="Arial Unicode MS" pitchFamily="50" charset="-128"/>
                  <a:ea typeface="Arial Unicode MS" pitchFamily="50" charset="-128"/>
                  <a:cs typeface="Arial Unicode MS" pitchFamily="50" charset="-128"/>
                </a:rPr>
                <a:t>DAQ-</a:t>
              </a:r>
            </a:p>
            <a:p>
              <a:pPr algn="ctr">
                <a:defRPr/>
              </a:pPr>
              <a:r>
                <a:rPr lang="en-US" altLang="ja-JP" sz="900" dirty="0">
                  <a:latin typeface="Arial Unicode MS" pitchFamily="50" charset="-128"/>
                  <a:ea typeface="Arial Unicode MS" pitchFamily="50" charset="-128"/>
                  <a:cs typeface="Arial Unicode MS" pitchFamily="50" charset="-128"/>
                </a:rPr>
                <a:t>Component</a:t>
              </a:r>
            </a:p>
          </p:txBody>
        </p:sp>
        <p:sp>
          <p:nvSpPr>
            <p:cNvPr id="14" name="Rectangle 12"/>
            <p:cNvSpPr>
              <a:spLocks noChangeArrowheads="1"/>
            </p:cNvSpPr>
            <p:nvPr/>
          </p:nvSpPr>
          <p:spPr bwMode="auto">
            <a:xfrm>
              <a:off x="17394238" y="16759350"/>
              <a:ext cx="2520950" cy="431744"/>
            </a:xfrm>
            <a:prstGeom prst="rect">
              <a:avLst/>
            </a:prstGeom>
            <a:solidFill>
              <a:srgbClr val="FFCC99"/>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altLang="ja-JP" sz="2000" dirty="0">
                  <a:latin typeface="Arial Unicode MS" pitchFamily="50" charset="-128"/>
                  <a:ea typeface="Arial Unicode MS" pitchFamily="50" charset="-128"/>
                  <a:cs typeface="Arial Unicode MS" pitchFamily="50" charset="-128"/>
                </a:rPr>
                <a:t>RT-Middleware</a:t>
              </a:r>
            </a:p>
          </p:txBody>
        </p:sp>
        <p:sp>
          <p:nvSpPr>
            <p:cNvPr id="15" name="AutoShape 14"/>
            <p:cNvSpPr>
              <a:spLocks noChangeArrowheads="1"/>
            </p:cNvSpPr>
            <p:nvPr/>
          </p:nvSpPr>
          <p:spPr bwMode="auto">
            <a:xfrm>
              <a:off x="18053050" y="15895638"/>
              <a:ext cx="863600" cy="431800"/>
            </a:xfrm>
            <a:prstGeom prst="roundRect">
              <a:avLst>
                <a:gd name="adj" fmla="val 16667"/>
              </a:avLst>
            </a:prstGeom>
            <a:solidFill>
              <a:srgbClr val="CCFFCC">
                <a:alpha val="50195"/>
              </a:srgbClr>
            </a:solidFill>
            <a:ln w="3175">
              <a:solidFill>
                <a:schemeClr val="tx1"/>
              </a:solidFill>
              <a:prstDash val="dash"/>
              <a:round/>
              <a:headEnd/>
              <a:tailEnd/>
            </a:ln>
          </p:spPr>
          <p:txBody>
            <a:bodyPr wrap="none" anchor="ctr"/>
            <a:lstStyle/>
            <a:p>
              <a:pPr algn="ctr"/>
              <a:r>
                <a:rPr lang="en-US" altLang="ja-JP" sz="800">
                  <a:solidFill>
                    <a:schemeClr val="accent2"/>
                  </a:solidFill>
                  <a:latin typeface="Lucida Console" pitchFamily="49" charset="0"/>
                </a:rPr>
                <a:t>Run Control</a:t>
              </a:r>
            </a:p>
            <a:p>
              <a:pPr algn="ctr"/>
              <a:r>
                <a:rPr lang="en-US" altLang="ja-JP" sz="800">
                  <a:solidFill>
                    <a:schemeClr val="accent2"/>
                  </a:solidFill>
                  <a:latin typeface="Lucida Console" pitchFamily="49" charset="0"/>
                </a:rPr>
                <a:t>Function</a:t>
              </a:r>
            </a:p>
          </p:txBody>
        </p:sp>
        <p:sp>
          <p:nvSpPr>
            <p:cNvPr id="16" name="AutoShape 15"/>
            <p:cNvSpPr>
              <a:spLocks noChangeArrowheads="1"/>
            </p:cNvSpPr>
            <p:nvPr/>
          </p:nvSpPr>
          <p:spPr bwMode="auto">
            <a:xfrm>
              <a:off x="19088100" y="15895638"/>
              <a:ext cx="936625" cy="431800"/>
            </a:xfrm>
            <a:prstGeom prst="roundRect">
              <a:avLst>
                <a:gd name="adj" fmla="val 16667"/>
              </a:avLst>
            </a:prstGeom>
            <a:solidFill>
              <a:srgbClr val="CCFFCC">
                <a:alpha val="50195"/>
              </a:srgbClr>
            </a:solidFill>
            <a:ln w="3175">
              <a:solidFill>
                <a:schemeClr val="tx1"/>
              </a:solidFill>
              <a:prstDash val="dash"/>
              <a:round/>
              <a:headEnd/>
              <a:tailEnd/>
            </a:ln>
          </p:spPr>
          <p:txBody>
            <a:bodyPr wrap="none" anchor="ctr"/>
            <a:lstStyle/>
            <a:p>
              <a:pPr algn="ctr"/>
              <a:r>
                <a:rPr lang="en-US" altLang="ja-JP" sz="800">
                  <a:solidFill>
                    <a:srgbClr val="008000"/>
                  </a:solidFill>
                  <a:latin typeface="Lucida Console" pitchFamily="49" charset="0"/>
                </a:rPr>
                <a:t>System</a:t>
              </a:r>
            </a:p>
            <a:p>
              <a:pPr algn="ctr"/>
              <a:r>
                <a:rPr lang="en-US" altLang="ja-JP" sz="800">
                  <a:solidFill>
                    <a:srgbClr val="008000"/>
                  </a:solidFill>
                  <a:latin typeface="Lucida Console" pitchFamily="49" charset="0"/>
                </a:rPr>
                <a:t>Configuration</a:t>
              </a:r>
            </a:p>
            <a:p>
              <a:pPr algn="ctr"/>
              <a:r>
                <a:rPr lang="en-US" altLang="ja-JP" sz="800">
                  <a:solidFill>
                    <a:srgbClr val="008000"/>
                  </a:solidFill>
                  <a:latin typeface="Lucida Console" pitchFamily="49" charset="0"/>
                </a:rPr>
                <a:t>function</a:t>
              </a:r>
              <a:endParaRPr lang="en-US" altLang="ja-JP" sz="1400">
                <a:latin typeface="Lucida Console" pitchFamily="49" charset="0"/>
              </a:endParaRPr>
            </a:p>
          </p:txBody>
        </p:sp>
        <p:sp>
          <p:nvSpPr>
            <p:cNvPr id="17" name="AutoShape 16"/>
            <p:cNvSpPr>
              <a:spLocks noChangeArrowheads="1"/>
            </p:cNvSpPr>
            <p:nvPr/>
          </p:nvSpPr>
          <p:spPr bwMode="auto">
            <a:xfrm>
              <a:off x="17016413" y="15895638"/>
              <a:ext cx="863600" cy="431800"/>
            </a:xfrm>
            <a:prstGeom prst="roundRect">
              <a:avLst>
                <a:gd name="adj" fmla="val 16667"/>
              </a:avLst>
            </a:prstGeom>
            <a:solidFill>
              <a:srgbClr val="CCFFCC">
                <a:alpha val="50195"/>
              </a:srgbClr>
            </a:solidFill>
            <a:ln w="3175">
              <a:solidFill>
                <a:schemeClr val="tx1"/>
              </a:solidFill>
              <a:prstDash val="dash"/>
              <a:round/>
              <a:headEnd/>
              <a:tailEnd/>
            </a:ln>
          </p:spPr>
          <p:txBody>
            <a:bodyPr wrap="none" anchor="ctr"/>
            <a:lstStyle/>
            <a:p>
              <a:pPr algn="ctr"/>
              <a:r>
                <a:rPr lang="en-US" altLang="ja-JP" sz="800">
                  <a:solidFill>
                    <a:schemeClr val="accent2"/>
                  </a:solidFill>
                  <a:latin typeface="Lucida Console" pitchFamily="49" charset="0"/>
                </a:rPr>
                <a:t>Data Transfer</a:t>
              </a:r>
            </a:p>
            <a:p>
              <a:pPr algn="ctr"/>
              <a:r>
                <a:rPr lang="en-US" altLang="ja-JP" sz="800">
                  <a:solidFill>
                    <a:schemeClr val="accent2"/>
                  </a:solidFill>
                  <a:latin typeface="Lucida Console" pitchFamily="49" charset="0"/>
                </a:rPr>
                <a:t>Function</a:t>
              </a:r>
            </a:p>
          </p:txBody>
        </p:sp>
        <p:sp>
          <p:nvSpPr>
            <p:cNvPr id="18" name="AutoShape 17"/>
            <p:cNvSpPr>
              <a:spLocks noChangeArrowheads="1"/>
            </p:cNvSpPr>
            <p:nvPr/>
          </p:nvSpPr>
          <p:spPr bwMode="auto">
            <a:xfrm>
              <a:off x="19319875" y="16327438"/>
              <a:ext cx="936625" cy="431800"/>
            </a:xfrm>
            <a:prstGeom prst="roundRect">
              <a:avLst>
                <a:gd name="adj" fmla="val 16667"/>
              </a:avLst>
            </a:prstGeom>
            <a:solidFill>
              <a:srgbClr val="CCFFCC">
                <a:alpha val="50195"/>
              </a:srgbClr>
            </a:solidFill>
            <a:ln w="3175">
              <a:solidFill>
                <a:schemeClr val="tx1"/>
              </a:solidFill>
              <a:prstDash val="dash"/>
              <a:round/>
              <a:headEnd/>
              <a:tailEnd/>
            </a:ln>
          </p:spPr>
          <p:txBody>
            <a:bodyPr wrap="none" anchor="ctr"/>
            <a:lstStyle/>
            <a:p>
              <a:pPr algn="ctr"/>
              <a:r>
                <a:rPr lang="en-US" altLang="ja-JP" sz="800">
                  <a:solidFill>
                    <a:srgbClr val="008000"/>
                  </a:solidFill>
                  <a:latin typeface="Lucida Console" pitchFamily="49" charset="0"/>
                </a:rPr>
                <a:t>Web</a:t>
              </a:r>
            </a:p>
            <a:p>
              <a:pPr algn="ctr"/>
              <a:r>
                <a:rPr lang="en-US" altLang="ja-JP" sz="800">
                  <a:solidFill>
                    <a:srgbClr val="008000"/>
                  </a:solidFill>
                  <a:latin typeface="Lucida Console" pitchFamily="49" charset="0"/>
                </a:rPr>
                <a:t>Interface</a:t>
              </a:r>
              <a:endParaRPr lang="en-US" altLang="ja-JP" sz="1400">
                <a:latin typeface="Lucida Console" pitchFamily="49" charset="0"/>
              </a:endParaRPr>
            </a:p>
          </p:txBody>
        </p:sp>
      </p:grpSp>
      <p:pic>
        <p:nvPicPr>
          <p:cNvPr id="20" name="Picture 2"/>
          <p:cNvPicPr>
            <a:picLocks noChangeAspect="1" noChangeArrowheads="1"/>
          </p:cNvPicPr>
          <p:nvPr/>
        </p:nvPicPr>
        <p:blipFill>
          <a:blip r:embed="rId3" cstate="print"/>
          <a:srcRect/>
          <a:stretch>
            <a:fillRect/>
          </a:stretch>
        </p:blipFill>
        <p:spPr bwMode="auto">
          <a:xfrm>
            <a:off x="6361137" y="1092168"/>
            <a:ext cx="2526006" cy="2181222"/>
          </a:xfrm>
          <a:prstGeom prst="rect">
            <a:avLst/>
          </a:prstGeom>
          <a:noFill/>
          <a:ln w="9525">
            <a:solidFill>
              <a:schemeClr val="tx1"/>
            </a:solidFill>
            <a:miter lim="800000"/>
            <a:headEnd/>
            <a:tailEnd/>
          </a:ln>
          <a:effectLst>
            <a:outerShdw sx="1000" sy="1000" algn="ctr" rotWithShape="0">
              <a:prstClr val="black"/>
            </a:outerShdw>
          </a:effectLst>
        </p:spPr>
      </p:pic>
      <p:pic>
        <p:nvPicPr>
          <p:cNvPr id="15362" name="Picture 2"/>
          <p:cNvPicPr>
            <a:picLocks noChangeAspect="1" noChangeArrowheads="1"/>
          </p:cNvPicPr>
          <p:nvPr/>
        </p:nvPicPr>
        <p:blipFill>
          <a:blip r:embed="rId4" cstate="print"/>
          <a:srcRect/>
          <a:stretch>
            <a:fillRect/>
          </a:stretch>
        </p:blipFill>
        <p:spPr bwMode="auto">
          <a:xfrm>
            <a:off x="409518" y="3611565"/>
            <a:ext cx="4762500" cy="2762250"/>
          </a:xfrm>
          <a:prstGeom prst="rect">
            <a:avLst/>
          </a:prstGeom>
          <a:noFill/>
          <a:ln w="9525">
            <a:noFill/>
            <a:miter lim="800000"/>
            <a:headEnd/>
            <a:tailEnd/>
          </a:ln>
        </p:spPr>
      </p:pic>
      <p:sp>
        <p:nvSpPr>
          <p:cNvPr id="21" name="右矢印 20"/>
          <p:cNvSpPr/>
          <p:nvPr/>
        </p:nvSpPr>
        <p:spPr>
          <a:xfrm>
            <a:off x="285720" y="5500702"/>
            <a:ext cx="5143536" cy="500066"/>
          </a:xfrm>
          <a:prstGeom prst="rightArrow">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mtClean="0"/>
              <a:t>Data Path</a:t>
            </a:r>
            <a:endParaRPr kumimoji="1" lang="ja-JP" altLang="en-US"/>
          </a:p>
        </p:txBody>
      </p:sp>
      <p:sp>
        <p:nvSpPr>
          <p:cNvPr id="22" name="右矢印 21"/>
          <p:cNvSpPr/>
          <p:nvPr/>
        </p:nvSpPr>
        <p:spPr>
          <a:xfrm>
            <a:off x="285720" y="4572008"/>
            <a:ext cx="5143536" cy="500066"/>
          </a:xfrm>
          <a:prstGeom prst="rightArrow">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mtClean="0"/>
              <a:t>Command</a:t>
            </a:r>
            <a:r>
              <a:rPr kumimoji="1" lang="en-US" altLang="ja-JP" smtClean="0"/>
              <a:t> Path</a:t>
            </a:r>
            <a:endParaRPr kumimoji="1" lang="ja-JP" altLang="en-US"/>
          </a:p>
        </p:txBody>
      </p:sp>
      <p:sp>
        <p:nvSpPr>
          <p:cNvPr id="23" name="日付プレースホルダ 22"/>
          <p:cNvSpPr>
            <a:spLocks noGrp="1"/>
          </p:cNvSpPr>
          <p:nvPr>
            <p:ph type="dt" sz="half" idx="10"/>
          </p:nvPr>
        </p:nvSpPr>
        <p:spPr/>
        <p:txBody>
          <a:bodyPr/>
          <a:lstStyle/>
          <a:p>
            <a:r>
              <a:rPr kumimoji="1" lang="en-US" altLang="ja-JP" smtClean="0"/>
              <a:t>2011-08-03</a:t>
            </a:r>
            <a:endParaRPr kumimoji="1" lang="ja-JP" altLang="en-US"/>
          </a:p>
        </p:txBody>
      </p:sp>
    </p:spTree>
  </p:cSld>
  <p:clrMapOvr>
    <a:masterClrMapping/>
  </p:clrMapOvr>
  <p:transition advTm="80062"/>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角丸四角形 108"/>
          <p:cNvSpPr/>
          <p:nvPr/>
        </p:nvSpPr>
        <p:spPr>
          <a:xfrm>
            <a:off x="6799293" y="3538539"/>
            <a:ext cx="1606572" cy="3041648"/>
          </a:xfrm>
          <a:prstGeom prst="roundRect">
            <a:avLst/>
          </a:prstGeom>
          <a:solidFill>
            <a:srgbClr val="CCFF99"/>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6" name="角丸四角形 105"/>
          <p:cNvSpPr/>
          <p:nvPr/>
        </p:nvSpPr>
        <p:spPr>
          <a:xfrm>
            <a:off x="6799293" y="1457297"/>
            <a:ext cx="1606572" cy="2044729"/>
          </a:xfrm>
          <a:prstGeom prst="roundRect">
            <a:avLst/>
          </a:prstGeom>
          <a:solidFill>
            <a:srgbClr val="DFDF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242" name="タイトル 1"/>
          <p:cNvSpPr>
            <a:spLocks noGrp="1"/>
          </p:cNvSpPr>
          <p:nvPr>
            <p:ph type="title"/>
          </p:nvPr>
        </p:nvSpPr>
        <p:spPr>
          <a:xfrm>
            <a:off x="498475" y="158750"/>
            <a:ext cx="8229600" cy="984250"/>
          </a:xfrm>
        </p:spPr>
        <p:txBody>
          <a:bodyPr/>
          <a:lstStyle/>
          <a:p>
            <a:r>
              <a:rPr lang="ja-JP" altLang="en-US" sz="4800" smtClean="0">
                <a:latin typeface="ＭＳ Ｐゴシック" pitchFamily="50" charset="-128"/>
              </a:rPr>
              <a:t>基本</a:t>
            </a:r>
            <a:r>
              <a:rPr lang="en-US" altLang="ja-JP" sz="4800" smtClean="0">
                <a:latin typeface="ＭＳ Ｐゴシック" pitchFamily="50" charset="-128"/>
              </a:rPr>
              <a:t>DAQ</a:t>
            </a:r>
            <a:r>
              <a:rPr lang="ja-JP" altLang="en-US" sz="4800" smtClean="0">
                <a:latin typeface="ＭＳ Ｐゴシック" pitchFamily="50" charset="-128"/>
              </a:rPr>
              <a:t>モデル</a:t>
            </a:r>
            <a:endParaRPr lang="ja-JP" altLang="en-US" sz="4800" smtClean="0"/>
          </a:p>
        </p:txBody>
      </p:sp>
      <p:sp>
        <p:nvSpPr>
          <p:cNvPr id="45" name="角丸四角形 44"/>
          <p:cNvSpPr/>
          <p:nvPr/>
        </p:nvSpPr>
        <p:spPr>
          <a:xfrm>
            <a:off x="3841740" y="1822429"/>
            <a:ext cx="2287598" cy="1449410"/>
          </a:xfrm>
          <a:prstGeom prst="roundRect">
            <a:avLst/>
          </a:prstGeom>
          <a:solidFill>
            <a:schemeClr val="accent1">
              <a:lumMod val="40000"/>
              <a:lumOff val="60000"/>
            </a:schemeClr>
          </a:solidFill>
          <a:ln w="12700"/>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a:p>
        </p:txBody>
      </p:sp>
      <p:sp>
        <p:nvSpPr>
          <p:cNvPr id="46" name="角丸四角形 45"/>
          <p:cNvSpPr/>
          <p:nvPr/>
        </p:nvSpPr>
        <p:spPr>
          <a:xfrm>
            <a:off x="2855889" y="4159260"/>
            <a:ext cx="3359196" cy="1692275"/>
          </a:xfrm>
          <a:prstGeom prst="roundRect">
            <a:avLst/>
          </a:prstGeom>
          <a:solidFill>
            <a:schemeClr val="accent1">
              <a:lumMod val="40000"/>
              <a:lumOff val="60000"/>
            </a:schemeClr>
          </a:solidFill>
          <a:ln w="1270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a:p>
        </p:txBody>
      </p:sp>
      <p:sp>
        <p:nvSpPr>
          <p:cNvPr id="47" name="Text Box 18"/>
          <p:cNvSpPr txBox="1">
            <a:spLocks noChangeArrowheads="1"/>
          </p:cNvSpPr>
          <p:nvPr/>
        </p:nvSpPr>
        <p:spPr bwMode="auto">
          <a:xfrm>
            <a:off x="3659175" y="5218137"/>
            <a:ext cx="967894" cy="307777"/>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400">
                <a:latin typeface="+mn-lt"/>
                <a:ea typeface="+mn-ea"/>
              </a:rPr>
              <a:t>Dispatcher</a:t>
            </a:r>
          </a:p>
        </p:txBody>
      </p:sp>
      <p:sp>
        <p:nvSpPr>
          <p:cNvPr id="48" name="Text Box 19"/>
          <p:cNvSpPr txBox="1">
            <a:spLocks noChangeArrowheads="1"/>
          </p:cNvSpPr>
          <p:nvPr/>
        </p:nvSpPr>
        <p:spPr bwMode="auto">
          <a:xfrm>
            <a:off x="5302260" y="4268799"/>
            <a:ext cx="676980" cy="307777"/>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400">
                <a:latin typeface="+mn-lt"/>
                <a:ea typeface="+mn-ea"/>
              </a:rPr>
              <a:t>Logger</a:t>
            </a:r>
          </a:p>
        </p:txBody>
      </p:sp>
      <p:sp>
        <p:nvSpPr>
          <p:cNvPr id="49" name="Text Box 20"/>
          <p:cNvSpPr txBox="1">
            <a:spLocks noChangeArrowheads="1"/>
          </p:cNvSpPr>
          <p:nvPr/>
        </p:nvSpPr>
        <p:spPr bwMode="auto">
          <a:xfrm>
            <a:off x="5302260" y="5473728"/>
            <a:ext cx="785664" cy="307777"/>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400">
                <a:latin typeface="+mn-lt"/>
                <a:ea typeface="+mn-ea"/>
              </a:rPr>
              <a:t>Monitor</a:t>
            </a:r>
          </a:p>
        </p:txBody>
      </p:sp>
      <p:sp>
        <p:nvSpPr>
          <p:cNvPr id="50" name="Text Box 27"/>
          <p:cNvSpPr txBox="1">
            <a:spLocks noChangeArrowheads="1"/>
          </p:cNvSpPr>
          <p:nvPr/>
        </p:nvSpPr>
        <p:spPr bwMode="auto">
          <a:xfrm>
            <a:off x="2819376" y="5218137"/>
            <a:ext cx="841064" cy="307777"/>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400">
                <a:latin typeface="+mn-lt"/>
                <a:ea typeface="+mn-ea"/>
              </a:rPr>
              <a:t>Gatherer</a:t>
            </a:r>
          </a:p>
        </p:txBody>
      </p:sp>
      <p:sp>
        <p:nvSpPr>
          <p:cNvPr id="51" name="Text Box 51"/>
          <p:cNvSpPr txBox="1">
            <a:spLocks noChangeArrowheads="1"/>
          </p:cNvSpPr>
          <p:nvPr/>
        </p:nvSpPr>
        <p:spPr bwMode="auto">
          <a:xfrm>
            <a:off x="2162142" y="4849813"/>
            <a:ext cx="325437" cy="35877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algn="ctr" fontAlgn="auto">
              <a:lnSpc>
                <a:spcPts val="700"/>
              </a:lnSpc>
              <a:spcBef>
                <a:spcPts val="0"/>
              </a:spcBef>
              <a:spcAft>
                <a:spcPts val="0"/>
              </a:spcAft>
              <a:defRPr/>
            </a:pPr>
            <a:r>
              <a:rPr lang="ja-JP" altLang="en-US" sz="1100" b="1" dirty="0">
                <a:latin typeface="+mn-lt"/>
                <a:ea typeface="+mn-ea"/>
              </a:rPr>
              <a:t>・</a:t>
            </a:r>
            <a:endParaRPr lang="en-US" altLang="ja-JP" sz="1100" b="1" dirty="0">
              <a:latin typeface="+mn-lt"/>
              <a:ea typeface="+mn-ea"/>
            </a:endParaRPr>
          </a:p>
          <a:p>
            <a:pPr algn="ctr" fontAlgn="auto">
              <a:lnSpc>
                <a:spcPts val="700"/>
              </a:lnSpc>
              <a:spcBef>
                <a:spcPts val="0"/>
              </a:spcBef>
              <a:spcAft>
                <a:spcPts val="0"/>
              </a:spcAft>
              <a:defRPr/>
            </a:pPr>
            <a:r>
              <a:rPr lang="ja-JP" altLang="en-US" sz="1100" b="1" dirty="0">
                <a:latin typeface="+mn-lt"/>
                <a:ea typeface="+mn-ea"/>
              </a:rPr>
              <a:t>・</a:t>
            </a:r>
            <a:endParaRPr lang="en-US" altLang="ja-JP" sz="1100" b="1" dirty="0">
              <a:latin typeface="+mn-lt"/>
              <a:ea typeface="+mn-ea"/>
            </a:endParaRPr>
          </a:p>
          <a:p>
            <a:pPr algn="ctr" fontAlgn="auto">
              <a:lnSpc>
                <a:spcPts val="700"/>
              </a:lnSpc>
              <a:spcBef>
                <a:spcPts val="0"/>
              </a:spcBef>
              <a:spcAft>
                <a:spcPts val="0"/>
              </a:spcAft>
              <a:defRPr/>
            </a:pPr>
            <a:r>
              <a:rPr lang="ja-JP" altLang="en-US" sz="1100" b="1" dirty="0">
                <a:latin typeface="+mn-lt"/>
                <a:ea typeface="+mn-ea"/>
              </a:rPr>
              <a:t>・</a:t>
            </a:r>
            <a:endParaRPr lang="en-US" altLang="ja-JP" sz="1100" b="1" dirty="0">
              <a:latin typeface="+mn-lt"/>
              <a:ea typeface="+mn-ea"/>
            </a:endParaRPr>
          </a:p>
        </p:txBody>
      </p:sp>
      <p:grpSp>
        <p:nvGrpSpPr>
          <p:cNvPr id="2" name="グループ化 123"/>
          <p:cNvGrpSpPr/>
          <p:nvPr/>
        </p:nvGrpSpPr>
        <p:grpSpPr>
          <a:xfrm>
            <a:off x="4791078" y="5035572"/>
            <a:ext cx="565964" cy="524059"/>
            <a:chOff x="4885890" y="5115888"/>
            <a:chExt cx="346886" cy="407230"/>
          </a:xfrm>
          <a:effectLst>
            <a:outerShdw blurRad="50800" dist="38100" dir="5400000" algn="t" rotWithShape="0">
              <a:prstClr val="black">
                <a:alpha val="40000"/>
              </a:prstClr>
            </a:outerShdw>
          </a:effectLst>
        </p:grpSpPr>
        <p:sp>
          <p:nvSpPr>
            <p:cNvPr id="102" name="Rectangle 9"/>
            <p:cNvSpPr>
              <a:spLocks noChangeArrowheads="1"/>
            </p:cNvSpPr>
            <p:nvPr/>
          </p:nvSpPr>
          <p:spPr bwMode="auto">
            <a:xfrm>
              <a:off x="4885890" y="5295704"/>
              <a:ext cx="71890" cy="88397"/>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103" name="Oval 10"/>
            <p:cNvSpPr>
              <a:spLocks noChangeArrowheads="1"/>
            </p:cNvSpPr>
            <p:nvPr/>
          </p:nvSpPr>
          <p:spPr bwMode="auto">
            <a:xfrm>
              <a:off x="5031066" y="5115888"/>
              <a:ext cx="100506" cy="77064"/>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104" name="Rectangle 11"/>
            <p:cNvSpPr>
              <a:spLocks noChangeArrowheads="1"/>
            </p:cNvSpPr>
            <p:nvPr/>
          </p:nvSpPr>
          <p:spPr bwMode="auto">
            <a:xfrm>
              <a:off x="4922184" y="5150642"/>
              <a:ext cx="310592" cy="372476"/>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grpSp>
        <p:nvGrpSpPr>
          <p:cNvPr id="3" name="グループ化 134"/>
          <p:cNvGrpSpPr/>
          <p:nvPr/>
        </p:nvGrpSpPr>
        <p:grpSpPr>
          <a:xfrm>
            <a:off x="3805227" y="4597416"/>
            <a:ext cx="620721" cy="615714"/>
            <a:chOff x="3805227" y="4597416"/>
            <a:chExt cx="620721" cy="615714"/>
          </a:xfrm>
          <a:effectLst>
            <a:outerShdw blurRad="50800" dist="38100" dir="2700000" algn="tl" rotWithShape="0">
              <a:prstClr val="black">
                <a:alpha val="40000"/>
              </a:prstClr>
            </a:outerShdw>
          </a:effectLst>
        </p:grpSpPr>
        <p:sp>
          <p:nvSpPr>
            <p:cNvPr id="100" name="Oval 16"/>
            <p:cNvSpPr>
              <a:spLocks noChangeArrowheads="1"/>
            </p:cNvSpPr>
            <p:nvPr/>
          </p:nvSpPr>
          <p:spPr bwMode="auto">
            <a:xfrm>
              <a:off x="4024305" y="4597416"/>
              <a:ext cx="156098" cy="112509"/>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nvGrpSpPr>
            <p:cNvPr id="4" name="グループ化 132"/>
            <p:cNvGrpSpPr/>
            <p:nvPr/>
          </p:nvGrpSpPr>
          <p:grpSpPr>
            <a:xfrm>
              <a:off x="3805227" y="4670442"/>
              <a:ext cx="620721" cy="542688"/>
              <a:chOff x="3987792" y="5984910"/>
              <a:chExt cx="620721" cy="542688"/>
            </a:xfrm>
          </p:grpSpPr>
          <p:sp>
            <p:nvSpPr>
              <p:cNvPr id="97" name="Rectangle 13"/>
              <p:cNvSpPr>
                <a:spLocks noChangeArrowheads="1"/>
              </p:cNvSpPr>
              <p:nvPr/>
            </p:nvSpPr>
            <p:spPr bwMode="auto">
              <a:xfrm>
                <a:off x="4496860" y="6109157"/>
                <a:ext cx="111653" cy="127951"/>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8" name="Rectangle 14"/>
              <p:cNvSpPr>
                <a:spLocks noChangeArrowheads="1"/>
              </p:cNvSpPr>
              <p:nvPr/>
            </p:nvSpPr>
            <p:spPr bwMode="auto">
              <a:xfrm>
                <a:off x="4499027" y="6313527"/>
                <a:ext cx="109486" cy="130157"/>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9" name="Rectangle 15"/>
              <p:cNvSpPr>
                <a:spLocks noChangeArrowheads="1"/>
              </p:cNvSpPr>
              <p:nvPr/>
            </p:nvSpPr>
            <p:spPr bwMode="auto">
              <a:xfrm>
                <a:off x="3987792" y="6203988"/>
                <a:ext cx="111653" cy="127951"/>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101" name="Rectangle 17"/>
              <p:cNvSpPr>
                <a:spLocks noChangeArrowheads="1"/>
              </p:cNvSpPr>
              <p:nvPr/>
            </p:nvSpPr>
            <p:spPr bwMode="auto">
              <a:xfrm>
                <a:off x="4056085" y="5984910"/>
                <a:ext cx="483470" cy="542688"/>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grpSp>
      <p:grpSp>
        <p:nvGrpSpPr>
          <p:cNvPr id="5" name="グループ化 118"/>
          <p:cNvGrpSpPr/>
          <p:nvPr/>
        </p:nvGrpSpPr>
        <p:grpSpPr>
          <a:xfrm>
            <a:off x="3001941" y="4633929"/>
            <a:ext cx="554238" cy="594057"/>
            <a:chOff x="3318614" y="4733619"/>
            <a:chExt cx="384591" cy="412222"/>
          </a:xfrm>
          <a:effectLst>
            <a:outerShdw blurRad="50800" dist="38100" dir="5400000" algn="t" rotWithShape="0">
              <a:prstClr val="black">
                <a:alpha val="40000"/>
              </a:prstClr>
            </a:outerShdw>
          </a:effectLst>
        </p:grpSpPr>
        <p:sp>
          <p:nvSpPr>
            <p:cNvPr id="93" name="Rectangle 23"/>
            <p:cNvSpPr>
              <a:spLocks noChangeArrowheads="1"/>
            </p:cNvSpPr>
            <p:nvPr/>
          </p:nvSpPr>
          <p:spPr bwMode="auto">
            <a:xfrm>
              <a:off x="3318614" y="4912551"/>
              <a:ext cx="71762" cy="88333"/>
            </a:xfrm>
            <a:prstGeom prst="rect">
              <a:avLst/>
            </a:prstGeom>
            <a:solidFill>
              <a:schemeClr val="bg1"/>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4" name="Rectangle 24"/>
            <p:cNvSpPr>
              <a:spLocks noChangeArrowheads="1"/>
            </p:cNvSpPr>
            <p:nvPr/>
          </p:nvSpPr>
          <p:spPr bwMode="auto">
            <a:xfrm>
              <a:off x="3631443" y="4913306"/>
              <a:ext cx="71762" cy="88333"/>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5" name="Oval 25"/>
            <p:cNvSpPr>
              <a:spLocks noChangeArrowheads="1"/>
            </p:cNvSpPr>
            <p:nvPr/>
          </p:nvSpPr>
          <p:spPr bwMode="auto">
            <a:xfrm>
              <a:off x="3467016" y="4733619"/>
              <a:ext cx="100328" cy="77009"/>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6" name="Rectangle 26"/>
            <p:cNvSpPr>
              <a:spLocks noChangeArrowheads="1"/>
            </p:cNvSpPr>
            <p:nvPr/>
          </p:nvSpPr>
          <p:spPr bwMode="auto">
            <a:xfrm>
              <a:off x="3318614" y="4775143"/>
              <a:ext cx="346968" cy="370698"/>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cxnSp>
        <p:nvCxnSpPr>
          <p:cNvPr id="55" name="AutoShape 34"/>
          <p:cNvCxnSpPr>
            <a:cxnSpLocks noChangeShapeType="1"/>
            <a:stCxn id="64" idx="4"/>
            <a:endCxn id="95" idx="0"/>
          </p:cNvCxnSpPr>
          <p:nvPr/>
        </p:nvCxnSpPr>
        <p:spPr bwMode="auto">
          <a:xfrm rot="5400000">
            <a:off x="3143374" y="3241659"/>
            <a:ext cx="1536993" cy="1247546"/>
          </a:xfrm>
          <a:prstGeom prst="straightConnector1">
            <a:avLst/>
          </a:prstGeom>
          <a:noFill/>
          <a:ln w="12700">
            <a:solidFill>
              <a:srgbClr val="00B0F0"/>
            </a:solidFill>
            <a:prstDash val="sysDash"/>
            <a:round/>
            <a:headEnd/>
            <a:tailEnd/>
          </a:ln>
          <a:effectLst>
            <a:outerShdw blurRad="50800" dist="50800" dir="5400000" algn="ctr" rotWithShape="0">
              <a:schemeClr val="bg1">
                <a:lumMod val="75000"/>
              </a:schemeClr>
            </a:outerShdw>
          </a:effectLst>
        </p:spPr>
      </p:cxnSp>
      <p:cxnSp>
        <p:nvCxnSpPr>
          <p:cNvPr id="56" name="AutoShape 35"/>
          <p:cNvCxnSpPr>
            <a:cxnSpLocks noChangeShapeType="1"/>
            <a:stCxn id="64" idx="4"/>
          </p:cNvCxnSpPr>
          <p:nvPr/>
        </p:nvCxnSpPr>
        <p:spPr bwMode="auto">
          <a:xfrm rot="5400000">
            <a:off x="3562447" y="3631820"/>
            <a:ext cx="1508080" cy="438312"/>
          </a:xfrm>
          <a:prstGeom prst="straightConnector1">
            <a:avLst/>
          </a:prstGeom>
          <a:noFill/>
          <a:ln w="12700">
            <a:solidFill>
              <a:srgbClr val="00B0F0"/>
            </a:solidFill>
            <a:prstDash val="sysDash"/>
            <a:round/>
            <a:headEnd/>
            <a:tailEnd/>
          </a:ln>
          <a:effectLst>
            <a:outerShdw blurRad="50800" dist="50800" dir="5400000" algn="ctr" rotWithShape="0">
              <a:schemeClr val="bg1">
                <a:lumMod val="75000"/>
              </a:schemeClr>
            </a:outerShdw>
          </a:effectLst>
        </p:spPr>
      </p:cxnSp>
      <p:cxnSp>
        <p:nvCxnSpPr>
          <p:cNvPr id="58" name="AutoShape 37"/>
          <p:cNvCxnSpPr>
            <a:cxnSpLocks noChangeShapeType="1"/>
            <a:stCxn id="64" idx="4"/>
            <a:endCxn id="87" idx="0"/>
          </p:cNvCxnSpPr>
          <p:nvPr/>
        </p:nvCxnSpPr>
        <p:spPr bwMode="auto">
          <a:xfrm rot="16200000" flipH="1">
            <a:off x="4254543" y="3378035"/>
            <a:ext cx="1135350" cy="573151"/>
          </a:xfrm>
          <a:prstGeom prst="straightConnector1">
            <a:avLst/>
          </a:prstGeom>
          <a:noFill/>
          <a:ln w="12700">
            <a:solidFill>
              <a:srgbClr val="00B0F0"/>
            </a:solidFill>
            <a:prstDash val="sysDash"/>
            <a:round/>
            <a:headEnd/>
            <a:tailEnd/>
          </a:ln>
          <a:effectLst>
            <a:outerShdw blurRad="50800" dist="50800" dir="5400000" algn="ctr" rotWithShape="0">
              <a:schemeClr val="bg1">
                <a:lumMod val="75000"/>
              </a:schemeClr>
            </a:outerShdw>
          </a:effectLst>
        </p:spPr>
      </p:cxnSp>
      <p:cxnSp>
        <p:nvCxnSpPr>
          <p:cNvPr id="59" name="AutoShape 38"/>
          <p:cNvCxnSpPr>
            <a:cxnSpLocks noChangeShapeType="1"/>
            <a:stCxn id="94" idx="3"/>
          </p:cNvCxnSpPr>
          <p:nvPr/>
        </p:nvCxnSpPr>
        <p:spPr bwMode="auto">
          <a:xfrm flipV="1">
            <a:off x="3556179" y="4956175"/>
            <a:ext cx="256981" cy="352"/>
          </a:xfrm>
          <a:prstGeom prst="straightConnector1">
            <a:avLst/>
          </a:prstGeom>
          <a:noFill/>
          <a:ln w="19050">
            <a:solidFill>
              <a:srgbClr val="FF0066"/>
            </a:solidFill>
            <a:round/>
            <a:headEnd/>
            <a:tailEnd/>
          </a:ln>
          <a:effectLst>
            <a:outerShdw blurRad="50800" dist="50800" dir="5400000" algn="ctr" rotWithShape="0">
              <a:schemeClr val="bg1">
                <a:lumMod val="75000"/>
              </a:schemeClr>
            </a:outerShdw>
          </a:effectLst>
        </p:spPr>
      </p:cxnSp>
      <p:cxnSp>
        <p:nvCxnSpPr>
          <p:cNvPr id="60" name="AutoShape 39"/>
          <p:cNvCxnSpPr>
            <a:cxnSpLocks noChangeShapeType="1"/>
            <a:stCxn id="97" idx="3"/>
          </p:cNvCxnSpPr>
          <p:nvPr/>
        </p:nvCxnSpPr>
        <p:spPr bwMode="auto">
          <a:xfrm flipV="1">
            <a:off x="4425948" y="4548188"/>
            <a:ext cx="376236" cy="310477"/>
          </a:xfrm>
          <a:prstGeom prst="straightConnector1">
            <a:avLst/>
          </a:prstGeom>
          <a:noFill/>
          <a:ln w="19050">
            <a:solidFill>
              <a:srgbClr val="FF0066"/>
            </a:solidFill>
            <a:round/>
            <a:headEnd/>
            <a:tailEnd/>
          </a:ln>
          <a:effectLst>
            <a:outerShdw blurRad="50800" dist="50800" dir="5400000" algn="ctr" rotWithShape="0">
              <a:schemeClr val="bg1">
                <a:lumMod val="75000"/>
              </a:schemeClr>
            </a:outerShdw>
          </a:effectLst>
        </p:spPr>
      </p:cxnSp>
      <p:cxnSp>
        <p:nvCxnSpPr>
          <p:cNvPr id="61" name="AutoShape 40"/>
          <p:cNvCxnSpPr>
            <a:cxnSpLocks noChangeShapeType="1"/>
            <a:stCxn id="98" idx="3"/>
            <a:endCxn id="102" idx="1"/>
          </p:cNvCxnSpPr>
          <p:nvPr/>
        </p:nvCxnSpPr>
        <p:spPr bwMode="auto">
          <a:xfrm>
            <a:off x="4425948" y="5064138"/>
            <a:ext cx="365130" cy="259716"/>
          </a:xfrm>
          <a:prstGeom prst="straightConnector1">
            <a:avLst/>
          </a:prstGeom>
          <a:noFill/>
          <a:ln w="19050">
            <a:solidFill>
              <a:srgbClr val="FF0066"/>
            </a:solidFill>
            <a:round/>
            <a:headEnd/>
            <a:tailEnd/>
          </a:ln>
          <a:effectLst>
            <a:outerShdw blurRad="50800" dist="50800" dir="5400000" algn="ctr" rotWithShape="0">
              <a:schemeClr val="bg1">
                <a:lumMod val="75000"/>
              </a:schemeClr>
            </a:outerShdw>
          </a:effectLst>
        </p:spPr>
      </p:cxnSp>
      <p:sp>
        <p:nvSpPr>
          <p:cNvPr id="62" name="AutoShape 41"/>
          <p:cNvSpPr>
            <a:spLocks noChangeArrowheads="1"/>
          </p:cNvSpPr>
          <p:nvPr/>
        </p:nvSpPr>
        <p:spPr bwMode="auto">
          <a:xfrm>
            <a:off x="5594364" y="4748213"/>
            <a:ext cx="212725" cy="201612"/>
          </a:xfrm>
          <a:prstGeom prst="can">
            <a:avLst>
              <a:gd name="adj" fmla="val 25000"/>
            </a:avLst>
          </a:prstGeom>
          <a:solidFill>
            <a:srgbClr val="808080"/>
          </a:solidFill>
          <a:ln w="9525">
            <a:solidFill>
              <a:schemeClr val="tx1"/>
            </a:solidFill>
            <a:round/>
            <a:headEnd/>
            <a:tailEnd/>
          </a:ln>
          <a:effectLst>
            <a:outerShdw blurRad="50800" dist="38100" dir="2700000" algn="tl" rotWithShape="0">
              <a:prstClr val="black">
                <a:alpha val="40000"/>
              </a:prstClr>
            </a:outerShdw>
          </a:effectLst>
        </p:spPr>
        <p:txBody>
          <a:bodyPr wrap="none" anchor="ctr"/>
          <a:lstStyle/>
          <a:p>
            <a:pPr fontAlgn="auto">
              <a:spcBef>
                <a:spcPts val="0"/>
              </a:spcBef>
              <a:spcAft>
                <a:spcPts val="0"/>
              </a:spcAft>
              <a:defRPr/>
            </a:pPr>
            <a:endParaRPr lang="ja-JP" altLang="en-US" sz="1200">
              <a:latin typeface="+mn-lt"/>
              <a:ea typeface="+mn-ea"/>
            </a:endParaRPr>
          </a:p>
        </p:txBody>
      </p:sp>
      <p:cxnSp>
        <p:nvCxnSpPr>
          <p:cNvPr id="63" name="AutoShape 42"/>
          <p:cNvCxnSpPr>
            <a:cxnSpLocks noChangeShapeType="1"/>
          </p:cNvCxnSpPr>
          <p:nvPr/>
        </p:nvCxnSpPr>
        <p:spPr bwMode="auto">
          <a:xfrm>
            <a:off x="5375286" y="4546600"/>
            <a:ext cx="312737" cy="201613"/>
          </a:xfrm>
          <a:prstGeom prst="bentConnector2">
            <a:avLst/>
          </a:prstGeom>
          <a:noFill/>
          <a:ln w="9525">
            <a:solidFill>
              <a:schemeClr val="tx1"/>
            </a:solidFill>
            <a:miter lim="800000"/>
            <a:headEnd/>
            <a:tailEnd/>
          </a:ln>
          <a:effectLst>
            <a:outerShdw blurRad="50800" dist="50800" dir="5400000" algn="ctr" rotWithShape="0">
              <a:schemeClr val="bg1">
                <a:lumMod val="75000"/>
              </a:schemeClr>
            </a:outerShdw>
          </a:effectLst>
        </p:spPr>
      </p:cxnSp>
      <p:sp>
        <p:nvSpPr>
          <p:cNvPr id="69" name="Rectangle 59"/>
          <p:cNvSpPr>
            <a:spLocks noChangeArrowheads="1"/>
          </p:cNvSpPr>
          <p:nvPr/>
        </p:nvSpPr>
        <p:spPr bwMode="auto">
          <a:xfrm>
            <a:off x="4937130" y="2041505"/>
            <a:ext cx="857243" cy="673117"/>
          </a:xfrm>
          <a:prstGeom prst="rect">
            <a:avLst/>
          </a:prstGeom>
          <a:solidFill>
            <a:srgbClr val="FF99CC"/>
          </a:solidFill>
          <a:ln w="9525">
            <a:solidFill>
              <a:schemeClr val="tx1"/>
            </a:solidFill>
            <a:miter lim="800000"/>
            <a:headEnd/>
            <a:tailEnd/>
          </a:ln>
          <a:effectLst>
            <a:outerShdw blurRad="50800" dist="38100" dir="5400000" algn="t" rotWithShape="0">
              <a:prstClr val="black">
                <a:alpha val="40000"/>
              </a:prstClr>
            </a:outerShdw>
          </a:effectLst>
        </p:spPr>
        <p:txBody>
          <a:bodyPr wrap="none" anchor="ctr"/>
          <a:lstStyle/>
          <a:p>
            <a:pPr algn="ctr" fontAlgn="auto">
              <a:spcBef>
                <a:spcPts val="0"/>
              </a:spcBef>
              <a:spcAft>
                <a:spcPts val="0"/>
              </a:spcAft>
              <a:defRPr/>
            </a:pPr>
            <a:r>
              <a:rPr lang="en-US" altLang="ja-JP" sz="1400" dirty="0">
                <a:latin typeface="+mn-lt"/>
                <a:ea typeface="+mn-ea"/>
              </a:rPr>
              <a:t>HTTP</a:t>
            </a:r>
          </a:p>
          <a:p>
            <a:pPr algn="ctr" fontAlgn="auto">
              <a:spcBef>
                <a:spcPts val="0"/>
              </a:spcBef>
              <a:spcAft>
                <a:spcPts val="0"/>
              </a:spcAft>
              <a:defRPr/>
            </a:pPr>
            <a:r>
              <a:rPr lang="en-US" altLang="ja-JP" sz="1400" dirty="0">
                <a:latin typeface="+mn-lt"/>
                <a:ea typeface="+mn-ea"/>
              </a:rPr>
              <a:t>Server</a:t>
            </a:r>
          </a:p>
        </p:txBody>
      </p:sp>
      <p:grpSp>
        <p:nvGrpSpPr>
          <p:cNvPr id="6" name="グループ化 105"/>
          <p:cNvGrpSpPr/>
          <p:nvPr/>
        </p:nvGrpSpPr>
        <p:grpSpPr>
          <a:xfrm>
            <a:off x="2089116" y="4306888"/>
            <a:ext cx="481013" cy="409575"/>
            <a:chOff x="2162175" y="4306888"/>
            <a:chExt cx="481013" cy="409575"/>
          </a:xfrm>
          <a:effectLst>
            <a:outerShdw blurRad="50800" dist="38100" dir="5400000" algn="t" rotWithShape="0">
              <a:prstClr val="black">
                <a:alpha val="40000"/>
              </a:prstClr>
            </a:outerShdw>
          </a:effectLst>
        </p:grpSpPr>
        <p:sp>
          <p:nvSpPr>
            <p:cNvPr id="91" name="Rectangle 52"/>
            <p:cNvSpPr>
              <a:spLocks noChangeArrowheads="1"/>
            </p:cNvSpPr>
            <p:nvPr/>
          </p:nvSpPr>
          <p:spPr bwMode="auto">
            <a:xfrm>
              <a:off x="2571750" y="4457700"/>
              <a:ext cx="71438" cy="88900"/>
            </a:xfrm>
            <a:prstGeom prst="rect">
              <a:avLst/>
            </a:prstGeom>
            <a:solidFill>
              <a:schemeClr val="bg1"/>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2" name="Rectangle 50"/>
            <p:cNvSpPr>
              <a:spLocks noChangeArrowheads="1"/>
            </p:cNvSpPr>
            <p:nvPr/>
          </p:nvSpPr>
          <p:spPr bwMode="auto">
            <a:xfrm>
              <a:off x="2162175" y="4306888"/>
              <a:ext cx="441325" cy="409575"/>
            </a:xfrm>
            <a:prstGeom prst="rect">
              <a:avLst/>
            </a:prstGeom>
            <a:solidFill>
              <a:srgbClr val="33CC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cxnSp>
        <p:nvCxnSpPr>
          <p:cNvPr id="67" name="AutoShape 53"/>
          <p:cNvCxnSpPr>
            <a:cxnSpLocks noChangeShapeType="1"/>
            <a:stCxn id="91" idx="3"/>
            <a:endCxn id="96" idx="1"/>
          </p:cNvCxnSpPr>
          <p:nvPr/>
        </p:nvCxnSpPr>
        <p:spPr bwMode="auto">
          <a:xfrm>
            <a:off x="2570129" y="4502150"/>
            <a:ext cx="431812" cy="458728"/>
          </a:xfrm>
          <a:prstGeom prst="straightConnector1">
            <a:avLst/>
          </a:prstGeom>
          <a:noFill/>
          <a:ln w="19050">
            <a:solidFill>
              <a:srgbClr val="FF0066"/>
            </a:solidFill>
            <a:round/>
            <a:headEnd/>
            <a:tailEnd/>
          </a:ln>
          <a:effectLst>
            <a:outerShdw blurRad="50800" dist="50800" dir="5400000" algn="ctr" rotWithShape="0">
              <a:schemeClr val="bg1">
                <a:lumMod val="75000"/>
              </a:schemeClr>
            </a:outerShdw>
          </a:effectLst>
        </p:spPr>
      </p:cxnSp>
      <p:pic>
        <p:nvPicPr>
          <p:cNvPr id="68" name="Picture 56" descr="oprationPanel"/>
          <p:cNvPicPr>
            <a:picLocks noChangeAspect="1" noChangeArrowheads="1"/>
          </p:cNvPicPr>
          <p:nvPr/>
        </p:nvPicPr>
        <p:blipFill>
          <a:blip r:embed="rId4" cstate="print"/>
          <a:srcRect/>
          <a:stretch>
            <a:fillRect/>
          </a:stretch>
        </p:blipFill>
        <p:spPr bwMode="auto">
          <a:xfrm>
            <a:off x="7096125" y="1905000"/>
            <a:ext cx="971550" cy="1063625"/>
          </a:xfrm>
          <a:prstGeom prst="rect">
            <a:avLst/>
          </a:prstGeom>
          <a:noFill/>
          <a:ln w="9525">
            <a:noFill/>
            <a:miter lim="800000"/>
            <a:headEnd/>
            <a:tailEnd/>
          </a:ln>
          <a:effectLst>
            <a:outerShdw blurRad="50800" dist="50800" dir="5400000" algn="ctr" rotWithShape="0">
              <a:schemeClr val="bg1">
                <a:lumMod val="75000"/>
              </a:schemeClr>
            </a:outerShdw>
          </a:effectLst>
        </p:spPr>
      </p:pic>
      <p:sp>
        <p:nvSpPr>
          <p:cNvPr id="10269" name="Text Box 61"/>
          <p:cNvSpPr txBox="1">
            <a:spLocks noChangeArrowheads="1"/>
          </p:cNvSpPr>
          <p:nvPr/>
        </p:nvSpPr>
        <p:spPr bwMode="auto">
          <a:xfrm>
            <a:off x="6935788" y="3022600"/>
            <a:ext cx="1216025" cy="461963"/>
          </a:xfrm>
          <a:prstGeom prst="rect">
            <a:avLst/>
          </a:prstGeom>
          <a:noFill/>
          <a:ln w="9525">
            <a:noFill/>
            <a:miter lim="800000"/>
            <a:headEnd/>
            <a:tailEnd/>
          </a:ln>
        </p:spPr>
        <p:txBody>
          <a:bodyPr wrap="none">
            <a:spAutoFit/>
          </a:bodyPr>
          <a:lstStyle/>
          <a:p>
            <a:pPr algn="ctr"/>
            <a:r>
              <a:rPr lang="en-US" altLang="ja-JP" sz="1200">
                <a:latin typeface="Calibri" pitchFamily="34" charset="0"/>
              </a:rPr>
              <a:t>Control Panel</a:t>
            </a:r>
          </a:p>
          <a:p>
            <a:pPr algn="ctr"/>
            <a:r>
              <a:rPr lang="en-US" altLang="ja-JP" sz="1200">
                <a:latin typeface="Calibri" pitchFamily="34" charset="0"/>
              </a:rPr>
              <a:t>on Web browser</a:t>
            </a:r>
          </a:p>
        </p:txBody>
      </p:sp>
      <p:cxnSp>
        <p:nvCxnSpPr>
          <p:cNvPr id="10270" name="AutoShape 63"/>
          <p:cNvCxnSpPr>
            <a:cxnSpLocks noChangeShapeType="1"/>
            <a:stCxn id="69" idx="3"/>
          </p:cNvCxnSpPr>
          <p:nvPr/>
        </p:nvCxnSpPr>
        <p:spPr bwMode="auto">
          <a:xfrm flipV="1">
            <a:off x="5794373" y="2333610"/>
            <a:ext cx="1297024" cy="44454"/>
          </a:xfrm>
          <a:prstGeom prst="straightConnector1">
            <a:avLst/>
          </a:prstGeom>
          <a:noFill/>
          <a:ln w="25400">
            <a:solidFill>
              <a:schemeClr val="tx1"/>
            </a:solidFill>
            <a:round/>
            <a:headEnd type="arrow" w="med" len="med"/>
            <a:tailEnd type="arrow" w="med" len="med"/>
          </a:ln>
        </p:spPr>
      </p:cxnSp>
      <p:pic>
        <p:nvPicPr>
          <p:cNvPr id="75" name="Picture 67" descr="Screenshot-5"/>
          <p:cNvPicPr>
            <a:picLocks noChangeAspect="1" noChangeArrowheads="1"/>
          </p:cNvPicPr>
          <p:nvPr/>
        </p:nvPicPr>
        <p:blipFill>
          <a:blip r:embed="rId5" cstate="print"/>
          <a:srcRect/>
          <a:stretch>
            <a:fillRect/>
          </a:stretch>
        </p:blipFill>
        <p:spPr bwMode="auto">
          <a:xfrm>
            <a:off x="7070725" y="3632200"/>
            <a:ext cx="998538" cy="1073150"/>
          </a:xfrm>
          <a:prstGeom prst="rect">
            <a:avLst/>
          </a:prstGeom>
          <a:noFill/>
          <a:ln w="9525">
            <a:noFill/>
            <a:miter lim="800000"/>
            <a:headEnd/>
            <a:tailEnd/>
          </a:ln>
          <a:effectLst>
            <a:outerShdw blurRad="50800" dist="50800" dir="5400000" algn="ctr" rotWithShape="0">
              <a:schemeClr val="bg1">
                <a:lumMod val="75000"/>
              </a:schemeClr>
            </a:outerShdw>
          </a:effectLst>
        </p:spPr>
      </p:pic>
      <p:sp>
        <p:nvSpPr>
          <p:cNvPr id="10273" name="Text Box 68"/>
          <p:cNvSpPr txBox="1">
            <a:spLocks noChangeArrowheads="1"/>
          </p:cNvSpPr>
          <p:nvPr/>
        </p:nvSpPr>
        <p:spPr bwMode="auto">
          <a:xfrm>
            <a:off x="6907213" y="4729163"/>
            <a:ext cx="1350962" cy="461962"/>
          </a:xfrm>
          <a:prstGeom prst="rect">
            <a:avLst/>
          </a:prstGeom>
          <a:noFill/>
          <a:ln w="9525">
            <a:noFill/>
            <a:miter lim="800000"/>
            <a:headEnd/>
            <a:tailEnd/>
          </a:ln>
        </p:spPr>
        <p:txBody>
          <a:bodyPr wrap="none">
            <a:spAutoFit/>
          </a:bodyPr>
          <a:lstStyle/>
          <a:p>
            <a:pPr algn="ctr"/>
            <a:r>
              <a:rPr lang="en-US" altLang="ja-JP" sz="1200">
                <a:latin typeface="Calibri" pitchFamily="34" charset="0"/>
              </a:rPr>
              <a:t>Online histograms </a:t>
            </a:r>
          </a:p>
          <a:p>
            <a:pPr algn="ctr"/>
            <a:r>
              <a:rPr lang="en-US" altLang="ja-JP" sz="1200">
                <a:latin typeface="Calibri" pitchFamily="34" charset="0"/>
              </a:rPr>
              <a:t>on Web browser</a:t>
            </a:r>
          </a:p>
        </p:txBody>
      </p:sp>
      <p:sp>
        <p:nvSpPr>
          <p:cNvPr id="10274" name="Text Box 51"/>
          <p:cNvSpPr txBox="1">
            <a:spLocks noChangeArrowheads="1"/>
          </p:cNvSpPr>
          <p:nvPr/>
        </p:nvSpPr>
        <p:spPr bwMode="auto">
          <a:xfrm>
            <a:off x="1797012" y="5681663"/>
            <a:ext cx="962025" cy="523875"/>
          </a:xfrm>
          <a:prstGeom prst="rect">
            <a:avLst/>
          </a:prstGeom>
          <a:noFill/>
          <a:ln w="9525">
            <a:noFill/>
            <a:miter lim="800000"/>
            <a:headEnd/>
            <a:tailEnd/>
          </a:ln>
        </p:spPr>
        <p:txBody>
          <a:bodyPr>
            <a:spAutoFit/>
          </a:bodyPr>
          <a:lstStyle/>
          <a:p>
            <a:pPr algn="ctr"/>
            <a:r>
              <a:rPr lang="en-US" altLang="ja-JP" sz="1400">
                <a:latin typeface="Calibri" pitchFamily="34" charset="0"/>
              </a:rPr>
              <a:t>Read-out</a:t>
            </a:r>
          </a:p>
          <a:p>
            <a:pPr algn="ctr"/>
            <a:r>
              <a:rPr lang="en-US" altLang="ja-JP" sz="1400">
                <a:latin typeface="Calibri" pitchFamily="34" charset="0"/>
              </a:rPr>
              <a:t>modules</a:t>
            </a:r>
          </a:p>
        </p:txBody>
      </p:sp>
      <p:grpSp>
        <p:nvGrpSpPr>
          <p:cNvPr id="7" name="グループ化 84"/>
          <p:cNvGrpSpPr/>
          <p:nvPr/>
        </p:nvGrpSpPr>
        <p:grpSpPr>
          <a:xfrm>
            <a:off x="2084360" y="5256213"/>
            <a:ext cx="479425" cy="411162"/>
            <a:chOff x="2151063" y="5256213"/>
            <a:chExt cx="479425" cy="411162"/>
          </a:xfrm>
          <a:effectLst>
            <a:outerShdw blurRad="50800" dist="38100" dir="5400000" algn="t" rotWithShape="0">
              <a:prstClr val="black">
                <a:alpha val="40000"/>
              </a:prstClr>
            </a:outerShdw>
          </a:effectLst>
        </p:grpSpPr>
        <p:sp>
          <p:nvSpPr>
            <p:cNvPr id="89" name="Rectangle 52"/>
            <p:cNvSpPr>
              <a:spLocks noChangeArrowheads="1"/>
            </p:cNvSpPr>
            <p:nvPr/>
          </p:nvSpPr>
          <p:spPr bwMode="auto">
            <a:xfrm>
              <a:off x="2559050" y="5407025"/>
              <a:ext cx="71438" cy="88900"/>
            </a:xfrm>
            <a:prstGeom prst="rect">
              <a:avLst/>
            </a:prstGeom>
            <a:solidFill>
              <a:schemeClr val="bg1"/>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0" name="Rectangle 50"/>
            <p:cNvSpPr>
              <a:spLocks noChangeArrowheads="1"/>
            </p:cNvSpPr>
            <p:nvPr/>
          </p:nvSpPr>
          <p:spPr bwMode="auto">
            <a:xfrm>
              <a:off x="2151063" y="5256213"/>
              <a:ext cx="439737" cy="411162"/>
            </a:xfrm>
            <a:prstGeom prst="rect">
              <a:avLst/>
            </a:prstGeom>
            <a:solidFill>
              <a:srgbClr val="33CC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cxnSp>
        <p:nvCxnSpPr>
          <p:cNvPr id="79" name="AutoShape 53"/>
          <p:cNvCxnSpPr>
            <a:cxnSpLocks noChangeShapeType="1"/>
          </p:cNvCxnSpPr>
          <p:nvPr/>
        </p:nvCxnSpPr>
        <p:spPr bwMode="auto">
          <a:xfrm rot="5400000" flipH="1" flipV="1">
            <a:off x="2538399" y="4987933"/>
            <a:ext cx="488930" cy="438157"/>
          </a:xfrm>
          <a:prstGeom prst="straightConnector1">
            <a:avLst/>
          </a:prstGeom>
          <a:noFill/>
          <a:ln w="19050">
            <a:solidFill>
              <a:srgbClr val="FF0066"/>
            </a:solidFill>
            <a:round/>
            <a:headEnd/>
            <a:tailEnd/>
          </a:ln>
          <a:effectLst>
            <a:outerShdw blurRad="50800" dist="50800" dir="5400000" algn="ctr" rotWithShape="0">
              <a:schemeClr val="bg1">
                <a:lumMod val="75000"/>
              </a:schemeClr>
            </a:outerShdw>
          </a:effectLst>
        </p:spPr>
      </p:cxnSp>
      <p:sp>
        <p:nvSpPr>
          <p:cNvPr id="80" name="テキスト ボックス 95"/>
          <p:cNvSpPr txBox="1">
            <a:spLocks noChangeArrowheads="1"/>
          </p:cNvSpPr>
          <p:nvPr/>
        </p:nvSpPr>
        <p:spPr bwMode="auto">
          <a:xfrm>
            <a:off x="3987792" y="1895454"/>
            <a:ext cx="346570" cy="276999"/>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200" smtClean="0">
                <a:latin typeface="+mn-lt"/>
                <a:ea typeface="+mn-ea"/>
              </a:rPr>
              <a:t>PC</a:t>
            </a:r>
            <a:endParaRPr lang="ja-JP" altLang="en-US" sz="1200" dirty="0">
              <a:latin typeface="+mn-lt"/>
              <a:ea typeface="+mn-ea"/>
            </a:endParaRPr>
          </a:p>
        </p:txBody>
      </p:sp>
      <p:sp>
        <p:nvSpPr>
          <p:cNvPr id="81" name="テキスト ボックス 96"/>
          <p:cNvSpPr txBox="1">
            <a:spLocks noChangeArrowheads="1"/>
          </p:cNvSpPr>
          <p:nvPr/>
        </p:nvSpPr>
        <p:spPr bwMode="auto">
          <a:xfrm>
            <a:off x="3659175" y="4176713"/>
            <a:ext cx="381836" cy="276999"/>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200">
                <a:latin typeface="+mn-lt"/>
                <a:ea typeface="+mn-ea"/>
              </a:rPr>
              <a:t>PC </a:t>
            </a:r>
            <a:endParaRPr lang="ja-JP" altLang="en-US" sz="1200" dirty="0">
              <a:latin typeface="+mn-lt"/>
              <a:ea typeface="+mn-ea"/>
            </a:endParaRPr>
          </a:p>
        </p:txBody>
      </p:sp>
      <p:grpSp>
        <p:nvGrpSpPr>
          <p:cNvPr id="8" name="グループ化 122"/>
          <p:cNvGrpSpPr/>
          <p:nvPr/>
        </p:nvGrpSpPr>
        <p:grpSpPr>
          <a:xfrm>
            <a:off x="4791078" y="4232286"/>
            <a:ext cx="565966" cy="573558"/>
            <a:chOff x="4883384" y="4315963"/>
            <a:chExt cx="346888" cy="416430"/>
          </a:xfrm>
          <a:effectLst>
            <a:outerShdw blurRad="50800" dist="38100" dir="5400000" algn="t" rotWithShape="0">
              <a:prstClr val="black">
                <a:alpha val="40000"/>
              </a:prstClr>
            </a:outerShdw>
          </a:effectLst>
        </p:grpSpPr>
        <p:sp>
          <p:nvSpPr>
            <p:cNvPr id="86" name="Rectangle 5"/>
            <p:cNvSpPr>
              <a:spLocks noChangeArrowheads="1"/>
            </p:cNvSpPr>
            <p:nvPr/>
          </p:nvSpPr>
          <p:spPr bwMode="auto">
            <a:xfrm>
              <a:off x="4883384" y="4504704"/>
              <a:ext cx="71890" cy="88504"/>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87" name="Oval 6"/>
            <p:cNvSpPr>
              <a:spLocks noChangeArrowheads="1"/>
            </p:cNvSpPr>
            <p:nvPr/>
          </p:nvSpPr>
          <p:spPr bwMode="auto">
            <a:xfrm>
              <a:off x="5027863" y="4315963"/>
              <a:ext cx="100507" cy="77157"/>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88" name="Rectangle 7"/>
            <p:cNvSpPr>
              <a:spLocks noChangeArrowheads="1"/>
            </p:cNvSpPr>
            <p:nvPr/>
          </p:nvSpPr>
          <p:spPr bwMode="auto">
            <a:xfrm>
              <a:off x="4919678" y="4360223"/>
              <a:ext cx="310594" cy="372170"/>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sp>
        <p:nvSpPr>
          <p:cNvPr id="84" name="テキスト ボックス 104"/>
          <p:cNvSpPr txBox="1">
            <a:spLocks noChangeArrowheads="1"/>
          </p:cNvSpPr>
          <p:nvPr/>
        </p:nvSpPr>
        <p:spPr bwMode="auto">
          <a:xfrm>
            <a:off x="5703903" y="2370123"/>
            <a:ext cx="1461426"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altLang="ja-JP" sz="1400" dirty="0">
                <a:latin typeface="+mn-lt"/>
                <a:ea typeface="+mn-ea"/>
              </a:rPr>
              <a:t>Command/Status</a:t>
            </a:r>
            <a:endParaRPr lang="ja-JP" altLang="en-US" sz="1400" dirty="0">
              <a:latin typeface="+mn-lt"/>
              <a:ea typeface="+mn-ea"/>
            </a:endParaRPr>
          </a:p>
        </p:txBody>
      </p:sp>
      <p:sp>
        <p:nvSpPr>
          <p:cNvPr id="10281" name="テキスト ボックス 95"/>
          <p:cNvSpPr txBox="1">
            <a:spLocks noChangeArrowheads="1"/>
          </p:cNvSpPr>
          <p:nvPr/>
        </p:nvSpPr>
        <p:spPr bwMode="auto">
          <a:xfrm>
            <a:off x="6989763" y="1539875"/>
            <a:ext cx="1295400" cy="307975"/>
          </a:xfrm>
          <a:prstGeom prst="rect">
            <a:avLst/>
          </a:prstGeom>
          <a:noFill/>
          <a:ln w="9525">
            <a:noFill/>
            <a:miter lim="800000"/>
            <a:headEnd/>
            <a:tailEnd/>
          </a:ln>
        </p:spPr>
        <p:txBody>
          <a:bodyPr>
            <a:spAutoFit/>
          </a:bodyPr>
          <a:lstStyle/>
          <a:p>
            <a:r>
              <a:rPr lang="en-US" altLang="ja-JP" sz="1400">
                <a:latin typeface="Calibri" pitchFamily="34" charset="0"/>
              </a:rPr>
              <a:t>User Interface</a:t>
            </a:r>
            <a:endParaRPr lang="ja-JP" altLang="en-US" sz="1400">
              <a:latin typeface="Calibri" pitchFamily="34" charset="0"/>
            </a:endParaRPr>
          </a:p>
        </p:txBody>
      </p:sp>
      <p:sp>
        <p:nvSpPr>
          <p:cNvPr id="105" name="メモ 104"/>
          <p:cNvSpPr/>
          <p:nvPr/>
        </p:nvSpPr>
        <p:spPr>
          <a:xfrm>
            <a:off x="2709863" y="2135188"/>
            <a:ext cx="879475" cy="476250"/>
          </a:xfrm>
          <a:prstGeom prst="foldedCorner">
            <a:avLst/>
          </a:prstGeom>
          <a:solidFill>
            <a:srgbClr val="92D050"/>
          </a:solidFill>
          <a:ln w="1905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XML</a:t>
            </a:r>
            <a:endParaRPr lang="ja-JP" altLang="en-US" dirty="0"/>
          </a:p>
        </p:txBody>
      </p:sp>
      <p:cxnSp>
        <p:nvCxnSpPr>
          <p:cNvPr id="107" name="直線矢印コネクタ 106"/>
          <p:cNvCxnSpPr>
            <a:stCxn id="105" idx="3"/>
            <a:endCxn id="65" idx="1"/>
          </p:cNvCxnSpPr>
          <p:nvPr/>
        </p:nvCxnSpPr>
        <p:spPr>
          <a:xfrm>
            <a:off x="3589338" y="2373313"/>
            <a:ext cx="471480" cy="289363"/>
          </a:xfrm>
          <a:prstGeom prst="curved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84" name="テキスト ボックス 95"/>
          <p:cNvSpPr txBox="1">
            <a:spLocks noChangeArrowheads="1"/>
          </p:cNvSpPr>
          <p:nvPr/>
        </p:nvSpPr>
        <p:spPr bwMode="auto">
          <a:xfrm>
            <a:off x="2198655" y="2589201"/>
            <a:ext cx="1752624" cy="307777"/>
          </a:xfrm>
          <a:prstGeom prst="rect">
            <a:avLst/>
          </a:prstGeom>
          <a:noFill/>
          <a:ln w="9525">
            <a:noFill/>
            <a:miter lim="800000"/>
            <a:headEnd/>
            <a:tailEnd/>
          </a:ln>
        </p:spPr>
        <p:txBody>
          <a:bodyPr wrap="square">
            <a:spAutoFit/>
          </a:bodyPr>
          <a:lstStyle/>
          <a:p>
            <a:r>
              <a:rPr lang="en-US" altLang="ja-JP" sz="1400">
                <a:latin typeface="Calibri" pitchFamily="34" charset="0"/>
              </a:rPr>
              <a:t>System Configuration</a:t>
            </a:r>
            <a:endParaRPr lang="ja-JP" altLang="en-US" sz="1400">
              <a:latin typeface="Calibri" pitchFamily="34" charset="0"/>
            </a:endParaRPr>
          </a:p>
        </p:txBody>
      </p:sp>
      <p:pic>
        <p:nvPicPr>
          <p:cNvPr id="8238" name="Picture 3"/>
          <p:cNvPicPr>
            <a:picLocks noChangeAspect="1" noChangeArrowheads="1"/>
          </p:cNvPicPr>
          <p:nvPr/>
        </p:nvPicPr>
        <p:blipFill>
          <a:blip r:embed="rId6" cstate="print"/>
          <a:srcRect/>
          <a:stretch>
            <a:fillRect/>
          </a:stretch>
        </p:blipFill>
        <p:spPr bwMode="auto">
          <a:xfrm>
            <a:off x="6975475" y="5286375"/>
            <a:ext cx="1243013" cy="892175"/>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0286" name="Text Box 68"/>
          <p:cNvSpPr txBox="1">
            <a:spLocks noChangeArrowheads="1"/>
          </p:cNvSpPr>
          <p:nvPr/>
        </p:nvSpPr>
        <p:spPr bwMode="auto">
          <a:xfrm>
            <a:off x="6938963" y="6143625"/>
            <a:ext cx="1350962" cy="461963"/>
          </a:xfrm>
          <a:prstGeom prst="rect">
            <a:avLst/>
          </a:prstGeom>
          <a:noFill/>
          <a:ln w="9525">
            <a:noFill/>
            <a:miter lim="800000"/>
            <a:headEnd/>
            <a:tailEnd/>
          </a:ln>
        </p:spPr>
        <p:txBody>
          <a:bodyPr wrap="none">
            <a:spAutoFit/>
          </a:bodyPr>
          <a:lstStyle/>
          <a:p>
            <a:pPr algn="ctr"/>
            <a:r>
              <a:rPr lang="en-US" altLang="ja-JP" sz="1200">
                <a:latin typeface="Calibri" pitchFamily="34" charset="0"/>
              </a:rPr>
              <a:t>Online histograms </a:t>
            </a:r>
          </a:p>
          <a:p>
            <a:pPr algn="ctr"/>
            <a:r>
              <a:rPr lang="en-US" altLang="ja-JP" sz="1200">
                <a:latin typeface="Calibri" pitchFamily="34" charset="0"/>
              </a:rPr>
              <a:t>using ROOT</a:t>
            </a:r>
          </a:p>
        </p:txBody>
      </p:sp>
      <p:sp>
        <p:nvSpPr>
          <p:cNvPr id="70" name="メモ 69"/>
          <p:cNvSpPr/>
          <p:nvPr/>
        </p:nvSpPr>
        <p:spPr>
          <a:xfrm>
            <a:off x="2320925" y="3203575"/>
            <a:ext cx="938213" cy="495300"/>
          </a:xfrm>
          <a:prstGeom prst="foldedCorner">
            <a:avLst/>
          </a:prstGeom>
          <a:solidFill>
            <a:srgbClr val="92D050"/>
          </a:solidFill>
          <a:ln w="1905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400" dirty="0"/>
              <a:t>XML/JSON</a:t>
            </a:r>
            <a:endParaRPr lang="ja-JP" altLang="en-US" sz="1400" dirty="0"/>
          </a:p>
        </p:txBody>
      </p:sp>
      <p:sp>
        <p:nvSpPr>
          <p:cNvPr id="10289" name="テキスト ボックス 95"/>
          <p:cNvSpPr txBox="1">
            <a:spLocks noChangeArrowheads="1"/>
          </p:cNvSpPr>
          <p:nvPr/>
        </p:nvSpPr>
        <p:spPr bwMode="auto">
          <a:xfrm>
            <a:off x="1906552" y="3684591"/>
            <a:ext cx="1679598" cy="523220"/>
          </a:xfrm>
          <a:prstGeom prst="rect">
            <a:avLst/>
          </a:prstGeom>
          <a:noFill/>
          <a:ln w="9525">
            <a:noFill/>
            <a:miter lim="800000"/>
            <a:headEnd/>
            <a:tailEnd/>
          </a:ln>
        </p:spPr>
        <p:txBody>
          <a:bodyPr wrap="square">
            <a:spAutoFit/>
          </a:bodyPr>
          <a:lstStyle/>
          <a:p>
            <a:r>
              <a:rPr lang="en-US" altLang="ja-JP" sz="1400">
                <a:latin typeface="Calibri" pitchFamily="34" charset="0"/>
              </a:rPr>
              <a:t>Device </a:t>
            </a:r>
            <a:r>
              <a:rPr lang="en-US" altLang="ja-JP" sz="1400" smtClean="0">
                <a:latin typeface="Calibri" pitchFamily="34" charset="0"/>
              </a:rPr>
              <a:t>Condition/</a:t>
            </a:r>
            <a:endParaRPr lang="en-US" altLang="ja-JP" sz="1400">
              <a:latin typeface="Calibri" pitchFamily="34" charset="0"/>
            </a:endParaRPr>
          </a:p>
          <a:p>
            <a:r>
              <a:rPr lang="en-US" altLang="ja-JP" sz="1400" smtClean="0">
                <a:latin typeface="Calibri" pitchFamily="34" charset="0"/>
              </a:rPr>
              <a:t>Online </a:t>
            </a:r>
            <a:r>
              <a:rPr lang="en-US" altLang="ja-JP" sz="1400">
                <a:latin typeface="Calibri" pitchFamily="34" charset="0"/>
              </a:rPr>
              <a:t>analysis</a:t>
            </a:r>
            <a:endParaRPr lang="ja-JP" altLang="en-US" sz="1400">
              <a:latin typeface="Calibri" pitchFamily="34" charset="0"/>
            </a:endParaRPr>
          </a:p>
        </p:txBody>
      </p:sp>
      <p:cxnSp>
        <p:nvCxnSpPr>
          <p:cNvPr id="76" name="AutoShape 63"/>
          <p:cNvCxnSpPr>
            <a:cxnSpLocks noChangeShapeType="1"/>
            <a:stCxn id="104" idx="3"/>
            <a:endCxn id="75" idx="1"/>
          </p:cNvCxnSpPr>
          <p:nvPr/>
        </p:nvCxnSpPr>
        <p:spPr bwMode="auto">
          <a:xfrm flipV="1">
            <a:off x="5357042" y="4168775"/>
            <a:ext cx="1713683" cy="1151189"/>
          </a:xfrm>
          <a:prstGeom prst="straightConnector1">
            <a:avLst/>
          </a:prstGeom>
          <a:noFill/>
          <a:ln w="25400">
            <a:solidFill>
              <a:schemeClr val="tx1">
                <a:lumMod val="50000"/>
                <a:lumOff val="50000"/>
              </a:schemeClr>
            </a:solidFill>
            <a:prstDash val="sysDash"/>
            <a:round/>
            <a:headEnd type="none" w="med" len="med"/>
            <a:tailEnd type="arrow" w="med" len="med"/>
          </a:ln>
        </p:spPr>
      </p:cxnSp>
      <p:cxnSp>
        <p:nvCxnSpPr>
          <p:cNvPr id="108" name="AutoShape 63"/>
          <p:cNvCxnSpPr>
            <a:cxnSpLocks noChangeShapeType="1"/>
            <a:stCxn id="104" idx="3"/>
          </p:cNvCxnSpPr>
          <p:nvPr/>
        </p:nvCxnSpPr>
        <p:spPr bwMode="auto">
          <a:xfrm>
            <a:off x="5357042" y="5319964"/>
            <a:ext cx="1618433" cy="412499"/>
          </a:xfrm>
          <a:prstGeom prst="straightConnector1">
            <a:avLst/>
          </a:prstGeom>
          <a:noFill/>
          <a:ln w="25400">
            <a:solidFill>
              <a:schemeClr val="tx1">
                <a:lumMod val="50000"/>
                <a:lumOff val="50000"/>
              </a:schemeClr>
            </a:solidFill>
            <a:prstDash val="sysDash"/>
            <a:round/>
            <a:headEnd type="none" w="med" len="med"/>
            <a:tailEnd type="arrow" w="med" len="med"/>
          </a:ln>
        </p:spPr>
      </p:cxnSp>
      <p:sp>
        <p:nvSpPr>
          <p:cNvPr id="74" name="角丸四角形吹き出し 73"/>
          <p:cNvSpPr/>
          <p:nvPr/>
        </p:nvSpPr>
        <p:spPr>
          <a:xfrm>
            <a:off x="490538" y="1146175"/>
            <a:ext cx="2171700" cy="1077913"/>
          </a:xfrm>
          <a:prstGeom prst="wedgeRoundRectCallout">
            <a:avLst>
              <a:gd name="adj1" fmla="val 61764"/>
              <a:gd name="adj2" fmla="val 38449"/>
              <a:gd name="adj3" fmla="val 16667"/>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pitchFamily="34" charset="0"/>
              <a:buChar char="•"/>
              <a:defRPr/>
            </a:pPr>
            <a:r>
              <a:rPr lang="ja-JP" altLang="en-US" sz="1200" dirty="0">
                <a:solidFill>
                  <a:schemeClr val="tx1"/>
                </a:solidFill>
              </a:rPr>
              <a:t>　使用するコンポーネントを指定</a:t>
            </a:r>
            <a:endParaRPr lang="en-US" altLang="ja-JP" sz="1200" dirty="0">
              <a:solidFill>
                <a:schemeClr val="tx1"/>
              </a:solidFill>
            </a:endParaRPr>
          </a:p>
          <a:p>
            <a:pPr fontAlgn="auto">
              <a:spcBef>
                <a:spcPts val="0"/>
              </a:spcBef>
              <a:spcAft>
                <a:spcPts val="0"/>
              </a:spcAft>
              <a:buFont typeface="Arial" pitchFamily="34" charset="0"/>
              <a:buChar char="•"/>
              <a:defRPr/>
            </a:pPr>
            <a:r>
              <a:rPr lang="en-US" altLang="ja-JP" sz="1200" dirty="0">
                <a:solidFill>
                  <a:schemeClr val="tx1"/>
                </a:solidFill>
              </a:rPr>
              <a:t>  </a:t>
            </a:r>
            <a:r>
              <a:rPr lang="ja-JP" altLang="en-US" sz="1200" dirty="0">
                <a:solidFill>
                  <a:schemeClr val="tx1"/>
                </a:solidFill>
              </a:rPr>
              <a:t>コンポーネント間接続情報</a:t>
            </a:r>
            <a:endParaRPr lang="en-US" altLang="ja-JP" sz="1200" dirty="0">
              <a:solidFill>
                <a:schemeClr val="tx1"/>
              </a:solidFill>
            </a:endParaRPr>
          </a:p>
          <a:p>
            <a:pPr fontAlgn="auto">
              <a:spcBef>
                <a:spcPts val="0"/>
              </a:spcBef>
              <a:spcAft>
                <a:spcPts val="0"/>
              </a:spcAft>
              <a:buFont typeface="Arial" pitchFamily="34" charset="0"/>
              <a:buChar char="•"/>
              <a:defRPr/>
            </a:pPr>
            <a:r>
              <a:rPr lang="en-US" altLang="ja-JP" sz="1200" dirty="0">
                <a:solidFill>
                  <a:schemeClr val="tx1"/>
                </a:solidFill>
              </a:rPr>
              <a:t>  </a:t>
            </a:r>
            <a:r>
              <a:rPr lang="ja-JP" altLang="en-US" sz="1200" dirty="0">
                <a:solidFill>
                  <a:schemeClr val="tx1"/>
                </a:solidFill>
              </a:rPr>
              <a:t>パラメータ</a:t>
            </a:r>
          </a:p>
        </p:txBody>
      </p:sp>
      <p:sp>
        <p:nvSpPr>
          <p:cNvPr id="77" name="角丸四角形吹き出し 76"/>
          <p:cNvSpPr/>
          <p:nvPr/>
        </p:nvSpPr>
        <p:spPr>
          <a:xfrm>
            <a:off x="603250" y="2471738"/>
            <a:ext cx="1593850" cy="858837"/>
          </a:xfrm>
          <a:prstGeom prst="wedgeRoundRectCallout">
            <a:avLst>
              <a:gd name="adj1" fmla="val 57921"/>
              <a:gd name="adj2" fmla="val 32656"/>
              <a:gd name="adj3" fmla="val 16667"/>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pitchFamily="34" charset="0"/>
              <a:buChar char="•"/>
              <a:defRPr/>
            </a:pPr>
            <a:r>
              <a:rPr lang="ja-JP" altLang="en-US" sz="1200" dirty="0">
                <a:solidFill>
                  <a:schemeClr val="tx1"/>
                </a:solidFill>
              </a:rPr>
              <a:t>　装置パラメータ</a:t>
            </a:r>
            <a:endParaRPr lang="en-US" altLang="ja-JP" sz="1200" dirty="0">
              <a:solidFill>
                <a:schemeClr val="tx1"/>
              </a:solidFill>
            </a:endParaRPr>
          </a:p>
          <a:p>
            <a:pPr fontAlgn="auto">
              <a:spcBef>
                <a:spcPts val="0"/>
              </a:spcBef>
              <a:spcAft>
                <a:spcPts val="0"/>
              </a:spcAft>
              <a:buFont typeface="Arial" pitchFamily="34" charset="0"/>
              <a:buChar char="•"/>
              <a:defRPr/>
            </a:pPr>
            <a:r>
              <a:rPr lang="en-US" altLang="ja-JP" sz="1200" dirty="0">
                <a:solidFill>
                  <a:schemeClr val="tx1"/>
                </a:solidFill>
              </a:rPr>
              <a:t>  </a:t>
            </a:r>
            <a:r>
              <a:rPr lang="ja-JP" altLang="en-US" sz="1200" dirty="0">
                <a:solidFill>
                  <a:schemeClr val="tx1"/>
                </a:solidFill>
              </a:rPr>
              <a:t>オンラインモニタ用パラメータ</a:t>
            </a:r>
          </a:p>
        </p:txBody>
      </p:sp>
      <p:grpSp>
        <p:nvGrpSpPr>
          <p:cNvPr id="9" name="グループ化 108"/>
          <p:cNvGrpSpPr/>
          <p:nvPr/>
        </p:nvGrpSpPr>
        <p:grpSpPr>
          <a:xfrm>
            <a:off x="299979" y="4394200"/>
            <a:ext cx="1173163" cy="1217613"/>
            <a:chOff x="409575" y="4394200"/>
            <a:chExt cx="1173163" cy="1217613"/>
          </a:xfrm>
          <a:effectLst>
            <a:outerShdw blurRad="50800" dist="38100" dir="5400000" algn="t" rotWithShape="0">
              <a:prstClr val="black">
                <a:alpha val="40000"/>
              </a:prstClr>
            </a:outerShdw>
          </a:effectLst>
        </p:grpSpPr>
        <p:sp>
          <p:nvSpPr>
            <p:cNvPr id="111" name="正方形/長方形 110"/>
            <p:cNvSpPr/>
            <p:nvPr/>
          </p:nvSpPr>
          <p:spPr>
            <a:xfrm>
              <a:off x="409575" y="43942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2" name="正方形/長方形 111"/>
            <p:cNvSpPr/>
            <p:nvPr/>
          </p:nvSpPr>
          <p:spPr>
            <a:xfrm>
              <a:off x="409575" y="45466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3" name="正方形/長方形 112"/>
            <p:cNvSpPr/>
            <p:nvPr/>
          </p:nvSpPr>
          <p:spPr>
            <a:xfrm>
              <a:off x="409575" y="46990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4" name="正方形/長方形 113"/>
            <p:cNvSpPr/>
            <p:nvPr/>
          </p:nvSpPr>
          <p:spPr>
            <a:xfrm>
              <a:off x="409575" y="48514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5" name="正方形/長方形 114"/>
            <p:cNvSpPr/>
            <p:nvPr/>
          </p:nvSpPr>
          <p:spPr>
            <a:xfrm>
              <a:off x="409575" y="4991100"/>
              <a:ext cx="1173163" cy="149225"/>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6" name="正方形/長方形 115"/>
            <p:cNvSpPr/>
            <p:nvPr/>
          </p:nvSpPr>
          <p:spPr>
            <a:xfrm>
              <a:off x="409575" y="5143500"/>
              <a:ext cx="1173163" cy="149225"/>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7" name="正方形/長方形 116"/>
            <p:cNvSpPr/>
            <p:nvPr/>
          </p:nvSpPr>
          <p:spPr>
            <a:xfrm>
              <a:off x="409575" y="53086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8" name="正方形/長方形 117"/>
            <p:cNvSpPr/>
            <p:nvPr/>
          </p:nvSpPr>
          <p:spPr>
            <a:xfrm>
              <a:off x="409575" y="54610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10295" name="Text Box 51"/>
          <p:cNvSpPr txBox="1">
            <a:spLocks noChangeArrowheads="1"/>
          </p:cNvSpPr>
          <p:nvPr/>
        </p:nvSpPr>
        <p:spPr bwMode="auto">
          <a:xfrm>
            <a:off x="774648" y="5729319"/>
            <a:ext cx="962025" cy="307975"/>
          </a:xfrm>
          <a:prstGeom prst="rect">
            <a:avLst/>
          </a:prstGeom>
          <a:noFill/>
          <a:ln w="9525">
            <a:noFill/>
            <a:miter lim="800000"/>
            <a:headEnd/>
            <a:tailEnd/>
          </a:ln>
        </p:spPr>
        <p:txBody>
          <a:bodyPr>
            <a:spAutoFit/>
          </a:bodyPr>
          <a:lstStyle/>
          <a:p>
            <a:pPr algn="ctr"/>
            <a:r>
              <a:rPr lang="en-US" altLang="ja-JP" sz="1400">
                <a:latin typeface="Calibri" pitchFamily="34" charset="0"/>
              </a:rPr>
              <a:t>Detectors</a:t>
            </a:r>
          </a:p>
        </p:txBody>
      </p:sp>
      <p:cxnSp>
        <p:nvCxnSpPr>
          <p:cNvPr id="121" name="直線コネクタ 120"/>
          <p:cNvCxnSpPr>
            <a:stCxn id="111" idx="3"/>
          </p:cNvCxnSpPr>
          <p:nvPr/>
        </p:nvCxnSpPr>
        <p:spPr>
          <a:xfrm>
            <a:off x="1473142" y="4469607"/>
            <a:ext cx="611203" cy="420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a:stCxn id="118" idx="3"/>
            <a:endCxn id="90" idx="1"/>
          </p:cNvCxnSpPr>
          <p:nvPr/>
        </p:nvCxnSpPr>
        <p:spPr>
          <a:xfrm flipV="1">
            <a:off x="1473142" y="5461794"/>
            <a:ext cx="611218" cy="7461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0" name="グループ化 109"/>
          <p:cNvGrpSpPr/>
          <p:nvPr/>
        </p:nvGrpSpPr>
        <p:grpSpPr>
          <a:xfrm>
            <a:off x="4060818" y="2297099"/>
            <a:ext cx="942561" cy="799839"/>
            <a:chOff x="4056063" y="2682875"/>
            <a:chExt cx="633412" cy="432419"/>
          </a:xfrm>
          <a:effectLst>
            <a:outerShdw blurRad="50800" dist="38100" dir="5400000" algn="t" rotWithShape="0">
              <a:prstClr val="black">
                <a:alpha val="40000"/>
              </a:prstClr>
            </a:outerShdw>
          </a:effectLst>
        </p:grpSpPr>
        <p:sp>
          <p:nvSpPr>
            <p:cNvPr id="64" name="Oval 47"/>
            <p:cNvSpPr>
              <a:spLocks noChangeArrowheads="1"/>
            </p:cNvSpPr>
            <p:nvPr/>
          </p:nvSpPr>
          <p:spPr bwMode="auto">
            <a:xfrm>
              <a:off x="4316413" y="3018457"/>
              <a:ext cx="117475" cy="96837"/>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65" name="Rectangle 49"/>
            <p:cNvSpPr>
              <a:spLocks noChangeArrowheads="1"/>
            </p:cNvSpPr>
            <p:nvPr/>
          </p:nvSpPr>
          <p:spPr bwMode="auto">
            <a:xfrm>
              <a:off x="4056063" y="2682875"/>
              <a:ext cx="633412" cy="395288"/>
            </a:xfrm>
            <a:prstGeom prst="rect">
              <a:avLst/>
            </a:prstGeom>
            <a:solidFill>
              <a:srgbClr val="00FF99"/>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altLang="ja-JP" sz="1400" dirty="0" err="1">
                  <a:latin typeface="+mn-lt"/>
                  <a:ea typeface="+mn-ea"/>
                </a:rPr>
                <a:t>Daq</a:t>
              </a:r>
              <a:endParaRPr lang="en-US" altLang="ja-JP" sz="1400" dirty="0">
                <a:latin typeface="+mn-lt"/>
                <a:ea typeface="+mn-ea"/>
              </a:endParaRPr>
            </a:p>
            <a:p>
              <a:pPr algn="ctr" fontAlgn="auto">
                <a:spcBef>
                  <a:spcPts val="0"/>
                </a:spcBef>
                <a:spcAft>
                  <a:spcPts val="0"/>
                </a:spcAft>
                <a:defRPr/>
              </a:pPr>
              <a:r>
                <a:rPr lang="en-US" altLang="ja-JP" sz="1400" dirty="0">
                  <a:latin typeface="+mn-lt"/>
                  <a:ea typeface="+mn-ea"/>
                </a:rPr>
                <a:t>Operator</a:t>
              </a:r>
              <a:endParaRPr lang="ja-JP" altLang="en-US" sz="1400" dirty="0">
                <a:latin typeface="+mn-lt"/>
                <a:ea typeface="+mn-ea"/>
              </a:endParaRPr>
            </a:p>
          </p:txBody>
        </p:sp>
      </p:grpSp>
      <p:cxnSp>
        <p:nvCxnSpPr>
          <p:cNvPr id="57" name="AutoShape 36"/>
          <p:cNvCxnSpPr>
            <a:cxnSpLocks noChangeShapeType="1"/>
            <a:stCxn id="64" idx="4"/>
            <a:endCxn id="103" idx="0"/>
          </p:cNvCxnSpPr>
          <p:nvPr/>
        </p:nvCxnSpPr>
        <p:spPr bwMode="auto">
          <a:xfrm rot="16200000" flipH="1">
            <a:off x="3853469" y="3779109"/>
            <a:ext cx="1938636" cy="574289"/>
          </a:xfrm>
          <a:prstGeom prst="straightConnector1">
            <a:avLst/>
          </a:prstGeom>
          <a:noFill/>
          <a:ln w="12700">
            <a:solidFill>
              <a:srgbClr val="00B0F0"/>
            </a:solidFill>
            <a:prstDash val="sysDash"/>
            <a:round/>
            <a:headEnd/>
            <a:tailEnd/>
          </a:ln>
          <a:effectLst>
            <a:outerShdw blurRad="50800" dist="50800" dir="5400000" algn="ctr" rotWithShape="0">
              <a:schemeClr val="bg1">
                <a:lumMod val="75000"/>
              </a:schemeClr>
            </a:outerShdw>
          </a:effectLst>
        </p:spPr>
      </p:cxnSp>
      <p:sp>
        <p:nvSpPr>
          <p:cNvPr id="110" name="スライド番号プレースホルダ 109"/>
          <p:cNvSpPr>
            <a:spLocks noGrp="1"/>
          </p:cNvSpPr>
          <p:nvPr>
            <p:ph type="sldNum" sz="quarter" idx="12"/>
          </p:nvPr>
        </p:nvSpPr>
        <p:spPr/>
        <p:txBody>
          <a:bodyPr/>
          <a:lstStyle/>
          <a:p>
            <a:fld id="{41F0C43D-B15F-4CB8-8E2B-278CE20CAA84}" type="slidenum">
              <a:rPr kumimoji="1" lang="ja-JP" altLang="en-US" smtClean="0"/>
              <a:pPr/>
              <a:t>7</a:t>
            </a:fld>
            <a:endParaRPr kumimoji="1" lang="ja-JP" altLang="en-US"/>
          </a:p>
        </p:txBody>
      </p:sp>
      <p:sp>
        <p:nvSpPr>
          <p:cNvPr id="119" name="フッター プレースホルダ 118"/>
          <p:cNvSpPr>
            <a:spLocks noGrp="1"/>
          </p:cNvSpPr>
          <p:nvPr>
            <p:ph type="ftr" sz="quarter" idx="11"/>
          </p:nvPr>
        </p:nvSpPr>
        <p:spPr/>
        <p:txBody>
          <a:bodyPr/>
          <a:lstStyle/>
          <a:p>
            <a:r>
              <a:rPr kumimoji="1" lang="en-US" altLang="ja-JP" smtClean="0"/>
              <a:t>2011</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120" name="日付プレースホルダ 119"/>
          <p:cNvSpPr>
            <a:spLocks noGrp="1"/>
          </p:cNvSpPr>
          <p:nvPr>
            <p:ph type="dt" sz="half" idx="10"/>
          </p:nvPr>
        </p:nvSpPr>
        <p:spPr/>
        <p:txBody>
          <a:bodyPr/>
          <a:lstStyle/>
          <a:p>
            <a:r>
              <a:rPr kumimoji="1" lang="en-US" altLang="ja-JP" smtClean="0"/>
              <a:t>2011-08-03</a:t>
            </a:r>
            <a:endParaRPr kumimoji="1" lang="ja-JP"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2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2000"/>
                                        <p:tgtEl>
                                          <p:spTgt spid="55"/>
                                        </p:tgtEl>
                                      </p:cBhvr>
                                    </p:animEffect>
                                  </p:childTnLst>
                                </p:cTn>
                              </p:par>
                              <p:par>
                                <p:cTn id="13" presetID="10" presetClass="entr" presetSubtype="0"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2000"/>
                                        <p:tgtEl>
                                          <p:spTgt spid="56"/>
                                        </p:tgtEl>
                                      </p:cBhvr>
                                    </p:animEffect>
                                  </p:childTnLst>
                                </p:cTn>
                              </p:par>
                              <p:par>
                                <p:cTn id="16" presetID="10" presetClass="entr" presetSubtype="0" fill="hold"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2000"/>
                                        <p:tgtEl>
                                          <p:spTgt spid="57"/>
                                        </p:tgtEl>
                                      </p:cBhvr>
                                    </p:animEffect>
                                  </p:childTnLst>
                                </p:cTn>
                              </p:par>
                              <p:par>
                                <p:cTn id="19" presetID="10" presetClass="entr" presetSubtype="0"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2000"/>
                                        <p:tgtEl>
                                          <p:spTgt spid="5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fade">
                                      <p:cBhvr>
                                        <p:cTn id="26" dur="2000"/>
                                        <p:tgtEl>
                                          <p:spTgt spid="67"/>
                                        </p:tgtEl>
                                      </p:cBhvr>
                                    </p:animEffect>
                                  </p:childTnLst>
                                </p:cTn>
                              </p:par>
                              <p:par>
                                <p:cTn id="27" presetID="10" presetClass="entr" presetSubtype="0" fill="hold" nodeType="with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fade">
                                      <p:cBhvr>
                                        <p:cTn id="29" dur="2000"/>
                                        <p:tgtEl>
                                          <p:spTgt spid="79"/>
                                        </p:tgtEl>
                                      </p:cBhvr>
                                    </p:animEffect>
                                  </p:childTnLst>
                                </p:cTn>
                              </p:par>
                              <p:par>
                                <p:cTn id="30" presetID="10" presetClass="entr" presetSubtype="0" fill="hold" nodeType="with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2000"/>
                                        <p:tgtEl>
                                          <p:spTgt spid="59"/>
                                        </p:tgtEl>
                                      </p:cBhvr>
                                    </p:animEffect>
                                  </p:childTnLst>
                                </p:cTn>
                              </p:par>
                              <p:par>
                                <p:cTn id="33" presetID="10" presetClass="entr" presetSubtype="0" fill="hold" nodeType="with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2000"/>
                                        <p:tgtEl>
                                          <p:spTgt spid="60"/>
                                        </p:tgtEl>
                                      </p:cBhvr>
                                    </p:animEffect>
                                  </p:childTnLst>
                                </p:cTn>
                              </p:par>
                              <p:par>
                                <p:cTn id="36" presetID="10" presetClass="entr" presetSubtype="0" fill="hold" nodeType="with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fade">
                                      <p:cBhvr>
                                        <p:cTn id="38"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スライド番号プレースホルダ 3"/>
          <p:cNvSpPr>
            <a:spLocks noGrp="1"/>
          </p:cNvSpPr>
          <p:nvPr>
            <p:ph type="sldNum" sz="quarter" idx="12"/>
          </p:nvPr>
        </p:nvSpPr>
        <p:spPr>
          <a:xfrm>
            <a:off x="6572264" y="6357958"/>
            <a:ext cx="2133600" cy="365125"/>
          </a:xfrm>
        </p:spPr>
        <p:txBody>
          <a:bodyPr/>
          <a:lstStyle/>
          <a:p>
            <a:fld id="{CF954564-7A06-41B3-A4E7-AA9D4BFD0F29}" type="slidenum">
              <a:rPr lang="en-US" altLang="ja-JP"/>
              <a:pPr/>
              <a:t>8</a:t>
            </a:fld>
            <a:endParaRPr lang="en-US" altLang="ja-JP"/>
          </a:p>
        </p:txBody>
      </p:sp>
      <p:sp>
        <p:nvSpPr>
          <p:cNvPr id="21506" name="タイトル 1"/>
          <p:cNvSpPr>
            <a:spLocks noGrp="1"/>
          </p:cNvSpPr>
          <p:nvPr>
            <p:ph type="title" idx="4294967295"/>
          </p:nvPr>
        </p:nvSpPr>
        <p:spPr>
          <a:xfrm>
            <a:off x="468313" y="0"/>
            <a:ext cx="8229600" cy="984250"/>
          </a:xfrm>
        </p:spPr>
        <p:txBody>
          <a:bodyPr>
            <a:normAutofit/>
          </a:bodyPr>
          <a:lstStyle/>
          <a:p>
            <a:r>
              <a:rPr lang="en-US" altLang="ja-JP" smtClean="0"/>
              <a:t>DAQ</a:t>
            </a:r>
            <a:r>
              <a:rPr lang="ja-JP" altLang="en-US" smtClean="0"/>
              <a:t>コンポーネント</a:t>
            </a:r>
            <a:endParaRPr lang="en-US" altLang="ja-JP"/>
          </a:p>
        </p:txBody>
      </p:sp>
      <p:sp>
        <p:nvSpPr>
          <p:cNvPr id="42" name="正方形/長方形 41"/>
          <p:cNvSpPr/>
          <p:nvPr/>
        </p:nvSpPr>
        <p:spPr>
          <a:xfrm>
            <a:off x="214282" y="2428868"/>
            <a:ext cx="8559889" cy="3438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363538" indent="-269875">
              <a:defRPr/>
            </a:pPr>
            <a:endParaRPr lang="en-US" altLang="ja-JP" sz="2000" dirty="0">
              <a:solidFill>
                <a:schemeClr val="tx1"/>
              </a:solidFill>
            </a:endParaRPr>
          </a:p>
          <a:p>
            <a:pPr marL="363538" indent="-269875">
              <a:defRPr/>
            </a:pPr>
            <a:endParaRPr lang="en-US" altLang="ja-JP" sz="2000" dirty="0">
              <a:solidFill>
                <a:schemeClr val="tx1"/>
              </a:solidFill>
            </a:endParaRPr>
          </a:p>
          <a:p>
            <a:pPr marL="363538" indent="-269875">
              <a:buFont typeface="Wingdings" pitchFamily="2" charset="2"/>
              <a:buChar char="n"/>
              <a:defRPr/>
            </a:pPr>
            <a:r>
              <a:rPr lang="en-US" altLang="ja-JP" sz="2000" smtClean="0">
                <a:solidFill>
                  <a:schemeClr val="tx1"/>
                </a:solidFill>
              </a:rPr>
              <a:t>DAQ</a:t>
            </a:r>
            <a:r>
              <a:rPr lang="ja-JP" altLang="en-US" sz="2000" dirty="0">
                <a:solidFill>
                  <a:schemeClr val="tx1"/>
                </a:solidFill>
              </a:rPr>
              <a:t>コンポーネントを組み合わせて</a:t>
            </a:r>
            <a:r>
              <a:rPr lang="en-US" altLang="ja-JP" sz="2000" dirty="0">
                <a:solidFill>
                  <a:schemeClr val="tx1"/>
                </a:solidFill>
              </a:rPr>
              <a:t>DAQ</a:t>
            </a:r>
            <a:r>
              <a:rPr lang="ja-JP" altLang="en-US" sz="2000" dirty="0">
                <a:solidFill>
                  <a:schemeClr val="tx1"/>
                </a:solidFill>
              </a:rPr>
              <a:t>システムを</a:t>
            </a:r>
            <a:r>
              <a:rPr lang="ja-JP" altLang="en-US" sz="2000">
                <a:solidFill>
                  <a:schemeClr val="tx1"/>
                </a:solidFill>
              </a:rPr>
              <a:t>構築</a:t>
            </a:r>
            <a:r>
              <a:rPr lang="ja-JP" altLang="en-US" sz="2000" smtClean="0">
                <a:solidFill>
                  <a:schemeClr val="tx1"/>
                </a:solidFill>
              </a:rPr>
              <a:t>する</a:t>
            </a:r>
            <a:endParaRPr lang="en-US" altLang="ja-JP" sz="2000" smtClean="0">
              <a:solidFill>
                <a:schemeClr val="tx1"/>
              </a:solidFill>
            </a:endParaRPr>
          </a:p>
          <a:p>
            <a:pPr marL="363538" indent="-269875">
              <a:buFont typeface="Wingdings" pitchFamily="2" charset="2"/>
              <a:buChar char="n"/>
              <a:defRPr/>
            </a:pPr>
            <a:r>
              <a:rPr lang="ja-JP" altLang="en-US" sz="2000" smtClean="0">
                <a:solidFill>
                  <a:schemeClr val="tx1"/>
                </a:solidFill>
              </a:rPr>
              <a:t>データ転送機能、ランコントロール、システムコンフィギュレーション機能は</a:t>
            </a:r>
            <a:r>
              <a:rPr lang="en-US" altLang="ja-JP" sz="2000" smtClean="0">
                <a:solidFill>
                  <a:schemeClr val="tx1"/>
                </a:solidFill>
              </a:rPr>
              <a:t>DAQ-Middleware</a:t>
            </a:r>
            <a:r>
              <a:rPr lang="ja-JP" altLang="en-US" sz="2000" smtClean="0">
                <a:solidFill>
                  <a:schemeClr val="tx1"/>
                </a:solidFill>
              </a:rPr>
              <a:t>で実装済み。</a:t>
            </a:r>
            <a:endParaRPr lang="en-US" altLang="ja-JP" sz="2000" smtClean="0">
              <a:solidFill>
                <a:schemeClr val="tx1"/>
              </a:solidFill>
            </a:endParaRPr>
          </a:p>
          <a:p>
            <a:pPr marL="363538" indent="-269875">
              <a:buFont typeface="Wingdings" pitchFamily="2" charset="2"/>
              <a:buChar char="n"/>
              <a:defRPr/>
            </a:pPr>
            <a:r>
              <a:rPr lang="ja-JP" altLang="en-US" sz="2000" smtClean="0">
                <a:solidFill>
                  <a:schemeClr val="tx1"/>
                </a:solidFill>
              </a:rPr>
              <a:t>データを下流に送るには</a:t>
            </a:r>
            <a:r>
              <a:rPr lang="en-US" altLang="ja-JP" sz="2000" smtClean="0">
                <a:solidFill>
                  <a:schemeClr val="tx1"/>
                </a:solidFill>
              </a:rPr>
              <a:t>OutPort</a:t>
            </a:r>
            <a:r>
              <a:rPr lang="ja-JP" altLang="en-US" sz="2000" smtClean="0">
                <a:solidFill>
                  <a:schemeClr val="tx1"/>
                </a:solidFill>
              </a:rPr>
              <a:t>に書く。</a:t>
            </a:r>
            <a:endParaRPr lang="en-US" altLang="ja-JP" sz="2000" smtClean="0">
              <a:solidFill>
                <a:schemeClr val="tx1"/>
              </a:solidFill>
            </a:endParaRPr>
          </a:p>
          <a:p>
            <a:pPr marL="363538" indent="-269875">
              <a:buFont typeface="Wingdings" pitchFamily="2" charset="2"/>
              <a:buChar char="n"/>
              <a:defRPr/>
            </a:pPr>
            <a:r>
              <a:rPr lang="ja-JP" altLang="en-US" sz="2000" smtClean="0">
                <a:solidFill>
                  <a:schemeClr val="tx1"/>
                </a:solidFill>
              </a:rPr>
              <a:t>上流からのデータを読むには</a:t>
            </a:r>
            <a:r>
              <a:rPr lang="en-US" altLang="ja-JP" sz="2000" smtClean="0">
                <a:solidFill>
                  <a:schemeClr val="tx1"/>
                </a:solidFill>
              </a:rPr>
              <a:t>InPort</a:t>
            </a:r>
            <a:r>
              <a:rPr lang="ja-JP" altLang="en-US" sz="2000" smtClean="0">
                <a:solidFill>
                  <a:schemeClr val="tx1"/>
                </a:solidFill>
              </a:rPr>
              <a:t>を読む。</a:t>
            </a:r>
            <a:endParaRPr lang="en-US" altLang="ja-JP" sz="2000" smtClean="0">
              <a:solidFill>
                <a:schemeClr val="tx1"/>
              </a:solidFill>
            </a:endParaRPr>
          </a:p>
          <a:p>
            <a:pPr marL="363538" indent="-269875">
              <a:buFont typeface="Wingdings" pitchFamily="2" charset="2"/>
              <a:buChar char="n"/>
              <a:defRPr/>
            </a:pPr>
            <a:r>
              <a:rPr lang="ja-JP" altLang="en-US" sz="2000" smtClean="0">
                <a:solidFill>
                  <a:schemeClr val="tx1"/>
                </a:solidFill>
              </a:rPr>
              <a:t>ユーザーはコアロジックを実装することで新しいコンポーネントを作成できる。</a:t>
            </a:r>
            <a:endParaRPr lang="en-US" altLang="ja-JP" sz="2000" smtClean="0">
              <a:solidFill>
                <a:schemeClr val="tx1"/>
              </a:solidFill>
            </a:endParaRPr>
          </a:p>
          <a:p>
            <a:pPr marL="363538" indent="-269875">
              <a:defRPr/>
            </a:pPr>
            <a:r>
              <a:rPr lang="en-US" altLang="ja-JP" sz="2000" smtClean="0">
                <a:solidFill>
                  <a:schemeClr val="tx1"/>
                </a:solidFill>
              </a:rPr>
              <a:t>	</a:t>
            </a:r>
            <a:r>
              <a:rPr lang="ja-JP" altLang="en-US" sz="2000" smtClean="0">
                <a:solidFill>
                  <a:schemeClr val="tx1"/>
                </a:solidFill>
              </a:rPr>
              <a:t>コアロジックの例：</a:t>
            </a:r>
            <a:endParaRPr lang="en-US" altLang="ja-JP" sz="2000" smtClean="0">
              <a:solidFill>
                <a:schemeClr val="tx1"/>
              </a:solidFill>
            </a:endParaRPr>
          </a:p>
          <a:p>
            <a:pPr marL="820738" lvl="1" indent="-269875">
              <a:buFont typeface="Wingdings" pitchFamily="2" charset="2"/>
              <a:buChar char="n"/>
              <a:defRPr/>
            </a:pPr>
            <a:r>
              <a:rPr lang="ja-JP" altLang="en-US" sz="2000" smtClean="0">
                <a:solidFill>
                  <a:schemeClr val="tx1"/>
                </a:solidFill>
              </a:rPr>
              <a:t>リードアウトモジュールからのデータの読み取りロジック</a:t>
            </a:r>
            <a:endParaRPr lang="en-US" altLang="ja-JP" sz="2000" smtClean="0">
              <a:solidFill>
                <a:schemeClr val="tx1"/>
              </a:solidFill>
            </a:endParaRPr>
          </a:p>
          <a:p>
            <a:pPr marL="820738" lvl="1" indent="-269875">
              <a:buFont typeface="Wingdings" pitchFamily="2" charset="2"/>
              <a:buChar char="n"/>
              <a:defRPr/>
            </a:pPr>
            <a:r>
              <a:rPr lang="ja-JP" altLang="en-US" sz="2000" smtClean="0">
                <a:solidFill>
                  <a:schemeClr val="tx1"/>
                </a:solidFill>
              </a:rPr>
              <a:t>ヒストグラムの作成ロジック</a:t>
            </a:r>
            <a:endParaRPr lang="en-US" altLang="ja-JP" sz="2000" dirty="0">
              <a:solidFill>
                <a:schemeClr val="tx1"/>
              </a:solidFill>
            </a:endParaRPr>
          </a:p>
          <a:p>
            <a:pPr marL="363538" indent="-269875">
              <a:defRPr/>
            </a:pPr>
            <a:endParaRPr lang="en-US" altLang="ja-JP" sz="2000" dirty="0">
              <a:solidFill>
                <a:schemeClr val="tx1"/>
              </a:solidFill>
            </a:endParaRPr>
          </a:p>
          <a:p>
            <a:pPr>
              <a:defRPr/>
            </a:pPr>
            <a:endParaRPr lang="ja-JP" altLang="en-US" dirty="0">
              <a:solidFill>
                <a:schemeClr val="tx1"/>
              </a:solidFill>
            </a:endParaRPr>
          </a:p>
        </p:txBody>
      </p:sp>
      <p:sp>
        <p:nvSpPr>
          <p:cNvPr id="54" name="フッター プレースホルダ 53"/>
          <p:cNvSpPr>
            <a:spLocks noGrp="1"/>
          </p:cNvSpPr>
          <p:nvPr>
            <p:ph type="ftr" sz="quarter" idx="11"/>
          </p:nvPr>
        </p:nvSpPr>
        <p:spPr>
          <a:xfrm>
            <a:off x="3124200" y="6386558"/>
            <a:ext cx="2895600" cy="365125"/>
          </a:xfrm>
        </p:spPr>
        <p:txBody>
          <a:bodyPr/>
          <a:lstStyle/>
          <a:p>
            <a:r>
              <a:rPr kumimoji="1" lang="en-US" altLang="ja-JP" smtClean="0"/>
              <a:t>2011</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grpSp>
        <p:nvGrpSpPr>
          <p:cNvPr id="6" name="グループ化 135"/>
          <p:cNvGrpSpPr/>
          <p:nvPr/>
        </p:nvGrpSpPr>
        <p:grpSpPr>
          <a:xfrm>
            <a:off x="738135" y="898518"/>
            <a:ext cx="7412139" cy="2019300"/>
            <a:chOff x="44388" y="763551"/>
            <a:chExt cx="7412139" cy="2019300"/>
          </a:xfrm>
        </p:grpSpPr>
        <p:grpSp>
          <p:nvGrpSpPr>
            <p:cNvPr id="7" name="グループ化 531"/>
            <p:cNvGrpSpPr>
              <a:grpSpLocks/>
            </p:cNvGrpSpPr>
            <p:nvPr/>
          </p:nvGrpSpPr>
          <p:grpSpPr bwMode="auto">
            <a:xfrm>
              <a:off x="44388" y="763551"/>
              <a:ext cx="4306069" cy="2019300"/>
              <a:chOff x="16186429" y="20020189"/>
              <a:chExt cx="4305089" cy="2018524"/>
            </a:xfrm>
          </p:grpSpPr>
          <p:sp>
            <p:nvSpPr>
              <p:cNvPr id="90" name="Rectangle 2340"/>
              <p:cNvSpPr>
                <a:spLocks noChangeArrowheads="1"/>
              </p:cNvSpPr>
              <p:nvPr/>
            </p:nvSpPr>
            <p:spPr bwMode="auto">
              <a:xfrm>
                <a:off x="17970371" y="20904086"/>
                <a:ext cx="217438" cy="249142"/>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91" name="Rectangle 2342"/>
              <p:cNvSpPr>
                <a:spLocks noChangeArrowheads="1"/>
              </p:cNvSpPr>
              <p:nvPr/>
            </p:nvSpPr>
            <p:spPr bwMode="auto">
              <a:xfrm>
                <a:off x="16979998" y="20904086"/>
                <a:ext cx="217438" cy="249142"/>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92" name="Oval 2343"/>
              <p:cNvSpPr>
                <a:spLocks noChangeArrowheads="1"/>
              </p:cNvSpPr>
              <p:nvPr/>
            </p:nvSpPr>
            <p:spPr bwMode="auto">
              <a:xfrm>
                <a:off x="17460901" y="20382000"/>
                <a:ext cx="307905" cy="217403"/>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93" name="Rectangle 2344"/>
              <p:cNvSpPr>
                <a:spLocks noChangeArrowheads="1"/>
              </p:cNvSpPr>
              <p:nvPr/>
            </p:nvSpPr>
            <p:spPr bwMode="auto">
              <a:xfrm>
                <a:off x="17116492" y="20510537"/>
                <a:ext cx="952282" cy="1047347"/>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94" name="Oval 2345"/>
              <p:cNvSpPr>
                <a:spLocks noChangeArrowheads="1"/>
              </p:cNvSpPr>
              <p:nvPr/>
            </p:nvSpPr>
            <p:spPr bwMode="auto">
              <a:xfrm>
                <a:off x="16851642" y="20783777"/>
                <a:ext cx="406400" cy="463550"/>
              </a:xfrm>
              <a:prstGeom prst="ellipse">
                <a:avLst/>
              </a:prstGeom>
              <a:noFill/>
              <a:ln w="12700">
                <a:solidFill>
                  <a:srgbClr val="808080"/>
                </a:solidFill>
                <a:prstDash val="dash"/>
                <a:round/>
                <a:headEnd/>
                <a:tailEnd/>
              </a:ln>
            </p:spPr>
            <p:txBody>
              <a:bodyPr wrap="none" anchor="ctr"/>
              <a:lstStyle/>
              <a:p>
                <a:endParaRPr lang="ja-JP" altLang="ja-JP"/>
              </a:p>
            </p:txBody>
          </p:sp>
          <p:sp>
            <p:nvSpPr>
              <p:cNvPr id="95" name="Text Box 2346"/>
              <p:cNvSpPr txBox="1">
                <a:spLocks noChangeArrowheads="1"/>
              </p:cNvSpPr>
              <p:nvPr/>
            </p:nvSpPr>
            <p:spPr bwMode="auto">
              <a:xfrm>
                <a:off x="16323005" y="21409252"/>
                <a:ext cx="784225" cy="276999"/>
              </a:xfrm>
              <a:prstGeom prst="rect">
                <a:avLst/>
              </a:prstGeom>
              <a:noFill/>
              <a:ln w="9525">
                <a:noFill/>
                <a:miter lim="800000"/>
                <a:headEnd/>
                <a:tailEnd/>
              </a:ln>
            </p:spPr>
            <p:txBody>
              <a:bodyPr>
                <a:spAutoFit/>
              </a:bodyPr>
              <a:lstStyle/>
              <a:p>
                <a:r>
                  <a:rPr lang="en-US" altLang="ja-JP" sz="1200"/>
                  <a:t>InPort</a:t>
                </a:r>
              </a:p>
            </p:txBody>
          </p:sp>
          <p:cxnSp>
            <p:nvCxnSpPr>
              <p:cNvPr id="96" name="AutoShape 2347"/>
              <p:cNvCxnSpPr>
                <a:cxnSpLocks noChangeShapeType="1"/>
                <a:stCxn id="95" idx="0"/>
                <a:endCxn id="94" idx="3"/>
              </p:cNvCxnSpPr>
              <p:nvPr/>
            </p:nvCxnSpPr>
            <p:spPr bwMode="auto">
              <a:xfrm rot="5400000" flipH="1" flipV="1">
                <a:off x="16698233" y="21196327"/>
                <a:ext cx="229810" cy="196040"/>
              </a:xfrm>
              <a:prstGeom prst="straightConnector1">
                <a:avLst/>
              </a:prstGeom>
              <a:noFill/>
              <a:ln w="9525">
                <a:solidFill>
                  <a:srgbClr val="808080"/>
                </a:solidFill>
                <a:round/>
                <a:headEnd/>
                <a:tailEnd/>
              </a:ln>
            </p:spPr>
          </p:cxnSp>
          <p:sp>
            <p:nvSpPr>
              <p:cNvPr id="97" name="Oval 2348"/>
              <p:cNvSpPr>
                <a:spLocks noChangeArrowheads="1"/>
              </p:cNvSpPr>
              <p:nvPr/>
            </p:nvSpPr>
            <p:spPr bwMode="auto">
              <a:xfrm>
                <a:off x="17954955" y="20844102"/>
                <a:ext cx="363538" cy="392113"/>
              </a:xfrm>
              <a:prstGeom prst="ellipse">
                <a:avLst/>
              </a:prstGeom>
              <a:noFill/>
              <a:ln w="12700">
                <a:solidFill>
                  <a:srgbClr val="808080"/>
                </a:solidFill>
                <a:prstDash val="dash"/>
                <a:round/>
                <a:headEnd/>
                <a:tailEnd/>
              </a:ln>
            </p:spPr>
            <p:txBody>
              <a:bodyPr wrap="none" anchor="ctr"/>
              <a:lstStyle/>
              <a:p>
                <a:endParaRPr lang="ja-JP" altLang="ja-JP"/>
              </a:p>
            </p:txBody>
          </p:sp>
          <p:sp>
            <p:nvSpPr>
              <p:cNvPr id="98" name="Text Box 2350"/>
              <p:cNvSpPr txBox="1">
                <a:spLocks noChangeArrowheads="1"/>
              </p:cNvSpPr>
              <p:nvPr/>
            </p:nvSpPr>
            <p:spPr bwMode="auto">
              <a:xfrm>
                <a:off x="18115292" y="21380677"/>
                <a:ext cx="745464" cy="276999"/>
              </a:xfrm>
              <a:prstGeom prst="rect">
                <a:avLst/>
              </a:prstGeom>
              <a:noFill/>
              <a:ln w="9525">
                <a:noFill/>
                <a:miter lim="800000"/>
                <a:headEnd/>
                <a:tailEnd/>
              </a:ln>
            </p:spPr>
            <p:txBody>
              <a:bodyPr>
                <a:spAutoFit/>
              </a:bodyPr>
              <a:lstStyle/>
              <a:p>
                <a:r>
                  <a:rPr lang="en-US" altLang="ja-JP" sz="1200"/>
                  <a:t>OutPort</a:t>
                </a:r>
              </a:p>
            </p:txBody>
          </p:sp>
          <p:cxnSp>
            <p:nvCxnSpPr>
              <p:cNvPr id="99" name="AutoShape 2351"/>
              <p:cNvCxnSpPr>
                <a:cxnSpLocks noChangeShapeType="1"/>
                <a:stCxn id="97" idx="5"/>
                <a:endCxn id="98" idx="0"/>
              </p:cNvCxnSpPr>
              <p:nvPr/>
            </p:nvCxnSpPr>
            <p:spPr bwMode="auto">
              <a:xfrm rot="16200000" flipH="1">
                <a:off x="18275696" y="21168349"/>
                <a:ext cx="201886" cy="222770"/>
              </a:xfrm>
              <a:prstGeom prst="straightConnector1">
                <a:avLst/>
              </a:prstGeom>
              <a:noFill/>
              <a:ln w="9525">
                <a:solidFill>
                  <a:srgbClr val="808080"/>
                </a:solidFill>
                <a:round/>
                <a:headEnd/>
                <a:tailEnd/>
              </a:ln>
            </p:spPr>
          </p:cxnSp>
          <p:sp>
            <p:nvSpPr>
              <p:cNvPr id="100" name="Oval 2353"/>
              <p:cNvSpPr>
                <a:spLocks noChangeArrowheads="1"/>
              </p:cNvSpPr>
              <p:nvPr/>
            </p:nvSpPr>
            <p:spPr bwMode="auto">
              <a:xfrm>
                <a:off x="17400917" y="20288477"/>
                <a:ext cx="454025" cy="358775"/>
              </a:xfrm>
              <a:prstGeom prst="ellipse">
                <a:avLst/>
              </a:prstGeom>
              <a:noFill/>
              <a:ln w="12700">
                <a:solidFill>
                  <a:srgbClr val="808080"/>
                </a:solidFill>
                <a:prstDash val="dash"/>
                <a:round/>
                <a:headEnd/>
                <a:tailEnd/>
              </a:ln>
            </p:spPr>
            <p:txBody>
              <a:bodyPr wrap="none" anchor="ctr"/>
              <a:lstStyle/>
              <a:p>
                <a:endParaRPr lang="ja-JP" altLang="ja-JP"/>
              </a:p>
            </p:txBody>
          </p:sp>
          <p:sp>
            <p:nvSpPr>
              <p:cNvPr id="101" name="Text Box 2354"/>
              <p:cNvSpPr txBox="1">
                <a:spLocks noChangeArrowheads="1"/>
              </p:cNvSpPr>
              <p:nvPr/>
            </p:nvSpPr>
            <p:spPr bwMode="auto">
              <a:xfrm>
                <a:off x="16258228" y="20020189"/>
                <a:ext cx="1036776" cy="276999"/>
              </a:xfrm>
              <a:prstGeom prst="rect">
                <a:avLst/>
              </a:prstGeom>
              <a:noFill/>
              <a:ln w="9525">
                <a:noFill/>
                <a:miter lim="800000"/>
                <a:headEnd/>
                <a:tailEnd/>
              </a:ln>
            </p:spPr>
            <p:txBody>
              <a:bodyPr>
                <a:spAutoFit/>
              </a:bodyPr>
              <a:lstStyle/>
              <a:p>
                <a:r>
                  <a:rPr lang="en-US" altLang="ja-JP" sz="1200"/>
                  <a:t>Service Port</a:t>
                </a:r>
              </a:p>
            </p:txBody>
          </p:sp>
          <p:cxnSp>
            <p:nvCxnSpPr>
              <p:cNvPr id="102" name="AutoShape 2355"/>
              <p:cNvCxnSpPr>
                <a:cxnSpLocks noChangeShapeType="1"/>
                <a:stCxn id="101" idx="3"/>
                <a:endCxn id="100" idx="1"/>
              </p:cNvCxnSpPr>
              <p:nvPr/>
            </p:nvCxnSpPr>
            <p:spPr bwMode="auto">
              <a:xfrm>
                <a:off x="17295004" y="20158689"/>
                <a:ext cx="172403" cy="182329"/>
              </a:xfrm>
              <a:prstGeom prst="straightConnector1">
                <a:avLst/>
              </a:prstGeom>
              <a:noFill/>
              <a:ln w="9525">
                <a:solidFill>
                  <a:srgbClr val="808080"/>
                </a:solidFill>
                <a:round/>
                <a:headEnd/>
                <a:tailEnd/>
              </a:ln>
            </p:spPr>
          </p:cxnSp>
          <p:sp>
            <p:nvSpPr>
              <p:cNvPr id="103" name="Text Box 2356"/>
              <p:cNvSpPr txBox="1">
                <a:spLocks noChangeArrowheads="1"/>
              </p:cNvSpPr>
              <p:nvPr/>
            </p:nvSpPr>
            <p:spPr bwMode="auto">
              <a:xfrm>
                <a:off x="16230055" y="20244027"/>
                <a:ext cx="1107996" cy="230832"/>
              </a:xfrm>
              <a:prstGeom prst="rect">
                <a:avLst/>
              </a:prstGeom>
              <a:noFill/>
              <a:ln w="9525">
                <a:noFill/>
                <a:miter lim="800000"/>
                <a:headEnd/>
                <a:tailEnd/>
              </a:ln>
            </p:spPr>
            <p:txBody>
              <a:bodyPr wrap="none">
                <a:spAutoFit/>
              </a:bodyPr>
              <a:lstStyle/>
              <a:p>
                <a:r>
                  <a:rPr lang="en-US" altLang="ja-JP" sz="900"/>
                  <a:t>(command/status)</a:t>
                </a:r>
              </a:p>
            </p:txBody>
          </p:sp>
          <p:sp>
            <p:nvSpPr>
              <p:cNvPr id="104" name="AutoShape 2357"/>
              <p:cNvSpPr>
                <a:spLocks noChangeArrowheads="1"/>
              </p:cNvSpPr>
              <p:nvPr/>
            </p:nvSpPr>
            <p:spPr bwMode="auto">
              <a:xfrm>
                <a:off x="19528942" y="20761249"/>
                <a:ext cx="525342" cy="503044"/>
              </a:xfrm>
              <a:prstGeom prst="flowChartPreparation">
                <a:avLst/>
              </a:prstGeom>
              <a:solidFill>
                <a:schemeClr val="hlink"/>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05" name="Text Box 2358"/>
              <p:cNvSpPr txBox="1">
                <a:spLocks noChangeArrowheads="1"/>
              </p:cNvSpPr>
              <p:nvPr/>
            </p:nvSpPr>
            <p:spPr bwMode="auto">
              <a:xfrm>
                <a:off x="19472306" y="21621491"/>
                <a:ext cx="640724" cy="276999"/>
              </a:xfrm>
              <a:prstGeom prst="rect">
                <a:avLst/>
              </a:prstGeom>
              <a:noFill/>
              <a:ln w="9525">
                <a:noFill/>
                <a:miter lim="800000"/>
                <a:headEnd/>
                <a:tailEnd/>
              </a:ln>
            </p:spPr>
            <p:txBody>
              <a:bodyPr>
                <a:spAutoFit/>
              </a:bodyPr>
              <a:lstStyle/>
              <a:p>
                <a:r>
                  <a:rPr lang="en-US" altLang="ja-JP" sz="1200"/>
                  <a:t>Logics  </a:t>
                </a:r>
              </a:p>
            </p:txBody>
          </p:sp>
          <p:cxnSp>
            <p:nvCxnSpPr>
              <p:cNvPr id="106" name="AutoShape 2359"/>
              <p:cNvCxnSpPr>
                <a:cxnSpLocks noChangeShapeType="1"/>
                <a:stCxn id="105" idx="0"/>
                <a:endCxn id="104" idx="2"/>
              </p:cNvCxnSpPr>
              <p:nvPr/>
            </p:nvCxnSpPr>
            <p:spPr bwMode="auto">
              <a:xfrm rot="16200000" flipV="1">
                <a:off x="19613548" y="21442371"/>
                <a:ext cx="357199" cy="1042"/>
              </a:xfrm>
              <a:prstGeom prst="straightConnector1">
                <a:avLst/>
              </a:prstGeom>
              <a:noFill/>
              <a:ln w="9525">
                <a:solidFill>
                  <a:srgbClr val="808080"/>
                </a:solidFill>
                <a:round/>
                <a:headEnd/>
                <a:tailEnd/>
              </a:ln>
            </p:spPr>
          </p:cxnSp>
          <p:sp>
            <p:nvSpPr>
              <p:cNvPr id="107" name="Text Box 2360"/>
              <p:cNvSpPr txBox="1">
                <a:spLocks noChangeArrowheads="1"/>
              </p:cNvSpPr>
              <p:nvPr/>
            </p:nvSpPr>
            <p:spPr bwMode="auto">
              <a:xfrm>
                <a:off x="19163909" y="21777103"/>
                <a:ext cx="1327609" cy="261610"/>
              </a:xfrm>
              <a:prstGeom prst="rect">
                <a:avLst/>
              </a:prstGeom>
              <a:noFill/>
              <a:ln w="9525">
                <a:noFill/>
                <a:miter lim="800000"/>
                <a:headEnd/>
                <a:tailEnd/>
              </a:ln>
            </p:spPr>
            <p:txBody>
              <a:bodyPr wrap="none">
                <a:spAutoFit/>
              </a:bodyPr>
              <a:lstStyle/>
              <a:p>
                <a:r>
                  <a:rPr lang="en-US" altLang="ja-JP" sz="1100"/>
                  <a:t>(for data handling)</a:t>
                </a:r>
              </a:p>
            </p:txBody>
          </p:sp>
          <p:sp>
            <p:nvSpPr>
              <p:cNvPr id="108" name="AutoShape 2416"/>
              <p:cNvSpPr>
                <a:spLocks noChangeArrowheads="1"/>
              </p:cNvSpPr>
              <p:nvPr/>
            </p:nvSpPr>
            <p:spPr bwMode="auto">
              <a:xfrm>
                <a:off x="16698553" y="20902839"/>
                <a:ext cx="695135" cy="260350"/>
              </a:xfrm>
              <a:prstGeom prst="rightArrow">
                <a:avLst>
                  <a:gd name="adj1" fmla="val 30769"/>
                  <a:gd name="adj2" fmla="val 90249"/>
                </a:avLst>
              </a:prstGeom>
              <a:solidFill>
                <a:srgbClr val="FF0000">
                  <a:alpha val="59999"/>
                </a:srgbClr>
              </a:solidFill>
              <a:ln w="3175">
                <a:noFill/>
                <a:miter lim="800000"/>
                <a:headEnd/>
                <a:tailEnd/>
              </a:ln>
            </p:spPr>
            <p:txBody>
              <a:bodyPr wrap="none" anchor="ctr"/>
              <a:lstStyle/>
              <a:p>
                <a:endParaRPr lang="ja-JP" altLang="ja-JP"/>
              </a:p>
            </p:txBody>
          </p:sp>
          <p:sp>
            <p:nvSpPr>
              <p:cNvPr id="109" name="Text Box 2419"/>
              <p:cNvSpPr txBox="1">
                <a:spLocks noChangeArrowheads="1"/>
              </p:cNvSpPr>
              <p:nvPr/>
            </p:nvSpPr>
            <p:spPr bwMode="auto">
              <a:xfrm>
                <a:off x="16186429" y="20867809"/>
                <a:ext cx="562975" cy="307777"/>
              </a:xfrm>
              <a:prstGeom prst="rect">
                <a:avLst/>
              </a:prstGeom>
              <a:noFill/>
              <a:ln w="9525">
                <a:noFill/>
                <a:miter lim="800000"/>
                <a:headEnd/>
                <a:tailEnd/>
              </a:ln>
            </p:spPr>
            <p:txBody>
              <a:bodyPr wrap="none">
                <a:spAutoFit/>
              </a:bodyPr>
              <a:lstStyle/>
              <a:p>
                <a:r>
                  <a:rPr lang="en-US" altLang="ja-JP" sz="1400">
                    <a:solidFill>
                      <a:srgbClr val="FF3300"/>
                    </a:solidFill>
                  </a:rPr>
                  <a:t>Data</a:t>
                </a:r>
                <a:endParaRPr lang="en-US" altLang="ja-JP">
                  <a:solidFill>
                    <a:srgbClr val="FF3300"/>
                  </a:solidFill>
                </a:endParaRPr>
              </a:p>
            </p:txBody>
          </p:sp>
          <p:sp>
            <p:nvSpPr>
              <p:cNvPr id="110" name="AutoShape 2426"/>
              <p:cNvSpPr>
                <a:spLocks noChangeArrowheads="1"/>
              </p:cNvSpPr>
              <p:nvPr/>
            </p:nvSpPr>
            <p:spPr bwMode="auto">
              <a:xfrm>
                <a:off x="17910506" y="20902839"/>
                <a:ext cx="739236" cy="260350"/>
              </a:xfrm>
              <a:prstGeom prst="rightArrow">
                <a:avLst>
                  <a:gd name="adj1" fmla="val 30769"/>
                  <a:gd name="adj2" fmla="val 90243"/>
                </a:avLst>
              </a:prstGeom>
              <a:solidFill>
                <a:srgbClr val="FF0000">
                  <a:alpha val="59999"/>
                </a:srgbClr>
              </a:solidFill>
              <a:ln w="3175">
                <a:noFill/>
                <a:miter lim="800000"/>
                <a:headEnd/>
                <a:tailEnd/>
              </a:ln>
            </p:spPr>
            <p:txBody>
              <a:bodyPr wrap="none" anchor="ctr"/>
              <a:lstStyle/>
              <a:p>
                <a:endParaRPr lang="ja-JP" altLang="ja-JP"/>
              </a:p>
            </p:txBody>
          </p:sp>
        </p:grpSp>
        <p:grpSp>
          <p:nvGrpSpPr>
            <p:cNvPr id="8" name="グループ化 531"/>
            <p:cNvGrpSpPr>
              <a:grpSpLocks/>
            </p:cNvGrpSpPr>
            <p:nvPr/>
          </p:nvGrpSpPr>
          <p:grpSpPr bwMode="auto">
            <a:xfrm>
              <a:off x="4781589" y="763551"/>
              <a:ext cx="2674938" cy="2019300"/>
              <a:chOff x="16186429" y="20020189"/>
              <a:chExt cx="2674327" cy="2018524"/>
            </a:xfrm>
          </p:grpSpPr>
          <p:sp>
            <p:nvSpPr>
              <p:cNvPr id="113" name="Rectangle 2340"/>
              <p:cNvSpPr>
                <a:spLocks noChangeArrowheads="1"/>
              </p:cNvSpPr>
              <p:nvPr/>
            </p:nvSpPr>
            <p:spPr bwMode="auto">
              <a:xfrm>
                <a:off x="17970371" y="20904086"/>
                <a:ext cx="217438" cy="249142"/>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14" name="Rectangle 2342"/>
              <p:cNvSpPr>
                <a:spLocks noChangeArrowheads="1"/>
              </p:cNvSpPr>
              <p:nvPr/>
            </p:nvSpPr>
            <p:spPr bwMode="auto">
              <a:xfrm>
                <a:off x="16979998" y="20904086"/>
                <a:ext cx="217438" cy="249142"/>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15" name="Oval 2343"/>
              <p:cNvSpPr>
                <a:spLocks noChangeArrowheads="1"/>
              </p:cNvSpPr>
              <p:nvPr/>
            </p:nvSpPr>
            <p:spPr bwMode="auto">
              <a:xfrm>
                <a:off x="17460901" y="20382000"/>
                <a:ext cx="307905" cy="217403"/>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16" name="Rectangle 2344"/>
              <p:cNvSpPr>
                <a:spLocks noChangeArrowheads="1"/>
              </p:cNvSpPr>
              <p:nvPr/>
            </p:nvSpPr>
            <p:spPr bwMode="auto">
              <a:xfrm>
                <a:off x="17116492" y="20510537"/>
                <a:ext cx="952282" cy="1047347"/>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117" name="Oval 2345"/>
              <p:cNvSpPr>
                <a:spLocks noChangeArrowheads="1"/>
              </p:cNvSpPr>
              <p:nvPr/>
            </p:nvSpPr>
            <p:spPr bwMode="auto">
              <a:xfrm>
                <a:off x="16851642" y="20783777"/>
                <a:ext cx="406400" cy="463550"/>
              </a:xfrm>
              <a:prstGeom prst="ellipse">
                <a:avLst/>
              </a:prstGeom>
              <a:noFill/>
              <a:ln w="12700">
                <a:solidFill>
                  <a:srgbClr val="808080"/>
                </a:solidFill>
                <a:prstDash val="dash"/>
                <a:round/>
                <a:headEnd/>
                <a:tailEnd/>
              </a:ln>
            </p:spPr>
            <p:txBody>
              <a:bodyPr wrap="none" anchor="ctr"/>
              <a:lstStyle/>
              <a:p>
                <a:endParaRPr lang="ja-JP" altLang="ja-JP"/>
              </a:p>
            </p:txBody>
          </p:sp>
          <p:sp>
            <p:nvSpPr>
              <p:cNvPr id="118" name="Text Box 2346"/>
              <p:cNvSpPr txBox="1">
                <a:spLocks noChangeArrowheads="1"/>
              </p:cNvSpPr>
              <p:nvPr/>
            </p:nvSpPr>
            <p:spPr bwMode="auto">
              <a:xfrm>
                <a:off x="16323005" y="21409252"/>
                <a:ext cx="784225" cy="276999"/>
              </a:xfrm>
              <a:prstGeom prst="rect">
                <a:avLst/>
              </a:prstGeom>
              <a:noFill/>
              <a:ln w="9525">
                <a:noFill/>
                <a:miter lim="800000"/>
                <a:headEnd/>
                <a:tailEnd/>
              </a:ln>
            </p:spPr>
            <p:txBody>
              <a:bodyPr>
                <a:spAutoFit/>
              </a:bodyPr>
              <a:lstStyle/>
              <a:p>
                <a:r>
                  <a:rPr lang="en-US" altLang="ja-JP" sz="1200"/>
                  <a:t>InPort</a:t>
                </a:r>
              </a:p>
            </p:txBody>
          </p:sp>
          <p:cxnSp>
            <p:nvCxnSpPr>
              <p:cNvPr id="119" name="AutoShape 2347"/>
              <p:cNvCxnSpPr>
                <a:cxnSpLocks noChangeShapeType="1"/>
                <a:stCxn id="118" idx="0"/>
                <a:endCxn id="117" idx="3"/>
              </p:cNvCxnSpPr>
              <p:nvPr/>
            </p:nvCxnSpPr>
            <p:spPr bwMode="auto">
              <a:xfrm rot="5400000" flipH="1" flipV="1">
                <a:off x="16698233" y="21196327"/>
                <a:ext cx="229810" cy="196040"/>
              </a:xfrm>
              <a:prstGeom prst="straightConnector1">
                <a:avLst/>
              </a:prstGeom>
              <a:noFill/>
              <a:ln w="9525">
                <a:solidFill>
                  <a:srgbClr val="808080"/>
                </a:solidFill>
                <a:round/>
                <a:headEnd/>
                <a:tailEnd/>
              </a:ln>
            </p:spPr>
          </p:cxnSp>
          <p:sp>
            <p:nvSpPr>
              <p:cNvPr id="120" name="Oval 2348"/>
              <p:cNvSpPr>
                <a:spLocks noChangeArrowheads="1"/>
              </p:cNvSpPr>
              <p:nvPr/>
            </p:nvSpPr>
            <p:spPr bwMode="auto">
              <a:xfrm>
                <a:off x="17954955" y="20844102"/>
                <a:ext cx="363538" cy="392113"/>
              </a:xfrm>
              <a:prstGeom prst="ellipse">
                <a:avLst/>
              </a:prstGeom>
              <a:noFill/>
              <a:ln w="12700">
                <a:solidFill>
                  <a:srgbClr val="808080"/>
                </a:solidFill>
                <a:prstDash val="dash"/>
                <a:round/>
                <a:headEnd/>
                <a:tailEnd/>
              </a:ln>
            </p:spPr>
            <p:txBody>
              <a:bodyPr wrap="none" anchor="ctr"/>
              <a:lstStyle/>
              <a:p>
                <a:endParaRPr lang="ja-JP" altLang="ja-JP"/>
              </a:p>
            </p:txBody>
          </p:sp>
          <p:sp>
            <p:nvSpPr>
              <p:cNvPr id="121" name="Text Box 2350"/>
              <p:cNvSpPr txBox="1">
                <a:spLocks noChangeArrowheads="1"/>
              </p:cNvSpPr>
              <p:nvPr/>
            </p:nvSpPr>
            <p:spPr bwMode="auto">
              <a:xfrm>
                <a:off x="18115292" y="21380677"/>
                <a:ext cx="745464" cy="276999"/>
              </a:xfrm>
              <a:prstGeom prst="rect">
                <a:avLst/>
              </a:prstGeom>
              <a:noFill/>
              <a:ln w="9525">
                <a:noFill/>
                <a:miter lim="800000"/>
                <a:headEnd/>
                <a:tailEnd/>
              </a:ln>
            </p:spPr>
            <p:txBody>
              <a:bodyPr>
                <a:spAutoFit/>
              </a:bodyPr>
              <a:lstStyle/>
              <a:p>
                <a:r>
                  <a:rPr lang="en-US" altLang="ja-JP" sz="1200"/>
                  <a:t>OutPort</a:t>
                </a:r>
              </a:p>
            </p:txBody>
          </p:sp>
          <p:cxnSp>
            <p:nvCxnSpPr>
              <p:cNvPr id="122" name="AutoShape 2351"/>
              <p:cNvCxnSpPr>
                <a:cxnSpLocks noChangeShapeType="1"/>
                <a:stCxn id="120" idx="5"/>
                <a:endCxn id="121" idx="0"/>
              </p:cNvCxnSpPr>
              <p:nvPr/>
            </p:nvCxnSpPr>
            <p:spPr bwMode="auto">
              <a:xfrm rot="16200000" flipH="1">
                <a:off x="18275696" y="21168349"/>
                <a:ext cx="201886" cy="222770"/>
              </a:xfrm>
              <a:prstGeom prst="straightConnector1">
                <a:avLst/>
              </a:prstGeom>
              <a:noFill/>
              <a:ln w="9525">
                <a:solidFill>
                  <a:srgbClr val="808080"/>
                </a:solidFill>
                <a:round/>
                <a:headEnd/>
                <a:tailEnd/>
              </a:ln>
            </p:spPr>
          </p:cxnSp>
          <p:sp>
            <p:nvSpPr>
              <p:cNvPr id="123" name="Oval 2353"/>
              <p:cNvSpPr>
                <a:spLocks noChangeArrowheads="1"/>
              </p:cNvSpPr>
              <p:nvPr/>
            </p:nvSpPr>
            <p:spPr bwMode="auto">
              <a:xfrm>
                <a:off x="17400917" y="20288477"/>
                <a:ext cx="454025" cy="358775"/>
              </a:xfrm>
              <a:prstGeom prst="ellipse">
                <a:avLst/>
              </a:prstGeom>
              <a:noFill/>
              <a:ln w="12700">
                <a:solidFill>
                  <a:srgbClr val="808080"/>
                </a:solidFill>
                <a:prstDash val="dash"/>
                <a:round/>
                <a:headEnd/>
                <a:tailEnd/>
              </a:ln>
            </p:spPr>
            <p:txBody>
              <a:bodyPr wrap="none" anchor="ctr"/>
              <a:lstStyle/>
              <a:p>
                <a:endParaRPr lang="ja-JP" altLang="ja-JP"/>
              </a:p>
            </p:txBody>
          </p:sp>
          <p:sp>
            <p:nvSpPr>
              <p:cNvPr id="124" name="Text Box 2354"/>
              <p:cNvSpPr txBox="1">
                <a:spLocks noChangeArrowheads="1"/>
              </p:cNvSpPr>
              <p:nvPr/>
            </p:nvSpPr>
            <p:spPr bwMode="auto">
              <a:xfrm>
                <a:off x="16258228" y="20020189"/>
                <a:ext cx="1036776" cy="276999"/>
              </a:xfrm>
              <a:prstGeom prst="rect">
                <a:avLst/>
              </a:prstGeom>
              <a:noFill/>
              <a:ln w="9525">
                <a:noFill/>
                <a:miter lim="800000"/>
                <a:headEnd/>
                <a:tailEnd/>
              </a:ln>
            </p:spPr>
            <p:txBody>
              <a:bodyPr>
                <a:spAutoFit/>
              </a:bodyPr>
              <a:lstStyle/>
              <a:p>
                <a:r>
                  <a:rPr lang="en-US" altLang="ja-JP" sz="1200"/>
                  <a:t>Service Port</a:t>
                </a:r>
              </a:p>
            </p:txBody>
          </p:sp>
          <p:cxnSp>
            <p:nvCxnSpPr>
              <p:cNvPr id="125" name="AutoShape 2355"/>
              <p:cNvCxnSpPr>
                <a:cxnSpLocks noChangeShapeType="1"/>
                <a:stCxn id="124" idx="3"/>
                <a:endCxn id="123" idx="1"/>
              </p:cNvCxnSpPr>
              <p:nvPr/>
            </p:nvCxnSpPr>
            <p:spPr bwMode="auto">
              <a:xfrm>
                <a:off x="17295004" y="20158689"/>
                <a:ext cx="172403" cy="182329"/>
              </a:xfrm>
              <a:prstGeom prst="straightConnector1">
                <a:avLst/>
              </a:prstGeom>
              <a:noFill/>
              <a:ln w="9525">
                <a:solidFill>
                  <a:srgbClr val="808080"/>
                </a:solidFill>
                <a:round/>
                <a:headEnd/>
                <a:tailEnd/>
              </a:ln>
            </p:spPr>
          </p:cxnSp>
          <p:sp>
            <p:nvSpPr>
              <p:cNvPr id="126" name="Text Box 2356"/>
              <p:cNvSpPr txBox="1">
                <a:spLocks noChangeArrowheads="1"/>
              </p:cNvSpPr>
              <p:nvPr/>
            </p:nvSpPr>
            <p:spPr bwMode="auto">
              <a:xfrm>
                <a:off x="16230055" y="20244027"/>
                <a:ext cx="1107996" cy="230832"/>
              </a:xfrm>
              <a:prstGeom prst="rect">
                <a:avLst/>
              </a:prstGeom>
              <a:noFill/>
              <a:ln w="9525">
                <a:noFill/>
                <a:miter lim="800000"/>
                <a:headEnd/>
                <a:tailEnd/>
              </a:ln>
            </p:spPr>
            <p:txBody>
              <a:bodyPr wrap="none">
                <a:spAutoFit/>
              </a:bodyPr>
              <a:lstStyle/>
              <a:p>
                <a:r>
                  <a:rPr lang="en-US" altLang="ja-JP" sz="900"/>
                  <a:t>(command/status)</a:t>
                </a:r>
              </a:p>
            </p:txBody>
          </p:sp>
          <p:sp>
            <p:nvSpPr>
              <p:cNvPr id="127" name="AutoShape 2357"/>
              <p:cNvSpPr>
                <a:spLocks noChangeArrowheads="1"/>
              </p:cNvSpPr>
              <p:nvPr/>
            </p:nvSpPr>
            <p:spPr bwMode="auto">
              <a:xfrm>
                <a:off x="17346627" y="20775549"/>
                <a:ext cx="525342" cy="503044"/>
              </a:xfrm>
              <a:prstGeom prst="flowChartPreparation">
                <a:avLst/>
              </a:prstGeom>
              <a:solidFill>
                <a:schemeClr val="hlink"/>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28" name="Text Box 2358"/>
              <p:cNvSpPr txBox="1">
                <a:spLocks noChangeArrowheads="1"/>
              </p:cNvSpPr>
              <p:nvPr/>
            </p:nvSpPr>
            <p:spPr bwMode="auto">
              <a:xfrm>
                <a:off x="17396062" y="21621491"/>
                <a:ext cx="640724" cy="276999"/>
              </a:xfrm>
              <a:prstGeom prst="rect">
                <a:avLst/>
              </a:prstGeom>
              <a:noFill/>
              <a:ln w="9525">
                <a:noFill/>
                <a:miter lim="800000"/>
                <a:headEnd/>
                <a:tailEnd/>
              </a:ln>
            </p:spPr>
            <p:txBody>
              <a:bodyPr>
                <a:spAutoFit/>
              </a:bodyPr>
              <a:lstStyle/>
              <a:p>
                <a:r>
                  <a:rPr lang="en-US" altLang="ja-JP" sz="1200"/>
                  <a:t>Logics  </a:t>
                </a:r>
              </a:p>
            </p:txBody>
          </p:sp>
          <p:cxnSp>
            <p:nvCxnSpPr>
              <p:cNvPr id="129" name="AutoShape 2359"/>
              <p:cNvCxnSpPr>
                <a:cxnSpLocks noChangeShapeType="1"/>
                <a:stCxn id="128" idx="0"/>
                <a:endCxn id="127" idx="2"/>
              </p:cNvCxnSpPr>
              <p:nvPr/>
            </p:nvCxnSpPr>
            <p:spPr bwMode="auto">
              <a:xfrm rot="16200000" flipV="1">
                <a:off x="17491842" y="21396909"/>
                <a:ext cx="342414" cy="106750"/>
              </a:xfrm>
              <a:prstGeom prst="straightConnector1">
                <a:avLst/>
              </a:prstGeom>
              <a:noFill/>
              <a:ln w="9525">
                <a:solidFill>
                  <a:srgbClr val="808080"/>
                </a:solidFill>
                <a:round/>
                <a:headEnd/>
                <a:tailEnd/>
              </a:ln>
            </p:spPr>
          </p:cxnSp>
          <p:sp>
            <p:nvSpPr>
              <p:cNvPr id="130" name="Text Box 2360"/>
              <p:cNvSpPr txBox="1">
                <a:spLocks noChangeArrowheads="1"/>
              </p:cNvSpPr>
              <p:nvPr/>
            </p:nvSpPr>
            <p:spPr bwMode="auto">
              <a:xfrm>
                <a:off x="17019320" y="21777103"/>
                <a:ext cx="1327608" cy="261610"/>
              </a:xfrm>
              <a:prstGeom prst="rect">
                <a:avLst/>
              </a:prstGeom>
              <a:noFill/>
              <a:ln w="9525">
                <a:noFill/>
                <a:miter lim="800000"/>
                <a:headEnd/>
                <a:tailEnd/>
              </a:ln>
            </p:spPr>
            <p:txBody>
              <a:bodyPr wrap="none">
                <a:spAutoFit/>
              </a:bodyPr>
              <a:lstStyle/>
              <a:p>
                <a:r>
                  <a:rPr lang="en-US" altLang="ja-JP" sz="1100"/>
                  <a:t>(for data handling)</a:t>
                </a:r>
              </a:p>
            </p:txBody>
          </p:sp>
          <p:sp>
            <p:nvSpPr>
              <p:cNvPr id="131" name="AutoShape 2416"/>
              <p:cNvSpPr>
                <a:spLocks noChangeArrowheads="1"/>
              </p:cNvSpPr>
              <p:nvPr/>
            </p:nvSpPr>
            <p:spPr bwMode="auto">
              <a:xfrm>
                <a:off x="16698553" y="20902839"/>
                <a:ext cx="695135" cy="260350"/>
              </a:xfrm>
              <a:prstGeom prst="rightArrow">
                <a:avLst>
                  <a:gd name="adj1" fmla="val 30769"/>
                  <a:gd name="adj2" fmla="val 90249"/>
                </a:avLst>
              </a:prstGeom>
              <a:solidFill>
                <a:srgbClr val="FF0000">
                  <a:alpha val="59999"/>
                </a:srgbClr>
              </a:solidFill>
              <a:ln w="3175">
                <a:noFill/>
                <a:miter lim="800000"/>
                <a:headEnd/>
                <a:tailEnd/>
              </a:ln>
            </p:spPr>
            <p:txBody>
              <a:bodyPr wrap="none" anchor="ctr"/>
              <a:lstStyle/>
              <a:p>
                <a:endParaRPr lang="ja-JP" altLang="ja-JP"/>
              </a:p>
            </p:txBody>
          </p:sp>
          <p:sp>
            <p:nvSpPr>
              <p:cNvPr id="132" name="Text Box 2419"/>
              <p:cNvSpPr txBox="1">
                <a:spLocks noChangeArrowheads="1"/>
              </p:cNvSpPr>
              <p:nvPr/>
            </p:nvSpPr>
            <p:spPr bwMode="auto">
              <a:xfrm>
                <a:off x="16186429" y="20867809"/>
                <a:ext cx="562975" cy="307777"/>
              </a:xfrm>
              <a:prstGeom prst="rect">
                <a:avLst/>
              </a:prstGeom>
              <a:noFill/>
              <a:ln w="9525">
                <a:noFill/>
                <a:miter lim="800000"/>
                <a:headEnd/>
                <a:tailEnd/>
              </a:ln>
            </p:spPr>
            <p:txBody>
              <a:bodyPr wrap="none">
                <a:spAutoFit/>
              </a:bodyPr>
              <a:lstStyle/>
              <a:p>
                <a:r>
                  <a:rPr lang="en-US" altLang="ja-JP" sz="1400">
                    <a:solidFill>
                      <a:srgbClr val="FF3300"/>
                    </a:solidFill>
                  </a:rPr>
                  <a:t>Data</a:t>
                </a:r>
                <a:endParaRPr lang="en-US" altLang="ja-JP">
                  <a:solidFill>
                    <a:srgbClr val="FF3300"/>
                  </a:solidFill>
                </a:endParaRPr>
              </a:p>
            </p:txBody>
          </p:sp>
          <p:sp>
            <p:nvSpPr>
              <p:cNvPr id="133" name="AutoShape 2426"/>
              <p:cNvSpPr>
                <a:spLocks noChangeArrowheads="1"/>
              </p:cNvSpPr>
              <p:nvPr/>
            </p:nvSpPr>
            <p:spPr bwMode="auto">
              <a:xfrm>
                <a:off x="17910506" y="20902839"/>
                <a:ext cx="739236" cy="260350"/>
              </a:xfrm>
              <a:prstGeom prst="rightArrow">
                <a:avLst>
                  <a:gd name="adj1" fmla="val 30769"/>
                  <a:gd name="adj2" fmla="val 90243"/>
                </a:avLst>
              </a:prstGeom>
              <a:solidFill>
                <a:srgbClr val="FF0000">
                  <a:alpha val="59999"/>
                </a:srgbClr>
              </a:solidFill>
              <a:ln w="3175">
                <a:noFill/>
                <a:miter lim="800000"/>
                <a:headEnd/>
                <a:tailEnd/>
              </a:ln>
            </p:spPr>
            <p:txBody>
              <a:bodyPr wrap="none" anchor="ctr"/>
              <a:lstStyle/>
              <a:p>
                <a:endParaRPr lang="ja-JP" altLang="ja-JP"/>
              </a:p>
            </p:txBody>
          </p:sp>
        </p:grpSp>
        <p:sp>
          <p:nvSpPr>
            <p:cNvPr id="134" name="テキスト ボックス 133"/>
            <p:cNvSpPr txBox="1"/>
            <p:nvPr/>
          </p:nvSpPr>
          <p:spPr>
            <a:xfrm>
              <a:off x="2563785" y="1128681"/>
              <a:ext cx="644728" cy="1200329"/>
            </a:xfrm>
            <a:prstGeom prst="rect">
              <a:avLst/>
            </a:prstGeom>
            <a:noFill/>
          </p:spPr>
          <p:txBody>
            <a:bodyPr wrap="none" rtlCol="0">
              <a:spAutoFit/>
            </a:bodyPr>
            <a:lstStyle/>
            <a:p>
              <a:r>
                <a:rPr kumimoji="1" lang="en-US" altLang="ja-JP" sz="7200" smtClean="0"/>
                <a:t>+</a:t>
              </a:r>
              <a:endParaRPr kumimoji="1" lang="ja-JP" altLang="en-US" sz="7200"/>
            </a:p>
          </p:txBody>
        </p:sp>
        <p:sp>
          <p:nvSpPr>
            <p:cNvPr id="135" name="テキスト ボックス 134"/>
            <p:cNvSpPr txBox="1"/>
            <p:nvPr/>
          </p:nvSpPr>
          <p:spPr>
            <a:xfrm>
              <a:off x="4109837" y="1128681"/>
              <a:ext cx="644728" cy="1200329"/>
            </a:xfrm>
            <a:prstGeom prst="rect">
              <a:avLst/>
            </a:prstGeom>
            <a:noFill/>
          </p:spPr>
          <p:txBody>
            <a:bodyPr wrap="none" rtlCol="0">
              <a:spAutoFit/>
            </a:bodyPr>
            <a:lstStyle/>
            <a:p>
              <a:r>
                <a:rPr kumimoji="1" lang="en-US" altLang="ja-JP" sz="7200" smtClean="0"/>
                <a:t>=</a:t>
              </a:r>
              <a:endParaRPr kumimoji="1" lang="ja-JP" altLang="en-US" sz="7200"/>
            </a:p>
          </p:txBody>
        </p:sp>
      </p:grpSp>
      <p:sp>
        <p:nvSpPr>
          <p:cNvPr id="73" name="日付プレースホルダ 72"/>
          <p:cNvSpPr>
            <a:spLocks noGrp="1"/>
          </p:cNvSpPr>
          <p:nvPr>
            <p:ph type="dt" sz="half" idx="10"/>
          </p:nvPr>
        </p:nvSpPr>
        <p:spPr/>
        <p:txBody>
          <a:bodyPr/>
          <a:lstStyle/>
          <a:p>
            <a:r>
              <a:rPr kumimoji="1" lang="en-US" altLang="ja-JP" smtClean="0"/>
              <a:t>2011-08-03</a:t>
            </a:r>
            <a:endParaRPr kumimoji="1" lang="ja-JP"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mtClean="0"/>
              <a:t>コンポーネント間通信での分類</a:t>
            </a:r>
            <a:endParaRPr kumimoji="1" lang="ja-JP" altLang="en-US"/>
          </a:p>
        </p:txBody>
      </p:sp>
      <p:sp>
        <p:nvSpPr>
          <p:cNvPr id="3" name="コンテンツ プレースホルダ 2"/>
          <p:cNvSpPr>
            <a:spLocks noGrp="1"/>
          </p:cNvSpPr>
          <p:nvPr>
            <p:ph idx="1"/>
          </p:nvPr>
        </p:nvSpPr>
        <p:spPr/>
        <p:txBody>
          <a:bodyPr/>
          <a:lstStyle/>
          <a:p>
            <a:endParaRPr kumimoji="1" lang="en-US" altLang="ja-JP" smtClean="0"/>
          </a:p>
          <a:p>
            <a:endParaRPr lang="en-US" altLang="ja-JP" smtClean="0"/>
          </a:p>
          <a:p>
            <a:endParaRPr kumimoji="1" lang="en-US" altLang="ja-JP" smtClean="0"/>
          </a:p>
          <a:p>
            <a:endParaRPr lang="en-US" altLang="ja-JP" smtClean="0"/>
          </a:p>
          <a:p>
            <a:r>
              <a:rPr lang="en-US" altLang="ja-JP" smtClean="0"/>
              <a:t>Source Type (Gatherer)</a:t>
            </a:r>
          </a:p>
          <a:p>
            <a:r>
              <a:rPr kumimoji="1" lang="en-US" altLang="ja-JP" smtClean="0"/>
              <a:t>Sink Type (Logger, Monitor)</a:t>
            </a:r>
          </a:p>
          <a:p>
            <a:r>
              <a:rPr lang="en-US" altLang="ja-JP" smtClean="0"/>
              <a:t>Dispatcher Type</a:t>
            </a:r>
            <a:endParaRPr kumimoji="1" lang="en-US" altLang="ja-JP" smtClean="0"/>
          </a:p>
        </p:txBody>
      </p:sp>
      <p:sp>
        <p:nvSpPr>
          <p:cNvPr id="4" name="日付プレースホルダ 3"/>
          <p:cNvSpPr>
            <a:spLocks noGrp="1"/>
          </p:cNvSpPr>
          <p:nvPr>
            <p:ph type="dt" sz="half" idx="10"/>
          </p:nvPr>
        </p:nvSpPr>
        <p:spPr/>
        <p:txBody>
          <a:bodyPr/>
          <a:lstStyle/>
          <a:p>
            <a:r>
              <a:rPr kumimoji="1" lang="en-US" altLang="ja-JP" smtClean="0"/>
              <a:t>2011-08-03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2011</a:t>
            </a:r>
            <a:r>
              <a:rPr kumimoji="1" lang="ja-JP" altLang="en-US" smtClean="0"/>
              <a:t>年</a:t>
            </a:r>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9</a:t>
            </a:fld>
            <a:endParaRPr kumimoji="1" lang="ja-JP" altLang="en-US"/>
          </a:p>
        </p:txBody>
      </p:sp>
      <p:grpSp>
        <p:nvGrpSpPr>
          <p:cNvPr id="7" name="グループ化 136"/>
          <p:cNvGrpSpPr/>
          <p:nvPr/>
        </p:nvGrpSpPr>
        <p:grpSpPr>
          <a:xfrm>
            <a:off x="860400" y="2240795"/>
            <a:ext cx="1070642" cy="497083"/>
            <a:chOff x="2957231" y="5263144"/>
            <a:chExt cx="1070642" cy="497083"/>
          </a:xfrm>
        </p:grpSpPr>
        <p:sp>
          <p:nvSpPr>
            <p:cNvPr id="8" name="円/楕円 7"/>
            <p:cNvSpPr/>
            <p:nvPr/>
          </p:nvSpPr>
          <p:spPr>
            <a:xfrm>
              <a:off x="2957231" y="5263144"/>
              <a:ext cx="632652" cy="49708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rgbClr val="92D050"/>
                </a:solidFill>
              </a:endParaRPr>
            </a:p>
          </p:txBody>
        </p:sp>
        <p:sp>
          <p:nvSpPr>
            <p:cNvPr id="9" name="右矢印 8"/>
            <p:cNvSpPr/>
            <p:nvPr/>
          </p:nvSpPr>
          <p:spPr>
            <a:xfrm>
              <a:off x="3645501" y="5454330"/>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138"/>
          <p:cNvGrpSpPr/>
          <p:nvPr/>
        </p:nvGrpSpPr>
        <p:grpSpPr>
          <a:xfrm>
            <a:off x="2905128" y="2240795"/>
            <a:ext cx="1062611" cy="497083"/>
            <a:chOff x="2527272" y="5947169"/>
            <a:chExt cx="1062611" cy="497083"/>
          </a:xfrm>
        </p:grpSpPr>
        <p:sp>
          <p:nvSpPr>
            <p:cNvPr id="11" name="円/楕円 10"/>
            <p:cNvSpPr/>
            <p:nvPr/>
          </p:nvSpPr>
          <p:spPr>
            <a:xfrm>
              <a:off x="2957231" y="5947169"/>
              <a:ext cx="632652" cy="49708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a:off x="2527272" y="6130705"/>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37"/>
          <p:cNvGrpSpPr/>
          <p:nvPr/>
        </p:nvGrpSpPr>
        <p:grpSpPr>
          <a:xfrm>
            <a:off x="4613446" y="2240795"/>
            <a:ext cx="1468313" cy="497083"/>
            <a:chOff x="4783285" y="5254650"/>
            <a:chExt cx="1468313" cy="497083"/>
          </a:xfrm>
        </p:grpSpPr>
        <p:sp>
          <p:nvSpPr>
            <p:cNvPr id="14" name="円/楕円 13"/>
            <p:cNvSpPr/>
            <p:nvPr/>
          </p:nvSpPr>
          <p:spPr>
            <a:xfrm>
              <a:off x="5197487" y="5254650"/>
              <a:ext cx="632652" cy="49708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4783285" y="5466224"/>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a:off x="5869226" y="5446680"/>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39"/>
          <p:cNvGrpSpPr/>
          <p:nvPr/>
        </p:nvGrpSpPr>
        <p:grpSpPr>
          <a:xfrm>
            <a:off x="428596" y="3286124"/>
            <a:ext cx="1457269" cy="497083"/>
            <a:chOff x="4774785" y="5966713"/>
            <a:chExt cx="1457269" cy="497083"/>
          </a:xfrm>
        </p:grpSpPr>
        <p:sp>
          <p:nvSpPr>
            <p:cNvPr id="18" name="円/楕円 17"/>
            <p:cNvSpPr/>
            <p:nvPr/>
          </p:nvSpPr>
          <p:spPr>
            <a:xfrm>
              <a:off x="5185200" y="5966713"/>
              <a:ext cx="632652" cy="49708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a:off x="4774785" y="6100112"/>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9"/>
            <p:cNvSpPr/>
            <p:nvPr/>
          </p:nvSpPr>
          <p:spPr>
            <a:xfrm>
              <a:off x="4774785" y="6236917"/>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右矢印 20"/>
            <p:cNvSpPr/>
            <p:nvPr/>
          </p:nvSpPr>
          <p:spPr>
            <a:xfrm>
              <a:off x="5849682" y="6170642"/>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p:cNvSpPr txBox="1"/>
          <p:nvPr/>
        </p:nvSpPr>
        <p:spPr>
          <a:xfrm>
            <a:off x="714348" y="1857364"/>
            <a:ext cx="1320170" cy="369332"/>
          </a:xfrm>
          <a:prstGeom prst="rect">
            <a:avLst/>
          </a:prstGeom>
          <a:noFill/>
        </p:spPr>
        <p:txBody>
          <a:bodyPr wrap="none" rtlCol="0">
            <a:spAutoFit/>
          </a:bodyPr>
          <a:lstStyle/>
          <a:p>
            <a:r>
              <a:rPr kumimoji="1" lang="en-US" altLang="ja-JP" smtClean="0"/>
              <a:t>Source Type</a:t>
            </a:r>
            <a:endParaRPr kumimoji="1" lang="ja-JP" altLang="en-US"/>
          </a:p>
        </p:txBody>
      </p:sp>
      <p:sp>
        <p:nvSpPr>
          <p:cNvPr id="23" name="テキスト ボックス 22"/>
          <p:cNvSpPr txBox="1"/>
          <p:nvPr/>
        </p:nvSpPr>
        <p:spPr>
          <a:xfrm>
            <a:off x="2971547" y="1893877"/>
            <a:ext cx="1065484" cy="369332"/>
          </a:xfrm>
          <a:prstGeom prst="rect">
            <a:avLst/>
          </a:prstGeom>
          <a:noFill/>
        </p:spPr>
        <p:txBody>
          <a:bodyPr wrap="none" rtlCol="0">
            <a:spAutoFit/>
          </a:bodyPr>
          <a:lstStyle/>
          <a:p>
            <a:r>
              <a:rPr kumimoji="1" lang="en-US" altLang="ja-JP" smtClean="0"/>
              <a:t>Sink Type</a:t>
            </a:r>
            <a:endParaRPr kumimoji="1" lang="ja-JP" altLang="en-US"/>
          </a:p>
        </p:txBody>
      </p:sp>
      <p:sp>
        <p:nvSpPr>
          <p:cNvPr id="24" name="テキスト ボックス 23"/>
          <p:cNvSpPr txBox="1"/>
          <p:nvPr/>
        </p:nvSpPr>
        <p:spPr>
          <a:xfrm>
            <a:off x="4840317" y="1893877"/>
            <a:ext cx="1162369" cy="369332"/>
          </a:xfrm>
          <a:prstGeom prst="rect">
            <a:avLst/>
          </a:prstGeom>
          <a:noFill/>
        </p:spPr>
        <p:txBody>
          <a:bodyPr wrap="none" rtlCol="0">
            <a:spAutoFit/>
          </a:bodyPr>
          <a:lstStyle/>
          <a:p>
            <a:r>
              <a:rPr kumimoji="1" lang="en-US" altLang="ja-JP" smtClean="0"/>
              <a:t>Filter Type</a:t>
            </a:r>
            <a:endParaRPr kumimoji="1" lang="ja-JP" altLang="en-US"/>
          </a:p>
        </p:txBody>
      </p:sp>
      <p:sp>
        <p:nvSpPr>
          <p:cNvPr id="25" name="テキスト ボックス 24"/>
          <p:cNvSpPr txBox="1"/>
          <p:nvPr/>
        </p:nvSpPr>
        <p:spPr>
          <a:xfrm>
            <a:off x="512860" y="2975719"/>
            <a:ext cx="1373005" cy="369332"/>
          </a:xfrm>
          <a:prstGeom prst="rect">
            <a:avLst/>
          </a:prstGeom>
          <a:noFill/>
        </p:spPr>
        <p:txBody>
          <a:bodyPr wrap="none" rtlCol="0">
            <a:spAutoFit/>
          </a:bodyPr>
          <a:lstStyle/>
          <a:p>
            <a:r>
              <a:rPr kumimoji="1" lang="en-US" altLang="ja-JP" smtClean="0"/>
              <a:t>Merger Type</a:t>
            </a:r>
            <a:endParaRPr kumimoji="1" lang="ja-JP" altLang="en-US"/>
          </a:p>
        </p:txBody>
      </p:sp>
      <p:grpSp>
        <p:nvGrpSpPr>
          <p:cNvPr id="35" name="グループ化 34"/>
          <p:cNvGrpSpPr/>
          <p:nvPr/>
        </p:nvGrpSpPr>
        <p:grpSpPr>
          <a:xfrm>
            <a:off x="6572264" y="1857364"/>
            <a:ext cx="1590756" cy="844001"/>
            <a:chOff x="428596" y="2939206"/>
            <a:chExt cx="1590756" cy="844001"/>
          </a:xfrm>
        </p:grpSpPr>
        <p:grpSp>
          <p:nvGrpSpPr>
            <p:cNvPr id="27" name="グループ化 137"/>
            <p:cNvGrpSpPr/>
            <p:nvPr/>
          </p:nvGrpSpPr>
          <p:grpSpPr>
            <a:xfrm>
              <a:off x="428596" y="3286124"/>
              <a:ext cx="1046854" cy="497083"/>
              <a:chOff x="4783285" y="5254650"/>
              <a:chExt cx="1046854" cy="497083"/>
            </a:xfrm>
          </p:grpSpPr>
          <p:sp>
            <p:nvSpPr>
              <p:cNvPr id="28" name="円/楕円 27"/>
              <p:cNvSpPr/>
              <p:nvPr/>
            </p:nvSpPr>
            <p:spPr>
              <a:xfrm>
                <a:off x="5197487" y="5254650"/>
                <a:ext cx="632652" cy="49708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右矢印 28"/>
              <p:cNvSpPr/>
              <p:nvPr/>
            </p:nvSpPr>
            <p:spPr>
              <a:xfrm>
                <a:off x="4783285" y="5466224"/>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テキスト ボックス 30"/>
            <p:cNvSpPr txBox="1"/>
            <p:nvPr/>
          </p:nvSpPr>
          <p:spPr>
            <a:xfrm>
              <a:off x="428596" y="2939206"/>
              <a:ext cx="1590756" cy="369332"/>
            </a:xfrm>
            <a:prstGeom prst="rect">
              <a:avLst/>
            </a:prstGeom>
            <a:noFill/>
          </p:spPr>
          <p:txBody>
            <a:bodyPr wrap="none" rtlCol="0">
              <a:spAutoFit/>
            </a:bodyPr>
            <a:lstStyle/>
            <a:p>
              <a:r>
                <a:rPr kumimoji="1" lang="en-US" altLang="ja-JP" smtClean="0"/>
                <a:t>Dispather Type</a:t>
              </a:r>
              <a:endParaRPr kumimoji="1" lang="ja-JP" altLang="en-US"/>
            </a:p>
          </p:txBody>
        </p:sp>
        <p:sp>
          <p:nvSpPr>
            <p:cNvPr id="33" name="右矢印 32"/>
            <p:cNvSpPr/>
            <p:nvPr/>
          </p:nvSpPr>
          <p:spPr>
            <a:xfrm>
              <a:off x="1571604" y="3429000"/>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右矢印 33"/>
            <p:cNvSpPr/>
            <p:nvPr/>
          </p:nvSpPr>
          <p:spPr>
            <a:xfrm>
              <a:off x="1571604" y="3571876"/>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5.8|11.2|8.2"/>
</p:tagLst>
</file>

<file path=ppt/tags/tag2.xml><?xml version="1.0" encoding="utf-8"?>
<p:tagLst xmlns:a="http://schemas.openxmlformats.org/drawingml/2006/main" xmlns:r="http://schemas.openxmlformats.org/officeDocument/2006/relationships" xmlns:p="http://schemas.openxmlformats.org/presentationml/2006/main">
  <p:tag name="TIMING" val="|25.8|11.2|8.2"/>
</p:tagLst>
</file>

<file path=ppt/tags/tag3.xml><?xml version="1.0" encoding="utf-8"?>
<p:tagLst xmlns:a="http://schemas.openxmlformats.org/drawingml/2006/main" xmlns:r="http://schemas.openxmlformats.org/officeDocument/2006/relationships" xmlns:p="http://schemas.openxmlformats.org/presentationml/2006/main">
  <p:tag name="TIMING" val="|5.9"/>
</p:tagLst>
</file>

<file path=ppt/tags/tag4.xml><?xml version="1.0" encoding="utf-8"?>
<p:tagLst xmlns:a="http://schemas.openxmlformats.org/drawingml/2006/main" xmlns:r="http://schemas.openxmlformats.org/officeDocument/2006/relationships" xmlns:p="http://schemas.openxmlformats.org/presentationml/2006/main">
  <p:tag name="TIMING" val="|25.8|11.2|8.2"/>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algn="ctr">
          <a:defRPr kumimoji="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TotalTime>
  <Words>1512</Words>
  <Application>Microsoft Office PowerPoint</Application>
  <PresentationFormat>画面に合わせる (4:3)</PresentationFormat>
  <Paragraphs>559</Paragraphs>
  <Slides>35</Slides>
  <Notes>7</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35</vt:i4>
      </vt:variant>
    </vt:vector>
  </HeadingPairs>
  <TitlesOfParts>
    <vt:vector size="38" baseType="lpstr">
      <vt:lpstr>Office テーマ</vt:lpstr>
      <vt:lpstr>Image</vt:lpstr>
      <vt:lpstr>Acrobat Document</vt:lpstr>
      <vt:lpstr>DAQ-Middleware概論</vt:lpstr>
      <vt:lpstr>アウトライン</vt:lpstr>
      <vt:lpstr>スライド 3</vt:lpstr>
      <vt:lpstr>背景、構想</vt:lpstr>
      <vt:lpstr>DAQ-Middleware (1)</vt:lpstr>
      <vt:lpstr>DAQ-Middleware (2)</vt:lpstr>
      <vt:lpstr>基本DAQモデル</vt:lpstr>
      <vt:lpstr>DAQコンポーネント</vt:lpstr>
      <vt:lpstr>コンポーネント間通信での分類</vt:lpstr>
      <vt:lpstr>DAQコンポーネント 構成例(1)</vt:lpstr>
      <vt:lpstr>DAQコンポーネント構成例 (2) ネットワーク透過性</vt:lpstr>
      <vt:lpstr>DAQコンポーネント特徴のまとめ</vt:lpstr>
      <vt:lpstr>DaqOperator</vt:lpstr>
      <vt:lpstr>基本DAQモデル</vt:lpstr>
      <vt:lpstr>スライド 15</vt:lpstr>
      <vt:lpstr>J-PARC MLF中性子実験での 使用状況</vt:lpstr>
      <vt:lpstr>J-PARC/MLF 中性子 検出器・リードアウトモジュール</vt:lpstr>
      <vt:lpstr>MLF中性子用DAQコンポーネント群</vt:lpstr>
      <vt:lpstr>スライド 19</vt:lpstr>
      <vt:lpstr>ILC CCD Vertexでの状況</vt:lpstr>
      <vt:lpstr>福井大学</vt:lpstr>
      <vt:lpstr>スライド 22</vt:lpstr>
      <vt:lpstr>DAQ-Middlewareの歴史</vt:lpstr>
      <vt:lpstr>開発体制</vt:lpstr>
      <vt:lpstr>学会発表、展示会等</vt:lpstr>
      <vt:lpstr>スライド 26</vt:lpstr>
      <vt:lpstr>性能測定 (Ethernet)</vt:lpstr>
      <vt:lpstr>性能測定 (Loopback)</vt:lpstr>
      <vt:lpstr>スライド 29</vt:lpstr>
      <vt:lpstr>開発に必要なプログラミング技能</vt:lpstr>
      <vt:lpstr>開発環境</vt:lpstr>
      <vt:lpstr>ドキュメンテーション</vt:lpstr>
      <vt:lpstr>関連文献</vt:lpstr>
      <vt:lpstr>実習環境準備状況確認</vt:lpstr>
      <vt:lpstr>和田さんのトークの部分</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ILCバーテックスうちあわせ</dc:title>
  <dc:creator> </dc:creator>
  <cp:lastModifiedBy> </cp:lastModifiedBy>
  <cp:revision>115</cp:revision>
  <dcterms:created xsi:type="dcterms:W3CDTF">2010-04-09T05:47:49Z</dcterms:created>
  <dcterms:modified xsi:type="dcterms:W3CDTF">2011-08-02T23:39:03Z</dcterms:modified>
</cp:coreProperties>
</file>