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312" r:id="rId3"/>
    <p:sldId id="274" r:id="rId4"/>
    <p:sldId id="311" r:id="rId5"/>
    <p:sldId id="275" r:id="rId6"/>
    <p:sldId id="276" r:id="rId7"/>
    <p:sldId id="302" r:id="rId8"/>
    <p:sldId id="273" r:id="rId9"/>
    <p:sldId id="277" r:id="rId10"/>
    <p:sldId id="301" r:id="rId11"/>
    <p:sldId id="272" r:id="rId12"/>
    <p:sldId id="278" r:id="rId13"/>
    <p:sldId id="279" r:id="rId14"/>
    <p:sldId id="290" r:id="rId15"/>
    <p:sldId id="280" r:id="rId16"/>
    <p:sldId id="281" r:id="rId17"/>
    <p:sldId id="282" r:id="rId18"/>
    <p:sldId id="288" r:id="rId19"/>
    <p:sldId id="283" r:id="rId20"/>
    <p:sldId id="289" r:id="rId21"/>
    <p:sldId id="262" r:id="rId22"/>
    <p:sldId id="258" r:id="rId23"/>
    <p:sldId id="263" r:id="rId24"/>
    <p:sldId id="285" r:id="rId25"/>
    <p:sldId id="299" r:id="rId26"/>
    <p:sldId id="287" r:id="rId27"/>
    <p:sldId id="261" r:id="rId28"/>
    <p:sldId id="259" r:id="rId29"/>
    <p:sldId id="284" r:id="rId30"/>
    <p:sldId id="260" r:id="rId31"/>
    <p:sldId id="286" r:id="rId32"/>
    <p:sldId id="264" r:id="rId33"/>
    <p:sldId id="291" r:id="rId34"/>
    <p:sldId id="267" r:id="rId35"/>
    <p:sldId id="268" r:id="rId36"/>
    <p:sldId id="269" r:id="rId37"/>
    <p:sldId id="270" r:id="rId38"/>
    <p:sldId id="293" r:id="rId39"/>
    <p:sldId id="294" r:id="rId40"/>
    <p:sldId id="295" r:id="rId41"/>
    <p:sldId id="304" r:id="rId42"/>
    <p:sldId id="309" r:id="rId43"/>
    <p:sldId id="305" r:id="rId44"/>
    <p:sldId id="296" r:id="rId45"/>
    <p:sldId id="298" r:id="rId46"/>
    <p:sldId id="297" r:id="rId47"/>
    <p:sldId id="308" r:id="rId48"/>
    <p:sldId id="303" r:id="rId49"/>
    <p:sldId id="310" r:id="rId5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78" y="-2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0780C0-1B05-43A3-AFEB-81DF488DEAD1}" type="datetimeFigureOut">
              <a:rPr kumimoji="1" lang="ja-JP" altLang="en-US" smtClean="0"/>
              <a:pPr/>
              <a:t>2011/8/2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BD15F3-201E-4120-B843-01CD781BD67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noTextEdit="1"/>
          </p:cNvSpPr>
          <p:nvPr>
            <p:ph type="sldImg"/>
          </p:nvPr>
        </p:nvSpPr>
        <p:spPr>
          <a:ln/>
        </p:spPr>
      </p:sp>
      <p:sp>
        <p:nvSpPr>
          <p:cNvPr id="41987" name="ノート プレースホルダ 2"/>
          <p:cNvSpPr>
            <a:spLocks noGrp="1"/>
          </p:cNvSpPr>
          <p:nvPr>
            <p:ph type="body" idx="1"/>
          </p:nvPr>
        </p:nvSpPr>
        <p:spPr>
          <a:noFill/>
          <a:ln/>
        </p:spPr>
        <p:txBody>
          <a:bodyPr/>
          <a:lstStyle/>
          <a:p>
            <a:pPr eaLnBrk="1" hangingPunct="1">
              <a:spcBef>
                <a:spcPct val="0"/>
              </a:spcBef>
            </a:pPr>
            <a:endParaRPr lang="en-US" altLang="ja-JP" smtClean="0"/>
          </a:p>
          <a:p>
            <a:pPr eaLnBrk="1" hangingPunct="1">
              <a:spcBef>
                <a:spcPct val="0"/>
              </a:spcBef>
            </a:pPr>
            <a:endParaRPr lang="ja-JP" altLang="en-US" smtClean="0"/>
          </a:p>
        </p:txBody>
      </p:sp>
      <p:sp>
        <p:nvSpPr>
          <p:cNvPr id="41988" name="スライド番号プレースホルダ 3"/>
          <p:cNvSpPr>
            <a:spLocks noGrp="1"/>
          </p:cNvSpPr>
          <p:nvPr>
            <p:ph type="sldNum" sz="quarter" idx="5"/>
          </p:nvPr>
        </p:nvSpPr>
        <p:spPr>
          <a:noFill/>
        </p:spPr>
        <p:txBody>
          <a:bodyPr/>
          <a:lstStyle/>
          <a:p>
            <a:fld id="{77C409EF-2EC7-458F-8E0F-F7488B13644D}" type="slidenum">
              <a:rPr lang="en-US" altLang="ja-JP" smtClean="0"/>
              <a:pPr/>
              <a:t>5</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2011-08-04</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7" name="スライド番号プレースホルダ 6"/>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2011-08-04</a:t>
            </a:r>
            <a:endParaRPr kumimoji="1" lang="ja-JP" altLang="en-US"/>
          </a:p>
        </p:txBody>
      </p:sp>
      <p:sp>
        <p:nvSpPr>
          <p:cNvPr id="8" name="フッター プレースホルダ 7"/>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9" name="スライド番号プレースホルダ 8"/>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2011-08-04</a:t>
            </a:r>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2011-08-04</a:t>
            </a:r>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4" name="スライド番号プレースホルダ 3"/>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2011-08-04</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7" name="スライド番号プレースホルダ 6"/>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2011-08-04</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7" name="スライド番号プレースホルダ 6"/>
          <p:cNvSpPr>
            <a:spLocks noGrp="1"/>
          </p:cNvSpPr>
          <p:nvPr>
            <p:ph type="sldNum" sz="quarter" idx="12"/>
          </p:nvPr>
        </p:nvSpPr>
        <p:spPr/>
        <p:txBody>
          <a:bodyPr/>
          <a:lstStyle/>
          <a:p>
            <a:fld id="{7DF8B0C0-FBA4-4A0F-8398-BC9ECAB23A20}"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2011-08-04</a:t>
            </a:r>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F8B0C0-FBA4-4A0F-8398-BC9ECAB23A2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daqmw.kek.jp/docs/DAQ-Middleware-1.1.0-DevManual.pdf" TargetMode="External"/><Relationship Id="rId2" Type="http://schemas.openxmlformats.org/officeDocument/2006/relationships/hyperlink" Target="http://daqmw.kek.jp/docs/DAQ-Middleware-1.0.0-Tech.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cons.org/cracauer/cstream.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3.wmf"/><Relationship Id="rId5"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412776"/>
            <a:ext cx="7772400" cy="1470025"/>
          </a:xfrm>
        </p:spPr>
        <p:txBody>
          <a:bodyPr/>
          <a:lstStyle/>
          <a:p>
            <a:r>
              <a:rPr kumimoji="1" lang="en-US" altLang="ja-JP" smtClean="0"/>
              <a:t>DAQ-Middleware</a:t>
            </a:r>
            <a:r>
              <a:rPr kumimoji="1" lang="ja-JP" altLang="en-US" smtClean="0"/>
              <a:t>講習会</a:t>
            </a:r>
            <a:r>
              <a:rPr kumimoji="1" lang="en-US" altLang="ja-JP" smtClean="0"/>
              <a:t/>
            </a:r>
            <a:br>
              <a:rPr kumimoji="1" lang="en-US" altLang="ja-JP" smtClean="0"/>
            </a:br>
            <a:r>
              <a:rPr kumimoji="1" lang="en-US" altLang="ja-JP" smtClean="0"/>
              <a:t>DAQ</a:t>
            </a:r>
            <a:r>
              <a:rPr lang="ja-JP" altLang="en-US" smtClean="0"/>
              <a:t>コンポーネント開発</a:t>
            </a:r>
            <a:endParaRPr kumimoji="1" lang="ja-JP" altLang="en-US"/>
          </a:p>
        </p:txBody>
      </p:sp>
      <p:sp>
        <p:nvSpPr>
          <p:cNvPr id="3" name="サブタイトル 2"/>
          <p:cNvSpPr>
            <a:spLocks noGrp="1"/>
          </p:cNvSpPr>
          <p:nvPr>
            <p:ph type="subTitle" idx="1"/>
          </p:nvPr>
        </p:nvSpPr>
        <p:spPr>
          <a:xfrm>
            <a:off x="1371600" y="3429000"/>
            <a:ext cx="6400800" cy="1752600"/>
          </a:xfrm>
        </p:spPr>
        <p:txBody>
          <a:bodyPr/>
          <a:lstStyle/>
          <a:p>
            <a:r>
              <a:rPr kumimoji="1" lang="ja-JP" altLang="en-US" smtClean="0">
                <a:solidFill>
                  <a:schemeClr val="tx1"/>
                </a:solidFill>
              </a:rPr>
              <a:t>千代浩司</a:t>
            </a:r>
            <a:endParaRPr kumimoji="1" lang="en-US" altLang="ja-JP" smtClean="0">
              <a:solidFill>
                <a:schemeClr val="tx1"/>
              </a:solidFill>
            </a:endParaRPr>
          </a:p>
          <a:p>
            <a:r>
              <a:rPr lang="ja-JP" altLang="en-US" smtClean="0">
                <a:solidFill>
                  <a:schemeClr val="tx1"/>
                </a:solidFill>
              </a:rPr>
              <a:t>高エネルギー加速器研究機構</a:t>
            </a:r>
            <a:endParaRPr lang="en-US" altLang="ja-JP" smtClean="0">
              <a:solidFill>
                <a:schemeClr val="tx1"/>
              </a:solidFill>
            </a:endParaRPr>
          </a:p>
          <a:p>
            <a:r>
              <a:rPr kumimoji="1" lang="ja-JP" altLang="en-US" smtClean="0">
                <a:solidFill>
                  <a:schemeClr val="tx1"/>
                </a:solidFill>
              </a:rPr>
              <a:t>素粒子原子核研究所</a:t>
            </a:r>
            <a:endParaRPr kumimoji="1" lang="ja-JP" altLang="en-US">
              <a:solidFill>
                <a:schemeClr val="tx1"/>
              </a:solidFill>
            </a:endParaRPr>
          </a:p>
        </p:txBody>
      </p:sp>
      <p:sp>
        <p:nvSpPr>
          <p:cNvPr id="5" name="日付プレースホルダ 4"/>
          <p:cNvSpPr>
            <a:spLocks noGrp="1"/>
          </p:cNvSpPr>
          <p:nvPr>
            <p:ph type="dt" sz="half" idx="10"/>
          </p:nvPr>
        </p:nvSpPr>
        <p:spPr/>
        <p:txBody>
          <a:bodyPr/>
          <a:lstStyle/>
          <a:p>
            <a:r>
              <a:rPr kumimoji="1" lang="en-US" altLang="ja-JP" smtClean="0"/>
              <a:t>2011-08-04</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a:t>
            </a:fld>
            <a:endParaRPr kumimoji="1" lang="ja-JP" altLang="en-US"/>
          </a:p>
        </p:txBody>
      </p:sp>
      <p:sp>
        <p:nvSpPr>
          <p:cNvPr id="7" name="フッター プレースホルダ 6"/>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コンポーネント状態遷移</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10</a:t>
            </a:fld>
            <a:endParaRPr kumimoji="1" lang="ja-JP" altLang="en-US"/>
          </a:p>
        </p:txBody>
      </p:sp>
      <p:grpSp>
        <p:nvGrpSpPr>
          <p:cNvPr id="7" name="Group 30"/>
          <p:cNvGrpSpPr>
            <a:grpSpLocks/>
          </p:cNvGrpSpPr>
          <p:nvPr/>
        </p:nvGrpSpPr>
        <p:grpSpPr bwMode="auto">
          <a:xfrm>
            <a:off x="323528" y="1628800"/>
            <a:ext cx="5545644" cy="4286280"/>
            <a:chOff x="930" y="1071"/>
            <a:chExt cx="3743" cy="2893"/>
          </a:xfrm>
        </p:grpSpPr>
        <p:sp>
          <p:nvSpPr>
            <p:cNvPr id="8" name="Rectangle 5"/>
            <p:cNvSpPr>
              <a:spLocks noChangeArrowheads="1"/>
            </p:cNvSpPr>
            <p:nvPr/>
          </p:nvSpPr>
          <p:spPr bwMode="auto">
            <a:xfrm>
              <a:off x="975" y="1071"/>
              <a:ext cx="3493" cy="413"/>
            </a:xfrm>
            <a:prstGeom prst="rect">
              <a:avLst/>
            </a:prstGeom>
            <a:solidFill>
              <a:srgbClr val="FFFF99"/>
            </a:solidFill>
            <a:ln w="9525">
              <a:noFill/>
              <a:miter lim="800000"/>
              <a:headEnd/>
              <a:tailEnd/>
            </a:ln>
            <a:effectLst/>
          </p:spPr>
          <p:txBody>
            <a:bodyPr wrap="none" anchor="ctr"/>
            <a:lstStyle/>
            <a:p>
              <a:endParaRPr lang="ja-JP" altLang="en-US"/>
            </a:p>
          </p:txBody>
        </p:sp>
        <p:sp>
          <p:nvSpPr>
            <p:cNvPr id="9" name="Rectangle 6"/>
            <p:cNvSpPr>
              <a:spLocks noChangeArrowheads="1"/>
            </p:cNvSpPr>
            <p:nvPr/>
          </p:nvSpPr>
          <p:spPr bwMode="auto">
            <a:xfrm>
              <a:off x="975" y="1898"/>
              <a:ext cx="3493" cy="413"/>
            </a:xfrm>
            <a:prstGeom prst="rect">
              <a:avLst/>
            </a:prstGeom>
            <a:solidFill>
              <a:srgbClr val="FFFF00"/>
            </a:solidFill>
            <a:ln w="9525">
              <a:noFill/>
              <a:miter lim="800000"/>
              <a:headEnd/>
              <a:tailEnd/>
            </a:ln>
            <a:effectLst/>
          </p:spPr>
          <p:txBody>
            <a:bodyPr wrap="none" anchor="ctr"/>
            <a:lstStyle/>
            <a:p>
              <a:endParaRPr lang="ja-JP" altLang="en-US"/>
            </a:p>
          </p:txBody>
        </p:sp>
        <p:sp>
          <p:nvSpPr>
            <p:cNvPr id="10" name="Rectangle 7"/>
            <p:cNvSpPr>
              <a:spLocks noChangeArrowheads="1"/>
            </p:cNvSpPr>
            <p:nvPr/>
          </p:nvSpPr>
          <p:spPr bwMode="auto">
            <a:xfrm>
              <a:off x="975" y="2723"/>
              <a:ext cx="3493" cy="414"/>
            </a:xfrm>
            <a:prstGeom prst="rect">
              <a:avLst/>
            </a:prstGeom>
            <a:solidFill>
              <a:schemeClr val="accent1"/>
            </a:solidFill>
            <a:ln w="9525">
              <a:noFill/>
              <a:miter lim="800000"/>
              <a:headEnd/>
              <a:tailEnd/>
            </a:ln>
            <a:effectLst/>
          </p:spPr>
          <p:txBody>
            <a:bodyPr wrap="none" anchor="ctr"/>
            <a:lstStyle/>
            <a:p>
              <a:endParaRPr lang="ja-JP" altLang="en-US"/>
            </a:p>
          </p:txBody>
        </p:sp>
        <p:sp>
          <p:nvSpPr>
            <p:cNvPr id="11" name="Rectangle 8"/>
            <p:cNvSpPr>
              <a:spLocks noChangeArrowheads="1"/>
            </p:cNvSpPr>
            <p:nvPr/>
          </p:nvSpPr>
          <p:spPr bwMode="auto">
            <a:xfrm>
              <a:off x="975" y="3550"/>
              <a:ext cx="3493" cy="413"/>
            </a:xfrm>
            <a:prstGeom prst="rect">
              <a:avLst/>
            </a:prstGeom>
            <a:solidFill>
              <a:srgbClr val="FFCCFF"/>
            </a:solidFill>
            <a:ln w="9525">
              <a:noFill/>
              <a:miter lim="800000"/>
              <a:headEnd/>
              <a:tailEnd/>
            </a:ln>
            <a:effectLst/>
          </p:spPr>
          <p:txBody>
            <a:bodyPr wrap="none" anchor="ctr"/>
            <a:lstStyle/>
            <a:p>
              <a:endParaRPr lang="ja-JP" altLang="en-US"/>
            </a:p>
          </p:txBody>
        </p:sp>
        <p:sp>
          <p:nvSpPr>
            <p:cNvPr id="12" name="Text Box 9"/>
            <p:cNvSpPr txBox="1">
              <a:spLocks noChangeArrowheads="1"/>
            </p:cNvSpPr>
            <p:nvPr/>
          </p:nvSpPr>
          <p:spPr bwMode="auto">
            <a:xfrm>
              <a:off x="1088" y="1170"/>
              <a:ext cx="793" cy="250"/>
            </a:xfrm>
            <a:prstGeom prst="rect">
              <a:avLst/>
            </a:prstGeom>
            <a:noFill/>
            <a:ln w="9525">
              <a:noFill/>
              <a:miter lim="800000"/>
              <a:headEnd/>
              <a:tailEnd/>
            </a:ln>
            <a:effectLst/>
          </p:spPr>
          <p:txBody>
            <a:bodyPr wrap="none">
              <a:spAutoFit/>
            </a:bodyPr>
            <a:lstStyle/>
            <a:p>
              <a:r>
                <a:rPr lang="en-US" altLang="ja-JP" b="1" i="1"/>
                <a:t>LOADED</a:t>
              </a:r>
            </a:p>
          </p:txBody>
        </p:sp>
        <p:sp>
          <p:nvSpPr>
            <p:cNvPr id="13" name="Text Box 10"/>
            <p:cNvSpPr txBox="1">
              <a:spLocks noChangeArrowheads="1"/>
            </p:cNvSpPr>
            <p:nvPr/>
          </p:nvSpPr>
          <p:spPr bwMode="auto">
            <a:xfrm>
              <a:off x="930" y="1979"/>
              <a:ext cx="1193" cy="250"/>
            </a:xfrm>
            <a:prstGeom prst="rect">
              <a:avLst/>
            </a:prstGeom>
            <a:noFill/>
            <a:ln w="9525">
              <a:noFill/>
              <a:miter lim="800000"/>
              <a:headEnd/>
              <a:tailEnd/>
            </a:ln>
            <a:effectLst/>
          </p:spPr>
          <p:txBody>
            <a:bodyPr wrap="none">
              <a:spAutoFit/>
            </a:bodyPr>
            <a:lstStyle/>
            <a:p>
              <a:r>
                <a:rPr lang="en-US" altLang="ja-JP" b="1" i="1"/>
                <a:t>CONFIGURED</a:t>
              </a:r>
            </a:p>
          </p:txBody>
        </p:sp>
        <p:sp>
          <p:nvSpPr>
            <p:cNvPr id="14" name="Text Box 11"/>
            <p:cNvSpPr txBox="1">
              <a:spLocks noChangeArrowheads="1"/>
            </p:cNvSpPr>
            <p:nvPr/>
          </p:nvSpPr>
          <p:spPr bwMode="auto">
            <a:xfrm>
              <a:off x="1088" y="2824"/>
              <a:ext cx="864" cy="250"/>
            </a:xfrm>
            <a:prstGeom prst="rect">
              <a:avLst/>
            </a:prstGeom>
            <a:noFill/>
            <a:ln w="9525">
              <a:noFill/>
              <a:miter lim="800000"/>
              <a:headEnd/>
              <a:tailEnd/>
            </a:ln>
            <a:effectLst/>
          </p:spPr>
          <p:txBody>
            <a:bodyPr wrap="none">
              <a:spAutoFit/>
            </a:bodyPr>
            <a:lstStyle/>
            <a:p>
              <a:r>
                <a:rPr lang="en-US" altLang="ja-JP" b="1" i="1"/>
                <a:t>RUNNING</a:t>
              </a:r>
            </a:p>
          </p:txBody>
        </p:sp>
        <p:sp>
          <p:nvSpPr>
            <p:cNvPr id="15" name="Text Box 12"/>
            <p:cNvSpPr txBox="1">
              <a:spLocks noChangeArrowheads="1"/>
            </p:cNvSpPr>
            <p:nvPr/>
          </p:nvSpPr>
          <p:spPr bwMode="auto">
            <a:xfrm>
              <a:off x="1088" y="3650"/>
              <a:ext cx="785" cy="250"/>
            </a:xfrm>
            <a:prstGeom prst="rect">
              <a:avLst/>
            </a:prstGeom>
            <a:noFill/>
            <a:ln w="9525">
              <a:noFill/>
              <a:miter lim="800000"/>
              <a:headEnd/>
              <a:tailEnd/>
            </a:ln>
            <a:effectLst/>
          </p:spPr>
          <p:txBody>
            <a:bodyPr wrap="none">
              <a:spAutoFit/>
            </a:bodyPr>
            <a:lstStyle/>
            <a:p>
              <a:r>
                <a:rPr lang="en-US" altLang="ja-JP" b="1" i="1"/>
                <a:t>PAUSED</a:t>
              </a:r>
            </a:p>
          </p:txBody>
        </p:sp>
        <p:sp>
          <p:nvSpPr>
            <p:cNvPr id="16" name="Rectangle 13"/>
            <p:cNvSpPr>
              <a:spLocks noChangeArrowheads="1"/>
            </p:cNvSpPr>
            <p:nvPr/>
          </p:nvSpPr>
          <p:spPr bwMode="auto">
            <a:xfrm>
              <a:off x="2102" y="1898"/>
              <a:ext cx="1202" cy="413"/>
            </a:xfrm>
            <a:prstGeom prst="rect">
              <a:avLst/>
            </a:prstGeom>
            <a:noFill/>
            <a:ln w="38100">
              <a:solidFill>
                <a:schemeClr val="tx1"/>
              </a:solidFill>
              <a:miter lim="800000"/>
              <a:headEnd/>
              <a:tailEnd/>
            </a:ln>
            <a:effectLst/>
          </p:spPr>
          <p:txBody>
            <a:bodyPr wrap="none" anchor="ctr"/>
            <a:lstStyle/>
            <a:p>
              <a:pPr algn="ctr"/>
              <a:r>
                <a:rPr lang="en-US" altLang="ja-JP" b="1">
                  <a:solidFill>
                    <a:srgbClr val="CC3300"/>
                  </a:solidFill>
                </a:rPr>
                <a:t>daq_dummy()</a:t>
              </a:r>
            </a:p>
          </p:txBody>
        </p:sp>
        <p:sp>
          <p:nvSpPr>
            <p:cNvPr id="17" name="Rectangle 14"/>
            <p:cNvSpPr>
              <a:spLocks noChangeArrowheads="1"/>
            </p:cNvSpPr>
            <p:nvPr/>
          </p:nvSpPr>
          <p:spPr bwMode="auto">
            <a:xfrm>
              <a:off x="2102" y="1071"/>
              <a:ext cx="1202" cy="413"/>
            </a:xfrm>
            <a:prstGeom prst="rect">
              <a:avLst/>
            </a:prstGeom>
            <a:noFill/>
            <a:ln w="38100">
              <a:solidFill>
                <a:schemeClr val="tx1"/>
              </a:solidFill>
              <a:miter lim="800000"/>
              <a:headEnd/>
              <a:tailEnd/>
            </a:ln>
            <a:effectLst/>
          </p:spPr>
          <p:txBody>
            <a:bodyPr wrap="none" anchor="ctr"/>
            <a:lstStyle/>
            <a:p>
              <a:pPr algn="ctr"/>
              <a:r>
                <a:rPr lang="en-US" altLang="ja-JP" b="1">
                  <a:solidFill>
                    <a:srgbClr val="CC3300"/>
                  </a:solidFill>
                </a:rPr>
                <a:t>daq_dummy()</a:t>
              </a:r>
            </a:p>
          </p:txBody>
        </p:sp>
        <p:sp>
          <p:nvSpPr>
            <p:cNvPr id="18" name="Rectangle 15"/>
            <p:cNvSpPr>
              <a:spLocks noChangeArrowheads="1"/>
            </p:cNvSpPr>
            <p:nvPr/>
          </p:nvSpPr>
          <p:spPr bwMode="auto">
            <a:xfrm>
              <a:off x="2102" y="2724"/>
              <a:ext cx="1202" cy="413"/>
            </a:xfrm>
            <a:prstGeom prst="rect">
              <a:avLst/>
            </a:prstGeom>
            <a:noFill/>
            <a:ln w="38100">
              <a:solidFill>
                <a:schemeClr val="tx1"/>
              </a:solidFill>
              <a:miter lim="800000"/>
              <a:headEnd/>
              <a:tailEnd/>
            </a:ln>
            <a:effectLst/>
          </p:spPr>
          <p:txBody>
            <a:bodyPr wrap="none" anchor="ctr"/>
            <a:lstStyle/>
            <a:p>
              <a:pPr algn="ctr"/>
              <a:r>
                <a:rPr lang="en-US" altLang="ja-JP" b="1">
                  <a:solidFill>
                    <a:srgbClr val="CC3300"/>
                  </a:solidFill>
                </a:rPr>
                <a:t>daq_run()</a:t>
              </a:r>
            </a:p>
          </p:txBody>
        </p:sp>
        <p:sp>
          <p:nvSpPr>
            <p:cNvPr id="19" name="Rectangle 16"/>
            <p:cNvSpPr>
              <a:spLocks noChangeArrowheads="1"/>
            </p:cNvSpPr>
            <p:nvPr/>
          </p:nvSpPr>
          <p:spPr bwMode="auto">
            <a:xfrm>
              <a:off x="2102" y="3551"/>
              <a:ext cx="1202" cy="413"/>
            </a:xfrm>
            <a:prstGeom prst="rect">
              <a:avLst/>
            </a:prstGeom>
            <a:noFill/>
            <a:ln w="38100">
              <a:solidFill>
                <a:schemeClr val="tx1"/>
              </a:solidFill>
              <a:miter lim="800000"/>
              <a:headEnd/>
              <a:tailEnd/>
            </a:ln>
            <a:effectLst/>
          </p:spPr>
          <p:txBody>
            <a:bodyPr wrap="none" anchor="ctr"/>
            <a:lstStyle/>
            <a:p>
              <a:pPr algn="ctr"/>
              <a:r>
                <a:rPr lang="en-US" altLang="ja-JP" b="1">
                  <a:solidFill>
                    <a:srgbClr val="CC3300"/>
                  </a:solidFill>
                </a:rPr>
                <a:t>daq_dummy()</a:t>
              </a:r>
            </a:p>
          </p:txBody>
        </p:sp>
        <p:sp>
          <p:nvSpPr>
            <p:cNvPr id="20" name="Text Box 17"/>
            <p:cNvSpPr txBox="1">
              <a:spLocks noChangeArrowheads="1"/>
            </p:cNvSpPr>
            <p:nvPr/>
          </p:nvSpPr>
          <p:spPr bwMode="auto">
            <a:xfrm>
              <a:off x="1020" y="1479"/>
              <a:ext cx="1325" cy="442"/>
            </a:xfrm>
            <a:prstGeom prst="rect">
              <a:avLst/>
            </a:prstGeom>
            <a:noFill/>
            <a:ln w="9525">
              <a:noFill/>
              <a:miter lim="800000"/>
              <a:headEnd/>
              <a:tailEnd/>
            </a:ln>
            <a:effectLst/>
          </p:spPr>
          <p:txBody>
            <a:bodyPr wrap="none">
              <a:spAutoFit/>
            </a:bodyPr>
            <a:lstStyle/>
            <a:p>
              <a:pPr algn="r"/>
              <a:r>
                <a:rPr lang="en-US" altLang="ja-JP" b="1" i="1"/>
                <a:t>CONFIGURE</a:t>
              </a:r>
            </a:p>
            <a:p>
              <a:pPr algn="r"/>
              <a:r>
                <a:rPr lang="en-US" altLang="ja-JP" b="1">
                  <a:solidFill>
                    <a:srgbClr val="0066CC"/>
                  </a:solidFill>
                </a:rPr>
                <a:t>daq_configure()</a:t>
              </a:r>
            </a:p>
          </p:txBody>
        </p:sp>
        <p:sp>
          <p:nvSpPr>
            <p:cNvPr id="21" name="Text Box 18"/>
            <p:cNvSpPr txBox="1">
              <a:spLocks noChangeArrowheads="1"/>
            </p:cNvSpPr>
            <p:nvPr/>
          </p:nvSpPr>
          <p:spPr bwMode="auto">
            <a:xfrm>
              <a:off x="1383" y="2295"/>
              <a:ext cx="942" cy="442"/>
            </a:xfrm>
            <a:prstGeom prst="rect">
              <a:avLst/>
            </a:prstGeom>
            <a:noFill/>
            <a:ln w="9525">
              <a:noFill/>
              <a:miter lim="800000"/>
              <a:headEnd/>
              <a:tailEnd/>
            </a:ln>
            <a:effectLst/>
          </p:spPr>
          <p:txBody>
            <a:bodyPr wrap="none">
              <a:spAutoFit/>
            </a:bodyPr>
            <a:lstStyle/>
            <a:p>
              <a:pPr algn="r"/>
              <a:r>
                <a:rPr lang="en-US" altLang="ja-JP" b="1" i="1"/>
                <a:t>START</a:t>
              </a:r>
            </a:p>
            <a:p>
              <a:pPr algn="r"/>
              <a:r>
                <a:rPr lang="en-US" altLang="ja-JP" b="1">
                  <a:solidFill>
                    <a:srgbClr val="0066CC"/>
                  </a:solidFill>
                </a:rPr>
                <a:t>daq_start()</a:t>
              </a:r>
            </a:p>
          </p:txBody>
        </p:sp>
        <p:sp>
          <p:nvSpPr>
            <p:cNvPr id="22" name="Text Box 19"/>
            <p:cNvSpPr txBox="1">
              <a:spLocks noChangeArrowheads="1"/>
            </p:cNvSpPr>
            <p:nvPr/>
          </p:nvSpPr>
          <p:spPr bwMode="auto">
            <a:xfrm>
              <a:off x="1247" y="3112"/>
              <a:ext cx="1059" cy="442"/>
            </a:xfrm>
            <a:prstGeom prst="rect">
              <a:avLst/>
            </a:prstGeom>
            <a:noFill/>
            <a:ln w="9525">
              <a:noFill/>
              <a:miter lim="800000"/>
              <a:headEnd/>
              <a:tailEnd/>
            </a:ln>
            <a:effectLst/>
          </p:spPr>
          <p:txBody>
            <a:bodyPr wrap="none">
              <a:spAutoFit/>
            </a:bodyPr>
            <a:lstStyle/>
            <a:p>
              <a:pPr algn="r"/>
              <a:r>
                <a:rPr lang="en-US" altLang="ja-JP" b="1" i="1"/>
                <a:t>PAUSE</a:t>
              </a:r>
            </a:p>
            <a:p>
              <a:pPr algn="r"/>
              <a:r>
                <a:rPr lang="en-US" altLang="ja-JP" b="1">
                  <a:solidFill>
                    <a:srgbClr val="0066CC"/>
                  </a:solidFill>
                </a:rPr>
                <a:t>daq_pause()</a:t>
              </a:r>
            </a:p>
          </p:txBody>
        </p:sp>
        <p:sp>
          <p:nvSpPr>
            <p:cNvPr id="23" name="Text Box 20"/>
            <p:cNvSpPr txBox="1">
              <a:spLocks noChangeArrowheads="1"/>
            </p:cNvSpPr>
            <p:nvPr/>
          </p:nvSpPr>
          <p:spPr bwMode="auto">
            <a:xfrm>
              <a:off x="3152" y="1479"/>
              <a:ext cx="1521" cy="442"/>
            </a:xfrm>
            <a:prstGeom prst="rect">
              <a:avLst/>
            </a:prstGeom>
            <a:noFill/>
            <a:ln w="9525">
              <a:noFill/>
              <a:miter lim="800000"/>
              <a:headEnd/>
              <a:tailEnd/>
            </a:ln>
            <a:effectLst/>
          </p:spPr>
          <p:txBody>
            <a:bodyPr wrap="none">
              <a:spAutoFit/>
            </a:bodyPr>
            <a:lstStyle/>
            <a:p>
              <a:r>
                <a:rPr lang="en-US" altLang="ja-JP" b="1" i="1"/>
                <a:t>UNCONFIGURE</a:t>
              </a:r>
            </a:p>
            <a:p>
              <a:r>
                <a:rPr lang="en-US" altLang="ja-JP" b="1">
                  <a:solidFill>
                    <a:srgbClr val="0066CC"/>
                  </a:solidFill>
                </a:rPr>
                <a:t>daq_unconfigure()</a:t>
              </a:r>
            </a:p>
          </p:txBody>
        </p:sp>
        <p:sp>
          <p:nvSpPr>
            <p:cNvPr id="24" name="Text Box 21"/>
            <p:cNvSpPr txBox="1">
              <a:spLocks noChangeArrowheads="1"/>
            </p:cNvSpPr>
            <p:nvPr/>
          </p:nvSpPr>
          <p:spPr bwMode="auto">
            <a:xfrm>
              <a:off x="3107" y="2295"/>
              <a:ext cx="934" cy="442"/>
            </a:xfrm>
            <a:prstGeom prst="rect">
              <a:avLst/>
            </a:prstGeom>
            <a:noFill/>
            <a:ln w="9525">
              <a:noFill/>
              <a:miter lim="800000"/>
              <a:headEnd/>
              <a:tailEnd/>
            </a:ln>
            <a:effectLst/>
          </p:spPr>
          <p:txBody>
            <a:bodyPr wrap="none">
              <a:spAutoFit/>
            </a:bodyPr>
            <a:lstStyle/>
            <a:p>
              <a:r>
                <a:rPr lang="en-US" altLang="ja-JP" b="1" i="1"/>
                <a:t>STOP</a:t>
              </a:r>
            </a:p>
            <a:p>
              <a:r>
                <a:rPr lang="en-US" altLang="ja-JP" b="1">
                  <a:solidFill>
                    <a:srgbClr val="0066CC"/>
                  </a:solidFill>
                </a:rPr>
                <a:t>daq_stop()</a:t>
              </a:r>
            </a:p>
          </p:txBody>
        </p:sp>
        <p:sp>
          <p:nvSpPr>
            <p:cNvPr id="25" name="Text Box 22"/>
            <p:cNvSpPr txBox="1">
              <a:spLocks noChangeArrowheads="1"/>
            </p:cNvSpPr>
            <p:nvPr/>
          </p:nvSpPr>
          <p:spPr bwMode="auto">
            <a:xfrm>
              <a:off x="3152" y="3112"/>
              <a:ext cx="1165" cy="442"/>
            </a:xfrm>
            <a:prstGeom prst="rect">
              <a:avLst/>
            </a:prstGeom>
            <a:noFill/>
            <a:ln w="9525">
              <a:noFill/>
              <a:miter lim="800000"/>
              <a:headEnd/>
              <a:tailEnd/>
            </a:ln>
            <a:effectLst/>
          </p:spPr>
          <p:txBody>
            <a:bodyPr wrap="none">
              <a:spAutoFit/>
            </a:bodyPr>
            <a:lstStyle/>
            <a:p>
              <a:r>
                <a:rPr lang="en-US" altLang="ja-JP" b="1" i="1"/>
                <a:t>RESUME</a:t>
              </a:r>
            </a:p>
            <a:p>
              <a:r>
                <a:rPr lang="en-US" altLang="ja-JP" b="1">
                  <a:solidFill>
                    <a:srgbClr val="0066CC"/>
                  </a:solidFill>
                </a:rPr>
                <a:t>daq_resume()</a:t>
              </a:r>
            </a:p>
          </p:txBody>
        </p:sp>
        <p:sp>
          <p:nvSpPr>
            <p:cNvPr id="26" name="Line 23"/>
            <p:cNvSpPr>
              <a:spLocks noChangeShapeType="1"/>
            </p:cNvSpPr>
            <p:nvPr/>
          </p:nvSpPr>
          <p:spPr bwMode="auto">
            <a:xfrm>
              <a:off x="2440" y="1484"/>
              <a:ext cx="0" cy="414"/>
            </a:xfrm>
            <a:prstGeom prst="line">
              <a:avLst/>
            </a:prstGeom>
            <a:noFill/>
            <a:ln w="76200">
              <a:solidFill>
                <a:schemeClr val="tx1"/>
              </a:solidFill>
              <a:round/>
              <a:headEnd/>
              <a:tailEnd type="triangle" w="med" len="med"/>
            </a:ln>
            <a:effectLst/>
          </p:spPr>
          <p:txBody>
            <a:bodyPr/>
            <a:lstStyle/>
            <a:p>
              <a:endParaRPr lang="ja-JP" altLang="en-US"/>
            </a:p>
          </p:txBody>
        </p:sp>
        <p:sp>
          <p:nvSpPr>
            <p:cNvPr id="27" name="Line 24"/>
            <p:cNvSpPr>
              <a:spLocks noChangeShapeType="1"/>
            </p:cNvSpPr>
            <p:nvPr/>
          </p:nvSpPr>
          <p:spPr bwMode="auto">
            <a:xfrm>
              <a:off x="2440" y="2311"/>
              <a:ext cx="0" cy="413"/>
            </a:xfrm>
            <a:prstGeom prst="line">
              <a:avLst/>
            </a:prstGeom>
            <a:noFill/>
            <a:ln w="76200">
              <a:solidFill>
                <a:schemeClr val="tx1"/>
              </a:solidFill>
              <a:round/>
              <a:headEnd/>
              <a:tailEnd type="triangle" w="med" len="med"/>
            </a:ln>
            <a:effectLst/>
          </p:spPr>
          <p:txBody>
            <a:bodyPr/>
            <a:lstStyle/>
            <a:p>
              <a:endParaRPr lang="ja-JP" altLang="en-US"/>
            </a:p>
          </p:txBody>
        </p:sp>
        <p:sp>
          <p:nvSpPr>
            <p:cNvPr id="28" name="Line 25"/>
            <p:cNvSpPr>
              <a:spLocks noChangeShapeType="1"/>
            </p:cNvSpPr>
            <p:nvPr/>
          </p:nvSpPr>
          <p:spPr bwMode="auto">
            <a:xfrm>
              <a:off x="2440" y="3137"/>
              <a:ext cx="0" cy="414"/>
            </a:xfrm>
            <a:prstGeom prst="line">
              <a:avLst/>
            </a:prstGeom>
            <a:noFill/>
            <a:ln w="76200">
              <a:solidFill>
                <a:schemeClr val="tx1"/>
              </a:solidFill>
              <a:round/>
              <a:headEnd/>
              <a:tailEnd type="triangle" w="med" len="med"/>
            </a:ln>
            <a:effectLst/>
          </p:spPr>
          <p:txBody>
            <a:bodyPr/>
            <a:lstStyle/>
            <a:p>
              <a:endParaRPr lang="ja-JP" altLang="en-US"/>
            </a:p>
          </p:txBody>
        </p:sp>
        <p:sp>
          <p:nvSpPr>
            <p:cNvPr id="29" name="Line 26"/>
            <p:cNvSpPr>
              <a:spLocks noChangeShapeType="1"/>
            </p:cNvSpPr>
            <p:nvPr/>
          </p:nvSpPr>
          <p:spPr bwMode="auto">
            <a:xfrm flipV="1">
              <a:off x="3003" y="1484"/>
              <a:ext cx="0" cy="414"/>
            </a:xfrm>
            <a:prstGeom prst="line">
              <a:avLst/>
            </a:prstGeom>
            <a:noFill/>
            <a:ln w="76200">
              <a:solidFill>
                <a:schemeClr val="tx1"/>
              </a:solidFill>
              <a:round/>
              <a:headEnd/>
              <a:tailEnd type="triangle" w="med" len="med"/>
            </a:ln>
            <a:effectLst/>
          </p:spPr>
          <p:txBody>
            <a:bodyPr/>
            <a:lstStyle/>
            <a:p>
              <a:endParaRPr lang="ja-JP" altLang="en-US"/>
            </a:p>
          </p:txBody>
        </p:sp>
        <p:sp>
          <p:nvSpPr>
            <p:cNvPr id="30" name="Line 27"/>
            <p:cNvSpPr>
              <a:spLocks noChangeShapeType="1"/>
            </p:cNvSpPr>
            <p:nvPr/>
          </p:nvSpPr>
          <p:spPr bwMode="auto">
            <a:xfrm flipV="1">
              <a:off x="3003" y="2311"/>
              <a:ext cx="0" cy="413"/>
            </a:xfrm>
            <a:prstGeom prst="line">
              <a:avLst/>
            </a:prstGeom>
            <a:noFill/>
            <a:ln w="76200">
              <a:solidFill>
                <a:schemeClr val="tx1"/>
              </a:solidFill>
              <a:round/>
              <a:headEnd/>
              <a:tailEnd type="triangle" w="med" len="med"/>
            </a:ln>
            <a:effectLst/>
          </p:spPr>
          <p:txBody>
            <a:bodyPr/>
            <a:lstStyle/>
            <a:p>
              <a:endParaRPr lang="ja-JP" altLang="en-US"/>
            </a:p>
          </p:txBody>
        </p:sp>
        <p:sp>
          <p:nvSpPr>
            <p:cNvPr id="31" name="Line 28"/>
            <p:cNvSpPr>
              <a:spLocks noChangeShapeType="1"/>
            </p:cNvSpPr>
            <p:nvPr/>
          </p:nvSpPr>
          <p:spPr bwMode="auto">
            <a:xfrm flipV="1">
              <a:off x="3003" y="3137"/>
              <a:ext cx="0" cy="414"/>
            </a:xfrm>
            <a:prstGeom prst="line">
              <a:avLst/>
            </a:prstGeom>
            <a:noFill/>
            <a:ln w="76200">
              <a:solidFill>
                <a:schemeClr val="tx1"/>
              </a:solidFill>
              <a:round/>
              <a:headEnd/>
              <a:tailEnd type="triangle" w="med" len="med"/>
            </a:ln>
            <a:effectLst/>
          </p:spPr>
          <p:txBody>
            <a:bodyPr/>
            <a:lstStyle/>
            <a:p>
              <a:endParaRPr lang="ja-JP" altLang="en-US"/>
            </a:p>
          </p:txBody>
        </p:sp>
      </p:grpSp>
      <p:sp>
        <p:nvSpPr>
          <p:cNvPr id="32" name="テキスト ボックス 31"/>
          <p:cNvSpPr txBox="1"/>
          <p:nvPr/>
        </p:nvSpPr>
        <p:spPr>
          <a:xfrm>
            <a:off x="5652120" y="1628800"/>
            <a:ext cx="3491880" cy="3139321"/>
          </a:xfrm>
          <a:prstGeom prst="rect">
            <a:avLst/>
          </a:prstGeom>
          <a:noFill/>
        </p:spPr>
        <p:txBody>
          <a:bodyPr wrap="square" rtlCol="0">
            <a:spAutoFit/>
          </a:bodyPr>
          <a:lstStyle/>
          <a:p>
            <a:r>
              <a:rPr lang="ja-JP" altLang="en-US" smtClean="0"/>
              <a:t>各状態にあるあいだその</a:t>
            </a:r>
            <a:endParaRPr lang="en-US" altLang="ja-JP" smtClean="0"/>
          </a:p>
          <a:p>
            <a:r>
              <a:rPr kumimoji="1" lang="ja-JP" altLang="en-US" smtClean="0"/>
              <a:t>関数がくりかえし呼ばれる。</a:t>
            </a:r>
            <a:endParaRPr kumimoji="1" lang="en-US" altLang="ja-JP" smtClean="0"/>
          </a:p>
          <a:p>
            <a:endParaRPr lang="en-US" altLang="ja-JP" smtClean="0"/>
          </a:p>
          <a:p>
            <a:r>
              <a:rPr kumimoji="1" lang="ja-JP" altLang="en-US" smtClean="0"/>
              <a:t>状態遷移するときは状態遷移</a:t>
            </a:r>
            <a:endParaRPr kumimoji="1" lang="en-US" altLang="ja-JP" smtClean="0"/>
          </a:p>
          <a:p>
            <a:r>
              <a:rPr kumimoji="1" lang="ja-JP" altLang="en-US" smtClean="0"/>
              <a:t>関数が呼ばれる。</a:t>
            </a:r>
            <a:endParaRPr kumimoji="1" lang="en-US" altLang="ja-JP" smtClean="0"/>
          </a:p>
          <a:p>
            <a:endParaRPr lang="en-US" altLang="ja-JP" smtClean="0"/>
          </a:p>
          <a:p>
            <a:r>
              <a:rPr kumimoji="1" lang="ja-JP" altLang="en-US" smtClean="0"/>
              <a:t>状態遷移できるようにするために</a:t>
            </a:r>
            <a:endParaRPr kumimoji="1" lang="en-US" altLang="ja-JP" smtClean="0"/>
          </a:p>
          <a:p>
            <a:r>
              <a:rPr lang="ja-JP" altLang="en-US" smtClean="0"/>
              <a:t>は、</a:t>
            </a:r>
            <a:r>
              <a:rPr lang="en-US" altLang="ja-JP" smtClean="0"/>
              <a:t>daq_run()</a:t>
            </a:r>
            <a:r>
              <a:rPr lang="ja-JP" altLang="en-US" smtClean="0"/>
              <a:t>等は永遠にそのなかで</a:t>
            </a:r>
            <a:r>
              <a:rPr kumimoji="1" lang="ja-JP" altLang="en-US" smtClean="0"/>
              <a:t>ブロックしてはだめ。</a:t>
            </a:r>
            <a:endParaRPr kumimoji="1" lang="en-US" altLang="ja-JP" smtClean="0"/>
          </a:p>
          <a:p>
            <a:r>
              <a:rPr lang="ja-JP" altLang="en-US" smtClean="0"/>
              <a:t>（例：</a:t>
            </a:r>
            <a:r>
              <a:rPr lang="en-US" altLang="ja-JP" smtClean="0"/>
              <a:t>Gatherer</a:t>
            </a:r>
            <a:r>
              <a:rPr lang="ja-JP" altLang="en-US" smtClean="0"/>
              <a:t>のソケットプログラムで</a:t>
            </a:r>
            <a:r>
              <a:rPr kumimoji="1" lang="en-US" altLang="ja-JP" smtClean="0"/>
              <a:t>timeout</a:t>
            </a:r>
            <a:r>
              <a:rPr kumimoji="1" lang="ja-JP" altLang="en-US" smtClean="0"/>
              <a:t>つきにする必要がある）</a:t>
            </a:r>
            <a:endParaRPr kumimoji="1" lang="ja-JP" altLang="en-US"/>
          </a:p>
        </p:txBody>
      </p:sp>
      <p:sp>
        <p:nvSpPr>
          <p:cNvPr id="33" name="テキスト ボックス 32"/>
          <p:cNvSpPr txBox="1"/>
          <p:nvPr/>
        </p:nvSpPr>
        <p:spPr>
          <a:xfrm>
            <a:off x="6444208" y="44624"/>
            <a:ext cx="2523448" cy="369332"/>
          </a:xfrm>
          <a:prstGeom prst="rect">
            <a:avLst/>
          </a:prstGeom>
          <a:noFill/>
        </p:spPr>
        <p:txBody>
          <a:bodyPr wrap="none" rtlCol="0">
            <a:spAutoFit/>
          </a:bodyPr>
          <a:lstStyle/>
          <a:p>
            <a:r>
              <a:rPr kumimoji="1" lang="ja-JP" altLang="en-US" smtClean="0"/>
              <a:t>技術解説書</a:t>
            </a:r>
            <a:r>
              <a:rPr kumimoji="1" lang="en-US" altLang="ja-JP" smtClean="0"/>
              <a:t>15-17</a:t>
            </a:r>
            <a:r>
              <a:rPr kumimoji="1" lang="ja-JP" altLang="en-US" smtClean="0"/>
              <a:t>ページ</a:t>
            </a:r>
            <a:endParaRPr kumimoji="1"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円/楕円 57"/>
          <p:cNvSpPr/>
          <p:nvPr/>
        </p:nvSpPr>
        <p:spPr>
          <a:xfrm>
            <a:off x="2915816" y="5013176"/>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円/楕円 55"/>
          <p:cNvSpPr/>
          <p:nvPr/>
        </p:nvSpPr>
        <p:spPr>
          <a:xfrm>
            <a:off x="2195736" y="5373216"/>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a:off x="3563888" y="5373216"/>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スライド番号プレースホルダ 5"/>
          <p:cNvSpPr>
            <a:spLocks noGrp="1"/>
          </p:cNvSpPr>
          <p:nvPr>
            <p:ph type="sldNum" sz="quarter" idx="12"/>
          </p:nvPr>
        </p:nvSpPr>
        <p:spPr/>
        <p:txBody>
          <a:bodyPr/>
          <a:lstStyle/>
          <a:p>
            <a:fld id="{7E8345E9-0F4D-48FA-9805-A57019940CD5}" type="slidenum">
              <a:rPr lang="en-US" altLang="ja-JP"/>
              <a:pPr/>
              <a:t>11</a:t>
            </a:fld>
            <a:endParaRPr lang="en-US" altLang="ja-JP"/>
          </a:p>
        </p:txBody>
      </p:sp>
      <p:sp>
        <p:nvSpPr>
          <p:cNvPr id="17410" name="Rectangle 2"/>
          <p:cNvSpPr>
            <a:spLocks noGrp="1" noChangeArrowheads="1"/>
          </p:cNvSpPr>
          <p:nvPr>
            <p:ph type="title"/>
          </p:nvPr>
        </p:nvSpPr>
        <p:spPr>
          <a:xfrm>
            <a:off x="468313" y="366695"/>
            <a:ext cx="8229600" cy="561975"/>
          </a:xfrm>
        </p:spPr>
        <p:txBody>
          <a:bodyPr>
            <a:normAutofit fontScale="90000"/>
          </a:bodyPr>
          <a:lstStyle/>
          <a:p>
            <a:r>
              <a:rPr lang="ja-JP" altLang="en-US" sz="4000" smtClean="0"/>
              <a:t>コンポーネント状態遷移</a:t>
            </a:r>
            <a:endParaRPr lang="ja-JP" altLang="en-US" sz="4000"/>
          </a:p>
        </p:txBody>
      </p:sp>
      <p:grpSp>
        <p:nvGrpSpPr>
          <p:cNvPr id="2" name="Group 30"/>
          <p:cNvGrpSpPr>
            <a:grpSpLocks/>
          </p:cNvGrpSpPr>
          <p:nvPr/>
        </p:nvGrpSpPr>
        <p:grpSpPr bwMode="auto">
          <a:xfrm>
            <a:off x="179512" y="1143554"/>
            <a:ext cx="3763677" cy="3077534"/>
            <a:chOff x="930" y="1071"/>
            <a:chExt cx="3538" cy="2893"/>
          </a:xfrm>
        </p:grpSpPr>
        <p:sp>
          <p:nvSpPr>
            <p:cNvPr id="17413" name="Rectangle 5"/>
            <p:cNvSpPr>
              <a:spLocks noChangeArrowheads="1"/>
            </p:cNvSpPr>
            <p:nvPr/>
          </p:nvSpPr>
          <p:spPr bwMode="auto">
            <a:xfrm>
              <a:off x="975" y="1071"/>
              <a:ext cx="3493" cy="413"/>
            </a:xfrm>
            <a:prstGeom prst="rect">
              <a:avLst/>
            </a:prstGeom>
            <a:solidFill>
              <a:srgbClr val="FFFF99"/>
            </a:solidFill>
            <a:ln w="9525">
              <a:noFill/>
              <a:miter lim="800000"/>
              <a:headEnd/>
              <a:tailEnd/>
            </a:ln>
            <a:effectLst/>
          </p:spPr>
          <p:txBody>
            <a:bodyPr wrap="none" anchor="ctr"/>
            <a:lstStyle/>
            <a:p>
              <a:endParaRPr lang="ja-JP" altLang="en-US" sz="1200"/>
            </a:p>
          </p:txBody>
        </p:sp>
        <p:sp>
          <p:nvSpPr>
            <p:cNvPr id="17414" name="Rectangle 6"/>
            <p:cNvSpPr>
              <a:spLocks noChangeArrowheads="1"/>
            </p:cNvSpPr>
            <p:nvPr/>
          </p:nvSpPr>
          <p:spPr bwMode="auto">
            <a:xfrm>
              <a:off x="975" y="1898"/>
              <a:ext cx="3493" cy="413"/>
            </a:xfrm>
            <a:prstGeom prst="rect">
              <a:avLst/>
            </a:prstGeom>
            <a:solidFill>
              <a:srgbClr val="FFFF00"/>
            </a:solidFill>
            <a:ln w="9525">
              <a:noFill/>
              <a:miter lim="800000"/>
              <a:headEnd/>
              <a:tailEnd/>
            </a:ln>
            <a:effectLst/>
          </p:spPr>
          <p:txBody>
            <a:bodyPr wrap="none" anchor="ctr"/>
            <a:lstStyle/>
            <a:p>
              <a:endParaRPr lang="ja-JP" altLang="en-US" sz="1200"/>
            </a:p>
          </p:txBody>
        </p:sp>
        <p:sp>
          <p:nvSpPr>
            <p:cNvPr id="17415" name="Rectangle 7"/>
            <p:cNvSpPr>
              <a:spLocks noChangeArrowheads="1"/>
            </p:cNvSpPr>
            <p:nvPr/>
          </p:nvSpPr>
          <p:spPr bwMode="auto">
            <a:xfrm>
              <a:off x="975" y="2723"/>
              <a:ext cx="3493" cy="414"/>
            </a:xfrm>
            <a:prstGeom prst="rect">
              <a:avLst/>
            </a:prstGeom>
            <a:solidFill>
              <a:schemeClr val="accent1"/>
            </a:solidFill>
            <a:ln w="9525">
              <a:noFill/>
              <a:miter lim="800000"/>
              <a:headEnd/>
              <a:tailEnd/>
            </a:ln>
            <a:effectLst/>
          </p:spPr>
          <p:txBody>
            <a:bodyPr wrap="none" anchor="ctr"/>
            <a:lstStyle/>
            <a:p>
              <a:endParaRPr lang="ja-JP" altLang="en-US" sz="1200"/>
            </a:p>
          </p:txBody>
        </p:sp>
        <p:sp>
          <p:nvSpPr>
            <p:cNvPr id="17416" name="Rectangle 8"/>
            <p:cNvSpPr>
              <a:spLocks noChangeArrowheads="1"/>
            </p:cNvSpPr>
            <p:nvPr/>
          </p:nvSpPr>
          <p:spPr bwMode="auto">
            <a:xfrm>
              <a:off x="975" y="3550"/>
              <a:ext cx="3493" cy="413"/>
            </a:xfrm>
            <a:prstGeom prst="rect">
              <a:avLst/>
            </a:prstGeom>
            <a:solidFill>
              <a:srgbClr val="FFCCFF"/>
            </a:solidFill>
            <a:ln w="9525">
              <a:noFill/>
              <a:miter lim="800000"/>
              <a:headEnd/>
              <a:tailEnd/>
            </a:ln>
            <a:effectLst/>
          </p:spPr>
          <p:txBody>
            <a:bodyPr wrap="none" anchor="ctr"/>
            <a:lstStyle/>
            <a:p>
              <a:endParaRPr lang="ja-JP" altLang="en-US" sz="1200"/>
            </a:p>
          </p:txBody>
        </p:sp>
        <p:sp>
          <p:nvSpPr>
            <p:cNvPr id="17417" name="Text Box 9"/>
            <p:cNvSpPr txBox="1">
              <a:spLocks noChangeArrowheads="1"/>
            </p:cNvSpPr>
            <p:nvPr/>
          </p:nvSpPr>
          <p:spPr bwMode="auto">
            <a:xfrm>
              <a:off x="1088" y="1170"/>
              <a:ext cx="668" cy="260"/>
            </a:xfrm>
            <a:prstGeom prst="rect">
              <a:avLst/>
            </a:prstGeom>
            <a:noFill/>
            <a:ln w="9525">
              <a:noFill/>
              <a:miter lim="800000"/>
              <a:headEnd/>
              <a:tailEnd/>
            </a:ln>
            <a:effectLst/>
          </p:spPr>
          <p:txBody>
            <a:bodyPr wrap="none">
              <a:spAutoFit/>
            </a:bodyPr>
            <a:lstStyle/>
            <a:p>
              <a:r>
                <a:rPr lang="en-US" altLang="ja-JP" sz="1200" b="1" i="1"/>
                <a:t>LOADED</a:t>
              </a:r>
            </a:p>
          </p:txBody>
        </p:sp>
        <p:sp>
          <p:nvSpPr>
            <p:cNvPr id="17418" name="Text Box 10"/>
            <p:cNvSpPr txBox="1">
              <a:spLocks noChangeArrowheads="1"/>
            </p:cNvSpPr>
            <p:nvPr/>
          </p:nvSpPr>
          <p:spPr bwMode="auto">
            <a:xfrm>
              <a:off x="930" y="1979"/>
              <a:ext cx="975" cy="260"/>
            </a:xfrm>
            <a:prstGeom prst="rect">
              <a:avLst/>
            </a:prstGeom>
            <a:noFill/>
            <a:ln w="9525">
              <a:noFill/>
              <a:miter lim="800000"/>
              <a:headEnd/>
              <a:tailEnd/>
            </a:ln>
            <a:effectLst/>
          </p:spPr>
          <p:txBody>
            <a:bodyPr wrap="none">
              <a:spAutoFit/>
            </a:bodyPr>
            <a:lstStyle/>
            <a:p>
              <a:r>
                <a:rPr lang="en-US" altLang="ja-JP" sz="1200" b="1" i="1"/>
                <a:t>CONFIGURED</a:t>
              </a:r>
            </a:p>
          </p:txBody>
        </p:sp>
        <p:sp>
          <p:nvSpPr>
            <p:cNvPr id="17419" name="Text Box 11"/>
            <p:cNvSpPr txBox="1">
              <a:spLocks noChangeArrowheads="1"/>
            </p:cNvSpPr>
            <p:nvPr/>
          </p:nvSpPr>
          <p:spPr bwMode="auto">
            <a:xfrm>
              <a:off x="1088" y="2824"/>
              <a:ext cx="766" cy="260"/>
            </a:xfrm>
            <a:prstGeom prst="rect">
              <a:avLst/>
            </a:prstGeom>
            <a:noFill/>
            <a:ln w="9525">
              <a:noFill/>
              <a:miter lim="800000"/>
              <a:headEnd/>
              <a:tailEnd/>
            </a:ln>
            <a:effectLst/>
          </p:spPr>
          <p:txBody>
            <a:bodyPr wrap="none">
              <a:spAutoFit/>
            </a:bodyPr>
            <a:lstStyle/>
            <a:p>
              <a:r>
                <a:rPr lang="en-US" altLang="ja-JP" sz="1200" b="1" i="1"/>
                <a:t>RUNNING</a:t>
              </a:r>
            </a:p>
          </p:txBody>
        </p:sp>
        <p:sp>
          <p:nvSpPr>
            <p:cNvPr id="17420" name="Text Box 12"/>
            <p:cNvSpPr txBox="1">
              <a:spLocks noChangeArrowheads="1"/>
            </p:cNvSpPr>
            <p:nvPr/>
          </p:nvSpPr>
          <p:spPr bwMode="auto">
            <a:xfrm>
              <a:off x="1088" y="3650"/>
              <a:ext cx="651" cy="260"/>
            </a:xfrm>
            <a:prstGeom prst="rect">
              <a:avLst/>
            </a:prstGeom>
            <a:noFill/>
            <a:ln w="9525">
              <a:noFill/>
              <a:miter lim="800000"/>
              <a:headEnd/>
              <a:tailEnd/>
            </a:ln>
            <a:effectLst/>
          </p:spPr>
          <p:txBody>
            <a:bodyPr wrap="none">
              <a:spAutoFit/>
            </a:bodyPr>
            <a:lstStyle/>
            <a:p>
              <a:r>
                <a:rPr lang="en-US" altLang="ja-JP" sz="1200" b="1" i="1"/>
                <a:t>PAUSED</a:t>
              </a:r>
            </a:p>
          </p:txBody>
        </p:sp>
        <p:sp>
          <p:nvSpPr>
            <p:cNvPr id="17421" name="Rectangle 13"/>
            <p:cNvSpPr>
              <a:spLocks noChangeArrowheads="1"/>
            </p:cNvSpPr>
            <p:nvPr/>
          </p:nvSpPr>
          <p:spPr bwMode="auto">
            <a:xfrm>
              <a:off x="2102" y="1898"/>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daq_dummy()</a:t>
              </a:r>
            </a:p>
          </p:txBody>
        </p:sp>
        <p:sp>
          <p:nvSpPr>
            <p:cNvPr id="17422" name="Rectangle 14"/>
            <p:cNvSpPr>
              <a:spLocks noChangeArrowheads="1"/>
            </p:cNvSpPr>
            <p:nvPr/>
          </p:nvSpPr>
          <p:spPr bwMode="auto">
            <a:xfrm>
              <a:off x="2102" y="1071"/>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daq_dummy()</a:t>
              </a:r>
            </a:p>
          </p:txBody>
        </p:sp>
        <p:sp>
          <p:nvSpPr>
            <p:cNvPr id="17423" name="Rectangle 15"/>
            <p:cNvSpPr>
              <a:spLocks noChangeArrowheads="1"/>
            </p:cNvSpPr>
            <p:nvPr/>
          </p:nvSpPr>
          <p:spPr bwMode="auto">
            <a:xfrm>
              <a:off x="2102" y="2724"/>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daq_run()</a:t>
              </a:r>
            </a:p>
          </p:txBody>
        </p:sp>
        <p:sp>
          <p:nvSpPr>
            <p:cNvPr id="17424" name="Rectangle 16"/>
            <p:cNvSpPr>
              <a:spLocks noChangeArrowheads="1"/>
            </p:cNvSpPr>
            <p:nvPr/>
          </p:nvSpPr>
          <p:spPr bwMode="auto">
            <a:xfrm>
              <a:off x="2102" y="3551"/>
              <a:ext cx="1202" cy="413"/>
            </a:xfrm>
            <a:prstGeom prst="rect">
              <a:avLst/>
            </a:prstGeom>
            <a:noFill/>
            <a:ln w="38100">
              <a:solidFill>
                <a:schemeClr val="tx1"/>
              </a:solidFill>
              <a:miter lim="800000"/>
              <a:headEnd/>
              <a:tailEnd/>
            </a:ln>
            <a:effectLst/>
          </p:spPr>
          <p:txBody>
            <a:bodyPr wrap="none" anchor="ctr"/>
            <a:lstStyle/>
            <a:p>
              <a:pPr algn="ctr"/>
              <a:r>
                <a:rPr lang="en-US" altLang="ja-JP" sz="1200" b="1">
                  <a:solidFill>
                    <a:srgbClr val="CC3300"/>
                  </a:solidFill>
                </a:rPr>
                <a:t>daq_dummy()</a:t>
              </a:r>
            </a:p>
          </p:txBody>
        </p:sp>
        <p:sp>
          <p:nvSpPr>
            <p:cNvPr id="17425" name="Text Box 17"/>
            <p:cNvSpPr txBox="1">
              <a:spLocks noChangeArrowheads="1"/>
            </p:cNvSpPr>
            <p:nvPr/>
          </p:nvSpPr>
          <p:spPr bwMode="auto">
            <a:xfrm>
              <a:off x="1215" y="1479"/>
              <a:ext cx="1130" cy="434"/>
            </a:xfrm>
            <a:prstGeom prst="rect">
              <a:avLst/>
            </a:prstGeom>
            <a:noFill/>
            <a:ln w="9525">
              <a:noFill/>
              <a:miter lim="800000"/>
              <a:headEnd/>
              <a:tailEnd/>
            </a:ln>
            <a:effectLst/>
          </p:spPr>
          <p:txBody>
            <a:bodyPr wrap="none">
              <a:spAutoFit/>
            </a:bodyPr>
            <a:lstStyle/>
            <a:p>
              <a:pPr algn="r"/>
              <a:r>
                <a:rPr lang="en-US" altLang="ja-JP" sz="1200" b="1" i="1"/>
                <a:t>CONFIGURE</a:t>
              </a:r>
            </a:p>
            <a:p>
              <a:pPr algn="r"/>
              <a:r>
                <a:rPr lang="en-US" altLang="ja-JP" sz="1200" b="1">
                  <a:solidFill>
                    <a:srgbClr val="0066CC"/>
                  </a:solidFill>
                </a:rPr>
                <a:t>daq_configure()</a:t>
              </a:r>
            </a:p>
          </p:txBody>
        </p:sp>
        <p:sp>
          <p:nvSpPr>
            <p:cNvPr id="17426" name="Text Box 18"/>
            <p:cNvSpPr txBox="1">
              <a:spLocks noChangeArrowheads="1"/>
            </p:cNvSpPr>
            <p:nvPr/>
          </p:nvSpPr>
          <p:spPr bwMode="auto">
            <a:xfrm>
              <a:off x="1485" y="2295"/>
              <a:ext cx="840" cy="434"/>
            </a:xfrm>
            <a:prstGeom prst="rect">
              <a:avLst/>
            </a:prstGeom>
            <a:noFill/>
            <a:ln w="9525">
              <a:noFill/>
              <a:miter lim="800000"/>
              <a:headEnd/>
              <a:tailEnd/>
            </a:ln>
            <a:effectLst/>
          </p:spPr>
          <p:txBody>
            <a:bodyPr wrap="none">
              <a:spAutoFit/>
            </a:bodyPr>
            <a:lstStyle/>
            <a:p>
              <a:pPr algn="r"/>
              <a:r>
                <a:rPr lang="en-US" altLang="ja-JP" sz="1200" b="1" i="1"/>
                <a:t>START</a:t>
              </a:r>
            </a:p>
            <a:p>
              <a:pPr algn="r"/>
              <a:r>
                <a:rPr lang="en-US" altLang="ja-JP" sz="1200" b="1">
                  <a:solidFill>
                    <a:srgbClr val="0066CC"/>
                  </a:solidFill>
                </a:rPr>
                <a:t>daq_start()</a:t>
              </a:r>
            </a:p>
          </p:txBody>
        </p:sp>
        <p:sp>
          <p:nvSpPr>
            <p:cNvPr id="17427" name="Text Box 19"/>
            <p:cNvSpPr txBox="1">
              <a:spLocks noChangeArrowheads="1"/>
            </p:cNvSpPr>
            <p:nvPr/>
          </p:nvSpPr>
          <p:spPr bwMode="auto">
            <a:xfrm>
              <a:off x="1385" y="3112"/>
              <a:ext cx="921" cy="434"/>
            </a:xfrm>
            <a:prstGeom prst="rect">
              <a:avLst/>
            </a:prstGeom>
            <a:noFill/>
            <a:ln w="9525">
              <a:noFill/>
              <a:miter lim="800000"/>
              <a:headEnd/>
              <a:tailEnd/>
            </a:ln>
            <a:effectLst/>
          </p:spPr>
          <p:txBody>
            <a:bodyPr wrap="none">
              <a:spAutoFit/>
            </a:bodyPr>
            <a:lstStyle/>
            <a:p>
              <a:pPr algn="r"/>
              <a:r>
                <a:rPr lang="en-US" altLang="ja-JP" sz="1200" b="1" i="1"/>
                <a:t>PAUSE</a:t>
              </a:r>
            </a:p>
            <a:p>
              <a:pPr algn="r"/>
              <a:r>
                <a:rPr lang="en-US" altLang="ja-JP" sz="1200" b="1">
                  <a:solidFill>
                    <a:srgbClr val="0066CC"/>
                  </a:solidFill>
                </a:rPr>
                <a:t>daq_pause()</a:t>
              </a:r>
            </a:p>
          </p:txBody>
        </p:sp>
        <p:sp>
          <p:nvSpPr>
            <p:cNvPr id="17428" name="Text Box 20"/>
            <p:cNvSpPr txBox="1">
              <a:spLocks noChangeArrowheads="1"/>
            </p:cNvSpPr>
            <p:nvPr/>
          </p:nvSpPr>
          <p:spPr bwMode="auto">
            <a:xfrm>
              <a:off x="3152" y="1479"/>
              <a:ext cx="1287" cy="434"/>
            </a:xfrm>
            <a:prstGeom prst="rect">
              <a:avLst/>
            </a:prstGeom>
            <a:noFill/>
            <a:ln w="9525">
              <a:noFill/>
              <a:miter lim="800000"/>
              <a:headEnd/>
              <a:tailEnd/>
            </a:ln>
            <a:effectLst/>
          </p:spPr>
          <p:txBody>
            <a:bodyPr wrap="none">
              <a:spAutoFit/>
            </a:bodyPr>
            <a:lstStyle/>
            <a:p>
              <a:r>
                <a:rPr lang="en-US" altLang="ja-JP" sz="1200" b="1" i="1"/>
                <a:t>UNCONFIGURE</a:t>
              </a:r>
            </a:p>
            <a:p>
              <a:r>
                <a:rPr lang="en-US" altLang="ja-JP" sz="1200" b="1">
                  <a:solidFill>
                    <a:srgbClr val="0066CC"/>
                  </a:solidFill>
                </a:rPr>
                <a:t>daq_unconfigure()</a:t>
              </a:r>
            </a:p>
          </p:txBody>
        </p:sp>
        <p:sp>
          <p:nvSpPr>
            <p:cNvPr id="17429" name="Text Box 21"/>
            <p:cNvSpPr txBox="1">
              <a:spLocks noChangeArrowheads="1"/>
            </p:cNvSpPr>
            <p:nvPr/>
          </p:nvSpPr>
          <p:spPr bwMode="auto">
            <a:xfrm>
              <a:off x="3107" y="2295"/>
              <a:ext cx="825" cy="434"/>
            </a:xfrm>
            <a:prstGeom prst="rect">
              <a:avLst/>
            </a:prstGeom>
            <a:noFill/>
            <a:ln w="9525">
              <a:noFill/>
              <a:miter lim="800000"/>
              <a:headEnd/>
              <a:tailEnd/>
            </a:ln>
            <a:effectLst/>
          </p:spPr>
          <p:txBody>
            <a:bodyPr wrap="none">
              <a:spAutoFit/>
            </a:bodyPr>
            <a:lstStyle/>
            <a:p>
              <a:r>
                <a:rPr lang="en-US" altLang="ja-JP" sz="1200" b="1" i="1"/>
                <a:t>STOP</a:t>
              </a:r>
            </a:p>
            <a:p>
              <a:r>
                <a:rPr lang="en-US" altLang="ja-JP" sz="1200" b="1">
                  <a:solidFill>
                    <a:srgbClr val="0066CC"/>
                  </a:solidFill>
                </a:rPr>
                <a:t>daq_stop()</a:t>
              </a:r>
            </a:p>
          </p:txBody>
        </p:sp>
        <p:sp>
          <p:nvSpPr>
            <p:cNvPr id="17430" name="Text Box 22"/>
            <p:cNvSpPr txBox="1">
              <a:spLocks noChangeArrowheads="1"/>
            </p:cNvSpPr>
            <p:nvPr/>
          </p:nvSpPr>
          <p:spPr bwMode="auto">
            <a:xfrm>
              <a:off x="3152" y="3112"/>
              <a:ext cx="1011" cy="434"/>
            </a:xfrm>
            <a:prstGeom prst="rect">
              <a:avLst/>
            </a:prstGeom>
            <a:noFill/>
            <a:ln w="9525">
              <a:noFill/>
              <a:miter lim="800000"/>
              <a:headEnd/>
              <a:tailEnd/>
            </a:ln>
            <a:effectLst/>
          </p:spPr>
          <p:txBody>
            <a:bodyPr wrap="none">
              <a:spAutoFit/>
            </a:bodyPr>
            <a:lstStyle/>
            <a:p>
              <a:r>
                <a:rPr lang="en-US" altLang="ja-JP" sz="1200" b="1" i="1"/>
                <a:t>RESUME</a:t>
              </a:r>
            </a:p>
            <a:p>
              <a:r>
                <a:rPr lang="en-US" altLang="ja-JP" sz="1200" b="1">
                  <a:solidFill>
                    <a:srgbClr val="0066CC"/>
                  </a:solidFill>
                </a:rPr>
                <a:t>daq_resume()</a:t>
              </a:r>
            </a:p>
          </p:txBody>
        </p:sp>
        <p:sp>
          <p:nvSpPr>
            <p:cNvPr id="17431" name="Line 23"/>
            <p:cNvSpPr>
              <a:spLocks noChangeShapeType="1"/>
            </p:cNvSpPr>
            <p:nvPr/>
          </p:nvSpPr>
          <p:spPr bwMode="auto">
            <a:xfrm>
              <a:off x="2440" y="1484"/>
              <a:ext cx="0" cy="414"/>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2" name="Line 24"/>
            <p:cNvSpPr>
              <a:spLocks noChangeShapeType="1"/>
            </p:cNvSpPr>
            <p:nvPr/>
          </p:nvSpPr>
          <p:spPr bwMode="auto">
            <a:xfrm>
              <a:off x="2440" y="2311"/>
              <a:ext cx="0" cy="413"/>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3" name="Line 25"/>
            <p:cNvSpPr>
              <a:spLocks noChangeShapeType="1"/>
            </p:cNvSpPr>
            <p:nvPr/>
          </p:nvSpPr>
          <p:spPr bwMode="auto">
            <a:xfrm>
              <a:off x="2440" y="3137"/>
              <a:ext cx="0" cy="414"/>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4" name="Line 26"/>
            <p:cNvSpPr>
              <a:spLocks noChangeShapeType="1"/>
            </p:cNvSpPr>
            <p:nvPr/>
          </p:nvSpPr>
          <p:spPr bwMode="auto">
            <a:xfrm flipV="1">
              <a:off x="3003" y="1484"/>
              <a:ext cx="0" cy="414"/>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5" name="Line 27"/>
            <p:cNvSpPr>
              <a:spLocks noChangeShapeType="1"/>
            </p:cNvSpPr>
            <p:nvPr/>
          </p:nvSpPr>
          <p:spPr bwMode="auto">
            <a:xfrm flipV="1">
              <a:off x="3003" y="2311"/>
              <a:ext cx="0" cy="413"/>
            </a:xfrm>
            <a:prstGeom prst="line">
              <a:avLst/>
            </a:prstGeom>
            <a:noFill/>
            <a:ln w="76200">
              <a:solidFill>
                <a:schemeClr val="tx1"/>
              </a:solidFill>
              <a:round/>
              <a:headEnd/>
              <a:tailEnd type="triangle" w="med" len="med"/>
            </a:ln>
            <a:effectLst/>
          </p:spPr>
          <p:txBody>
            <a:bodyPr/>
            <a:lstStyle/>
            <a:p>
              <a:endParaRPr lang="ja-JP" altLang="en-US" sz="1200"/>
            </a:p>
          </p:txBody>
        </p:sp>
        <p:sp>
          <p:nvSpPr>
            <p:cNvPr id="17436" name="Line 28"/>
            <p:cNvSpPr>
              <a:spLocks noChangeShapeType="1"/>
            </p:cNvSpPr>
            <p:nvPr/>
          </p:nvSpPr>
          <p:spPr bwMode="auto">
            <a:xfrm flipV="1">
              <a:off x="3003" y="3137"/>
              <a:ext cx="0" cy="414"/>
            </a:xfrm>
            <a:prstGeom prst="line">
              <a:avLst/>
            </a:prstGeom>
            <a:noFill/>
            <a:ln w="76200">
              <a:solidFill>
                <a:schemeClr val="tx1"/>
              </a:solidFill>
              <a:round/>
              <a:headEnd/>
              <a:tailEnd type="triangle" w="med" len="med"/>
            </a:ln>
            <a:effectLst/>
          </p:spPr>
          <p:txBody>
            <a:bodyPr/>
            <a:lstStyle/>
            <a:p>
              <a:endParaRPr lang="ja-JP" altLang="en-US" sz="1200"/>
            </a:p>
          </p:txBody>
        </p:sp>
      </p:grpSp>
      <p:sp>
        <p:nvSpPr>
          <p:cNvPr id="31" name="フッター プレースホルダ 30"/>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32" name="日付プレースホルダ 31"/>
          <p:cNvSpPr>
            <a:spLocks noGrp="1"/>
          </p:cNvSpPr>
          <p:nvPr>
            <p:ph type="dt" sz="half" idx="10"/>
          </p:nvPr>
        </p:nvSpPr>
        <p:spPr/>
        <p:txBody>
          <a:bodyPr/>
          <a:lstStyle/>
          <a:p>
            <a:r>
              <a:rPr kumimoji="1" lang="en-US" altLang="ja-JP" smtClean="0"/>
              <a:t>2011-08-04</a:t>
            </a:r>
            <a:endParaRPr kumimoji="1" lang="ja-JP" altLang="en-US"/>
          </a:p>
        </p:txBody>
      </p:sp>
      <p:sp>
        <p:nvSpPr>
          <p:cNvPr id="33" name="テキスト ボックス 32"/>
          <p:cNvSpPr txBox="1"/>
          <p:nvPr/>
        </p:nvSpPr>
        <p:spPr>
          <a:xfrm>
            <a:off x="5429256" y="1571612"/>
            <a:ext cx="3000396" cy="646331"/>
          </a:xfrm>
          <a:prstGeom prst="rect">
            <a:avLst/>
          </a:prstGeom>
          <a:noFill/>
        </p:spPr>
        <p:txBody>
          <a:bodyPr wrap="square" rtlCol="0">
            <a:spAutoFit/>
          </a:bodyPr>
          <a:lstStyle/>
          <a:p>
            <a:endParaRPr lang="en-US" altLang="ja-JP" smtClean="0"/>
          </a:p>
          <a:p>
            <a:pPr marL="179388" lvl="1">
              <a:buFont typeface="Arial" pitchFamily="34" charset="0"/>
              <a:buChar char="•"/>
            </a:pPr>
            <a:endParaRPr lang="en-US" altLang="ja-JP" smtClean="0"/>
          </a:p>
        </p:txBody>
      </p:sp>
      <p:sp>
        <p:nvSpPr>
          <p:cNvPr id="34" name="テキスト ボックス 33"/>
          <p:cNvSpPr txBox="1"/>
          <p:nvPr/>
        </p:nvSpPr>
        <p:spPr>
          <a:xfrm>
            <a:off x="4211960" y="980728"/>
            <a:ext cx="1039195" cy="369332"/>
          </a:xfrm>
          <a:prstGeom prst="rect">
            <a:avLst/>
          </a:prstGeom>
          <a:noFill/>
        </p:spPr>
        <p:txBody>
          <a:bodyPr wrap="none" rtlCol="0">
            <a:spAutoFit/>
          </a:bodyPr>
          <a:lstStyle/>
          <a:p>
            <a:r>
              <a:rPr kumimoji="1" lang="en-US" altLang="ja-JP" b="1" smtClean="0"/>
              <a:t>Gatherer</a:t>
            </a:r>
            <a:endParaRPr kumimoji="1" lang="ja-JP" altLang="en-US" b="1"/>
          </a:p>
        </p:txBody>
      </p:sp>
      <p:sp>
        <p:nvSpPr>
          <p:cNvPr id="35" name="テキスト ボックス 34"/>
          <p:cNvSpPr txBox="1"/>
          <p:nvPr/>
        </p:nvSpPr>
        <p:spPr>
          <a:xfrm>
            <a:off x="4239320" y="1336700"/>
            <a:ext cx="4581152" cy="1754326"/>
          </a:xfrm>
          <a:prstGeom prst="rect">
            <a:avLst/>
          </a:prstGeom>
          <a:noFill/>
        </p:spPr>
        <p:txBody>
          <a:bodyPr wrap="square" rtlCol="0">
            <a:spAutoFit/>
          </a:bodyPr>
          <a:lstStyle/>
          <a:p>
            <a:r>
              <a:rPr kumimoji="1" lang="en-US" altLang="ja-JP" smtClean="0"/>
              <a:t>daq_start():</a:t>
            </a:r>
            <a:r>
              <a:rPr lang="ja-JP" altLang="en-US" smtClean="0"/>
              <a:t>  リードアウトモジュールに接続</a:t>
            </a:r>
            <a:endParaRPr lang="en-US" altLang="ja-JP" smtClean="0"/>
          </a:p>
          <a:p>
            <a:r>
              <a:rPr kumimoji="1" lang="en-US" altLang="ja-JP" smtClean="0"/>
              <a:t>daq_run(): </a:t>
            </a:r>
            <a:r>
              <a:rPr lang="ja-JP" altLang="en-US" smtClean="0"/>
              <a:t>   </a:t>
            </a:r>
            <a:r>
              <a:rPr kumimoji="1" lang="ja-JP" altLang="en-US" smtClean="0"/>
              <a:t>リードアウトモジュールからデータ  </a:t>
            </a:r>
            <a:r>
              <a:rPr kumimoji="1" lang="en-US" altLang="ja-JP" smtClean="0"/>
              <a:t>	     </a:t>
            </a:r>
            <a:r>
              <a:rPr kumimoji="1" lang="ja-JP" altLang="en-US" smtClean="0"/>
              <a:t>を読んで後段コンポーネントに</a:t>
            </a:r>
            <a:r>
              <a:rPr kumimoji="1" lang="en-US" altLang="ja-JP" smtClean="0"/>
              <a:t>	     </a:t>
            </a:r>
            <a:r>
              <a:rPr kumimoji="1" lang="ja-JP" altLang="en-US" smtClean="0"/>
              <a:t>データを送る</a:t>
            </a:r>
            <a:endParaRPr kumimoji="1" lang="en-US" altLang="ja-JP" smtClean="0"/>
          </a:p>
          <a:p>
            <a:r>
              <a:rPr lang="en-US" altLang="ja-JP" smtClean="0"/>
              <a:t>daq_stop():  </a:t>
            </a:r>
            <a:r>
              <a:rPr lang="ja-JP" altLang="en-US" smtClean="0"/>
              <a:t>リードアウトモジュールから切断。</a:t>
            </a:r>
            <a:endParaRPr lang="en-US" altLang="ja-JP" smtClean="0"/>
          </a:p>
          <a:p>
            <a:endParaRPr kumimoji="1" lang="en-US" altLang="ja-JP" smtClean="0"/>
          </a:p>
        </p:txBody>
      </p:sp>
      <p:sp>
        <p:nvSpPr>
          <p:cNvPr id="36" name="テキスト ボックス 35"/>
          <p:cNvSpPr txBox="1"/>
          <p:nvPr/>
        </p:nvSpPr>
        <p:spPr>
          <a:xfrm>
            <a:off x="4283968" y="2996952"/>
            <a:ext cx="972702" cy="369332"/>
          </a:xfrm>
          <a:prstGeom prst="rect">
            <a:avLst/>
          </a:prstGeom>
          <a:noFill/>
        </p:spPr>
        <p:txBody>
          <a:bodyPr wrap="none" rtlCol="0">
            <a:spAutoFit/>
          </a:bodyPr>
          <a:lstStyle/>
          <a:p>
            <a:r>
              <a:rPr kumimoji="1" lang="en-US" altLang="ja-JP" b="1" smtClean="0"/>
              <a:t>Monitor</a:t>
            </a:r>
            <a:endParaRPr kumimoji="1" lang="ja-JP" altLang="en-US" b="1"/>
          </a:p>
        </p:txBody>
      </p:sp>
      <p:sp>
        <p:nvSpPr>
          <p:cNvPr id="37" name="テキスト ボックス 36"/>
          <p:cNvSpPr txBox="1"/>
          <p:nvPr/>
        </p:nvSpPr>
        <p:spPr>
          <a:xfrm>
            <a:off x="4312500" y="3424932"/>
            <a:ext cx="4579980" cy="2031325"/>
          </a:xfrm>
          <a:prstGeom prst="rect">
            <a:avLst/>
          </a:prstGeom>
          <a:noFill/>
        </p:spPr>
        <p:txBody>
          <a:bodyPr wrap="square" rtlCol="0">
            <a:spAutoFit/>
          </a:bodyPr>
          <a:lstStyle/>
          <a:p>
            <a:r>
              <a:rPr kumimoji="1" lang="en-US" altLang="ja-JP" smtClean="0"/>
              <a:t>daq_start():  </a:t>
            </a:r>
            <a:r>
              <a:rPr lang="ja-JP" altLang="en-US" smtClean="0"/>
              <a:t>ヒストグラムデータの作成</a:t>
            </a:r>
            <a:endParaRPr kumimoji="1" lang="en-US" altLang="ja-JP" smtClean="0"/>
          </a:p>
          <a:p>
            <a:r>
              <a:rPr lang="en-US" altLang="ja-JP" smtClean="0"/>
              <a:t>daq_run():   </a:t>
            </a:r>
            <a:r>
              <a:rPr lang="ja-JP" altLang="en-US" smtClean="0"/>
              <a:t>上流コンポーネントからデータをう</a:t>
            </a:r>
            <a:r>
              <a:rPr lang="en-US" altLang="ja-JP" smtClean="0"/>
              <a:t>	     </a:t>
            </a:r>
            <a:r>
              <a:rPr lang="ja-JP" altLang="en-US" smtClean="0"/>
              <a:t>けとり、デコードしてヒストグラム</a:t>
            </a:r>
            <a:r>
              <a:rPr lang="en-US" altLang="ja-JP" smtClean="0"/>
              <a:t>	     </a:t>
            </a:r>
            <a:r>
              <a:rPr lang="ja-JP" altLang="en-US" smtClean="0"/>
              <a:t>データをアップデートする。定期</a:t>
            </a:r>
            <a:r>
              <a:rPr lang="en-US" altLang="ja-JP" smtClean="0"/>
              <a:t>	     </a:t>
            </a:r>
            <a:r>
              <a:rPr lang="ja-JP" altLang="en-US" smtClean="0"/>
              <a:t>的にヒストグラム図を書く</a:t>
            </a:r>
            <a:endParaRPr lang="en-US" altLang="ja-JP" smtClean="0"/>
          </a:p>
          <a:p>
            <a:r>
              <a:rPr lang="en-US" altLang="ja-JP" smtClean="0"/>
              <a:t>daq_stop():  </a:t>
            </a:r>
            <a:r>
              <a:rPr lang="ja-JP" altLang="en-US" smtClean="0"/>
              <a:t>最終データを使ってヒストグラム</a:t>
            </a:r>
            <a:r>
              <a:rPr lang="en-US" altLang="ja-JP" smtClean="0"/>
              <a:t>	     </a:t>
            </a:r>
            <a:r>
              <a:rPr lang="ja-JP" altLang="en-US" smtClean="0"/>
              <a:t>図を書く</a:t>
            </a:r>
            <a:endParaRPr kumimoji="1" lang="ja-JP" altLang="en-US"/>
          </a:p>
        </p:txBody>
      </p:sp>
      <p:sp>
        <p:nvSpPr>
          <p:cNvPr id="38" name="テキスト ボックス 37"/>
          <p:cNvSpPr txBox="1"/>
          <p:nvPr/>
        </p:nvSpPr>
        <p:spPr>
          <a:xfrm>
            <a:off x="6372200" y="35332"/>
            <a:ext cx="2677336" cy="369332"/>
          </a:xfrm>
          <a:prstGeom prst="rect">
            <a:avLst/>
          </a:prstGeom>
          <a:noFill/>
        </p:spPr>
        <p:txBody>
          <a:bodyPr wrap="none" rtlCol="0">
            <a:spAutoFit/>
          </a:bodyPr>
          <a:lstStyle/>
          <a:p>
            <a:r>
              <a:rPr kumimoji="1" lang="ja-JP" altLang="en-US" smtClean="0"/>
              <a:t>技術解説書　</a:t>
            </a:r>
            <a:r>
              <a:rPr kumimoji="1" lang="en-US" altLang="ja-JP" smtClean="0"/>
              <a:t>15-17</a:t>
            </a:r>
            <a:r>
              <a:rPr kumimoji="1" lang="ja-JP" altLang="en-US" smtClean="0"/>
              <a:t>ページ</a:t>
            </a:r>
            <a:endParaRPr kumimoji="1" lang="ja-JP" altLang="en-US"/>
          </a:p>
        </p:txBody>
      </p:sp>
      <p:sp>
        <p:nvSpPr>
          <p:cNvPr id="39" name="正方形/長方形 38"/>
          <p:cNvSpPr/>
          <p:nvPr/>
        </p:nvSpPr>
        <p:spPr>
          <a:xfrm>
            <a:off x="1763688" y="5445224"/>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gatherer</a:t>
            </a:r>
            <a:endParaRPr kumimoji="1" lang="ja-JP" altLang="en-US"/>
          </a:p>
        </p:txBody>
      </p:sp>
      <p:sp>
        <p:nvSpPr>
          <p:cNvPr id="40" name="正方形/長方形 39"/>
          <p:cNvSpPr/>
          <p:nvPr/>
        </p:nvSpPr>
        <p:spPr>
          <a:xfrm>
            <a:off x="3131840" y="5445224"/>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monitor</a:t>
            </a:r>
            <a:endParaRPr kumimoji="1" lang="ja-JP" altLang="en-US"/>
          </a:p>
        </p:txBody>
      </p:sp>
      <p:sp>
        <p:nvSpPr>
          <p:cNvPr id="41" name="正方形/長方形 40"/>
          <p:cNvSpPr/>
          <p:nvPr/>
        </p:nvSpPr>
        <p:spPr>
          <a:xfrm>
            <a:off x="2411760" y="4509120"/>
            <a:ext cx="11521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Daq Operator</a:t>
            </a:r>
            <a:endParaRPr kumimoji="1" lang="ja-JP" altLang="en-US"/>
          </a:p>
        </p:txBody>
      </p:sp>
      <p:sp>
        <p:nvSpPr>
          <p:cNvPr id="42" name="円/楕円 41"/>
          <p:cNvSpPr/>
          <p:nvPr/>
        </p:nvSpPr>
        <p:spPr>
          <a:xfrm>
            <a:off x="216024" y="5373216"/>
            <a:ext cx="1187624" cy="72008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smtClean="0">
                <a:solidFill>
                  <a:schemeClr val="tx1"/>
                </a:solidFill>
              </a:rPr>
              <a:t>ReadOutModule</a:t>
            </a:r>
            <a:endParaRPr kumimoji="1" lang="ja-JP" altLang="en-US" sz="1400">
              <a:solidFill>
                <a:schemeClr val="tx1"/>
              </a:solidFill>
            </a:endParaRPr>
          </a:p>
        </p:txBody>
      </p:sp>
      <p:cxnSp>
        <p:nvCxnSpPr>
          <p:cNvPr id="44" name="直線コネクタ 43"/>
          <p:cNvCxnSpPr>
            <a:stCxn id="42" idx="6"/>
            <a:endCxn id="39" idx="1"/>
          </p:cNvCxnSpPr>
          <p:nvPr/>
        </p:nvCxnSpPr>
        <p:spPr>
          <a:xfrm>
            <a:off x="1403648" y="5733256"/>
            <a:ext cx="36004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a:stCxn id="39" idx="3"/>
            <a:endCxn id="40" idx="1"/>
          </p:cNvCxnSpPr>
          <p:nvPr/>
        </p:nvCxnSpPr>
        <p:spPr>
          <a:xfrm>
            <a:off x="2771800" y="5733256"/>
            <a:ext cx="3600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8" name="直線コネクタ 47"/>
          <p:cNvCxnSpPr>
            <a:stCxn id="58" idx="4"/>
            <a:endCxn id="56" idx="0"/>
          </p:cNvCxnSpPr>
          <p:nvPr/>
        </p:nvCxnSpPr>
        <p:spPr>
          <a:xfrm rot="5400000">
            <a:off x="2519772" y="4905164"/>
            <a:ext cx="216024" cy="72008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a:stCxn id="41" idx="2"/>
            <a:endCxn id="41" idx="2"/>
          </p:cNvCxnSpPr>
          <p:nvPr/>
        </p:nvCxnSpPr>
        <p:spPr>
          <a:xfrm rot="5400000">
            <a:off x="2987824" y="508518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直線コネクタ 51"/>
          <p:cNvCxnSpPr>
            <a:stCxn id="58" idx="4"/>
            <a:endCxn id="55" idx="0"/>
          </p:cNvCxnSpPr>
          <p:nvPr/>
        </p:nvCxnSpPr>
        <p:spPr>
          <a:xfrm rot="16200000" flipH="1">
            <a:off x="3203848" y="4941168"/>
            <a:ext cx="216024" cy="64807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a:xfrm>
            <a:off x="2771800" y="5661248"/>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3059832" y="5661248"/>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コンポーネント実装方法</a:t>
            </a:r>
            <a:endParaRPr kumimoji="1" lang="ja-JP" altLang="en-US"/>
          </a:p>
        </p:txBody>
      </p:sp>
      <p:sp>
        <p:nvSpPr>
          <p:cNvPr id="3" name="コンテンツ プレースホルダ 2"/>
          <p:cNvSpPr>
            <a:spLocks noGrp="1"/>
          </p:cNvSpPr>
          <p:nvPr>
            <p:ph idx="1"/>
          </p:nvPr>
        </p:nvSpPr>
        <p:spPr>
          <a:xfrm>
            <a:off x="323528" y="1600200"/>
            <a:ext cx="8568952" cy="4525963"/>
          </a:xfrm>
        </p:spPr>
        <p:txBody>
          <a:bodyPr/>
          <a:lstStyle/>
          <a:p>
            <a:pPr marL="360363" lvl="1" indent="96838">
              <a:buNone/>
              <a:tabLst>
                <a:tab pos="176213" algn="l"/>
              </a:tabLst>
            </a:pPr>
            <a:r>
              <a:rPr lang="ja-JP" altLang="en-US" smtClean="0"/>
              <a:t>各メソッドを実装することでコンポーネントを作成する</a:t>
            </a:r>
            <a:endParaRPr lang="en-US" altLang="ja-JP" smtClean="0"/>
          </a:p>
          <a:p>
            <a:pPr lvl="1"/>
            <a:r>
              <a:rPr lang="en-US" altLang="ja-JP" smtClean="0"/>
              <a:t>daq_configure()</a:t>
            </a:r>
          </a:p>
          <a:p>
            <a:pPr lvl="1"/>
            <a:r>
              <a:rPr lang="en-US" altLang="ja-JP" smtClean="0"/>
              <a:t>daq_start()</a:t>
            </a:r>
          </a:p>
          <a:p>
            <a:pPr lvl="1"/>
            <a:r>
              <a:rPr lang="en-US" altLang="ja-JP" smtClean="0"/>
              <a:t>daq_run()</a:t>
            </a:r>
          </a:p>
          <a:p>
            <a:pPr lvl="1"/>
            <a:r>
              <a:rPr lang="en-US" altLang="ja-JP" smtClean="0"/>
              <a:t>daq_stop()</a:t>
            </a:r>
          </a:p>
          <a:p>
            <a:pPr lvl="1"/>
            <a:r>
              <a:rPr lang="en-US" altLang="ja-JP" smtClean="0"/>
              <a:t>daq_unconfigure()</a:t>
            </a:r>
          </a:p>
          <a:p>
            <a:endParaRPr lang="en-US" altLang="ja-JP" b="1" smtClean="0">
              <a:solidFill>
                <a:srgbClr val="0066CC"/>
              </a:solidFill>
            </a:endParaRPr>
          </a:p>
          <a:p>
            <a:endParaRPr lang="en-US" altLang="ja-JP" b="1" smtClean="0">
              <a:solidFill>
                <a:srgbClr val="0066CC"/>
              </a:solidFill>
            </a:endParaRPr>
          </a:p>
          <a:p>
            <a:endParaRPr lang="en-US" altLang="ja-JP" b="1" smtClean="0">
              <a:solidFill>
                <a:srgbClr val="0066CC"/>
              </a:solidFill>
            </a:endParaRPr>
          </a:p>
          <a:p>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12</a:t>
            </a:fld>
            <a:endParaRPr kumimoji="1" lang="ja-JP" altLang="en-US"/>
          </a:p>
        </p:txBody>
      </p:sp>
      <p:sp>
        <p:nvSpPr>
          <p:cNvPr id="7" name="テキスト ボックス 6"/>
          <p:cNvSpPr txBox="1"/>
          <p:nvPr/>
        </p:nvSpPr>
        <p:spPr>
          <a:xfrm>
            <a:off x="6836728" y="44624"/>
            <a:ext cx="2271776" cy="369332"/>
          </a:xfrm>
          <a:prstGeom prst="rect">
            <a:avLst/>
          </a:prstGeom>
          <a:noFill/>
        </p:spPr>
        <p:txBody>
          <a:bodyPr wrap="none" rtlCol="0">
            <a:spAutoFit/>
          </a:bodyPr>
          <a:lstStyle/>
          <a:p>
            <a:r>
              <a:rPr kumimoji="1" lang="ja-JP" altLang="en-US" smtClean="0"/>
              <a:t>技術解説書 </a:t>
            </a:r>
            <a:r>
              <a:rPr kumimoji="1" lang="en-US" altLang="ja-JP" smtClean="0"/>
              <a:t>15</a:t>
            </a:r>
            <a:r>
              <a:rPr kumimoji="1" lang="ja-JP" altLang="en-US" smtClean="0"/>
              <a:t>ページ</a:t>
            </a:r>
            <a:endParaRPr kumimoji="1"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9776"/>
            <a:ext cx="8229600" cy="1143000"/>
          </a:xfrm>
        </p:spPr>
        <p:txBody>
          <a:bodyPr>
            <a:normAutofit fontScale="90000"/>
          </a:bodyPr>
          <a:lstStyle/>
          <a:p>
            <a:r>
              <a:rPr kumimoji="1" lang="ja-JP" altLang="en-US" smtClean="0"/>
              <a:t>コンポーネント間のデータフォーマット</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13</a:t>
            </a:fld>
            <a:endParaRPr kumimoji="1" lang="ja-JP" altLang="en-US"/>
          </a:p>
        </p:txBody>
      </p:sp>
      <p:grpSp>
        <p:nvGrpSpPr>
          <p:cNvPr id="39" name="グループ化 38"/>
          <p:cNvGrpSpPr/>
          <p:nvPr/>
        </p:nvGrpSpPr>
        <p:grpSpPr>
          <a:xfrm>
            <a:off x="467544" y="1353542"/>
            <a:ext cx="7920880" cy="792088"/>
            <a:chOff x="251520" y="1772816"/>
            <a:chExt cx="7920880" cy="792088"/>
          </a:xfrm>
        </p:grpSpPr>
        <p:sp>
          <p:nvSpPr>
            <p:cNvPr id="7" name="正方形/長方形 6"/>
            <p:cNvSpPr/>
            <p:nvPr/>
          </p:nvSpPr>
          <p:spPr>
            <a:xfrm>
              <a:off x="251520" y="1772816"/>
              <a:ext cx="165618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COMPONENT</a:t>
              </a:r>
            </a:p>
            <a:p>
              <a:pPr algn="ctr"/>
              <a:r>
                <a:rPr kumimoji="1" lang="en-US" altLang="ja-JP" smtClean="0"/>
                <a:t>HEADER</a:t>
              </a:r>
              <a:endParaRPr kumimoji="1" lang="ja-JP" altLang="en-US"/>
            </a:p>
          </p:txBody>
        </p:sp>
        <p:sp>
          <p:nvSpPr>
            <p:cNvPr id="8" name="正方形/長方形 7"/>
            <p:cNvSpPr/>
            <p:nvPr/>
          </p:nvSpPr>
          <p:spPr>
            <a:xfrm>
              <a:off x="6516216" y="1772816"/>
              <a:ext cx="165618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COMPONENT</a:t>
              </a:r>
            </a:p>
            <a:p>
              <a:pPr algn="ctr"/>
              <a:r>
                <a:rPr lang="en-US" altLang="ja-JP" smtClean="0"/>
                <a:t>FOOTER</a:t>
              </a:r>
              <a:endParaRPr kumimoji="1" lang="ja-JP" altLang="en-US"/>
            </a:p>
          </p:txBody>
        </p:sp>
        <p:sp>
          <p:nvSpPr>
            <p:cNvPr id="10" name="正方形/長方形 9"/>
            <p:cNvSpPr/>
            <p:nvPr/>
          </p:nvSpPr>
          <p:spPr>
            <a:xfrm>
              <a:off x="1907704" y="1772816"/>
              <a:ext cx="1152128"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 Data</a:t>
              </a:r>
            </a:p>
          </p:txBody>
        </p:sp>
        <p:sp>
          <p:nvSpPr>
            <p:cNvPr id="11" name="正方形/長方形 10"/>
            <p:cNvSpPr/>
            <p:nvPr/>
          </p:nvSpPr>
          <p:spPr>
            <a:xfrm>
              <a:off x="3059832" y="1772816"/>
              <a:ext cx="1152128"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 Data</a:t>
              </a:r>
            </a:p>
          </p:txBody>
        </p:sp>
        <p:sp>
          <p:nvSpPr>
            <p:cNvPr id="12" name="正方形/長方形 11"/>
            <p:cNvSpPr/>
            <p:nvPr/>
          </p:nvSpPr>
          <p:spPr>
            <a:xfrm>
              <a:off x="4211960" y="1772816"/>
              <a:ext cx="1152128"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 Data</a:t>
              </a:r>
            </a:p>
          </p:txBody>
        </p:sp>
        <p:sp>
          <p:nvSpPr>
            <p:cNvPr id="13" name="正方形/長方形 12"/>
            <p:cNvSpPr/>
            <p:nvPr/>
          </p:nvSpPr>
          <p:spPr>
            <a:xfrm>
              <a:off x="5364088" y="1772816"/>
              <a:ext cx="1152128"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 Data</a:t>
              </a:r>
            </a:p>
          </p:txBody>
        </p:sp>
      </p:grpSp>
      <p:grpSp>
        <p:nvGrpSpPr>
          <p:cNvPr id="26" name="グループ化 25"/>
          <p:cNvGrpSpPr/>
          <p:nvPr/>
        </p:nvGrpSpPr>
        <p:grpSpPr>
          <a:xfrm>
            <a:off x="251520" y="2649686"/>
            <a:ext cx="8640960" cy="720080"/>
            <a:chOff x="179512" y="3717032"/>
            <a:chExt cx="8640960" cy="720080"/>
          </a:xfrm>
        </p:grpSpPr>
        <p:sp>
          <p:nvSpPr>
            <p:cNvPr id="16" name="正方形/長方形 15"/>
            <p:cNvSpPr/>
            <p:nvPr/>
          </p:nvSpPr>
          <p:spPr>
            <a:xfrm>
              <a:off x="23397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Reserved</a:t>
              </a:r>
              <a:endParaRPr kumimoji="1" lang="ja-JP" altLang="en-US"/>
            </a:p>
          </p:txBody>
        </p:sp>
        <p:sp>
          <p:nvSpPr>
            <p:cNvPr id="18" name="正方形/長方形 17"/>
            <p:cNvSpPr/>
            <p:nvPr/>
          </p:nvSpPr>
          <p:spPr>
            <a:xfrm>
              <a:off x="341987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Reserved</a:t>
              </a:r>
              <a:endParaRPr kumimoji="1" lang="ja-JP" altLang="en-US"/>
            </a:p>
          </p:txBody>
        </p:sp>
        <p:sp>
          <p:nvSpPr>
            <p:cNvPr id="20" name="正方形/長方形 19"/>
            <p:cNvSpPr/>
            <p:nvPr/>
          </p:nvSpPr>
          <p:spPr>
            <a:xfrm>
              <a:off x="12596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Header</a:t>
              </a:r>
            </a:p>
            <a:p>
              <a:pPr algn="ctr"/>
              <a:r>
                <a:rPr lang="en-US" altLang="ja-JP" smtClean="0"/>
                <a:t>Magic</a:t>
              </a:r>
              <a:endParaRPr kumimoji="1" lang="ja-JP" altLang="en-US"/>
            </a:p>
          </p:txBody>
        </p:sp>
        <p:sp>
          <p:nvSpPr>
            <p:cNvPr id="21" name="正方形/長方形 20"/>
            <p:cNvSpPr/>
            <p:nvPr/>
          </p:nvSpPr>
          <p:spPr>
            <a:xfrm>
              <a:off x="1795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Header</a:t>
              </a:r>
            </a:p>
            <a:p>
              <a:pPr algn="ctr"/>
              <a:r>
                <a:rPr lang="en-US" altLang="ja-JP" smtClean="0"/>
                <a:t>Magic</a:t>
              </a:r>
              <a:endParaRPr kumimoji="1" lang="ja-JP" altLang="en-US"/>
            </a:p>
          </p:txBody>
        </p:sp>
        <p:sp>
          <p:nvSpPr>
            <p:cNvPr id="22" name="正方形/長方形 21"/>
            <p:cNvSpPr/>
            <p:nvPr/>
          </p:nvSpPr>
          <p:spPr>
            <a:xfrm>
              <a:off x="449999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sp>
          <p:nvSpPr>
            <p:cNvPr id="23" name="正方形/長方形 22"/>
            <p:cNvSpPr/>
            <p:nvPr/>
          </p:nvSpPr>
          <p:spPr>
            <a:xfrm>
              <a:off x="55801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sp>
          <p:nvSpPr>
            <p:cNvPr id="24" name="正方形/長方形 23"/>
            <p:cNvSpPr/>
            <p:nvPr/>
          </p:nvSpPr>
          <p:spPr>
            <a:xfrm>
              <a:off x="66602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sp>
          <p:nvSpPr>
            <p:cNvPr id="25" name="正方形/長方形 24"/>
            <p:cNvSpPr/>
            <p:nvPr/>
          </p:nvSpPr>
          <p:spPr>
            <a:xfrm>
              <a:off x="77403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grpSp>
      <p:grpSp>
        <p:nvGrpSpPr>
          <p:cNvPr id="27" name="グループ化 26"/>
          <p:cNvGrpSpPr/>
          <p:nvPr/>
        </p:nvGrpSpPr>
        <p:grpSpPr>
          <a:xfrm>
            <a:off x="251520" y="4665910"/>
            <a:ext cx="8640960" cy="720080"/>
            <a:chOff x="179512" y="3717032"/>
            <a:chExt cx="8640960" cy="720080"/>
          </a:xfrm>
        </p:grpSpPr>
        <p:sp>
          <p:nvSpPr>
            <p:cNvPr id="28" name="正方形/長方形 27"/>
            <p:cNvSpPr/>
            <p:nvPr/>
          </p:nvSpPr>
          <p:spPr>
            <a:xfrm>
              <a:off x="23397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Reserved</a:t>
              </a:r>
              <a:endParaRPr kumimoji="1" lang="ja-JP" altLang="en-US"/>
            </a:p>
          </p:txBody>
        </p:sp>
        <p:sp>
          <p:nvSpPr>
            <p:cNvPr id="29" name="正方形/長方形 28"/>
            <p:cNvSpPr/>
            <p:nvPr/>
          </p:nvSpPr>
          <p:spPr>
            <a:xfrm>
              <a:off x="341987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Reserved</a:t>
              </a:r>
              <a:endParaRPr kumimoji="1" lang="ja-JP" altLang="en-US"/>
            </a:p>
          </p:txBody>
        </p:sp>
        <p:sp>
          <p:nvSpPr>
            <p:cNvPr id="30" name="正方形/長方形 29"/>
            <p:cNvSpPr/>
            <p:nvPr/>
          </p:nvSpPr>
          <p:spPr>
            <a:xfrm>
              <a:off x="12596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Footer</a:t>
              </a:r>
            </a:p>
            <a:p>
              <a:pPr algn="ctr"/>
              <a:r>
                <a:rPr lang="en-US" altLang="ja-JP" smtClean="0"/>
                <a:t>Magic</a:t>
              </a:r>
              <a:endParaRPr kumimoji="1" lang="ja-JP" altLang="en-US"/>
            </a:p>
          </p:txBody>
        </p:sp>
        <p:sp>
          <p:nvSpPr>
            <p:cNvPr id="31" name="正方形/長方形 30"/>
            <p:cNvSpPr/>
            <p:nvPr/>
          </p:nvSpPr>
          <p:spPr>
            <a:xfrm>
              <a:off x="1795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Footer</a:t>
              </a:r>
            </a:p>
            <a:p>
              <a:pPr algn="ctr"/>
              <a:r>
                <a:rPr lang="en-US" altLang="ja-JP" smtClean="0"/>
                <a:t>Magic</a:t>
              </a:r>
              <a:endParaRPr kumimoji="1" lang="ja-JP" altLang="en-US"/>
            </a:p>
          </p:txBody>
        </p:sp>
        <p:sp>
          <p:nvSpPr>
            <p:cNvPr id="32" name="正方形/長方形 31"/>
            <p:cNvSpPr/>
            <p:nvPr/>
          </p:nvSpPr>
          <p:spPr>
            <a:xfrm>
              <a:off x="449999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sp>
          <p:nvSpPr>
            <p:cNvPr id="33" name="正方形/長方形 32"/>
            <p:cNvSpPr/>
            <p:nvPr/>
          </p:nvSpPr>
          <p:spPr>
            <a:xfrm>
              <a:off x="55801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sp>
          <p:nvSpPr>
            <p:cNvPr id="34" name="正方形/長方形 33"/>
            <p:cNvSpPr/>
            <p:nvPr/>
          </p:nvSpPr>
          <p:spPr>
            <a:xfrm>
              <a:off x="66602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sp>
          <p:nvSpPr>
            <p:cNvPr id="35" name="正方形/長方形 34"/>
            <p:cNvSpPr/>
            <p:nvPr/>
          </p:nvSpPr>
          <p:spPr>
            <a:xfrm>
              <a:off x="77403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grpSp>
      <p:sp>
        <p:nvSpPr>
          <p:cNvPr id="36" name="テキスト ボックス 35"/>
          <p:cNvSpPr txBox="1"/>
          <p:nvPr/>
        </p:nvSpPr>
        <p:spPr>
          <a:xfrm>
            <a:off x="179512" y="2289646"/>
            <a:ext cx="2032416" cy="369332"/>
          </a:xfrm>
          <a:prstGeom prst="rect">
            <a:avLst/>
          </a:prstGeom>
          <a:noFill/>
        </p:spPr>
        <p:txBody>
          <a:bodyPr wrap="none" rtlCol="0">
            <a:spAutoFit/>
          </a:bodyPr>
          <a:lstStyle/>
          <a:p>
            <a:r>
              <a:rPr kumimoji="1" lang="en-US" altLang="ja-JP" smtClean="0"/>
              <a:t>Component Header</a:t>
            </a:r>
            <a:endParaRPr kumimoji="1" lang="ja-JP" altLang="en-US"/>
          </a:p>
        </p:txBody>
      </p:sp>
      <p:sp>
        <p:nvSpPr>
          <p:cNvPr id="37" name="テキスト ボックス 36"/>
          <p:cNvSpPr txBox="1"/>
          <p:nvPr/>
        </p:nvSpPr>
        <p:spPr>
          <a:xfrm>
            <a:off x="179512" y="4305870"/>
            <a:ext cx="1961050" cy="369332"/>
          </a:xfrm>
          <a:prstGeom prst="rect">
            <a:avLst/>
          </a:prstGeom>
          <a:noFill/>
        </p:spPr>
        <p:txBody>
          <a:bodyPr wrap="none" rtlCol="0">
            <a:spAutoFit/>
          </a:bodyPr>
          <a:lstStyle/>
          <a:p>
            <a:r>
              <a:rPr kumimoji="1" lang="en-US" altLang="ja-JP" smtClean="0"/>
              <a:t>Component Footer</a:t>
            </a:r>
            <a:endParaRPr kumimoji="1" lang="ja-JP" altLang="en-US"/>
          </a:p>
        </p:txBody>
      </p:sp>
      <p:sp>
        <p:nvSpPr>
          <p:cNvPr id="38" name="テキスト ボックス 37"/>
          <p:cNvSpPr txBox="1"/>
          <p:nvPr/>
        </p:nvSpPr>
        <p:spPr>
          <a:xfrm>
            <a:off x="557745" y="3441774"/>
            <a:ext cx="7254615" cy="923330"/>
          </a:xfrm>
          <a:prstGeom prst="rect">
            <a:avLst/>
          </a:prstGeom>
          <a:noFill/>
        </p:spPr>
        <p:txBody>
          <a:bodyPr wrap="none" rtlCol="0">
            <a:spAutoFit/>
          </a:bodyPr>
          <a:lstStyle/>
          <a:p>
            <a:r>
              <a:rPr kumimoji="1" lang="en-US" altLang="ja-JP" smtClean="0"/>
              <a:t>Data Byte Size</a:t>
            </a:r>
            <a:r>
              <a:rPr kumimoji="1" lang="ja-JP" altLang="en-US" smtClean="0"/>
              <a:t>には下流コンポーネントに何バイトのデータを送ろうとしたか</a:t>
            </a:r>
            <a:endParaRPr kumimoji="1" lang="en-US" altLang="ja-JP" smtClean="0"/>
          </a:p>
          <a:p>
            <a:r>
              <a:rPr lang="ja-JP" altLang="en-US" smtClean="0"/>
              <a:t>を入れる</a:t>
            </a:r>
            <a:endParaRPr lang="en-US" altLang="ja-JP" smtClean="0"/>
          </a:p>
          <a:p>
            <a:r>
              <a:rPr kumimoji="1" lang="ja-JP" altLang="en-US" smtClean="0"/>
              <a:t>下流側では</a:t>
            </a:r>
            <a:r>
              <a:rPr kumimoji="1" lang="en-US" altLang="ja-JP" smtClean="0"/>
              <a:t>DataByteSize</a:t>
            </a:r>
            <a:r>
              <a:rPr kumimoji="1" lang="ja-JP" altLang="en-US" smtClean="0"/>
              <a:t>を読んでデータが全部読めたかどうか判断する</a:t>
            </a:r>
            <a:endParaRPr kumimoji="1" lang="en-US" altLang="ja-JP" smtClean="0"/>
          </a:p>
        </p:txBody>
      </p:sp>
      <p:sp>
        <p:nvSpPr>
          <p:cNvPr id="40" name="テキスト ボックス 39"/>
          <p:cNvSpPr txBox="1"/>
          <p:nvPr/>
        </p:nvSpPr>
        <p:spPr>
          <a:xfrm>
            <a:off x="611560" y="5457998"/>
            <a:ext cx="7699544" cy="923330"/>
          </a:xfrm>
          <a:prstGeom prst="rect">
            <a:avLst/>
          </a:prstGeom>
          <a:noFill/>
        </p:spPr>
        <p:txBody>
          <a:bodyPr wrap="none" rtlCol="0">
            <a:spAutoFit/>
          </a:bodyPr>
          <a:lstStyle/>
          <a:p>
            <a:r>
              <a:rPr kumimoji="1" lang="en-US" altLang="ja-JP" smtClean="0"/>
              <a:t>Sequence Number</a:t>
            </a:r>
            <a:r>
              <a:rPr kumimoji="1" lang="ja-JP" altLang="en-US" smtClean="0"/>
              <a:t>にデータを送るのは何回目かを入れる</a:t>
            </a:r>
            <a:endParaRPr kumimoji="1" lang="en-US" altLang="ja-JP" smtClean="0"/>
          </a:p>
          <a:p>
            <a:r>
              <a:rPr lang="ja-JP" altLang="en-US" smtClean="0"/>
              <a:t>下流側では受け取った回数を自分で数えておいて、</a:t>
            </a:r>
            <a:r>
              <a:rPr lang="en-US" altLang="ja-JP" smtClean="0"/>
              <a:t>Sequence Number</a:t>
            </a:r>
            <a:r>
              <a:rPr lang="ja-JP" altLang="en-US" smtClean="0"/>
              <a:t>とあうか</a:t>
            </a:r>
            <a:endParaRPr lang="en-US" altLang="ja-JP" smtClean="0"/>
          </a:p>
          <a:p>
            <a:r>
              <a:rPr kumimoji="1" lang="ja-JP" altLang="en-US" smtClean="0"/>
              <a:t>どうか確認する</a:t>
            </a:r>
            <a:endParaRPr kumimoji="1" lang="ja-JP" altLang="en-US"/>
          </a:p>
        </p:txBody>
      </p:sp>
      <p:sp>
        <p:nvSpPr>
          <p:cNvPr id="41" name="テキスト ボックス 40"/>
          <p:cNvSpPr txBox="1"/>
          <p:nvPr/>
        </p:nvSpPr>
        <p:spPr>
          <a:xfrm>
            <a:off x="6953747" y="44624"/>
            <a:ext cx="2154757" cy="369332"/>
          </a:xfrm>
          <a:prstGeom prst="rect">
            <a:avLst/>
          </a:prstGeom>
          <a:noFill/>
        </p:spPr>
        <p:txBody>
          <a:bodyPr wrap="none" rtlCol="0">
            <a:spAutoFit/>
          </a:bodyPr>
          <a:lstStyle/>
          <a:p>
            <a:r>
              <a:rPr kumimoji="1" lang="ja-JP" altLang="en-US" smtClean="0"/>
              <a:t>技術解説書 </a:t>
            </a:r>
            <a:r>
              <a:rPr kumimoji="1" lang="en-US" altLang="ja-JP" smtClean="0"/>
              <a:t>7</a:t>
            </a:r>
            <a:r>
              <a:rPr kumimoji="1" lang="ja-JP" altLang="en-US" smtClean="0"/>
              <a:t>ページ</a:t>
            </a:r>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76672"/>
            <a:ext cx="8229600" cy="1143000"/>
          </a:xfrm>
        </p:spPr>
        <p:txBody>
          <a:bodyPr>
            <a:normAutofit fontScale="90000"/>
          </a:bodyPr>
          <a:lstStyle/>
          <a:p>
            <a:r>
              <a:rPr kumimoji="1" lang="ja-JP" altLang="en-US" smtClean="0"/>
              <a:t>コンポーネント間のデータフォーマット</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14</a:t>
            </a:fld>
            <a:endParaRPr kumimoji="1" lang="ja-JP" altLang="en-US"/>
          </a:p>
        </p:txBody>
      </p:sp>
      <p:grpSp>
        <p:nvGrpSpPr>
          <p:cNvPr id="9" name="グループ化 25"/>
          <p:cNvGrpSpPr/>
          <p:nvPr/>
        </p:nvGrpSpPr>
        <p:grpSpPr>
          <a:xfrm>
            <a:off x="251520" y="2060848"/>
            <a:ext cx="8640960" cy="720080"/>
            <a:chOff x="179512" y="3717032"/>
            <a:chExt cx="8640960" cy="720080"/>
          </a:xfrm>
        </p:grpSpPr>
        <p:sp>
          <p:nvSpPr>
            <p:cNvPr id="16" name="正方形/長方形 15"/>
            <p:cNvSpPr/>
            <p:nvPr/>
          </p:nvSpPr>
          <p:spPr>
            <a:xfrm>
              <a:off x="2339752" y="3717032"/>
              <a:ext cx="1080120" cy="72008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Reserved</a:t>
              </a:r>
              <a:endParaRPr kumimoji="1" lang="ja-JP" altLang="en-US">
                <a:solidFill>
                  <a:schemeClr val="tx1"/>
                </a:solidFill>
              </a:endParaRPr>
            </a:p>
          </p:txBody>
        </p:sp>
        <p:sp>
          <p:nvSpPr>
            <p:cNvPr id="18" name="正方形/長方形 17"/>
            <p:cNvSpPr/>
            <p:nvPr/>
          </p:nvSpPr>
          <p:spPr>
            <a:xfrm>
              <a:off x="3419872" y="3717032"/>
              <a:ext cx="1080120" cy="72008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Reserved</a:t>
              </a:r>
              <a:endParaRPr kumimoji="1" lang="ja-JP" altLang="en-US">
                <a:solidFill>
                  <a:schemeClr val="tx1"/>
                </a:solidFill>
              </a:endParaRPr>
            </a:p>
          </p:txBody>
        </p:sp>
        <p:sp>
          <p:nvSpPr>
            <p:cNvPr id="20" name="正方形/長方形 19"/>
            <p:cNvSpPr/>
            <p:nvPr/>
          </p:nvSpPr>
          <p:spPr>
            <a:xfrm>
              <a:off x="12596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Header</a:t>
              </a:r>
            </a:p>
            <a:p>
              <a:pPr algn="ctr"/>
              <a:r>
                <a:rPr lang="en-US" altLang="ja-JP" smtClean="0"/>
                <a:t>Magic</a:t>
              </a:r>
              <a:endParaRPr kumimoji="1" lang="ja-JP" altLang="en-US"/>
            </a:p>
          </p:txBody>
        </p:sp>
        <p:sp>
          <p:nvSpPr>
            <p:cNvPr id="21" name="正方形/長方形 20"/>
            <p:cNvSpPr/>
            <p:nvPr/>
          </p:nvSpPr>
          <p:spPr>
            <a:xfrm>
              <a:off x="1795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Header</a:t>
              </a:r>
            </a:p>
            <a:p>
              <a:pPr algn="ctr"/>
              <a:r>
                <a:rPr lang="en-US" altLang="ja-JP" smtClean="0"/>
                <a:t>Magic</a:t>
              </a:r>
              <a:endParaRPr kumimoji="1" lang="ja-JP" altLang="en-US"/>
            </a:p>
          </p:txBody>
        </p:sp>
        <p:sp>
          <p:nvSpPr>
            <p:cNvPr id="22" name="正方形/長方形 21"/>
            <p:cNvSpPr/>
            <p:nvPr/>
          </p:nvSpPr>
          <p:spPr>
            <a:xfrm>
              <a:off x="449999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sp>
          <p:nvSpPr>
            <p:cNvPr id="23" name="正方形/長方形 22"/>
            <p:cNvSpPr/>
            <p:nvPr/>
          </p:nvSpPr>
          <p:spPr>
            <a:xfrm>
              <a:off x="55801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sp>
          <p:nvSpPr>
            <p:cNvPr id="24" name="正方形/長方形 23"/>
            <p:cNvSpPr/>
            <p:nvPr/>
          </p:nvSpPr>
          <p:spPr>
            <a:xfrm>
              <a:off x="66602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sp>
          <p:nvSpPr>
            <p:cNvPr id="25" name="正方形/長方形 24"/>
            <p:cNvSpPr/>
            <p:nvPr/>
          </p:nvSpPr>
          <p:spPr>
            <a:xfrm>
              <a:off x="77403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Data Byte Size</a:t>
              </a:r>
              <a:endParaRPr kumimoji="1" lang="ja-JP" altLang="en-US"/>
            </a:p>
          </p:txBody>
        </p:sp>
      </p:grpSp>
      <p:grpSp>
        <p:nvGrpSpPr>
          <p:cNvPr id="14" name="グループ化 26"/>
          <p:cNvGrpSpPr/>
          <p:nvPr/>
        </p:nvGrpSpPr>
        <p:grpSpPr>
          <a:xfrm>
            <a:off x="251520" y="3068960"/>
            <a:ext cx="8640960" cy="720080"/>
            <a:chOff x="179512" y="3717032"/>
            <a:chExt cx="8640960" cy="720080"/>
          </a:xfrm>
        </p:grpSpPr>
        <p:sp>
          <p:nvSpPr>
            <p:cNvPr id="28" name="正方形/長方形 27"/>
            <p:cNvSpPr/>
            <p:nvPr/>
          </p:nvSpPr>
          <p:spPr>
            <a:xfrm>
              <a:off x="2339752" y="3717032"/>
              <a:ext cx="1080120" cy="72008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Reserved</a:t>
              </a:r>
              <a:endParaRPr kumimoji="1" lang="ja-JP" altLang="en-US">
                <a:solidFill>
                  <a:schemeClr val="tx1"/>
                </a:solidFill>
              </a:endParaRPr>
            </a:p>
          </p:txBody>
        </p:sp>
        <p:sp>
          <p:nvSpPr>
            <p:cNvPr id="29" name="正方形/長方形 28"/>
            <p:cNvSpPr/>
            <p:nvPr/>
          </p:nvSpPr>
          <p:spPr>
            <a:xfrm>
              <a:off x="3419872" y="3717032"/>
              <a:ext cx="1080120" cy="72008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Reserved</a:t>
              </a:r>
              <a:endParaRPr kumimoji="1" lang="ja-JP" altLang="en-US">
                <a:solidFill>
                  <a:schemeClr val="tx1"/>
                </a:solidFill>
              </a:endParaRPr>
            </a:p>
          </p:txBody>
        </p:sp>
        <p:sp>
          <p:nvSpPr>
            <p:cNvPr id="30" name="正方形/長方形 29"/>
            <p:cNvSpPr/>
            <p:nvPr/>
          </p:nvSpPr>
          <p:spPr>
            <a:xfrm>
              <a:off x="12596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Footer</a:t>
              </a:r>
            </a:p>
            <a:p>
              <a:pPr algn="ctr"/>
              <a:r>
                <a:rPr lang="en-US" altLang="ja-JP" smtClean="0"/>
                <a:t>Magic</a:t>
              </a:r>
              <a:endParaRPr kumimoji="1" lang="ja-JP" altLang="en-US"/>
            </a:p>
          </p:txBody>
        </p:sp>
        <p:sp>
          <p:nvSpPr>
            <p:cNvPr id="31" name="正方形/長方形 30"/>
            <p:cNvSpPr/>
            <p:nvPr/>
          </p:nvSpPr>
          <p:spPr>
            <a:xfrm>
              <a:off x="1795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Footer</a:t>
              </a:r>
            </a:p>
            <a:p>
              <a:pPr algn="ctr"/>
              <a:r>
                <a:rPr lang="en-US" altLang="ja-JP" smtClean="0"/>
                <a:t>Magic</a:t>
              </a:r>
              <a:endParaRPr kumimoji="1" lang="ja-JP" altLang="en-US"/>
            </a:p>
          </p:txBody>
        </p:sp>
        <p:sp>
          <p:nvSpPr>
            <p:cNvPr id="32" name="正方形/長方形 31"/>
            <p:cNvSpPr/>
            <p:nvPr/>
          </p:nvSpPr>
          <p:spPr>
            <a:xfrm>
              <a:off x="449999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sp>
          <p:nvSpPr>
            <p:cNvPr id="33" name="正方形/長方形 32"/>
            <p:cNvSpPr/>
            <p:nvPr/>
          </p:nvSpPr>
          <p:spPr>
            <a:xfrm>
              <a:off x="55801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sp>
          <p:nvSpPr>
            <p:cNvPr id="34" name="正方形/長方形 33"/>
            <p:cNvSpPr/>
            <p:nvPr/>
          </p:nvSpPr>
          <p:spPr>
            <a:xfrm>
              <a:off x="66602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sp>
          <p:nvSpPr>
            <p:cNvPr id="35" name="正方形/長方形 34"/>
            <p:cNvSpPr/>
            <p:nvPr/>
          </p:nvSpPr>
          <p:spPr>
            <a:xfrm>
              <a:off x="77403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Seq. Num</a:t>
              </a:r>
              <a:endParaRPr kumimoji="1" lang="ja-JP" altLang="en-US"/>
            </a:p>
          </p:txBody>
        </p:sp>
      </p:grpSp>
      <p:sp>
        <p:nvSpPr>
          <p:cNvPr id="41" name="テキスト ボックス 40"/>
          <p:cNvSpPr txBox="1"/>
          <p:nvPr/>
        </p:nvSpPr>
        <p:spPr>
          <a:xfrm>
            <a:off x="6913672" y="44624"/>
            <a:ext cx="2154757" cy="369332"/>
          </a:xfrm>
          <a:prstGeom prst="rect">
            <a:avLst/>
          </a:prstGeom>
          <a:noFill/>
        </p:spPr>
        <p:txBody>
          <a:bodyPr wrap="none" rtlCol="0">
            <a:spAutoFit/>
          </a:bodyPr>
          <a:lstStyle/>
          <a:p>
            <a:r>
              <a:rPr kumimoji="1" lang="ja-JP" altLang="en-US" smtClean="0"/>
              <a:t>技術解説書 </a:t>
            </a:r>
            <a:r>
              <a:rPr lang="en-US" altLang="ja-JP" smtClean="0"/>
              <a:t>7</a:t>
            </a:r>
            <a:r>
              <a:rPr kumimoji="1" lang="ja-JP" altLang="en-US" smtClean="0"/>
              <a:t>ページ</a:t>
            </a:r>
            <a:endParaRPr kumimoji="1" lang="ja-JP" altLang="en-US"/>
          </a:p>
        </p:txBody>
      </p:sp>
      <p:sp>
        <p:nvSpPr>
          <p:cNvPr id="42" name="テキスト ボックス 41"/>
          <p:cNvSpPr txBox="1"/>
          <p:nvPr/>
        </p:nvSpPr>
        <p:spPr>
          <a:xfrm>
            <a:off x="899592" y="4211796"/>
            <a:ext cx="4433265" cy="369332"/>
          </a:xfrm>
          <a:prstGeom prst="rect">
            <a:avLst/>
          </a:prstGeom>
          <a:noFill/>
        </p:spPr>
        <p:txBody>
          <a:bodyPr wrap="none" rtlCol="0">
            <a:spAutoFit/>
          </a:bodyPr>
          <a:lstStyle/>
          <a:p>
            <a:r>
              <a:rPr kumimoji="1" lang="en-US" altLang="ja-JP" smtClean="0"/>
              <a:t>Reserved</a:t>
            </a:r>
            <a:r>
              <a:rPr kumimoji="1" lang="ja-JP" altLang="en-US" smtClean="0"/>
              <a:t>のバイトはユーザが使用してもよい</a:t>
            </a:r>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1143000"/>
          </a:xfrm>
        </p:spPr>
        <p:txBody>
          <a:bodyPr>
            <a:normAutofit fontScale="90000"/>
          </a:bodyPr>
          <a:lstStyle/>
          <a:p>
            <a:r>
              <a:rPr kumimoji="1" lang="ja-JP" altLang="en-US" smtClean="0"/>
              <a:t>コンポーネント間データフォーマット</a:t>
            </a:r>
            <a:r>
              <a:rPr kumimoji="1" lang="en-US" altLang="ja-JP" smtClean="0"/>
              <a:t/>
            </a:r>
            <a:br>
              <a:rPr kumimoji="1" lang="en-US" altLang="ja-JP" smtClean="0"/>
            </a:br>
            <a:r>
              <a:rPr kumimoji="1" lang="ja-JP" altLang="en-US" smtClean="0"/>
              <a:t>関連メソッド</a:t>
            </a:r>
            <a:endParaRPr kumimoji="1" lang="ja-JP" altLang="en-US"/>
          </a:p>
        </p:txBody>
      </p:sp>
      <p:sp>
        <p:nvSpPr>
          <p:cNvPr id="3" name="コンテンツ プレースホルダ 2"/>
          <p:cNvSpPr>
            <a:spLocks noGrp="1"/>
          </p:cNvSpPr>
          <p:nvPr>
            <p:ph idx="1"/>
          </p:nvPr>
        </p:nvSpPr>
        <p:spPr>
          <a:xfrm>
            <a:off x="179512" y="1412776"/>
            <a:ext cx="8686800" cy="4525963"/>
          </a:xfrm>
        </p:spPr>
        <p:txBody>
          <a:bodyPr>
            <a:normAutofit/>
          </a:bodyPr>
          <a:lstStyle/>
          <a:p>
            <a:r>
              <a:rPr kumimoji="1" lang="en-US" altLang="ja-JP" sz="2000" smtClean="0">
                <a:latin typeface="DejaVu Sans Condensed" pitchFamily="34" charset="0"/>
                <a:ea typeface="DejaVu Sans Condensed" pitchFamily="34" charset="0"/>
                <a:cs typeface="DejaVu Sans Condensed" pitchFamily="34" charset="0"/>
              </a:rPr>
              <a:t>inc_sequence_num()</a:t>
            </a:r>
          </a:p>
          <a:p>
            <a:r>
              <a:rPr lang="en-US" altLang="ja-JP" sz="2000" smtClean="0">
                <a:latin typeface="DejaVu Sans Condensed" pitchFamily="34" charset="0"/>
                <a:ea typeface="DejaVu Sans Condensed" pitchFamily="34" charset="0"/>
                <a:cs typeface="DejaVu Sans Condensed" pitchFamily="34" charset="0"/>
              </a:rPr>
              <a:t>reset_sequence_num()</a:t>
            </a:r>
          </a:p>
          <a:p>
            <a:r>
              <a:rPr kumimoji="1" lang="en-US" altLang="ja-JP" sz="2000" smtClean="0">
                <a:latin typeface="DejaVu Sans Condensed" pitchFamily="34" charset="0"/>
                <a:ea typeface="DejaVu Sans Condensed" pitchFamily="34" charset="0"/>
                <a:cs typeface="DejaVu Sans Condensed" pitchFamily="34" charset="0"/>
              </a:rPr>
              <a:t>get_sequence_num()</a:t>
            </a:r>
          </a:p>
          <a:p>
            <a:endParaRPr lang="en-US" altLang="ja-JP" sz="2000" smtClean="0">
              <a:latin typeface="DejaVu Sans Condensed" pitchFamily="34" charset="0"/>
              <a:ea typeface="DejaVu Sans Condensed" pitchFamily="34" charset="0"/>
              <a:cs typeface="DejaVu Sans Condensed" pitchFamily="34" charset="0"/>
            </a:endParaRPr>
          </a:p>
          <a:p>
            <a:r>
              <a:rPr lang="en-US" altLang="ja-JP" sz="2000" smtClean="0">
                <a:latin typeface="DejaVu Sans Condensed" pitchFamily="34" charset="0"/>
                <a:ea typeface="DejaVu Sans Condensed" pitchFamily="34" charset="0"/>
                <a:cs typeface="DejaVu Sans Condensed" pitchFamily="34" charset="0"/>
              </a:rPr>
              <a:t>set_header(unsigned char *header, unsigned int data_byte_size)</a:t>
            </a:r>
          </a:p>
          <a:p>
            <a:r>
              <a:rPr kumimoji="1" lang="en-US" altLang="ja-JP" sz="2000" smtClean="0">
                <a:latin typeface="DejaVu Sans Condensed" pitchFamily="34" charset="0"/>
                <a:ea typeface="DejaVu Sans Condensed" pitchFamily="34" charset="0"/>
                <a:cs typeface="DejaVu Sans Condensed" pitchFamily="34" charset="0"/>
              </a:rPr>
              <a:t>set_footer(unsinged char *footer) /* API Changed */</a:t>
            </a:r>
          </a:p>
          <a:p>
            <a:endParaRPr lang="en-US" altLang="ja-JP" sz="2000" smtClean="0">
              <a:latin typeface="DejaVu Sans Condensed" pitchFamily="34" charset="0"/>
              <a:ea typeface="DejaVu Sans Condensed" pitchFamily="34" charset="0"/>
              <a:cs typeface="DejaVu Sans Condensed" pitchFamily="34" charset="0"/>
            </a:endParaRPr>
          </a:p>
          <a:p>
            <a:r>
              <a:rPr kumimoji="1" lang="en-US" altLang="ja-JP" sz="2000" smtClean="0">
                <a:latin typeface="DejaVu Sans Condensed" pitchFamily="34" charset="0"/>
                <a:ea typeface="DejaVu Sans Condensed" pitchFamily="34" charset="0"/>
                <a:cs typeface="DejaVu Sans Condensed" pitchFamily="34" charset="0"/>
              </a:rPr>
              <a:t>check_header(unsigned char *header, unsigned received_byte)</a:t>
            </a:r>
          </a:p>
          <a:p>
            <a:r>
              <a:rPr lang="en-US" altLang="ja-JP" sz="2000" smtClean="0">
                <a:latin typeface="DejaVu Sans Condensed" pitchFamily="34" charset="0"/>
                <a:ea typeface="DejaVu Sans Condensed" pitchFamily="34" charset="0"/>
                <a:cs typeface="DejaVu Sans Condensed" pitchFamily="34" charset="0"/>
              </a:rPr>
              <a:t>check_footer(unsigned char *footer) /* API Changed */</a:t>
            </a:r>
          </a:p>
          <a:p>
            <a:r>
              <a:rPr kumimoji="1" lang="en-US" altLang="ja-JP" sz="2000" smtClean="0">
                <a:latin typeface="DejaVu Sans Condensed" pitchFamily="34" charset="0"/>
                <a:ea typeface="DejaVu Sans Condensed" pitchFamily="34" charset="0"/>
                <a:cs typeface="DejaVu Sans Condensed" pitchFamily="34" charset="0"/>
              </a:rPr>
              <a:t>check_header_footer(</a:t>
            </a:r>
            <a:r>
              <a:rPr lang="en-US" altLang="ja-JP" sz="2000" smtClean="0"/>
              <a:t>const RTC::TimedOctetSeq&amp; in_data, unsigned int block_byte_size</a:t>
            </a:r>
            <a:r>
              <a:rPr kumimoji="1" lang="en-US" altLang="ja-JP" sz="2000" smtClean="0">
                <a:latin typeface="DejaVu Sans Condensed" pitchFamily="34" charset="0"/>
                <a:ea typeface="DejaVu Sans Condensed" pitchFamily="34" charset="0"/>
                <a:cs typeface="DejaVu Sans Condensed" pitchFamily="34" charset="0"/>
              </a:rPr>
              <a:t>)</a:t>
            </a:r>
          </a:p>
          <a:p>
            <a:pPr>
              <a:buNone/>
            </a:pPr>
            <a:endParaRPr lang="en-US" altLang="ja-JP" sz="2000" smtClean="0">
              <a:latin typeface="DejaVu Sans Condensed" pitchFamily="34" charset="0"/>
              <a:ea typeface="DejaVu Sans Condensed" pitchFamily="34" charset="0"/>
              <a:cs typeface="DejaVu Sans Condensed" pitchFamily="34" charset="0"/>
            </a:endParaRPr>
          </a:p>
          <a:p>
            <a:pPr>
              <a:buNone/>
            </a:pPr>
            <a:endParaRPr kumimoji="1" lang="ja-JP" altLang="en-US" sz="2000">
              <a:latin typeface="DejaVu Sans Condensed" pitchFamily="34" charset="0"/>
              <a:cs typeface="DejaVu Sans Condensed" pitchFamily="34" charset="0"/>
            </a:endParaRPr>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15</a:t>
            </a:fld>
            <a:endParaRPr kumimoji="1" lang="ja-JP" altLang="en-US"/>
          </a:p>
        </p:txBody>
      </p:sp>
      <p:sp>
        <p:nvSpPr>
          <p:cNvPr id="7" name="テキスト ボックス 6"/>
          <p:cNvSpPr txBox="1"/>
          <p:nvPr/>
        </p:nvSpPr>
        <p:spPr>
          <a:xfrm>
            <a:off x="6588224" y="-27384"/>
            <a:ext cx="2369559" cy="369332"/>
          </a:xfrm>
          <a:prstGeom prst="rect">
            <a:avLst/>
          </a:prstGeom>
          <a:noFill/>
        </p:spPr>
        <p:txBody>
          <a:bodyPr wrap="none" rtlCol="0">
            <a:spAutoFit/>
          </a:bodyPr>
          <a:lstStyle/>
          <a:p>
            <a:r>
              <a:rPr lang="ja-JP" altLang="en-US" smtClean="0">
                <a:latin typeface="+mj-ea"/>
                <a:ea typeface="+mj-ea"/>
                <a:cs typeface="DejaVu Sans Condensed" pitchFamily="34" charset="0"/>
              </a:rPr>
              <a:t>技術解説書　</a:t>
            </a:r>
            <a:r>
              <a:rPr lang="en-US" altLang="ja-JP" smtClean="0">
                <a:latin typeface="+mj-ea"/>
                <a:ea typeface="+mj-ea"/>
                <a:cs typeface="DejaVu Sans Condensed" pitchFamily="34" charset="0"/>
              </a:rPr>
              <a:t>11</a:t>
            </a:r>
            <a:r>
              <a:rPr lang="ja-JP" altLang="en-US" smtClean="0">
                <a:latin typeface="+mj-ea"/>
                <a:ea typeface="+mj-ea"/>
                <a:cs typeface="DejaVu Sans Condensed" pitchFamily="34" charset="0"/>
              </a:rPr>
              <a:t>ページ</a:t>
            </a:r>
            <a:endParaRPr kumimoji="1" lang="ja-JP" altLang="en-US">
              <a:latin typeface="+mj-ea"/>
              <a:ea typeface="+mj-ea"/>
            </a:endParaRPr>
          </a:p>
        </p:txBody>
      </p:sp>
      <p:grpSp>
        <p:nvGrpSpPr>
          <p:cNvPr id="8" name="グループ化 7"/>
          <p:cNvGrpSpPr/>
          <p:nvPr/>
        </p:nvGrpSpPr>
        <p:grpSpPr>
          <a:xfrm>
            <a:off x="539552" y="5517233"/>
            <a:ext cx="7272808" cy="360040"/>
            <a:chOff x="179512" y="3717032"/>
            <a:chExt cx="8640960" cy="720080"/>
          </a:xfrm>
        </p:grpSpPr>
        <p:sp>
          <p:nvSpPr>
            <p:cNvPr id="9" name="正方形/長方形 8"/>
            <p:cNvSpPr/>
            <p:nvPr/>
          </p:nvSpPr>
          <p:spPr>
            <a:xfrm>
              <a:off x="23397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Reserved</a:t>
              </a:r>
              <a:endParaRPr kumimoji="1" lang="ja-JP" altLang="en-US" sz="1200"/>
            </a:p>
          </p:txBody>
        </p:sp>
        <p:sp>
          <p:nvSpPr>
            <p:cNvPr id="10" name="正方形/長方形 9"/>
            <p:cNvSpPr/>
            <p:nvPr/>
          </p:nvSpPr>
          <p:spPr>
            <a:xfrm>
              <a:off x="341987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Reserved</a:t>
              </a:r>
              <a:endParaRPr kumimoji="1" lang="ja-JP" altLang="en-US" sz="1200"/>
            </a:p>
          </p:txBody>
        </p:sp>
        <p:sp>
          <p:nvSpPr>
            <p:cNvPr id="11" name="正方形/長方形 10"/>
            <p:cNvSpPr/>
            <p:nvPr/>
          </p:nvSpPr>
          <p:spPr>
            <a:xfrm>
              <a:off x="12596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Header</a:t>
              </a:r>
            </a:p>
            <a:p>
              <a:pPr algn="ctr"/>
              <a:r>
                <a:rPr lang="en-US" altLang="ja-JP" sz="1200" smtClean="0"/>
                <a:t>Magic</a:t>
              </a:r>
              <a:endParaRPr kumimoji="1" lang="ja-JP" altLang="en-US" sz="1200"/>
            </a:p>
          </p:txBody>
        </p:sp>
        <p:sp>
          <p:nvSpPr>
            <p:cNvPr id="12" name="正方形/長方形 11"/>
            <p:cNvSpPr/>
            <p:nvPr/>
          </p:nvSpPr>
          <p:spPr>
            <a:xfrm>
              <a:off x="1795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Header</a:t>
              </a:r>
            </a:p>
            <a:p>
              <a:pPr algn="ctr"/>
              <a:r>
                <a:rPr lang="en-US" altLang="ja-JP" sz="1200" smtClean="0"/>
                <a:t>Magic</a:t>
              </a:r>
              <a:endParaRPr kumimoji="1" lang="ja-JP" altLang="en-US" sz="1200"/>
            </a:p>
          </p:txBody>
        </p:sp>
        <p:sp>
          <p:nvSpPr>
            <p:cNvPr id="13" name="正方形/長方形 12"/>
            <p:cNvSpPr/>
            <p:nvPr/>
          </p:nvSpPr>
          <p:spPr>
            <a:xfrm>
              <a:off x="449999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Data Byte Size</a:t>
              </a:r>
              <a:endParaRPr kumimoji="1" lang="ja-JP" altLang="en-US" sz="1200"/>
            </a:p>
          </p:txBody>
        </p:sp>
        <p:sp>
          <p:nvSpPr>
            <p:cNvPr id="14" name="正方形/長方形 13"/>
            <p:cNvSpPr/>
            <p:nvPr/>
          </p:nvSpPr>
          <p:spPr>
            <a:xfrm>
              <a:off x="55801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Data Byte Size</a:t>
              </a:r>
              <a:endParaRPr kumimoji="1" lang="ja-JP" altLang="en-US" sz="1200"/>
            </a:p>
          </p:txBody>
        </p:sp>
        <p:sp>
          <p:nvSpPr>
            <p:cNvPr id="15" name="正方形/長方形 14"/>
            <p:cNvSpPr/>
            <p:nvPr/>
          </p:nvSpPr>
          <p:spPr>
            <a:xfrm>
              <a:off x="66602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Data Byte Size</a:t>
              </a:r>
              <a:endParaRPr kumimoji="1" lang="ja-JP" altLang="en-US" sz="1200"/>
            </a:p>
          </p:txBody>
        </p:sp>
        <p:sp>
          <p:nvSpPr>
            <p:cNvPr id="16" name="正方形/長方形 15"/>
            <p:cNvSpPr/>
            <p:nvPr/>
          </p:nvSpPr>
          <p:spPr>
            <a:xfrm>
              <a:off x="77403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Data Byte Size</a:t>
              </a:r>
              <a:endParaRPr kumimoji="1" lang="ja-JP" altLang="en-US" sz="1200"/>
            </a:p>
          </p:txBody>
        </p:sp>
      </p:grpSp>
      <p:grpSp>
        <p:nvGrpSpPr>
          <p:cNvPr id="17" name="グループ化 16"/>
          <p:cNvGrpSpPr/>
          <p:nvPr/>
        </p:nvGrpSpPr>
        <p:grpSpPr>
          <a:xfrm>
            <a:off x="539552" y="5949280"/>
            <a:ext cx="7272808" cy="360040"/>
            <a:chOff x="179512" y="3717032"/>
            <a:chExt cx="8640960" cy="720080"/>
          </a:xfrm>
        </p:grpSpPr>
        <p:sp>
          <p:nvSpPr>
            <p:cNvPr id="18" name="正方形/長方形 17"/>
            <p:cNvSpPr/>
            <p:nvPr/>
          </p:nvSpPr>
          <p:spPr>
            <a:xfrm>
              <a:off x="23397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Reserved</a:t>
              </a:r>
              <a:endParaRPr kumimoji="1" lang="ja-JP" altLang="en-US" sz="1200"/>
            </a:p>
          </p:txBody>
        </p:sp>
        <p:sp>
          <p:nvSpPr>
            <p:cNvPr id="19" name="正方形/長方形 18"/>
            <p:cNvSpPr/>
            <p:nvPr/>
          </p:nvSpPr>
          <p:spPr>
            <a:xfrm>
              <a:off x="341987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Reserved</a:t>
              </a:r>
              <a:endParaRPr kumimoji="1" lang="ja-JP" altLang="en-US" sz="1200"/>
            </a:p>
          </p:txBody>
        </p:sp>
        <p:sp>
          <p:nvSpPr>
            <p:cNvPr id="20" name="正方形/長方形 19"/>
            <p:cNvSpPr/>
            <p:nvPr/>
          </p:nvSpPr>
          <p:spPr>
            <a:xfrm>
              <a:off x="12596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Footer</a:t>
              </a:r>
            </a:p>
            <a:p>
              <a:pPr algn="ctr"/>
              <a:r>
                <a:rPr lang="en-US" altLang="ja-JP" sz="1200" smtClean="0"/>
                <a:t>Magic</a:t>
              </a:r>
              <a:endParaRPr kumimoji="1" lang="ja-JP" altLang="en-US" sz="1200"/>
            </a:p>
          </p:txBody>
        </p:sp>
        <p:sp>
          <p:nvSpPr>
            <p:cNvPr id="21" name="正方形/長方形 20"/>
            <p:cNvSpPr/>
            <p:nvPr/>
          </p:nvSpPr>
          <p:spPr>
            <a:xfrm>
              <a:off x="1795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Footer</a:t>
              </a:r>
            </a:p>
            <a:p>
              <a:pPr algn="ctr"/>
              <a:r>
                <a:rPr lang="en-US" altLang="ja-JP" sz="1200" smtClean="0"/>
                <a:t>Magic</a:t>
              </a:r>
              <a:endParaRPr kumimoji="1" lang="ja-JP" altLang="en-US" sz="1200"/>
            </a:p>
          </p:txBody>
        </p:sp>
        <p:sp>
          <p:nvSpPr>
            <p:cNvPr id="22" name="正方形/長方形 21"/>
            <p:cNvSpPr/>
            <p:nvPr/>
          </p:nvSpPr>
          <p:spPr>
            <a:xfrm>
              <a:off x="449999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Seq. Num</a:t>
              </a:r>
              <a:endParaRPr kumimoji="1" lang="ja-JP" altLang="en-US" sz="1200"/>
            </a:p>
          </p:txBody>
        </p:sp>
        <p:sp>
          <p:nvSpPr>
            <p:cNvPr id="23" name="正方形/長方形 22"/>
            <p:cNvSpPr/>
            <p:nvPr/>
          </p:nvSpPr>
          <p:spPr>
            <a:xfrm>
              <a:off x="558011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Seq. Num</a:t>
              </a:r>
              <a:endParaRPr kumimoji="1" lang="ja-JP" altLang="en-US" sz="1200"/>
            </a:p>
          </p:txBody>
        </p:sp>
        <p:sp>
          <p:nvSpPr>
            <p:cNvPr id="24" name="正方形/長方形 23"/>
            <p:cNvSpPr/>
            <p:nvPr/>
          </p:nvSpPr>
          <p:spPr>
            <a:xfrm>
              <a:off x="666023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Seq. Num</a:t>
              </a:r>
              <a:endParaRPr kumimoji="1" lang="ja-JP" altLang="en-US" sz="1200"/>
            </a:p>
          </p:txBody>
        </p:sp>
        <p:sp>
          <p:nvSpPr>
            <p:cNvPr id="25" name="正方形/長方形 24"/>
            <p:cNvSpPr/>
            <p:nvPr/>
          </p:nvSpPr>
          <p:spPr>
            <a:xfrm>
              <a:off x="7740352" y="3717032"/>
              <a:ext cx="1080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smtClean="0"/>
                <a:t>Seq. Num</a:t>
              </a:r>
              <a:endParaRPr kumimoji="1" lang="ja-JP" altLang="en-US" sz="1200"/>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Fatal Error</a:t>
            </a:r>
            <a:endParaRPr kumimoji="1" lang="ja-JP" altLang="en-US"/>
          </a:p>
        </p:txBody>
      </p:sp>
      <p:sp>
        <p:nvSpPr>
          <p:cNvPr id="3" name="コンテンツ プレースホルダ 2"/>
          <p:cNvSpPr>
            <a:spLocks noGrp="1"/>
          </p:cNvSpPr>
          <p:nvPr>
            <p:ph idx="1"/>
          </p:nvPr>
        </p:nvSpPr>
        <p:spPr/>
        <p:txBody>
          <a:bodyPr>
            <a:normAutofit fontScale="92500"/>
          </a:bodyPr>
          <a:lstStyle/>
          <a:p>
            <a:r>
              <a:rPr lang="ja-JP" altLang="en-US" smtClean="0"/>
              <a:t>致命的エラーが起こったら</a:t>
            </a:r>
            <a:r>
              <a:rPr lang="en-US" altLang="ja-JP" smtClean="0"/>
              <a:t>fatal_error_report()</a:t>
            </a:r>
            <a:r>
              <a:rPr lang="ja-JP" altLang="en-US" smtClean="0"/>
              <a:t>を使って</a:t>
            </a:r>
            <a:r>
              <a:rPr lang="en-US" altLang="ja-JP" smtClean="0"/>
              <a:t>DaqOperator</a:t>
            </a:r>
            <a:r>
              <a:rPr lang="ja-JP" altLang="en-US" smtClean="0"/>
              <a:t>へ通知する。</a:t>
            </a:r>
            <a:endParaRPr lang="en-US" altLang="ja-JP" smtClean="0"/>
          </a:p>
          <a:p>
            <a:r>
              <a:rPr lang="en-US" altLang="ja-JP" smtClean="0"/>
              <a:t>DAQ-Middleware</a:t>
            </a:r>
            <a:r>
              <a:rPr lang="ja-JP" altLang="en-US" smtClean="0"/>
              <a:t>で定義しているものとユーザーが定義できるものがある。</a:t>
            </a:r>
            <a:endParaRPr lang="en-US" altLang="ja-JP" smtClean="0"/>
          </a:p>
          <a:p>
            <a:pPr>
              <a:buNone/>
            </a:pPr>
            <a:r>
              <a:rPr lang="ja-JP" altLang="en-US" smtClean="0">
                <a:latin typeface="DejaVu Sans Condensed" pitchFamily="34" charset="0"/>
                <a:ea typeface="DejaVu Sans Condensed" pitchFamily="34" charset="0"/>
                <a:cs typeface="DejaVu Sans Condensed" pitchFamily="34" charset="0"/>
              </a:rPr>
              <a:t>　　</a:t>
            </a:r>
            <a:r>
              <a:rPr lang="en-US" altLang="ja-JP" sz="2800" smtClean="0">
                <a:latin typeface="DejaVu Sans Condensed" pitchFamily="34" charset="0"/>
                <a:ea typeface="DejaVu Sans Condensed" pitchFamily="34" charset="0"/>
                <a:cs typeface="DejaVu Sans Condensed" pitchFamily="34" charset="0"/>
              </a:rPr>
              <a:t>fatal_error_report(USER_DEFINED_ERROR1,</a:t>
            </a:r>
          </a:p>
          <a:p>
            <a:pPr>
              <a:buNone/>
            </a:pPr>
            <a:r>
              <a:rPr lang="ja-JP" altLang="en-US" sz="2800" smtClean="0">
                <a:latin typeface="DejaVu Sans Condensed" pitchFamily="34" charset="0"/>
                <a:ea typeface="DejaVu Sans Condensed" pitchFamily="34" charset="0"/>
                <a:cs typeface="DejaVu Sans Condensed" pitchFamily="34" charset="0"/>
              </a:rPr>
              <a:t>　　　　　</a:t>
            </a:r>
            <a:r>
              <a:rPr lang="en-US" altLang="ja-JP" sz="2800" smtClean="0">
                <a:latin typeface="DejaVu Sans Condensed" pitchFamily="34" charset="0"/>
                <a:ea typeface="DejaVu Sans Condensed" pitchFamily="34" charset="0"/>
                <a:cs typeface="DejaVu Sans Condensed" pitchFamily="34" charset="0"/>
              </a:rPr>
              <a:t> “cannot connect to readout module”);</a:t>
            </a:r>
          </a:p>
          <a:p>
            <a:r>
              <a:rPr lang="en-US" altLang="ja-JP" smtClean="0"/>
              <a:t>DaqOpertor</a:t>
            </a:r>
            <a:r>
              <a:rPr lang="ja-JP" altLang="en-US" smtClean="0"/>
              <a:t>に通知されたあとの動作は上位のフレームワークあるいは人が対処する（ランを停止する、再スタートするなど）</a:t>
            </a:r>
            <a:endParaRPr lang="en-US" altLang="ja-JP" smtClean="0"/>
          </a:p>
          <a:p>
            <a:pPr>
              <a:buNone/>
            </a:pPr>
            <a:endParaRPr lang="en-US" altLang="ja-JP" sz="2800" smtClean="0">
              <a:latin typeface="DejaVu Sans Condensed" pitchFamily="34" charset="0"/>
              <a:ea typeface="DejaVu Sans Condensed" pitchFamily="34" charset="0"/>
              <a:cs typeface="DejaVu Sans Condensed" pitchFamily="34" charset="0"/>
            </a:endParaRPr>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16</a:t>
            </a:fld>
            <a:endParaRPr kumimoji="1" lang="ja-JP" altLang="en-US"/>
          </a:p>
        </p:txBody>
      </p:sp>
      <p:sp>
        <p:nvSpPr>
          <p:cNvPr id="7" name="テキスト ボックス 6"/>
          <p:cNvSpPr txBox="1"/>
          <p:nvPr/>
        </p:nvSpPr>
        <p:spPr>
          <a:xfrm>
            <a:off x="6836728" y="44624"/>
            <a:ext cx="2271776" cy="369332"/>
          </a:xfrm>
          <a:prstGeom prst="rect">
            <a:avLst/>
          </a:prstGeom>
          <a:noFill/>
        </p:spPr>
        <p:txBody>
          <a:bodyPr wrap="none" rtlCol="0">
            <a:spAutoFit/>
          </a:bodyPr>
          <a:lstStyle/>
          <a:p>
            <a:r>
              <a:rPr kumimoji="1" lang="ja-JP" altLang="en-US" smtClean="0"/>
              <a:t>技術解説書 </a:t>
            </a:r>
            <a:r>
              <a:rPr kumimoji="1" lang="en-US" altLang="ja-JP" smtClean="0"/>
              <a:t>18</a:t>
            </a:r>
            <a:r>
              <a:rPr kumimoji="1" lang="ja-JP" altLang="en-US" smtClean="0"/>
              <a:t>ページ</a:t>
            </a:r>
            <a:endParaRPr kumimoji="1" lang="ja-JP"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1784"/>
            <a:ext cx="8229600" cy="1143000"/>
          </a:xfrm>
        </p:spPr>
        <p:txBody>
          <a:bodyPr/>
          <a:lstStyle/>
          <a:p>
            <a:r>
              <a:rPr kumimoji="1" lang="en-US" altLang="ja-JP" smtClean="0"/>
              <a:t>InPort, OutPort</a:t>
            </a:r>
            <a:r>
              <a:rPr kumimoji="1" lang="ja-JP" altLang="en-US" smtClean="0"/>
              <a:t>操作 </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17</a:t>
            </a:fld>
            <a:endParaRPr kumimoji="1" lang="ja-JP" altLang="en-US"/>
          </a:p>
        </p:txBody>
      </p:sp>
      <p:grpSp>
        <p:nvGrpSpPr>
          <p:cNvPr id="7" name="グループ化 135"/>
          <p:cNvGrpSpPr/>
          <p:nvPr/>
        </p:nvGrpSpPr>
        <p:grpSpPr>
          <a:xfrm>
            <a:off x="827584" y="1484784"/>
            <a:ext cx="7412139" cy="2019300"/>
            <a:chOff x="44388" y="763551"/>
            <a:chExt cx="7412139" cy="2019300"/>
          </a:xfrm>
        </p:grpSpPr>
        <p:grpSp>
          <p:nvGrpSpPr>
            <p:cNvPr id="8" name="グループ化 531"/>
            <p:cNvGrpSpPr>
              <a:grpSpLocks/>
            </p:cNvGrpSpPr>
            <p:nvPr/>
          </p:nvGrpSpPr>
          <p:grpSpPr bwMode="auto">
            <a:xfrm>
              <a:off x="44345" y="763561"/>
              <a:ext cx="4306058" cy="2019301"/>
              <a:chOff x="16186429" y="20020189"/>
              <a:chExt cx="4305089" cy="2018524"/>
            </a:xfrm>
          </p:grpSpPr>
          <p:sp>
            <p:nvSpPr>
              <p:cNvPr id="33" name="Rectangle 2340"/>
              <p:cNvSpPr>
                <a:spLocks noChangeArrowheads="1"/>
              </p:cNvSpPr>
              <p:nvPr/>
            </p:nvSpPr>
            <p:spPr bwMode="auto">
              <a:xfrm>
                <a:off x="17970371"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34" name="Rectangle 2342"/>
              <p:cNvSpPr>
                <a:spLocks noChangeArrowheads="1"/>
              </p:cNvSpPr>
              <p:nvPr/>
            </p:nvSpPr>
            <p:spPr bwMode="auto">
              <a:xfrm>
                <a:off x="16979998"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35" name="Oval 2343"/>
              <p:cNvSpPr>
                <a:spLocks noChangeArrowheads="1"/>
              </p:cNvSpPr>
              <p:nvPr/>
            </p:nvSpPr>
            <p:spPr bwMode="auto">
              <a:xfrm>
                <a:off x="17460901" y="20382000"/>
                <a:ext cx="307905" cy="217403"/>
              </a:xfrm>
              <a:prstGeom prst="ellipse">
                <a:avLst/>
              </a:prstGeom>
              <a:solidFill>
                <a:srgbClr val="FFFF99"/>
              </a:solidFill>
              <a:ln w="9525">
                <a:solidFill>
                  <a:schemeClr val="tx1"/>
                </a:solidFill>
                <a:round/>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36" name="Rectangle 2344"/>
              <p:cNvSpPr>
                <a:spLocks noChangeArrowheads="1"/>
              </p:cNvSpPr>
              <p:nvPr/>
            </p:nvSpPr>
            <p:spPr bwMode="auto">
              <a:xfrm>
                <a:off x="17116492" y="20510537"/>
                <a:ext cx="952282" cy="1047347"/>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37" name="Oval 2345"/>
              <p:cNvSpPr>
                <a:spLocks noChangeArrowheads="1"/>
              </p:cNvSpPr>
              <p:nvPr/>
            </p:nvSpPr>
            <p:spPr bwMode="auto">
              <a:xfrm>
                <a:off x="16851642" y="20783777"/>
                <a:ext cx="406400" cy="463550"/>
              </a:xfrm>
              <a:prstGeom prst="ellipse">
                <a:avLst/>
              </a:prstGeom>
              <a:noFill/>
              <a:ln w="12700">
                <a:solidFill>
                  <a:srgbClr val="808080"/>
                </a:solidFill>
                <a:prstDash val="dash"/>
                <a:round/>
                <a:headEnd/>
                <a:tailEnd/>
              </a:ln>
            </p:spPr>
            <p:txBody>
              <a:bodyPr wrap="none" anchor="ctr"/>
              <a:lstStyle/>
              <a:p>
                <a:endParaRPr lang="ja-JP" altLang="ja-JP"/>
              </a:p>
            </p:txBody>
          </p:sp>
          <p:sp>
            <p:nvSpPr>
              <p:cNvPr id="38" name="Text Box 2346"/>
              <p:cNvSpPr txBox="1">
                <a:spLocks noChangeArrowheads="1"/>
              </p:cNvSpPr>
              <p:nvPr/>
            </p:nvSpPr>
            <p:spPr bwMode="auto">
              <a:xfrm>
                <a:off x="16323005" y="21409252"/>
                <a:ext cx="784225" cy="276999"/>
              </a:xfrm>
              <a:prstGeom prst="rect">
                <a:avLst/>
              </a:prstGeom>
              <a:noFill/>
              <a:ln w="9525">
                <a:noFill/>
                <a:miter lim="800000"/>
                <a:headEnd/>
                <a:tailEnd/>
              </a:ln>
            </p:spPr>
            <p:txBody>
              <a:bodyPr>
                <a:spAutoFit/>
              </a:bodyPr>
              <a:lstStyle/>
              <a:p>
                <a:r>
                  <a:rPr lang="en-US" altLang="ja-JP" sz="1200"/>
                  <a:t>InPort</a:t>
                </a:r>
              </a:p>
            </p:txBody>
          </p:sp>
          <p:cxnSp>
            <p:nvCxnSpPr>
              <p:cNvPr id="39" name="AutoShape 2347"/>
              <p:cNvCxnSpPr>
                <a:cxnSpLocks noChangeShapeType="1"/>
                <a:stCxn id="38" idx="0"/>
                <a:endCxn id="37" idx="3"/>
              </p:cNvCxnSpPr>
              <p:nvPr/>
            </p:nvCxnSpPr>
            <p:spPr bwMode="auto">
              <a:xfrm rot="5400000" flipH="1" flipV="1">
                <a:off x="16698233" y="21196327"/>
                <a:ext cx="229810" cy="196040"/>
              </a:xfrm>
              <a:prstGeom prst="straightConnector1">
                <a:avLst/>
              </a:prstGeom>
              <a:noFill/>
              <a:ln w="9525">
                <a:solidFill>
                  <a:srgbClr val="808080"/>
                </a:solidFill>
                <a:round/>
                <a:headEnd/>
                <a:tailEnd/>
              </a:ln>
            </p:spPr>
          </p:cxnSp>
          <p:sp>
            <p:nvSpPr>
              <p:cNvPr id="40" name="Oval 2348"/>
              <p:cNvSpPr>
                <a:spLocks noChangeArrowheads="1"/>
              </p:cNvSpPr>
              <p:nvPr/>
            </p:nvSpPr>
            <p:spPr bwMode="auto">
              <a:xfrm>
                <a:off x="17954955" y="20844102"/>
                <a:ext cx="363538" cy="392113"/>
              </a:xfrm>
              <a:prstGeom prst="ellipse">
                <a:avLst/>
              </a:prstGeom>
              <a:noFill/>
              <a:ln w="12700">
                <a:solidFill>
                  <a:srgbClr val="808080"/>
                </a:solidFill>
                <a:prstDash val="dash"/>
                <a:round/>
                <a:headEnd/>
                <a:tailEnd/>
              </a:ln>
            </p:spPr>
            <p:txBody>
              <a:bodyPr wrap="none" anchor="ctr"/>
              <a:lstStyle/>
              <a:p>
                <a:endParaRPr lang="ja-JP" altLang="ja-JP"/>
              </a:p>
            </p:txBody>
          </p:sp>
          <p:sp>
            <p:nvSpPr>
              <p:cNvPr id="41" name="Text Box 2350"/>
              <p:cNvSpPr txBox="1">
                <a:spLocks noChangeArrowheads="1"/>
              </p:cNvSpPr>
              <p:nvPr/>
            </p:nvSpPr>
            <p:spPr bwMode="auto">
              <a:xfrm>
                <a:off x="18115292" y="21380677"/>
                <a:ext cx="745464" cy="276999"/>
              </a:xfrm>
              <a:prstGeom prst="rect">
                <a:avLst/>
              </a:prstGeom>
              <a:noFill/>
              <a:ln w="9525">
                <a:noFill/>
                <a:miter lim="800000"/>
                <a:headEnd/>
                <a:tailEnd/>
              </a:ln>
            </p:spPr>
            <p:txBody>
              <a:bodyPr>
                <a:spAutoFit/>
              </a:bodyPr>
              <a:lstStyle/>
              <a:p>
                <a:r>
                  <a:rPr lang="en-US" altLang="ja-JP" sz="1200"/>
                  <a:t>OutPort</a:t>
                </a:r>
              </a:p>
            </p:txBody>
          </p:sp>
          <p:cxnSp>
            <p:nvCxnSpPr>
              <p:cNvPr id="42" name="AutoShape 2351"/>
              <p:cNvCxnSpPr>
                <a:cxnSpLocks noChangeShapeType="1"/>
                <a:stCxn id="40" idx="5"/>
                <a:endCxn id="41" idx="0"/>
              </p:cNvCxnSpPr>
              <p:nvPr/>
            </p:nvCxnSpPr>
            <p:spPr bwMode="auto">
              <a:xfrm rot="16200000" flipH="1">
                <a:off x="18275696" y="21168349"/>
                <a:ext cx="201886" cy="222770"/>
              </a:xfrm>
              <a:prstGeom prst="straightConnector1">
                <a:avLst/>
              </a:prstGeom>
              <a:noFill/>
              <a:ln w="9525">
                <a:solidFill>
                  <a:srgbClr val="808080"/>
                </a:solidFill>
                <a:round/>
                <a:headEnd/>
                <a:tailEnd/>
              </a:ln>
            </p:spPr>
          </p:cxnSp>
          <p:sp>
            <p:nvSpPr>
              <p:cNvPr id="43" name="Oval 2353"/>
              <p:cNvSpPr>
                <a:spLocks noChangeArrowheads="1"/>
              </p:cNvSpPr>
              <p:nvPr/>
            </p:nvSpPr>
            <p:spPr bwMode="auto">
              <a:xfrm>
                <a:off x="17400917" y="20288477"/>
                <a:ext cx="454025" cy="358775"/>
              </a:xfrm>
              <a:prstGeom prst="ellipse">
                <a:avLst/>
              </a:prstGeom>
              <a:noFill/>
              <a:ln w="12700">
                <a:solidFill>
                  <a:srgbClr val="808080"/>
                </a:solidFill>
                <a:prstDash val="dash"/>
                <a:round/>
                <a:headEnd/>
                <a:tailEnd/>
              </a:ln>
            </p:spPr>
            <p:txBody>
              <a:bodyPr wrap="none" anchor="ctr"/>
              <a:lstStyle/>
              <a:p>
                <a:endParaRPr lang="ja-JP" altLang="ja-JP"/>
              </a:p>
            </p:txBody>
          </p:sp>
          <p:sp>
            <p:nvSpPr>
              <p:cNvPr id="44" name="Text Box 2354"/>
              <p:cNvSpPr txBox="1">
                <a:spLocks noChangeArrowheads="1"/>
              </p:cNvSpPr>
              <p:nvPr/>
            </p:nvSpPr>
            <p:spPr bwMode="auto">
              <a:xfrm>
                <a:off x="16258228" y="20020189"/>
                <a:ext cx="1036776" cy="276999"/>
              </a:xfrm>
              <a:prstGeom prst="rect">
                <a:avLst/>
              </a:prstGeom>
              <a:noFill/>
              <a:ln w="9525">
                <a:noFill/>
                <a:miter lim="800000"/>
                <a:headEnd/>
                <a:tailEnd/>
              </a:ln>
            </p:spPr>
            <p:txBody>
              <a:bodyPr>
                <a:spAutoFit/>
              </a:bodyPr>
              <a:lstStyle/>
              <a:p>
                <a:r>
                  <a:rPr lang="en-US" altLang="ja-JP" sz="1200"/>
                  <a:t>Service Port</a:t>
                </a:r>
              </a:p>
            </p:txBody>
          </p:sp>
          <p:cxnSp>
            <p:nvCxnSpPr>
              <p:cNvPr id="45" name="AutoShape 2355"/>
              <p:cNvCxnSpPr>
                <a:cxnSpLocks noChangeShapeType="1"/>
                <a:stCxn id="44" idx="3"/>
                <a:endCxn id="43" idx="1"/>
              </p:cNvCxnSpPr>
              <p:nvPr/>
            </p:nvCxnSpPr>
            <p:spPr bwMode="auto">
              <a:xfrm>
                <a:off x="17295004" y="20158689"/>
                <a:ext cx="172403" cy="182329"/>
              </a:xfrm>
              <a:prstGeom prst="straightConnector1">
                <a:avLst/>
              </a:prstGeom>
              <a:noFill/>
              <a:ln w="9525">
                <a:solidFill>
                  <a:srgbClr val="808080"/>
                </a:solidFill>
                <a:round/>
                <a:headEnd/>
                <a:tailEnd/>
              </a:ln>
            </p:spPr>
          </p:cxnSp>
          <p:sp>
            <p:nvSpPr>
              <p:cNvPr id="46" name="Text Box 2356"/>
              <p:cNvSpPr txBox="1">
                <a:spLocks noChangeArrowheads="1"/>
              </p:cNvSpPr>
              <p:nvPr/>
            </p:nvSpPr>
            <p:spPr bwMode="auto">
              <a:xfrm>
                <a:off x="16230055" y="20244027"/>
                <a:ext cx="1107996" cy="230832"/>
              </a:xfrm>
              <a:prstGeom prst="rect">
                <a:avLst/>
              </a:prstGeom>
              <a:noFill/>
              <a:ln w="9525">
                <a:noFill/>
                <a:miter lim="800000"/>
                <a:headEnd/>
                <a:tailEnd/>
              </a:ln>
            </p:spPr>
            <p:txBody>
              <a:bodyPr wrap="none">
                <a:spAutoFit/>
              </a:bodyPr>
              <a:lstStyle/>
              <a:p>
                <a:r>
                  <a:rPr lang="en-US" altLang="ja-JP" sz="900"/>
                  <a:t>(command/status)</a:t>
                </a:r>
              </a:p>
            </p:txBody>
          </p:sp>
          <p:sp>
            <p:nvSpPr>
              <p:cNvPr id="47" name="AutoShape 2357"/>
              <p:cNvSpPr>
                <a:spLocks noChangeArrowheads="1"/>
              </p:cNvSpPr>
              <p:nvPr/>
            </p:nvSpPr>
            <p:spPr bwMode="auto">
              <a:xfrm>
                <a:off x="19528942" y="20761249"/>
                <a:ext cx="525342" cy="503044"/>
              </a:xfrm>
              <a:prstGeom prst="flowChartPreparation">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48" name="Text Box 2358"/>
              <p:cNvSpPr txBox="1">
                <a:spLocks noChangeArrowheads="1"/>
              </p:cNvSpPr>
              <p:nvPr/>
            </p:nvSpPr>
            <p:spPr bwMode="auto">
              <a:xfrm>
                <a:off x="19472306" y="21621491"/>
                <a:ext cx="640724" cy="276999"/>
              </a:xfrm>
              <a:prstGeom prst="rect">
                <a:avLst/>
              </a:prstGeom>
              <a:noFill/>
              <a:ln w="9525">
                <a:noFill/>
                <a:miter lim="800000"/>
                <a:headEnd/>
                <a:tailEnd/>
              </a:ln>
            </p:spPr>
            <p:txBody>
              <a:bodyPr>
                <a:spAutoFit/>
              </a:bodyPr>
              <a:lstStyle/>
              <a:p>
                <a:r>
                  <a:rPr lang="en-US" altLang="ja-JP" sz="1200"/>
                  <a:t>Logics  </a:t>
                </a:r>
              </a:p>
            </p:txBody>
          </p:sp>
          <p:cxnSp>
            <p:nvCxnSpPr>
              <p:cNvPr id="49" name="AutoShape 2359"/>
              <p:cNvCxnSpPr>
                <a:cxnSpLocks noChangeShapeType="1"/>
                <a:stCxn id="48" idx="0"/>
                <a:endCxn id="47" idx="2"/>
              </p:cNvCxnSpPr>
              <p:nvPr/>
            </p:nvCxnSpPr>
            <p:spPr bwMode="auto">
              <a:xfrm rot="16200000" flipV="1">
                <a:off x="19613548" y="21442371"/>
                <a:ext cx="357199" cy="1042"/>
              </a:xfrm>
              <a:prstGeom prst="straightConnector1">
                <a:avLst/>
              </a:prstGeom>
              <a:noFill/>
              <a:ln w="9525">
                <a:solidFill>
                  <a:srgbClr val="808080"/>
                </a:solidFill>
                <a:round/>
                <a:headEnd/>
                <a:tailEnd/>
              </a:ln>
            </p:spPr>
          </p:cxnSp>
          <p:sp>
            <p:nvSpPr>
              <p:cNvPr id="50" name="Text Box 2360"/>
              <p:cNvSpPr txBox="1">
                <a:spLocks noChangeArrowheads="1"/>
              </p:cNvSpPr>
              <p:nvPr/>
            </p:nvSpPr>
            <p:spPr bwMode="auto">
              <a:xfrm>
                <a:off x="19163909" y="21777103"/>
                <a:ext cx="1327609" cy="261610"/>
              </a:xfrm>
              <a:prstGeom prst="rect">
                <a:avLst/>
              </a:prstGeom>
              <a:noFill/>
              <a:ln w="9525">
                <a:noFill/>
                <a:miter lim="800000"/>
                <a:headEnd/>
                <a:tailEnd/>
              </a:ln>
            </p:spPr>
            <p:txBody>
              <a:bodyPr wrap="none">
                <a:spAutoFit/>
              </a:bodyPr>
              <a:lstStyle/>
              <a:p>
                <a:r>
                  <a:rPr lang="en-US" altLang="ja-JP" sz="1100"/>
                  <a:t>(for data handling)</a:t>
                </a:r>
              </a:p>
            </p:txBody>
          </p:sp>
          <p:sp>
            <p:nvSpPr>
              <p:cNvPr id="51" name="AutoShape 2416"/>
              <p:cNvSpPr>
                <a:spLocks noChangeArrowheads="1"/>
              </p:cNvSpPr>
              <p:nvPr/>
            </p:nvSpPr>
            <p:spPr bwMode="auto">
              <a:xfrm>
                <a:off x="16698553" y="20902839"/>
                <a:ext cx="695135" cy="260350"/>
              </a:xfrm>
              <a:prstGeom prst="rightArrow">
                <a:avLst>
                  <a:gd name="adj1" fmla="val 30769"/>
                  <a:gd name="adj2" fmla="val 90249"/>
                </a:avLst>
              </a:prstGeom>
              <a:solidFill>
                <a:srgbClr val="FF0000">
                  <a:alpha val="59999"/>
                </a:srgbClr>
              </a:solidFill>
              <a:ln w="3175">
                <a:noFill/>
                <a:miter lim="800000"/>
                <a:headEnd/>
                <a:tailEnd/>
              </a:ln>
            </p:spPr>
            <p:txBody>
              <a:bodyPr wrap="none" anchor="ctr"/>
              <a:lstStyle/>
              <a:p>
                <a:endParaRPr lang="ja-JP" altLang="ja-JP"/>
              </a:p>
            </p:txBody>
          </p:sp>
          <p:sp>
            <p:nvSpPr>
              <p:cNvPr id="52" name="Text Box 2419"/>
              <p:cNvSpPr txBox="1">
                <a:spLocks noChangeArrowheads="1"/>
              </p:cNvSpPr>
              <p:nvPr/>
            </p:nvSpPr>
            <p:spPr bwMode="auto">
              <a:xfrm>
                <a:off x="16186429" y="20867809"/>
                <a:ext cx="562975" cy="307777"/>
              </a:xfrm>
              <a:prstGeom prst="rect">
                <a:avLst/>
              </a:prstGeom>
              <a:noFill/>
              <a:ln w="9525">
                <a:noFill/>
                <a:miter lim="800000"/>
                <a:headEnd/>
                <a:tailEnd/>
              </a:ln>
            </p:spPr>
            <p:txBody>
              <a:bodyPr wrap="none">
                <a:spAutoFit/>
              </a:bodyPr>
              <a:lstStyle/>
              <a:p>
                <a:r>
                  <a:rPr lang="en-US" altLang="ja-JP" sz="1400">
                    <a:solidFill>
                      <a:srgbClr val="FF3300"/>
                    </a:solidFill>
                  </a:rPr>
                  <a:t>Data</a:t>
                </a:r>
                <a:endParaRPr lang="en-US" altLang="ja-JP">
                  <a:solidFill>
                    <a:srgbClr val="FF3300"/>
                  </a:solidFill>
                </a:endParaRPr>
              </a:p>
            </p:txBody>
          </p:sp>
          <p:sp>
            <p:nvSpPr>
              <p:cNvPr id="53" name="AutoShape 2426"/>
              <p:cNvSpPr>
                <a:spLocks noChangeArrowheads="1"/>
              </p:cNvSpPr>
              <p:nvPr/>
            </p:nvSpPr>
            <p:spPr bwMode="auto">
              <a:xfrm>
                <a:off x="17910506" y="20902839"/>
                <a:ext cx="739236" cy="260350"/>
              </a:xfrm>
              <a:prstGeom prst="rightArrow">
                <a:avLst>
                  <a:gd name="adj1" fmla="val 30769"/>
                  <a:gd name="adj2" fmla="val 90243"/>
                </a:avLst>
              </a:prstGeom>
              <a:solidFill>
                <a:srgbClr val="FF0000">
                  <a:alpha val="59999"/>
                </a:srgbClr>
              </a:solidFill>
              <a:ln w="3175">
                <a:noFill/>
                <a:miter lim="800000"/>
                <a:headEnd/>
                <a:tailEnd/>
              </a:ln>
            </p:spPr>
            <p:txBody>
              <a:bodyPr wrap="none" anchor="ctr"/>
              <a:lstStyle/>
              <a:p>
                <a:endParaRPr lang="ja-JP" altLang="ja-JP"/>
              </a:p>
            </p:txBody>
          </p:sp>
        </p:grpSp>
        <p:grpSp>
          <p:nvGrpSpPr>
            <p:cNvPr id="9" name="グループ化 531"/>
            <p:cNvGrpSpPr>
              <a:grpSpLocks/>
            </p:cNvGrpSpPr>
            <p:nvPr/>
          </p:nvGrpSpPr>
          <p:grpSpPr bwMode="auto">
            <a:xfrm>
              <a:off x="4781617" y="763561"/>
              <a:ext cx="2674943" cy="2019301"/>
              <a:chOff x="16186429" y="20020189"/>
              <a:chExt cx="2674327" cy="2018524"/>
            </a:xfrm>
          </p:grpSpPr>
          <p:sp>
            <p:nvSpPr>
              <p:cNvPr id="12" name="Rectangle 2340"/>
              <p:cNvSpPr>
                <a:spLocks noChangeArrowheads="1"/>
              </p:cNvSpPr>
              <p:nvPr/>
            </p:nvSpPr>
            <p:spPr bwMode="auto">
              <a:xfrm>
                <a:off x="17970371"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3" name="Rectangle 2342"/>
              <p:cNvSpPr>
                <a:spLocks noChangeArrowheads="1"/>
              </p:cNvSpPr>
              <p:nvPr/>
            </p:nvSpPr>
            <p:spPr bwMode="auto">
              <a:xfrm>
                <a:off x="16979998"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4" name="Oval 2343"/>
              <p:cNvSpPr>
                <a:spLocks noChangeArrowheads="1"/>
              </p:cNvSpPr>
              <p:nvPr/>
            </p:nvSpPr>
            <p:spPr bwMode="auto">
              <a:xfrm>
                <a:off x="17460901" y="20382000"/>
                <a:ext cx="307905" cy="217403"/>
              </a:xfrm>
              <a:prstGeom prst="ellipse">
                <a:avLst/>
              </a:prstGeom>
              <a:solidFill>
                <a:srgbClr val="FFFF99"/>
              </a:solidFill>
              <a:ln w="9525">
                <a:solidFill>
                  <a:schemeClr val="tx1"/>
                </a:solidFill>
                <a:round/>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5" name="Rectangle 2344"/>
              <p:cNvSpPr>
                <a:spLocks noChangeArrowheads="1"/>
              </p:cNvSpPr>
              <p:nvPr/>
            </p:nvSpPr>
            <p:spPr bwMode="auto">
              <a:xfrm>
                <a:off x="17116492" y="20510537"/>
                <a:ext cx="952282" cy="1047347"/>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16" name="Oval 2345"/>
              <p:cNvSpPr>
                <a:spLocks noChangeArrowheads="1"/>
              </p:cNvSpPr>
              <p:nvPr/>
            </p:nvSpPr>
            <p:spPr bwMode="auto">
              <a:xfrm>
                <a:off x="16851642" y="20783777"/>
                <a:ext cx="406400" cy="463550"/>
              </a:xfrm>
              <a:prstGeom prst="ellipse">
                <a:avLst/>
              </a:prstGeom>
              <a:noFill/>
              <a:ln w="12700">
                <a:solidFill>
                  <a:srgbClr val="808080"/>
                </a:solidFill>
                <a:prstDash val="dash"/>
                <a:round/>
                <a:headEnd/>
                <a:tailEnd/>
              </a:ln>
            </p:spPr>
            <p:txBody>
              <a:bodyPr wrap="none" anchor="ctr"/>
              <a:lstStyle/>
              <a:p>
                <a:endParaRPr lang="ja-JP" altLang="ja-JP"/>
              </a:p>
            </p:txBody>
          </p:sp>
          <p:sp>
            <p:nvSpPr>
              <p:cNvPr id="17" name="Text Box 2346"/>
              <p:cNvSpPr txBox="1">
                <a:spLocks noChangeArrowheads="1"/>
              </p:cNvSpPr>
              <p:nvPr/>
            </p:nvSpPr>
            <p:spPr bwMode="auto">
              <a:xfrm>
                <a:off x="16323005" y="21409252"/>
                <a:ext cx="784225" cy="276999"/>
              </a:xfrm>
              <a:prstGeom prst="rect">
                <a:avLst/>
              </a:prstGeom>
              <a:noFill/>
              <a:ln w="9525">
                <a:noFill/>
                <a:miter lim="800000"/>
                <a:headEnd/>
                <a:tailEnd/>
              </a:ln>
            </p:spPr>
            <p:txBody>
              <a:bodyPr>
                <a:spAutoFit/>
              </a:bodyPr>
              <a:lstStyle/>
              <a:p>
                <a:r>
                  <a:rPr lang="en-US" altLang="ja-JP" sz="1200"/>
                  <a:t>InPort</a:t>
                </a:r>
              </a:p>
            </p:txBody>
          </p:sp>
          <p:cxnSp>
            <p:nvCxnSpPr>
              <p:cNvPr id="18" name="AutoShape 2347"/>
              <p:cNvCxnSpPr>
                <a:cxnSpLocks noChangeShapeType="1"/>
                <a:stCxn id="17" idx="0"/>
                <a:endCxn id="16" idx="3"/>
              </p:cNvCxnSpPr>
              <p:nvPr/>
            </p:nvCxnSpPr>
            <p:spPr bwMode="auto">
              <a:xfrm rot="5400000" flipH="1" flipV="1">
                <a:off x="16698233" y="21196327"/>
                <a:ext cx="229810" cy="196040"/>
              </a:xfrm>
              <a:prstGeom prst="straightConnector1">
                <a:avLst/>
              </a:prstGeom>
              <a:noFill/>
              <a:ln w="9525">
                <a:solidFill>
                  <a:srgbClr val="808080"/>
                </a:solidFill>
                <a:round/>
                <a:headEnd/>
                <a:tailEnd/>
              </a:ln>
            </p:spPr>
          </p:cxnSp>
          <p:sp>
            <p:nvSpPr>
              <p:cNvPr id="19" name="Oval 2348"/>
              <p:cNvSpPr>
                <a:spLocks noChangeArrowheads="1"/>
              </p:cNvSpPr>
              <p:nvPr/>
            </p:nvSpPr>
            <p:spPr bwMode="auto">
              <a:xfrm>
                <a:off x="17954955" y="20844102"/>
                <a:ext cx="363538" cy="392113"/>
              </a:xfrm>
              <a:prstGeom prst="ellipse">
                <a:avLst/>
              </a:prstGeom>
              <a:noFill/>
              <a:ln w="12700">
                <a:solidFill>
                  <a:srgbClr val="808080"/>
                </a:solidFill>
                <a:prstDash val="dash"/>
                <a:round/>
                <a:headEnd/>
                <a:tailEnd/>
              </a:ln>
            </p:spPr>
            <p:txBody>
              <a:bodyPr wrap="none" anchor="ctr"/>
              <a:lstStyle/>
              <a:p>
                <a:endParaRPr lang="ja-JP" altLang="ja-JP"/>
              </a:p>
            </p:txBody>
          </p:sp>
          <p:sp>
            <p:nvSpPr>
              <p:cNvPr id="20" name="Text Box 2350"/>
              <p:cNvSpPr txBox="1">
                <a:spLocks noChangeArrowheads="1"/>
              </p:cNvSpPr>
              <p:nvPr/>
            </p:nvSpPr>
            <p:spPr bwMode="auto">
              <a:xfrm>
                <a:off x="18115292" y="21380677"/>
                <a:ext cx="745464" cy="276999"/>
              </a:xfrm>
              <a:prstGeom prst="rect">
                <a:avLst/>
              </a:prstGeom>
              <a:noFill/>
              <a:ln w="9525">
                <a:noFill/>
                <a:miter lim="800000"/>
                <a:headEnd/>
                <a:tailEnd/>
              </a:ln>
            </p:spPr>
            <p:txBody>
              <a:bodyPr>
                <a:spAutoFit/>
              </a:bodyPr>
              <a:lstStyle/>
              <a:p>
                <a:r>
                  <a:rPr lang="en-US" altLang="ja-JP" sz="1200"/>
                  <a:t>OutPort</a:t>
                </a:r>
              </a:p>
            </p:txBody>
          </p:sp>
          <p:cxnSp>
            <p:nvCxnSpPr>
              <p:cNvPr id="21" name="AutoShape 2351"/>
              <p:cNvCxnSpPr>
                <a:cxnSpLocks noChangeShapeType="1"/>
                <a:stCxn id="19" idx="5"/>
                <a:endCxn id="20" idx="0"/>
              </p:cNvCxnSpPr>
              <p:nvPr/>
            </p:nvCxnSpPr>
            <p:spPr bwMode="auto">
              <a:xfrm rot="16200000" flipH="1">
                <a:off x="18275696" y="21168349"/>
                <a:ext cx="201886" cy="222770"/>
              </a:xfrm>
              <a:prstGeom prst="straightConnector1">
                <a:avLst/>
              </a:prstGeom>
              <a:noFill/>
              <a:ln w="9525">
                <a:solidFill>
                  <a:srgbClr val="808080"/>
                </a:solidFill>
                <a:round/>
                <a:headEnd/>
                <a:tailEnd/>
              </a:ln>
            </p:spPr>
          </p:cxnSp>
          <p:sp>
            <p:nvSpPr>
              <p:cNvPr id="22" name="Oval 2353"/>
              <p:cNvSpPr>
                <a:spLocks noChangeArrowheads="1"/>
              </p:cNvSpPr>
              <p:nvPr/>
            </p:nvSpPr>
            <p:spPr bwMode="auto">
              <a:xfrm>
                <a:off x="17400917" y="20288477"/>
                <a:ext cx="454025" cy="358775"/>
              </a:xfrm>
              <a:prstGeom prst="ellipse">
                <a:avLst/>
              </a:prstGeom>
              <a:noFill/>
              <a:ln w="12700">
                <a:solidFill>
                  <a:srgbClr val="808080"/>
                </a:solidFill>
                <a:prstDash val="dash"/>
                <a:round/>
                <a:headEnd/>
                <a:tailEnd/>
              </a:ln>
            </p:spPr>
            <p:txBody>
              <a:bodyPr wrap="none" anchor="ctr"/>
              <a:lstStyle/>
              <a:p>
                <a:endParaRPr lang="ja-JP" altLang="ja-JP"/>
              </a:p>
            </p:txBody>
          </p:sp>
          <p:sp>
            <p:nvSpPr>
              <p:cNvPr id="23" name="Text Box 2354"/>
              <p:cNvSpPr txBox="1">
                <a:spLocks noChangeArrowheads="1"/>
              </p:cNvSpPr>
              <p:nvPr/>
            </p:nvSpPr>
            <p:spPr bwMode="auto">
              <a:xfrm>
                <a:off x="16258228" y="20020189"/>
                <a:ext cx="1036776" cy="276999"/>
              </a:xfrm>
              <a:prstGeom prst="rect">
                <a:avLst/>
              </a:prstGeom>
              <a:noFill/>
              <a:ln w="9525">
                <a:noFill/>
                <a:miter lim="800000"/>
                <a:headEnd/>
                <a:tailEnd/>
              </a:ln>
            </p:spPr>
            <p:txBody>
              <a:bodyPr>
                <a:spAutoFit/>
              </a:bodyPr>
              <a:lstStyle/>
              <a:p>
                <a:r>
                  <a:rPr lang="en-US" altLang="ja-JP" sz="1200"/>
                  <a:t>Service Port</a:t>
                </a:r>
              </a:p>
            </p:txBody>
          </p:sp>
          <p:cxnSp>
            <p:nvCxnSpPr>
              <p:cNvPr id="24" name="AutoShape 2355"/>
              <p:cNvCxnSpPr>
                <a:cxnSpLocks noChangeShapeType="1"/>
                <a:stCxn id="23" idx="3"/>
                <a:endCxn id="22" idx="1"/>
              </p:cNvCxnSpPr>
              <p:nvPr/>
            </p:nvCxnSpPr>
            <p:spPr bwMode="auto">
              <a:xfrm>
                <a:off x="17295004" y="20158689"/>
                <a:ext cx="172403" cy="182329"/>
              </a:xfrm>
              <a:prstGeom prst="straightConnector1">
                <a:avLst/>
              </a:prstGeom>
              <a:noFill/>
              <a:ln w="9525">
                <a:solidFill>
                  <a:srgbClr val="808080"/>
                </a:solidFill>
                <a:round/>
                <a:headEnd/>
                <a:tailEnd/>
              </a:ln>
            </p:spPr>
          </p:cxnSp>
          <p:sp>
            <p:nvSpPr>
              <p:cNvPr id="25" name="Text Box 2356"/>
              <p:cNvSpPr txBox="1">
                <a:spLocks noChangeArrowheads="1"/>
              </p:cNvSpPr>
              <p:nvPr/>
            </p:nvSpPr>
            <p:spPr bwMode="auto">
              <a:xfrm>
                <a:off x="16230055" y="20244027"/>
                <a:ext cx="1107996" cy="230832"/>
              </a:xfrm>
              <a:prstGeom prst="rect">
                <a:avLst/>
              </a:prstGeom>
              <a:noFill/>
              <a:ln w="9525">
                <a:noFill/>
                <a:miter lim="800000"/>
                <a:headEnd/>
                <a:tailEnd/>
              </a:ln>
            </p:spPr>
            <p:txBody>
              <a:bodyPr wrap="none">
                <a:spAutoFit/>
              </a:bodyPr>
              <a:lstStyle/>
              <a:p>
                <a:r>
                  <a:rPr lang="en-US" altLang="ja-JP" sz="900"/>
                  <a:t>(command/status)</a:t>
                </a:r>
              </a:p>
            </p:txBody>
          </p:sp>
          <p:sp>
            <p:nvSpPr>
              <p:cNvPr id="26" name="AutoShape 2357"/>
              <p:cNvSpPr>
                <a:spLocks noChangeArrowheads="1"/>
              </p:cNvSpPr>
              <p:nvPr/>
            </p:nvSpPr>
            <p:spPr bwMode="auto">
              <a:xfrm>
                <a:off x="17346627" y="20775549"/>
                <a:ext cx="525342" cy="503044"/>
              </a:xfrm>
              <a:prstGeom prst="flowChartPreparation">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27" name="Text Box 2358"/>
              <p:cNvSpPr txBox="1">
                <a:spLocks noChangeArrowheads="1"/>
              </p:cNvSpPr>
              <p:nvPr/>
            </p:nvSpPr>
            <p:spPr bwMode="auto">
              <a:xfrm>
                <a:off x="17396062" y="21621491"/>
                <a:ext cx="640724" cy="276999"/>
              </a:xfrm>
              <a:prstGeom prst="rect">
                <a:avLst/>
              </a:prstGeom>
              <a:noFill/>
              <a:ln w="9525">
                <a:noFill/>
                <a:miter lim="800000"/>
                <a:headEnd/>
                <a:tailEnd/>
              </a:ln>
            </p:spPr>
            <p:txBody>
              <a:bodyPr>
                <a:spAutoFit/>
              </a:bodyPr>
              <a:lstStyle/>
              <a:p>
                <a:r>
                  <a:rPr lang="en-US" altLang="ja-JP" sz="1200"/>
                  <a:t>Logics  </a:t>
                </a:r>
              </a:p>
            </p:txBody>
          </p:sp>
          <p:cxnSp>
            <p:nvCxnSpPr>
              <p:cNvPr id="28" name="AutoShape 2359"/>
              <p:cNvCxnSpPr>
                <a:cxnSpLocks noChangeShapeType="1"/>
                <a:stCxn id="27" idx="0"/>
                <a:endCxn id="26" idx="2"/>
              </p:cNvCxnSpPr>
              <p:nvPr/>
            </p:nvCxnSpPr>
            <p:spPr bwMode="auto">
              <a:xfrm rot="16200000" flipV="1">
                <a:off x="17491842" y="21396909"/>
                <a:ext cx="342414" cy="106750"/>
              </a:xfrm>
              <a:prstGeom prst="straightConnector1">
                <a:avLst/>
              </a:prstGeom>
              <a:noFill/>
              <a:ln w="9525">
                <a:solidFill>
                  <a:srgbClr val="808080"/>
                </a:solidFill>
                <a:round/>
                <a:headEnd/>
                <a:tailEnd/>
              </a:ln>
            </p:spPr>
          </p:cxnSp>
          <p:sp>
            <p:nvSpPr>
              <p:cNvPr id="29" name="Text Box 2360"/>
              <p:cNvSpPr txBox="1">
                <a:spLocks noChangeArrowheads="1"/>
              </p:cNvSpPr>
              <p:nvPr/>
            </p:nvSpPr>
            <p:spPr bwMode="auto">
              <a:xfrm>
                <a:off x="17019320" y="21777103"/>
                <a:ext cx="1327608" cy="261610"/>
              </a:xfrm>
              <a:prstGeom prst="rect">
                <a:avLst/>
              </a:prstGeom>
              <a:noFill/>
              <a:ln w="9525">
                <a:noFill/>
                <a:miter lim="800000"/>
                <a:headEnd/>
                <a:tailEnd/>
              </a:ln>
            </p:spPr>
            <p:txBody>
              <a:bodyPr wrap="none">
                <a:spAutoFit/>
              </a:bodyPr>
              <a:lstStyle/>
              <a:p>
                <a:r>
                  <a:rPr lang="en-US" altLang="ja-JP" sz="1100"/>
                  <a:t>(for data handling)</a:t>
                </a:r>
              </a:p>
            </p:txBody>
          </p:sp>
          <p:sp>
            <p:nvSpPr>
              <p:cNvPr id="30" name="AutoShape 2416"/>
              <p:cNvSpPr>
                <a:spLocks noChangeArrowheads="1"/>
              </p:cNvSpPr>
              <p:nvPr/>
            </p:nvSpPr>
            <p:spPr bwMode="auto">
              <a:xfrm>
                <a:off x="16698553" y="20902839"/>
                <a:ext cx="695135" cy="260350"/>
              </a:xfrm>
              <a:prstGeom prst="rightArrow">
                <a:avLst>
                  <a:gd name="adj1" fmla="val 30769"/>
                  <a:gd name="adj2" fmla="val 90249"/>
                </a:avLst>
              </a:prstGeom>
              <a:solidFill>
                <a:srgbClr val="FF0000">
                  <a:alpha val="59999"/>
                </a:srgbClr>
              </a:solidFill>
              <a:ln w="3175">
                <a:noFill/>
                <a:miter lim="800000"/>
                <a:headEnd/>
                <a:tailEnd/>
              </a:ln>
            </p:spPr>
            <p:txBody>
              <a:bodyPr wrap="none" anchor="ctr"/>
              <a:lstStyle/>
              <a:p>
                <a:endParaRPr lang="ja-JP" altLang="ja-JP"/>
              </a:p>
            </p:txBody>
          </p:sp>
          <p:sp>
            <p:nvSpPr>
              <p:cNvPr id="31" name="Text Box 2419"/>
              <p:cNvSpPr txBox="1">
                <a:spLocks noChangeArrowheads="1"/>
              </p:cNvSpPr>
              <p:nvPr/>
            </p:nvSpPr>
            <p:spPr bwMode="auto">
              <a:xfrm>
                <a:off x="16186429" y="20867809"/>
                <a:ext cx="562975" cy="307777"/>
              </a:xfrm>
              <a:prstGeom prst="rect">
                <a:avLst/>
              </a:prstGeom>
              <a:noFill/>
              <a:ln w="9525">
                <a:noFill/>
                <a:miter lim="800000"/>
                <a:headEnd/>
                <a:tailEnd/>
              </a:ln>
            </p:spPr>
            <p:txBody>
              <a:bodyPr wrap="none">
                <a:spAutoFit/>
              </a:bodyPr>
              <a:lstStyle/>
              <a:p>
                <a:r>
                  <a:rPr lang="en-US" altLang="ja-JP" sz="1400">
                    <a:solidFill>
                      <a:srgbClr val="FF3300"/>
                    </a:solidFill>
                  </a:rPr>
                  <a:t>Data</a:t>
                </a:r>
                <a:endParaRPr lang="en-US" altLang="ja-JP">
                  <a:solidFill>
                    <a:srgbClr val="FF3300"/>
                  </a:solidFill>
                </a:endParaRPr>
              </a:p>
            </p:txBody>
          </p:sp>
          <p:sp>
            <p:nvSpPr>
              <p:cNvPr id="32" name="AutoShape 2426"/>
              <p:cNvSpPr>
                <a:spLocks noChangeArrowheads="1"/>
              </p:cNvSpPr>
              <p:nvPr/>
            </p:nvSpPr>
            <p:spPr bwMode="auto">
              <a:xfrm>
                <a:off x="17910506" y="20902839"/>
                <a:ext cx="739236" cy="260350"/>
              </a:xfrm>
              <a:prstGeom prst="rightArrow">
                <a:avLst>
                  <a:gd name="adj1" fmla="val 30769"/>
                  <a:gd name="adj2" fmla="val 90243"/>
                </a:avLst>
              </a:prstGeom>
              <a:solidFill>
                <a:srgbClr val="FF0000">
                  <a:alpha val="59999"/>
                </a:srgbClr>
              </a:solidFill>
              <a:ln w="3175">
                <a:noFill/>
                <a:miter lim="800000"/>
                <a:headEnd/>
                <a:tailEnd/>
              </a:ln>
            </p:spPr>
            <p:txBody>
              <a:bodyPr wrap="none" anchor="ctr"/>
              <a:lstStyle/>
              <a:p>
                <a:endParaRPr lang="ja-JP" altLang="ja-JP"/>
              </a:p>
            </p:txBody>
          </p:sp>
        </p:grpSp>
        <p:sp>
          <p:nvSpPr>
            <p:cNvPr id="10" name="テキスト ボックス 9"/>
            <p:cNvSpPr txBox="1"/>
            <p:nvPr/>
          </p:nvSpPr>
          <p:spPr>
            <a:xfrm>
              <a:off x="2563785" y="1128681"/>
              <a:ext cx="644728" cy="1200329"/>
            </a:xfrm>
            <a:prstGeom prst="rect">
              <a:avLst/>
            </a:prstGeom>
            <a:noFill/>
          </p:spPr>
          <p:txBody>
            <a:bodyPr wrap="none" rtlCol="0">
              <a:spAutoFit/>
            </a:bodyPr>
            <a:lstStyle/>
            <a:p>
              <a:r>
                <a:rPr kumimoji="1" lang="en-US" altLang="ja-JP" sz="7200" smtClean="0"/>
                <a:t>+</a:t>
              </a:r>
              <a:endParaRPr kumimoji="1" lang="ja-JP" altLang="en-US" sz="7200"/>
            </a:p>
          </p:txBody>
        </p:sp>
        <p:sp>
          <p:nvSpPr>
            <p:cNvPr id="11" name="テキスト ボックス 10"/>
            <p:cNvSpPr txBox="1"/>
            <p:nvPr/>
          </p:nvSpPr>
          <p:spPr>
            <a:xfrm>
              <a:off x="4109837" y="1128681"/>
              <a:ext cx="644728" cy="1200329"/>
            </a:xfrm>
            <a:prstGeom prst="rect">
              <a:avLst/>
            </a:prstGeom>
            <a:noFill/>
          </p:spPr>
          <p:txBody>
            <a:bodyPr wrap="none" rtlCol="0">
              <a:spAutoFit/>
            </a:bodyPr>
            <a:lstStyle/>
            <a:p>
              <a:r>
                <a:rPr kumimoji="1" lang="en-US" altLang="ja-JP" sz="7200" smtClean="0"/>
                <a:t>=</a:t>
              </a:r>
              <a:endParaRPr kumimoji="1" lang="ja-JP" altLang="en-US" sz="7200"/>
            </a:p>
          </p:txBody>
        </p:sp>
      </p:grpSp>
      <p:sp>
        <p:nvSpPr>
          <p:cNvPr id="54" name="テキスト ボックス 53"/>
          <p:cNvSpPr txBox="1"/>
          <p:nvPr/>
        </p:nvSpPr>
        <p:spPr>
          <a:xfrm>
            <a:off x="179512" y="3712964"/>
            <a:ext cx="4056047" cy="2308324"/>
          </a:xfrm>
          <a:prstGeom prst="rect">
            <a:avLst/>
          </a:prstGeom>
          <a:noFill/>
        </p:spPr>
        <p:txBody>
          <a:bodyPr wrap="none" rtlCol="0">
            <a:spAutoFit/>
          </a:bodyPr>
          <a:lstStyle/>
          <a:p>
            <a:r>
              <a:rPr lang="en-US" altLang="ja-JP" sz="1600" smtClean="0">
                <a:latin typeface="DejaVu Sans Condensed" pitchFamily="34" charset="0"/>
                <a:ea typeface="DejaVu Sans Condensed" pitchFamily="34" charset="0"/>
                <a:cs typeface="DejaVu Sans Condensed" pitchFamily="34" charset="0"/>
              </a:rPr>
              <a:t>Skeleton.h:</a:t>
            </a:r>
          </a:p>
          <a:p>
            <a:endParaRPr lang="en-US" altLang="ja-JP" sz="1600" smtClean="0">
              <a:latin typeface="DejaVu Sans Condensed" pitchFamily="34" charset="0"/>
              <a:ea typeface="DejaVu Sans Condensed" pitchFamily="34" charset="0"/>
              <a:cs typeface="DejaVu Sans Condensed" pitchFamily="34" charset="0"/>
            </a:endParaRPr>
          </a:p>
          <a:p>
            <a:r>
              <a:rPr lang="en-US" altLang="ja-JP" sz="1600" smtClean="0">
                <a:latin typeface="DejaVu Sans Condensed" pitchFamily="34" charset="0"/>
                <a:ea typeface="DejaVu Sans Condensed" pitchFamily="34" charset="0"/>
                <a:cs typeface="DejaVu Sans Condensed" pitchFamily="34" charset="0"/>
              </a:rPr>
              <a:t>private:</a:t>
            </a:r>
          </a:p>
          <a:p>
            <a:r>
              <a:rPr lang="en-US" altLang="ja-JP" sz="1600" smtClean="0">
                <a:latin typeface="DejaVu Sans Condensed" pitchFamily="34" charset="0"/>
                <a:ea typeface="DejaVu Sans Condensed" pitchFamily="34" charset="0"/>
                <a:cs typeface="DejaVu Sans Condensed" pitchFamily="34" charset="0"/>
              </a:rPr>
              <a:t>    TimedOctetSeq                  m_in_data;</a:t>
            </a:r>
          </a:p>
          <a:p>
            <a:r>
              <a:rPr lang="en-US" altLang="ja-JP" sz="1600" smtClean="0">
                <a:latin typeface="DejaVu Sans Condensed" pitchFamily="34" charset="0"/>
                <a:ea typeface="DejaVu Sans Condensed" pitchFamily="34" charset="0"/>
                <a:cs typeface="DejaVu Sans Condensed" pitchFamily="34" charset="0"/>
              </a:rPr>
              <a:t>    InPort&lt;TimedOctetSeq&gt;    m_InPort;</a:t>
            </a:r>
          </a:p>
          <a:p>
            <a:endParaRPr lang="en-US" altLang="ja-JP" sz="1600" smtClean="0">
              <a:latin typeface="DejaVu Sans Condensed" pitchFamily="34" charset="0"/>
              <a:ea typeface="DejaVu Sans Condensed" pitchFamily="34" charset="0"/>
              <a:cs typeface="DejaVu Sans Condensed" pitchFamily="34" charset="0"/>
            </a:endParaRPr>
          </a:p>
          <a:p>
            <a:r>
              <a:rPr lang="en-US" altLang="ja-JP" sz="1600" smtClean="0">
                <a:latin typeface="DejaVu Sans Condensed" pitchFamily="34" charset="0"/>
                <a:ea typeface="DejaVu Sans Condensed" pitchFamily="34" charset="0"/>
                <a:cs typeface="DejaVu Sans Condensed" pitchFamily="34" charset="0"/>
              </a:rPr>
              <a:t>    TimedOctetSeq                  m_out_data;</a:t>
            </a:r>
          </a:p>
          <a:p>
            <a:r>
              <a:rPr lang="en-US" altLang="ja-JP" sz="1600" smtClean="0">
                <a:latin typeface="DejaVu Sans Condensed" pitchFamily="34" charset="0"/>
                <a:ea typeface="DejaVu Sans Condensed" pitchFamily="34" charset="0"/>
                <a:cs typeface="DejaVu Sans Condensed" pitchFamily="34" charset="0"/>
              </a:rPr>
              <a:t>    OutPort&lt;TimedOctetSeq&gt; m_OutPort;</a:t>
            </a:r>
          </a:p>
          <a:p>
            <a:endParaRPr kumimoji="1" lang="ja-JP" altLang="en-US" sz="1600"/>
          </a:p>
        </p:txBody>
      </p:sp>
      <p:sp>
        <p:nvSpPr>
          <p:cNvPr id="55" name="テキスト ボックス 54"/>
          <p:cNvSpPr txBox="1"/>
          <p:nvPr/>
        </p:nvSpPr>
        <p:spPr>
          <a:xfrm>
            <a:off x="4572000" y="3717032"/>
            <a:ext cx="4333238" cy="1846659"/>
          </a:xfrm>
          <a:prstGeom prst="rect">
            <a:avLst/>
          </a:prstGeom>
          <a:noFill/>
        </p:spPr>
        <p:txBody>
          <a:bodyPr wrap="none" rtlCol="0">
            <a:spAutoFit/>
          </a:bodyPr>
          <a:lstStyle/>
          <a:p>
            <a:r>
              <a:rPr lang="en-US" altLang="ja-JP" sz="1600" smtClean="0">
                <a:latin typeface="DejaVu Sans Condensed" pitchFamily="34" charset="0"/>
                <a:ea typeface="DejaVu Sans Condensed" pitchFamily="34" charset="0"/>
                <a:cs typeface="DejaVu Sans Condensed" pitchFamily="34" charset="0"/>
              </a:rPr>
              <a:t>Skeleton.cpp</a:t>
            </a:r>
          </a:p>
          <a:p>
            <a:r>
              <a:rPr lang="en-US" altLang="ja-JP" sz="1600" smtClean="0">
                <a:latin typeface="DejaVu Sans Condensed" pitchFamily="34" charset="0"/>
                <a:ea typeface="DejaVu Sans Condensed" pitchFamily="34" charset="0"/>
                <a:cs typeface="DejaVu Sans Condensed" pitchFamily="34" charset="0"/>
              </a:rPr>
              <a:t>// Ctor</a:t>
            </a:r>
          </a:p>
          <a:p>
            <a:r>
              <a:rPr lang="en-US" altLang="ja-JP" sz="1600" smtClean="0">
                <a:latin typeface="DejaVu Sans Condensed" pitchFamily="34" charset="0"/>
                <a:ea typeface="DejaVu Sans Condensed" pitchFamily="34" charset="0"/>
                <a:cs typeface="DejaVu Sans Condensed" pitchFamily="34" charset="0"/>
              </a:rPr>
              <a:t>Skeleton::Skeleton(RTC::Manager* manager)</a:t>
            </a:r>
          </a:p>
          <a:p>
            <a:r>
              <a:rPr lang="en-US" altLang="ja-JP" sz="1600" smtClean="0">
                <a:latin typeface="DejaVu Sans Condensed" pitchFamily="34" charset="0"/>
                <a:ea typeface="DejaVu Sans Condensed" pitchFamily="34" charset="0"/>
                <a:cs typeface="DejaVu Sans Condensed" pitchFamily="34" charset="0"/>
              </a:rPr>
              <a:t>    : DAQMW::DaqComponentBase(manager),</a:t>
            </a:r>
          </a:p>
          <a:p>
            <a:r>
              <a:rPr lang="en-US" altLang="ja-JP" sz="1600" smtClean="0">
                <a:latin typeface="DejaVu Sans Condensed" pitchFamily="34" charset="0"/>
                <a:ea typeface="DejaVu Sans Condensed" pitchFamily="34" charset="0"/>
                <a:cs typeface="DejaVu Sans Condensed" pitchFamily="34" charset="0"/>
              </a:rPr>
              <a:t>      m_InPort("skeleton_in",   m_in_data),</a:t>
            </a:r>
          </a:p>
          <a:p>
            <a:r>
              <a:rPr lang="en-US" altLang="ja-JP" sz="1600" smtClean="0">
                <a:latin typeface="DejaVu Sans Condensed" pitchFamily="34" charset="0"/>
                <a:ea typeface="DejaVu Sans Condensed" pitchFamily="34" charset="0"/>
                <a:cs typeface="DejaVu Sans Condensed" pitchFamily="34" charset="0"/>
              </a:rPr>
              <a:t>      m_OutPort("skeleton_out", m_out_data),</a:t>
            </a:r>
          </a:p>
          <a:p>
            <a:endParaRPr kumimoji="1" lang="ja-JP" altLang="en-US"/>
          </a:p>
        </p:txBody>
      </p:sp>
      <p:sp>
        <p:nvSpPr>
          <p:cNvPr id="56" name="テキスト ボックス 55"/>
          <p:cNvSpPr txBox="1"/>
          <p:nvPr/>
        </p:nvSpPr>
        <p:spPr>
          <a:xfrm>
            <a:off x="6876256" y="44624"/>
            <a:ext cx="2271776" cy="369332"/>
          </a:xfrm>
          <a:prstGeom prst="rect">
            <a:avLst/>
          </a:prstGeom>
          <a:noFill/>
        </p:spPr>
        <p:txBody>
          <a:bodyPr wrap="none" rtlCol="0">
            <a:spAutoFit/>
          </a:bodyPr>
          <a:lstStyle/>
          <a:p>
            <a:r>
              <a:rPr kumimoji="1" lang="ja-JP" altLang="en-US" smtClean="0"/>
              <a:t>技術解説書 </a:t>
            </a:r>
            <a:r>
              <a:rPr kumimoji="1" lang="en-US" altLang="ja-JP" smtClean="0"/>
              <a:t>17</a:t>
            </a:r>
            <a:r>
              <a:rPr kumimoji="1" lang="ja-JP" altLang="en-US" smtClean="0"/>
              <a:t>ページ</a:t>
            </a:r>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1143000"/>
          </a:xfrm>
        </p:spPr>
        <p:txBody>
          <a:bodyPr/>
          <a:lstStyle/>
          <a:p>
            <a:r>
              <a:rPr kumimoji="1" lang="en-US" altLang="ja-JP" smtClean="0"/>
              <a:t>InPort</a:t>
            </a:r>
            <a:r>
              <a:rPr kumimoji="1" lang="ja-JP" altLang="en-US" smtClean="0"/>
              <a:t>操作</a:t>
            </a:r>
            <a:endParaRPr kumimoji="1" lang="ja-JP" altLang="en-US"/>
          </a:p>
        </p:txBody>
      </p:sp>
      <p:sp>
        <p:nvSpPr>
          <p:cNvPr id="3" name="コンテンツ プレースホルダ 2"/>
          <p:cNvSpPr>
            <a:spLocks noGrp="1"/>
          </p:cNvSpPr>
          <p:nvPr>
            <p:ph idx="1"/>
          </p:nvPr>
        </p:nvSpPr>
        <p:spPr>
          <a:xfrm>
            <a:off x="467544" y="980728"/>
            <a:ext cx="8229600" cy="5328592"/>
          </a:xfrm>
        </p:spPr>
        <p:txBody>
          <a:bodyPr>
            <a:normAutofit/>
          </a:bodyPr>
          <a:lstStyle/>
          <a:p>
            <a:pPr>
              <a:buNone/>
            </a:pPr>
            <a:r>
              <a:rPr lang="en-US" altLang="ja-JP" sz="2600" smtClean="0"/>
              <a:t>bool rv = m_InPort.read() </a:t>
            </a:r>
          </a:p>
          <a:p>
            <a:pPr lvl="1"/>
            <a:r>
              <a:rPr lang="ja-JP" altLang="en-US" sz="2600" smtClean="0"/>
              <a:t>読んだデータは</a:t>
            </a:r>
            <a:r>
              <a:rPr lang="en-US" altLang="ja-JP" sz="2600" smtClean="0"/>
              <a:t>m_in_data.data</a:t>
            </a:r>
            <a:r>
              <a:rPr lang="ja-JP" altLang="en-US" sz="2600" smtClean="0"/>
              <a:t>配列にデータが入る</a:t>
            </a:r>
            <a:endParaRPr lang="en-US" altLang="ja-JP" sz="2600" smtClean="0"/>
          </a:p>
          <a:p>
            <a:pPr lvl="1"/>
            <a:r>
              <a:rPr lang="en-US" altLang="ja-JP" sz="2600" smtClean="0"/>
              <a:t>length = m_in_data.data.length() </a:t>
            </a:r>
            <a:r>
              <a:rPr lang="ja-JP" altLang="en-US" sz="2600" smtClean="0"/>
              <a:t>で長さ</a:t>
            </a:r>
            <a:endParaRPr lang="en-US" altLang="ja-JP" sz="2600" smtClean="0"/>
          </a:p>
          <a:p>
            <a:pPr lvl="1">
              <a:buNone/>
            </a:pPr>
            <a:r>
              <a:rPr lang="en-US" altLang="ja-JP" sz="2600" smtClean="0"/>
              <a:t>	</a:t>
            </a:r>
            <a:r>
              <a:rPr lang="ja-JP" altLang="en-US" sz="2600" smtClean="0"/>
              <a:t>（</a:t>
            </a:r>
            <a:r>
              <a:rPr lang="en-US" altLang="ja-JP" sz="2600" smtClean="0"/>
              <a:t>Component Header, Footer</a:t>
            </a:r>
            <a:r>
              <a:rPr lang="ja-JP" altLang="en-US" sz="2600" smtClean="0"/>
              <a:t>を含めた長さ）</a:t>
            </a:r>
            <a:endParaRPr lang="en-US" altLang="ja-JP" sz="2600" smtClean="0"/>
          </a:p>
          <a:p>
            <a:pPr lvl="1"/>
            <a:r>
              <a:rPr lang="ja-JP" altLang="en-US" sz="2600" smtClean="0"/>
              <a:t>戻り値：　</a:t>
            </a:r>
            <a:r>
              <a:rPr lang="en-US" altLang="ja-JP" sz="2600" smtClean="0"/>
              <a:t>true, false</a:t>
            </a:r>
          </a:p>
          <a:p>
            <a:pPr lvl="1"/>
            <a:r>
              <a:rPr lang="en-US" altLang="ja-JP" sz="2600" smtClean="0"/>
              <a:t>false</a:t>
            </a:r>
            <a:r>
              <a:rPr lang="ja-JP" altLang="en-US" sz="2600" smtClean="0"/>
              <a:t>の場合は </a:t>
            </a:r>
            <a:r>
              <a:rPr lang="en-US" altLang="ja-JP" sz="2600" smtClean="0"/>
              <a:t>check_inPort_status(m_InPort)</a:t>
            </a:r>
            <a:r>
              <a:rPr lang="ja-JP" altLang="en-US" sz="2600" smtClean="0"/>
              <a:t>で</a:t>
            </a:r>
            <a:r>
              <a:rPr lang="en-US" altLang="ja-JP" sz="2600" smtClean="0"/>
              <a:t>InPort</a:t>
            </a:r>
            <a:r>
              <a:rPr lang="ja-JP" altLang="en-US" sz="2600" smtClean="0"/>
              <a:t>の状態を確認する。</a:t>
            </a:r>
            <a:endParaRPr lang="en-US" altLang="ja-JP" sz="2600" smtClean="0"/>
          </a:p>
          <a:p>
            <a:pPr lvl="1">
              <a:buNone/>
            </a:pPr>
            <a:r>
              <a:rPr lang="en-US" altLang="ja-JP" sz="2600" smtClean="0"/>
              <a:t>	check_inPort_status</a:t>
            </a:r>
            <a:r>
              <a:rPr lang="ja-JP" altLang="en-US" sz="2600" smtClean="0"/>
              <a:t>の戻り値</a:t>
            </a:r>
            <a:endParaRPr lang="en-US" altLang="ja-JP" sz="2600" smtClean="0"/>
          </a:p>
          <a:p>
            <a:pPr lvl="2"/>
            <a:r>
              <a:rPr lang="en-US" altLang="ja-JP" sz="2200" smtClean="0"/>
              <a:t>BUF_TIMEOUT: </a:t>
            </a:r>
            <a:r>
              <a:rPr lang="ja-JP" altLang="en-US" sz="2200" smtClean="0"/>
              <a:t>通常リトライするようにコードを書く</a:t>
            </a:r>
            <a:endParaRPr lang="en-US" altLang="ja-JP" sz="2200" smtClean="0"/>
          </a:p>
          <a:p>
            <a:pPr lvl="2"/>
            <a:r>
              <a:rPr lang="en-US" altLang="ja-JP" sz="2200" smtClean="0"/>
              <a:t>BUF_FATAL: </a:t>
            </a:r>
            <a:r>
              <a:rPr lang="ja-JP" altLang="en-US" sz="2200" smtClean="0"/>
              <a:t>通常</a:t>
            </a:r>
            <a:r>
              <a:rPr lang="en-US" altLang="ja-JP" sz="2200" smtClean="0"/>
              <a:t>fatal_error_report()</a:t>
            </a:r>
            <a:r>
              <a:rPr lang="ja-JP" altLang="en-US" sz="2200" smtClean="0"/>
              <a:t>でエラーを報告</a:t>
            </a:r>
            <a:endParaRPr lang="en-US" altLang="ja-JP" sz="2200" smtClean="0"/>
          </a:p>
          <a:p>
            <a:pPr>
              <a:buNone/>
            </a:pPr>
            <a:endParaRPr lang="en-US" altLang="ja-JP" sz="1800" smtClean="0"/>
          </a:p>
          <a:p>
            <a:pPr>
              <a:buNone/>
            </a:pP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18</a:t>
            </a:fld>
            <a:endParaRPr kumimoji="1" lang="ja-JP" altLang="en-US"/>
          </a:p>
        </p:txBody>
      </p:sp>
      <p:sp>
        <p:nvSpPr>
          <p:cNvPr id="7" name="テキスト ボックス 6"/>
          <p:cNvSpPr txBox="1"/>
          <p:nvPr/>
        </p:nvSpPr>
        <p:spPr>
          <a:xfrm>
            <a:off x="6732240" y="44624"/>
            <a:ext cx="2299027" cy="369332"/>
          </a:xfrm>
          <a:prstGeom prst="rect">
            <a:avLst/>
          </a:prstGeom>
          <a:noFill/>
        </p:spPr>
        <p:txBody>
          <a:bodyPr wrap="none" rtlCol="0">
            <a:spAutoFit/>
          </a:bodyPr>
          <a:lstStyle/>
          <a:p>
            <a:r>
              <a:rPr lang="ja-JP" altLang="en-US" smtClean="0"/>
              <a:t>技術解説書１８ページ</a:t>
            </a:r>
            <a:endParaRPr kumimoji="1"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1143000"/>
          </a:xfrm>
        </p:spPr>
        <p:txBody>
          <a:bodyPr/>
          <a:lstStyle/>
          <a:p>
            <a:r>
              <a:rPr kumimoji="1" lang="en-US" altLang="ja-JP" smtClean="0"/>
              <a:t>OutPort</a:t>
            </a:r>
            <a:r>
              <a:rPr kumimoji="1" lang="ja-JP" altLang="en-US" smtClean="0"/>
              <a:t>操作</a:t>
            </a:r>
            <a:endParaRPr kumimoji="1" lang="ja-JP" altLang="en-US"/>
          </a:p>
        </p:txBody>
      </p:sp>
      <p:sp>
        <p:nvSpPr>
          <p:cNvPr id="3" name="コンテンツ プレースホルダ 2"/>
          <p:cNvSpPr>
            <a:spLocks noGrp="1"/>
          </p:cNvSpPr>
          <p:nvPr>
            <p:ph idx="1"/>
          </p:nvPr>
        </p:nvSpPr>
        <p:spPr>
          <a:xfrm>
            <a:off x="467544" y="980728"/>
            <a:ext cx="8229600" cy="5328592"/>
          </a:xfrm>
        </p:spPr>
        <p:txBody>
          <a:bodyPr>
            <a:normAutofit lnSpcReduction="10000"/>
          </a:bodyPr>
          <a:lstStyle/>
          <a:p>
            <a:pPr>
              <a:buNone/>
            </a:pPr>
            <a:r>
              <a:rPr lang="en-US" altLang="ja-JP" sz="2600" smtClean="0"/>
              <a:t>bool rv = m_OutPort.write() </a:t>
            </a:r>
          </a:p>
          <a:p>
            <a:pPr lvl="1"/>
            <a:r>
              <a:rPr lang="en-US" altLang="ja-JP" sz="2600" smtClean="0"/>
              <a:t>m_out_data.data.length(length)</a:t>
            </a:r>
            <a:r>
              <a:rPr lang="ja-JP" altLang="en-US" sz="2600" smtClean="0"/>
              <a:t>でデータ長を指定</a:t>
            </a:r>
            <a:endParaRPr lang="en-US" altLang="ja-JP" sz="2600" smtClean="0"/>
          </a:p>
          <a:p>
            <a:pPr lvl="1">
              <a:buNone/>
            </a:pPr>
            <a:r>
              <a:rPr lang="en-US" altLang="ja-JP" sz="2600" smtClean="0"/>
              <a:t>	</a:t>
            </a:r>
            <a:r>
              <a:rPr lang="ja-JP" altLang="en-US" sz="2600" smtClean="0"/>
              <a:t> （</a:t>
            </a:r>
            <a:r>
              <a:rPr lang="en-US" altLang="ja-JP" sz="2600" smtClean="0"/>
              <a:t>Component Header, Footer</a:t>
            </a:r>
            <a:r>
              <a:rPr lang="ja-JP" altLang="en-US" sz="2600" smtClean="0"/>
              <a:t>を含めた長さ）</a:t>
            </a:r>
            <a:endParaRPr lang="en-US" altLang="ja-JP" sz="2600" smtClean="0"/>
          </a:p>
          <a:p>
            <a:pPr lvl="1"/>
            <a:r>
              <a:rPr lang="ja-JP" altLang="en-US" sz="2600" smtClean="0"/>
              <a:t>送るデータは</a:t>
            </a:r>
            <a:r>
              <a:rPr lang="en-US" altLang="ja-JP" sz="2600" smtClean="0"/>
              <a:t>m_out_data.data</a:t>
            </a:r>
            <a:r>
              <a:rPr lang="ja-JP" altLang="en-US" sz="2600" smtClean="0"/>
              <a:t>配列に入れる</a:t>
            </a:r>
            <a:endParaRPr lang="en-US" altLang="ja-JP" sz="2600" smtClean="0"/>
          </a:p>
          <a:p>
            <a:pPr lvl="1">
              <a:buNone/>
            </a:pPr>
            <a:r>
              <a:rPr lang="en-US" altLang="ja-JP" sz="2600" smtClean="0"/>
              <a:t>	</a:t>
            </a:r>
            <a:r>
              <a:rPr lang="ja-JP" altLang="en-US" sz="2600" smtClean="0"/>
              <a:t> （</a:t>
            </a:r>
            <a:r>
              <a:rPr lang="en-US" altLang="ja-JP" sz="2600" smtClean="0"/>
              <a:t>Component Header, Footer</a:t>
            </a:r>
            <a:r>
              <a:rPr lang="ja-JP" altLang="en-US" sz="2600" smtClean="0"/>
              <a:t>を含める）</a:t>
            </a:r>
            <a:endParaRPr lang="en-US" altLang="ja-JP" sz="2600" smtClean="0"/>
          </a:p>
          <a:p>
            <a:pPr lvl="1"/>
            <a:r>
              <a:rPr lang="en-US" altLang="ja-JP" sz="2600" smtClean="0"/>
              <a:t>m_OutPort.write()</a:t>
            </a:r>
            <a:r>
              <a:rPr lang="ja-JP" altLang="en-US" sz="2600" smtClean="0"/>
              <a:t>でデータが送られる。</a:t>
            </a:r>
            <a:endParaRPr lang="en-US" altLang="ja-JP" sz="2600" smtClean="0"/>
          </a:p>
          <a:p>
            <a:pPr lvl="1"/>
            <a:r>
              <a:rPr lang="ja-JP" altLang="en-US" sz="2600" smtClean="0"/>
              <a:t>戻り値：　</a:t>
            </a:r>
            <a:r>
              <a:rPr lang="en-US" altLang="ja-JP" sz="2600" smtClean="0"/>
              <a:t>true, false</a:t>
            </a:r>
          </a:p>
          <a:p>
            <a:pPr lvl="1"/>
            <a:r>
              <a:rPr lang="en-US" altLang="ja-JP" sz="2600" smtClean="0"/>
              <a:t>false</a:t>
            </a:r>
            <a:r>
              <a:rPr lang="ja-JP" altLang="en-US" sz="2600" smtClean="0"/>
              <a:t>の場合は </a:t>
            </a:r>
            <a:r>
              <a:rPr lang="en-US" altLang="ja-JP" sz="2600" smtClean="0"/>
              <a:t>check_outPort_status(m_OutPort)</a:t>
            </a:r>
            <a:r>
              <a:rPr lang="ja-JP" altLang="en-US" sz="2600" smtClean="0"/>
              <a:t>で</a:t>
            </a:r>
            <a:r>
              <a:rPr lang="en-US" altLang="ja-JP" sz="2600" smtClean="0"/>
              <a:t>OutPort</a:t>
            </a:r>
            <a:r>
              <a:rPr lang="ja-JP" altLang="en-US" sz="2600" smtClean="0"/>
              <a:t>の状態を確認する。</a:t>
            </a:r>
            <a:endParaRPr lang="en-US" altLang="ja-JP" sz="2600" smtClean="0"/>
          </a:p>
          <a:p>
            <a:pPr lvl="1">
              <a:buNone/>
            </a:pPr>
            <a:r>
              <a:rPr lang="en-US" altLang="ja-JP" sz="2600" smtClean="0"/>
              <a:t>	check_inPort_status</a:t>
            </a:r>
            <a:r>
              <a:rPr lang="ja-JP" altLang="en-US" sz="2600" smtClean="0"/>
              <a:t>の戻り値</a:t>
            </a:r>
            <a:endParaRPr lang="en-US" altLang="ja-JP" sz="2600" smtClean="0"/>
          </a:p>
          <a:p>
            <a:pPr lvl="2"/>
            <a:r>
              <a:rPr lang="en-US" altLang="ja-JP" sz="2200" smtClean="0"/>
              <a:t>BUF_TIMEOUT: </a:t>
            </a:r>
            <a:r>
              <a:rPr lang="ja-JP" altLang="en-US" sz="2200" smtClean="0"/>
              <a:t>通常リトライするようにコードを書く</a:t>
            </a:r>
            <a:endParaRPr lang="en-US" altLang="ja-JP" sz="2200" smtClean="0"/>
          </a:p>
          <a:p>
            <a:pPr lvl="2"/>
            <a:r>
              <a:rPr lang="en-US" altLang="ja-JP" sz="2200" smtClean="0"/>
              <a:t>BUF_FATAL: </a:t>
            </a:r>
            <a:r>
              <a:rPr lang="ja-JP" altLang="en-US" sz="2200" smtClean="0"/>
              <a:t>通常</a:t>
            </a:r>
            <a:r>
              <a:rPr lang="en-US" altLang="ja-JP" sz="2200" smtClean="0"/>
              <a:t>fatal_error_report()</a:t>
            </a:r>
            <a:r>
              <a:rPr lang="ja-JP" altLang="en-US" sz="2200" smtClean="0"/>
              <a:t>でエラーを報告</a:t>
            </a:r>
            <a:endParaRPr lang="en-US" altLang="ja-JP" sz="2200" smtClean="0"/>
          </a:p>
          <a:p>
            <a:pPr>
              <a:buNone/>
            </a:pP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19</a:t>
            </a:fld>
            <a:endParaRPr kumimoji="1" lang="ja-JP" altLang="en-US"/>
          </a:p>
        </p:txBody>
      </p:sp>
      <p:sp>
        <p:nvSpPr>
          <p:cNvPr id="7" name="テキスト ボックス 6"/>
          <p:cNvSpPr txBox="1"/>
          <p:nvPr/>
        </p:nvSpPr>
        <p:spPr>
          <a:xfrm>
            <a:off x="6804248" y="44624"/>
            <a:ext cx="2299027" cy="369332"/>
          </a:xfrm>
          <a:prstGeom prst="rect">
            <a:avLst/>
          </a:prstGeom>
          <a:noFill/>
        </p:spPr>
        <p:txBody>
          <a:bodyPr wrap="none" rtlCol="0">
            <a:spAutoFit/>
          </a:bodyPr>
          <a:lstStyle/>
          <a:p>
            <a:r>
              <a:rPr lang="ja-JP" altLang="en-US" smtClean="0"/>
              <a:t>技術解説書１８ページ</a:t>
            </a:r>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もくじ</a:t>
            </a:r>
            <a:endParaRPr kumimoji="1" lang="ja-JP" altLang="en-US"/>
          </a:p>
        </p:txBody>
      </p:sp>
      <p:sp>
        <p:nvSpPr>
          <p:cNvPr id="3" name="コンテンツ プレースホルダ 2"/>
          <p:cNvSpPr>
            <a:spLocks noGrp="1"/>
          </p:cNvSpPr>
          <p:nvPr>
            <p:ph idx="1"/>
          </p:nvPr>
        </p:nvSpPr>
        <p:spPr/>
        <p:txBody>
          <a:bodyPr>
            <a:normAutofit lnSpcReduction="10000"/>
          </a:bodyPr>
          <a:lstStyle/>
          <a:p>
            <a:r>
              <a:rPr kumimoji="1" lang="ja-JP" altLang="en-US" smtClean="0"/>
              <a:t>ドキュメンテーション</a:t>
            </a:r>
            <a:endParaRPr kumimoji="1" lang="en-US" altLang="ja-JP" smtClean="0"/>
          </a:p>
          <a:p>
            <a:r>
              <a:rPr kumimoji="1" lang="ja-JP" altLang="en-US" smtClean="0"/>
              <a:t>開発環境セットアップ</a:t>
            </a:r>
            <a:endParaRPr kumimoji="1" lang="en-US" altLang="ja-JP" smtClean="0"/>
          </a:p>
          <a:p>
            <a:r>
              <a:rPr lang="en-US" altLang="ja-JP" smtClean="0"/>
              <a:t>DAQ</a:t>
            </a:r>
            <a:r>
              <a:rPr lang="ja-JP" altLang="en-US" smtClean="0"/>
              <a:t>コンポーネント作成方法</a:t>
            </a:r>
            <a:endParaRPr lang="en-US" altLang="ja-JP" smtClean="0"/>
          </a:p>
          <a:p>
            <a:pPr lvl="1"/>
            <a:r>
              <a:rPr lang="en-US" altLang="ja-JP" smtClean="0"/>
              <a:t>DAQ</a:t>
            </a:r>
            <a:r>
              <a:rPr lang="ja-JP" altLang="en-US" smtClean="0"/>
              <a:t>コンポーネント状態遷移</a:t>
            </a:r>
            <a:endParaRPr lang="en-US" altLang="ja-JP" smtClean="0"/>
          </a:p>
          <a:p>
            <a:pPr lvl="1"/>
            <a:r>
              <a:rPr lang="ja-JP" altLang="en-US" smtClean="0"/>
              <a:t>コンポーネント間データフォーマット</a:t>
            </a:r>
            <a:endParaRPr lang="en-US" altLang="ja-JP" smtClean="0"/>
          </a:p>
          <a:p>
            <a:pPr lvl="1"/>
            <a:r>
              <a:rPr lang="ja-JP" altLang="en-US" smtClean="0"/>
              <a:t>エラー時の処理</a:t>
            </a:r>
            <a:endParaRPr lang="en-US" altLang="ja-JP" smtClean="0"/>
          </a:p>
          <a:p>
            <a:pPr lvl="1"/>
            <a:r>
              <a:rPr lang="en-US" altLang="ja-JP" smtClean="0"/>
              <a:t>InPort, OutPort</a:t>
            </a:r>
            <a:r>
              <a:rPr lang="ja-JP" altLang="en-US" smtClean="0"/>
              <a:t>の読み書き</a:t>
            </a:r>
            <a:endParaRPr lang="en-US" altLang="ja-JP" smtClean="0"/>
          </a:p>
          <a:p>
            <a:pPr lvl="1"/>
            <a:r>
              <a:rPr lang="ja-JP" altLang="en-US" smtClean="0"/>
              <a:t>開発環境の使い方（</a:t>
            </a:r>
            <a:r>
              <a:rPr lang="en-US" altLang="ja-JP" smtClean="0"/>
              <a:t>Makefile</a:t>
            </a:r>
            <a:r>
              <a:rPr lang="ja-JP" altLang="en-US" smtClean="0"/>
              <a:t>等）</a:t>
            </a:r>
            <a:endParaRPr lang="en-US" altLang="ja-JP" smtClean="0"/>
          </a:p>
          <a:p>
            <a:pPr lvl="1"/>
            <a:r>
              <a:rPr lang="ja-JP" altLang="en-US" smtClean="0"/>
              <a:t>デモ</a:t>
            </a:r>
            <a:endParaRPr lang="en-US" altLang="ja-JP" smtClean="0"/>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a:t>
            </a:fld>
            <a:endParaRPr kumimoji="1" lang="ja-JP"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DaqOperator</a:t>
            </a:r>
            <a:endParaRPr kumimoji="1" lang="ja-JP" altLang="en-US"/>
          </a:p>
        </p:txBody>
      </p:sp>
      <p:sp>
        <p:nvSpPr>
          <p:cNvPr id="3" name="コンテンツ プレースホルダ 2"/>
          <p:cNvSpPr>
            <a:spLocks noGrp="1"/>
          </p:cNvSpPr>
          <p:nvPr>
            <p:ph idx="1"/>
          </p:nvPr>
        </p:nvSpPr>
        <p:spPr/>
        <p:txBody>
          <a:bodyPr/>
          <a:lstStyle/>
          <a:p>
            <a:r>
              <a:rPr lang="ja-JP" altLang="en-US" smtClean="0"/>
              <a:t>通常</a:t>
            </a:r>
            <a:r>
              <a:rPr lang="en-US" altLang="ja-JP" smtClean="0"/>
              <a:t>DaqOperator</a:t>
            </a:r>
            <a:r>
              <a:rPr lang="ja-JP" altLang="en-US" smtClean="0"/>
              <a:t>は変更する必要はない。</a:t>
            </a:r>
            <a:endParaRPr lang="en-US" altLang="ja-JP" smtClean="0"/>
          </a:p>
          <a:p>
            <a:r>
              <a:rPr kumimoji="1" lang="en-US" altLang="ja-JP" smtClean="0"/>
              <a:t>/usr/libexec/daqmw/DaqOperator</a:t>
            </a:r>
            <a:r>
              <a:rPr kumimoji="1" lang="ja-JP" altLang="en-US" smtClean="0"/>
              <a:t>にバイナリがある。</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20</a:t>
            </a:fld>
            <a:endParaRPr kumimoji="1"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開発環境</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newcomp</a:t>
            </a:r>
          </a:p>
          <a:p>
            <a:pPr lvl="1"/>
            <a:r>
              <a:rPr kumimoji="1" lang="ja-JP" altLang="en-US" smtClean="0"/>
              <a:t>新規コンポーネント開発開始用テンプレート作成ツール</a:t>
            </a:r>
            <a:endParaRPr kumimoji="1" lang="en-US" altLang="ja-JP" smtClean="0"/>
          </a:p>
          <a:p>
            <a:pPr lvl="2"/>
            <a:r>
              <a:rPr lang="en-US" altLang="ja-JP" smtClean="0"/>
              <a:t>C++</a:t>
            </a:r>
            <a:r>
              <a:rPr lang="ja-JP" altLang="en-US" smtClean="0"/>
              <a:t>のテンプレートではありません</a:t>
            </a:r>
            <a:endParaRPr lang="en-US" altLang="ja-JP" smtClean="0"/>
          </a:p>
          <a:p>
            <a:r>
              <a:rPr kumimoji="1" lang="en-US" altLang="ja-JP" smtClean="0"/>
              <a:t>Makefile</a:t>
            </a:r>
          </a:p>
          <a:p>
            <a:pPr lvl="1"/>
            <a:r>
              <a:rPr lang="ja-JP" altLang="en-US" smtClean="0"/>
              <a:t>あんまりぐちゃぐちゃ書かなくても済むようにしてみた。</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21</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newcomp</a:t>
            </a:r>
            <a:endParaRPr kumimoji="1" lang="ja-JP" altLang="en-US"/>
          </a:p>
        </p:txBody>
      </p:sp>
      <p:sp>
        <p:nvSpPr>
          <p:cNvPr id="3" name="コンテンツ プレースホルダ 2"/>
          <p:cNvSpPr>
            <a:spLocks noGrp="1"/>
          </p:cNvSpPr>
          <p:nvPr>
            <p:ph idx="1"/>
          </p:nvPr>
        </p:nvSpPr>
        <p:spPr>
          <a:xfrm>
            <a:off x="457200" y="1268760"/>
            <a:ext cx="8229600" cy="4525963"/>
          </a:xfrm>
        </p:spPr>
        <p:txBody>
          <a:bodyPr>
            <a:normAutofit fontScale="70000" lnSpcReduction="20000"/>
          </a:bodyPr>
          <a:lstStyle/>
          <a:p>
            <a:r>
              <a:rPr kumimoji="1" lang="en-US" altLang="ja-JP" smtClean="0"/>
              <a:t>newcomp MyMonitor</a:t>
            </a:r>
          </a:p>
          <a:p>
            <a:pPr lvl="1"/>
            <a:r>
              <a:rPr kumimoji="1" lang="en-US" altLang="ja-JP" smtClean="0"/>
              <a:t>MyMonitor</a:t>
            </a:r>
            <a:r>
              <a:rPr kumimoji="1" lang="ja-JP" altLang="en-US" smtClean="0"/>
              <a:t>ディレクトリを作成</a:t>
            </a:r>
            <a:endParaRPr kumimoji="1" lang="en-US" altLang="ja-JP" smtClean="0"/>
          </a:p>
          <a:p>
            <a:pPr lvl="1"/>
            <a:r>
              <a:rPr kumimoji="1" lang="en-US" altLang="ja-JP" smtClean="0"/>
              <a:t>Makefile</a:t>
            </a:r>
            <a:r>
              <a:rPr kumimoji="1" lang="ja-JP" altLang="en-US" smtClean="0"/>
              <a:t>、</a:t>
            </a:r>
            <a:r>
              <a:rPr kumimoji="1" lang="en-US" altLang="ja-JP" smtClean="0"/>
              <a:t>MyMonitor.h</a:t>
            </a:r>
            <a:r>
              <a:rPr kumimoji="1" lang="ja-JP" altLang="en-US" smtClean="0"/>
              <a:t>、</a:t>
            </a:r>
            <a:r>
              <a:rPr kumimoji="1" lang="en-US" altLang="ja-JP" smtClean="0"/>
              <a:t>MyMonitor.cpp</a:t>
            </a:r>
            <a:r>
              <a:rPr kumimoji="1" lang="ja-JP" altLang="en-US" smtClean="0"/>
              <a:t>、</a:t>
            </a:r>
            <a:r>
              <a:rPr kumimoji="1" lang="en-US" altLang="ja-JP" smtClean="0"/>
              <a:t>MyMonitorComp.cpp</a:t>
            </a:r>
            <a:r>
              <a:rPr lang="ja-JP" altLang="en-US" smtClean="0"/>
              <a:t>のひな形を作る</a:t>
            </a:r>
            <a:endParaRPr lang="en-US" altLang="ja-JP" smtClean="0"/>
          </a:p>
          <a:p>
            <a:pPr lvl="1"/>
            <a:r>
              <a:rPr lang="ja-JP" altLang="en-US" smtClean="0"/>
              <a:t>インクルードガード、コンポーネント名は</a:t>
            </a:r>
            <a:endParaRPr lang="en-US" altLang="ja-JP" smtClean="0"/>
          </a:p>
          <a:p>
            <a:pPr lvl="1">
              <a:buNone/>
            </a:pPr>
            <a:r>
              <a:rPr lang="en-US" altLang="ja-JP"/>
              <a:t>	</a:t>
            </a:r>
            <a:r>
              <a:rPr lang="en-US" altLang="ja-JP" smtClean="0"/>
              <a:t>MYMONITOR</a:t>
            </a:r>
            <a:r>
              <a:rPr lang="ja-JP" altLang="en-US" smtClean="0"/>
              <a:t>、</a:t>
            </a:r>
            <a:r>
              <a:rPr lang="en-US" altLang="ja-JP" smtClean="0"/>
              <a:t>MyMonitor</a:t>
            </a:r>
            <a:r>
              <a:rPr lang="ja-JP" altLang="en-US" smtClean="0"/>
              <a:t>になる（ケースマッチで引数から取得）</a:t>
            </a:r>
            <a:endParaRPr lang="en-US" altLang="ja-JP" smtClean="0"/>
          </a:p>
          <a:p>
            <a:pPr lvl="1"/>
            <a:r>
              <a:rPr lang="en-US" altLang="ja-JP" smtClean="0"/>
              <a:t>InPort 1 </a:t>
            </a:r>
            <a:r>
              <a:rPr lang="ja-JP" altLang="en-US" smtClean="0"/>
              <a:t>個、</a:t>
            </a:r>
            <a:r>
              <a:rPr lang="en-US" altLang="ja-JP" smtClean="0"/>
              <a:t>OutPort 1 </a:t>
            </a:r>
            <a:r>
              <a:rPr lang="ja-JP" altLang="en-US" smtClean="0"/>
              <a:t>個、実装すべきメソッド（ほぼ空）のものができる（ポート名は</a:t>
            </a:r>
            <a:r>
              <a:rPr lang="en-US" altLang="ja-JP" smtClean="0"/>
              <a:t>mysource_in, mysource_out</a:t>
            </a:r>
            <a:r>
              <a:rPr lang="ja-JP" altLang="en-US" smtClean="0"/>
              <a:t>）</a:t>
            </a:r>
            <a:endParaRPr lang="en-US" altLang="ja-JP" smtClean="0"/>
          </a:p>
          <a:p>
            <a:r>
              <a:rPr kumimoji="1" lang="en-US" altLang="ja-JP" smtClean="0"/>
              <a:t>Source</a:t>
            </a:r>
            <a:r>
              <a:rPr kumimoji="1" lang="ja-JP" altLang="en-US" smtClean="0"/>
              <a:t>型、</a:t>
            </a:r>
            <a:r>
              <a:rPr kumimoji="1" lang="en-US" altLang="ja-JP" smtClean="0"/>
              <a:t>Sink</a:t>
            </a:r>
            <a:r>
              <a:rPr kumimoji="1" lang="ja-JP" altLang="en-US" smtClean="0"/>
              <a:t>型はオプションがある</a:t>
            </a:r>
            <a:endParaRPr kumimoji="1" lang="en-US" altLang="ja-JP" smtClean="0"/>
          </a:p>
          <a:p>
            <a:pPr lvl="1"/>
            <a:r>
              <a:rPr lang="en-US" altLang="ja-JP" smtClean="0">
                <a:latin typeface="DejaVu Sans Condensed" pitchFamily="34" charset="0"/>
                <a:ea typeface="DejaVu Sans Condensed" pitchFamily="34" charset="0"/>
                <a:cs typeface="DejaVu Sans Condensed" pitchFamily="34" charset="0"/>
              </a:rPr>
              <a:t>newcomp -t source MyReader</a:t>
            </a:r>
          </a:p>
          <a:p>
            <a:pPr lvl="1"/>
            <a:r>
              <a:rPr kumimoji="1" lang="en-US" altLang="ja-JP" smtClean="0">
                <a:latin typeface="DejaVu Sans Condensed" pitchFamily="34" charset="0"/>
                <a:ea typeface="DejaVu Sans Condensed" pitchFamily="34" charset="0"/>
                <a:cs typeface="DejaVu Sans Condensed" pitchFamily="34" charset="0"/>
              </a:rPr>
              <a:t>newcomp -t sink     MyMonitor</a:t>
            </a:r>
          </a:p>
          <a:p>
            <a:pPr lvl="1"/>
            <a:r>
              <a:rPr lang="ja-JP" altLang="en-US" smtClean="0"/>
              <a:t>それぞれ</a:t>
            </a:r>
            <a:r>
              <a:rPr lang="en-US" altLang="ja-JP" smtClean="0"/>
              <a:t>InPort, OutPort</a:t>
            </a:r>
            <a:r>
              <a:rPr lang="ja-JP" altLang="en-US" smtClean="0"/>
              <a:t>は必要なものだけ作る。</a:t>
            </a:r>
            <a:endParaRPr lang="en-US" altLang="ja-JP" smtClean="0"/>
          </a:p>
          <a:p>
            <a:r>
              <a:rPr kumimoji="1" lang="en-US" altLang="ja-JP" smtClean="0"/>
              <a:t>newcomp -h </a:t>
            </a:r>
            <a:r>
              <a:rPr kumimoji="1" lang="ja-JP" altLang="en-US" smtClean="0"/>
              <a:t>で簡単なヘルプがでる。</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22</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newcomp -h</a:t>
            </a:r>
            <a:endParaRPr kumimoji="1" lang="ja-JP" altLang="en-US"/>
          </a:p>
        </p:txBody>
      </p:sp>
      <p:sp>
        <p:nvSpPr>
          <p:cNvPr id="4" name="テキスト ボックス 3"/>
          <p:cNvSpPr txBox="1"/>
          <p:nvPr/>
        </p:nvSpPr>
        <p:spPr>
          <a:xfrm>
            <a:off x="1314616" y="1340768"/>
            <a:ext cx="6281720" cy="5324535"/>
          </a:xfrm>
          <a:prstGeom prst="rect">
            <a:avLst/>
          </a:prstGeom>
          <a:noFill/>
        </p:spPr>
        <p:txBody>
          <a:bodyPr wrap="none" rtlCol="0">
            <a:spAutoFit/>
          </a:bodyPr>
          <a:lstStyle/>
          <a:p>
            <a:r>
              <a:rPr lang="en-US" altLang="ja-JP" sz="1400" smtClean="0"/>
              <a:t>Usage: newcomp [-c] [-f] [-t component_type] NewCompName</a:t>
            </a:r>
          </a:p>
          <a:p>
            <a:endParaRPr lang="en-US" altLang="ja-JP" sz="1400" smtClean="0"/>
          </a:p>
          <a:p>
            <a:r>
              <a:rPr lang="en-US" altLang="ja-JP" sz="1400" smtClean="0"/>
              <a:t>Create skeleton component files with NewCompName in NewCompName directory.</a:t>
            </a:r>
          </a:p>
          <a:p>
            <a:r>
              <a:rPr lang="en-US" altLang="ja-JP" sz="1400" smtClean="0"/>
              <a:t>If this directory does not exist, it will be created automatically</a:t>
            </a:r>
          </a:p>
          <a:p>
            <a:r>
              <a:rPr lang="en-US" altLang="ja-JP" sz="1400" smtClean="0"/>
              <a:t>unless -c option is specified.</a:t>
            </a:r>
          </a:p>
          <a:p>
            <a:r>
              <a:rPr lang="en-US" altLang="ja-JP" sz="1400" smtClean="0"/>
              <a:t>Please specify NewCompName as you need.</a:t>
            </a:r>
          </a:p>
          <a:p>
            <a:r>
              <a:rPr lang="en-US" altLang="ja-JP" sz="1400" smtClean="0"/>
              <a:t>If you issue "newcomp NewGatherer", following files will be created:</a:t>
            </a:r>
          </a:p>
          <a:p>
            <a:endParaRPr lang="en-US" altLang="ja-JP" sz="1400" smtClean="0"/>
          </a:p>
          <a:p>
            <a:r>
              <a:rPr lang="en-US" altLang="ja-JP" sz="1400" smtClean="0"/>
              <a:t>NewGatherer/</a:t>
            </a:r>
          </a:p>
          <a:p>
            <a:r>
              <a:rPr lang="en-US" altLang="ja-JP" sz="1400" smtClean="0"/>
              <a:t>NewGatherer/Makefile</a:t>
            </a:r>
          </a:p>
          <a:p>
            <a:r>
              <a:rPr lang="en-US" altLang="ja-JP" sz="1400" smtClean="0"/>
              <a:t>NewGatherer/NewGatherer.h</a:t>
            </a:r>
          </a:p>
          <a:p>
            <a:r>
              <a:rPr lang="en-US" altLang="ja-JP" sz="1400" smtClean="0"/>
              <a:t>NewGatherer/NewGatherer.cpp</a:t>
            </a:r>
          </a:p>
          <a:p>
            <a:r>
              <a:rPr lang="en-US" altLang="ja-JP" sz="1400" smtClean="0"/>
              <a:t>NewGatherer/NewGathererComp.cpp</a:t>
            </a:r>
          </a:p>
          <a:p>
            <a:endParaRPr lang="en-US" altLang="ja-JP" sz="1400" smtClean="0"/>
          </a:p>
          <a:p>
            <a:r>
              <a:rPr lang="en-US" altLang="ja-JP" sz="1400" smtClean="0"/>
              <a:t>You may specify component type as -t option.  Valid component types are:</a:t>
            </a:r>
          </a:p>
          <a:p>
            <a:endParaRPr lang="en-US" altLang="ja-JP" sz="1400" smtClean="0"/>
          </a:p>
          <a:p>
            <a:r>
              <a:rPr lang="en-US" altLang="ja-JP" sz="1400" smtClean="0"/>
              <a:t>null</a:t>
            </a:r>
          </a:p>
          <a:p>
            <a:r>
              <a:rPr lang="en-US" altLang="ja-JP" sz="1400" smtClean="0"/>
              <a:t>sink</a:t>
            </a:r>
          </a:p>
          <a:p>
            <a:r>
              <a:rPr lang="en-US" altLang="ja-JP" sz="1400" smtClean="0"/>
              <a:t>source</a:t>
            </a:r>
          </a:p>
          <a:p>
            <a:endParaRPr lang="en-US" altLang="ja-JP" sz="1400" smtClean="0"/>
          </a:p>
          <a:p>
            <a:r>
              <a:rPr lang="en-US" altLang="ja-JP" sz="1400" smtClean="0"/>
              <a:t>Other option:</a:t>
            </a:r>
          </a:p>
          <a:p>
            <a:r>
              <a:rPr lang="en-US" altLang="ja-JP" sz="1400" smtClean="0"/>
              <a:t>-c Don't create directory but create component files in the current directory</a:t>
            </a:r>
          </a:p>
          <a:p>
            <a:r>
              <a:rPr lang="en-US" altLang="ja-JP" sz="1400" smtClean="0"/>
              <a:t>-f Overwrite exisiting file(s)</a:t>
            </a:r>
          </a:p>
          <a:p>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2011-08-04</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23</a:t>
            </a:fld>
            <a:endParaRPr kumimoji="1" lang="ja-JP" altLang="en-US"/>
          </a:p>
        </p:txBody>
      </p:sp>
      <p:sp>
        <p:nvSpPr>
          <p:cNvPr id="7" name="フッター プレースホルダ 6"/>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1400"/>
            <a:ext cx="8229600" cy="1143000"/>
          </a:xfrm>
        </p:spPr>
        <p:txBody>
          <a:bodyPr/>
          <a:lstStyle/>
          <a:p>
            <a:r>
              <a:rPr kumimoji="1" lang="en-US" altLang="ja-JP" smtClean="0">
                <a:latin typeface="DejaVu Sans Condensed" pitchFamily="34" charset="0"/>
                <a:ea typeface="DejaVu Sans Condensed" pitchFamily="34" charset="0"/>
                <a:cs typeface="DejaVu Sans Condensed" pitchFamily="34" charset="0"/>
              </a:rPr>
              <a:t>newcomp –t</a:t>
            </a:r>
            <a:r>
              <a:rPr lang="ja-JP" altLang="en-US" smtClean="0">
                <a:latin typeface="DejaVu Sans Condensed" pitchFamily="34" charset="0"/>
                <a:ea typeface="DejaVu Sans Condensed" pitchFamily="34" charset="0"/>
                <a:cs typeface="DejaVu Sans Condensed" pitchFamily="34" charset="0"/>
              </a:rPr>
              <a:t> </a:t>
            </a:r>
            <a:r>
              <a:rPr lang="en-US" altLang="ja-JP" smtClean="0">
                <a:latin typeface="DejaVu Sans Condensed" pitchFamily="34" charset="0"/>
                <a:ea typeface="DejaVu Sans Condensed" pitchFamily="34" charset="0"/>
                <a:cs typeface="DejaVu Sans Condensed" pitchFamily="34" charset="0"/>
              </a:rPr>
              <a:t>source MyReader</a:t>
            </a:r>
            <a:endParaRPr kumimoji="1" lang="ja-JP" altLang="en-US">
              <a:latin typeface="DejaVu Sans Condensed" pitchFamily="34" charset="0"/>
              <a:cs typeface="DejaVu Sans Condensed" pitchFamily="34" charset="0"/>
            </a:endParaRPr>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24</a:t>
            </a:fld>
            <a:endParaRPr kumimoji="1" lang="ja-JP" altLang="en-US"/>
          </a:p>
        </p:txBody>
      </p:sp>
      <p:sp>
        <p:nvSpPr>
          <p:cNvPr id="7" name="テキスト ボックス 6"/>
          <p:cNvSpPr txBox="1"/>
          <p:nvPr/>
        </p:nvSpPr>
        <p:spPr>
          <a:xfrm>
            <a:off x="1691680" y="836712"/>
            <a:ext cx="5229637" cy="1846659"/>
          </a:xfrm>
          <a:prstGeom prst="rect">
            <a:avLst/>
          </a:prstGeom>
          <a:noFill/>
        </p:spPr>
        <p:txBody>
          <a:bodyPr wrap="none" rtlCol="0">
            <a:spAutoFit/>
          </a:bodyPr>
          <a:lstStyle/>
          <a:p>
            <a:r>
              <a:rPr lang="en-US" altLang="ja-JP" sz="2400" smtClean="0"/>
              <a:t>//MyReader.h</a:t>
            </a:r>
          </a:p>
          <a:p>
            <a:r>
              <a:rPr lang="en-US" altLang="ja-JP" sz="2400" smtClean="0"/>
              <a:t>private:</a:t>
            </a:r>
          </a:p>
          <a:p>
            <a:r>
              <a:rPr lang="en-US" altLang="ja-JP" sz="2400" smtClean="0"/>
              <a:t>    TimedOctetSeq          m_out_data;</a:t>
            </a:r>
          </a:p>
          <a:p>
            <a:r>
              <a:rPr lang="en-US" altLang="ja-JP" sz="2400" smtClean="0"/>
              <a:t>    OutPort&lt;TimedOctetSeq&gt; m_OutPort;</a:t>
            </a:r>
          </a:p>
          <a:p>
            <a:endParaRPr kumimoji="1" lang="ja-JP" altLang="en-US"/>
          </a:p>
        </p:txBody>
      </p:sp>
      <p:sp>
        <p:nvSpPr>
          <p:cNvPr id="8" name="テキスト ボックス 7"/>
          <p:cNvSpPr txBox="1"/>
          <p:nvPr/>
        </p:nvSpPr>
        <p:spPr>
          <a:xfrm>
            <a:off x="1669951" y="2826802"/>
            <a:ext cx="6196376" cy="2215991"/>
          </a:xfrm>
          <a:prstGeom prst="rect">
            <a:avLst/>
          </a:prstGeom>
          <a:noFill/>
        </p:spPr>
        <p:txBody>
          <a:bodyPr wrap="none" rtlCol="0">
            <a:spAutoFit/>
          </a:bodyPr>
          <a:lstStyle/>
          <a:p>
            <a:r>
              <a:rPr lang="en-US" altLang="ja-JP" sz="2400" smtClean="0"/>
              <a:t>// MyReader.cpp</a:t>
            </a:r>
            <a:r>
              <a:rPr lang="ja-JP" altLang="en-US" sz="2400" smtClean="0"/>
              <a:t>　</a:t>
            </a:r>
            <a:r>
              <a:rPr lang="en-US" altLang="ja-JP" sz="2400" smtClean="0"/>
              <a:t>Ctor</a:t>
            </a:r>
          </a:p>
          <a:p>
            <a:r>
              <a:rPr lang="en-US" altLang="ja-JP" sz="2400" smtClean="0"/>
              <a:t>MyReader::MyReader(RTC::Manager* manager)</a:t>
            </a:r>
          </a:p>
          <a:p>
            <a:r>
              <a:rPr lang="en-US" altLang="ja-JP" sz="2400" smtClean="0"/>
              <a:t>    : DAQMW::DaqComponentBase(manager),</a:t>
            </a:r>
          </a:p>
          <a:p>
            <a:r>
              <a:rPr lang="en-US" altLang="ja-JP" sz="2400" smtClean="0"/>
              <a:t>      m_OutPort("myreader_out", m_out_data),</a:t>
            </a:r>
          </a:p>
          <a:p>
            <a:r>
              <a:rPr lang="en-US" altLang="ja-JP" sz="2400" smtClean="0"/>
              <a:t>      m_out_status(BUF_SUCCESS),</a:t>
            </a:r>
          </a:p>
          <a:p>
            <a:endParaRPr kumimoji="1" lang="ja-JP"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1400"/>
            <a:ext cx="8229600" cy="1143000"/>
          </a:xfrm>
        </p:spPr>
        <p:txBody>
          <a:bodyPr/>
          <a:lstStyle/>
          <a:p>
            <a:r>
              <a:rPr kumimoji="1" lang="en-US" altLang="ja-JP" smtClean="0">
                <a:latin typeface="DejaVu Sans Condensed" pitchFamily="34" charset="0"/>
                <a:ea typeface="DejaVu Sans Condensed" pitchFamily="34" charset="0"/>
                <a:cs typeface="DejaVu Sans Condensed" pitchFamily="34" charset="0"/>
              </a:rPr>
              <a:t>newcomp –t</a:t>
            </a:r>
            <a:r>
              <a:rPr lang="ja-JP" altLang="en-US" smtClean="0">
                <a:latin typeface="DejaVu Sans Condensed" pitchFamily="34" charset="0"/>
                <a:ea typeface="DejaVu Sans Condensed" pitchFamily="34" charset="0"/>
                <a:cs typeface="DejaVu Sans Condensed" pitchFamily="34" charset="0"/>
              </a:rPr>
              <a:t> </a:t>
            </a:r>
            <a:r>
              <a:rPr lang="en-US" altLang="ja-JP" smtClean="0">
                <a:latin typeface="DejaVu Sans Condensed" pitchFamily="34" charset="0"/>
                <a:ea typeface="DejaVu Sans Condensed" pitchFamily="34" charset="0"/>
                <a:cs typeface="DejaVu Sans Condensed" pitchFamily="34" charset="0"/>
              </a:rPr>
              <a:t>sink MyMonitor</a:t>
            </a:r>
            <a:endParaRPr kumimoji="1" lang="ja-JP" altLang="en-US">
              <a:latin typeface="DejaVu Sans Condensed" pitchFamily="34" charset="0"/>
              <a:cs typeface="DejaVu Sans Condensed" pitchFamily="34" charset="0"/>
            </a:endParaRPr>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25</a:t>
            </a:fld>
            <a:endParaRPr kumimoji="1" lang="ja-JP" altLang="en-US"/>
          </a:p>
        </p:txBody>
      </p:sp>
      <p:sp>
        <p:nvSpPr>
          <p:cNvPr id="9" name="テキスト ボックス 8"/>
          <p:cNvSpPr txBox="1"/>
          <p:nvPr/>
        </p:nvSpPr>
        <p:spPr>
          <a:xfrm>
            <a:off x="1750600" y="1124744"/>
            <a:ext cx="4840108" cy="1938992"/>
          </a:xfrm>
          <a:prstGeom prst="rect">
            <a:avLst/>
          </a:prstGeom>
          <a:noFill/>
        </p:spPr>
        <p:txBody>
          <a:bodyPr wrap="none" rtlCol="0">
            <a:spAutoFit/>
          </a:bodyPr>
          <a:lstStyle/>
          <a:p>
            <a:r>
              <a:rPr lang="en-US" altLang="ja-JP" sz="2400" smtClean="0"/>
              <a:t>//MyMonitor.h</a:t>
            </a:r>
          </a:p>
          <a:p>
            <a:r>
              <a:rPr lang="en-US" altLang="ja-JP" sz="2400" smtClean="0"/>
              <a:t>private:</a:t>
            </a:r>
          </a:p>
          <a:p>
            <a:r>
              <a:rPr lang="en-US" altLang="ja-JP" sz="2400" smtClean="0"/>
              <a:t>    TimedOctetSeq          m_in_data;</a:t>
            </a:r>
          </a:p>
          <a:p>
            <a:r>
              <a:rPr lang="en-US" altLang="ja-JP" sz="2400" smtClean="0"/>
              <a:t>    InPort&lt;TimedOctetSeq&gt;  m_InPort;</a:t>
            </a:r>
          </a:p>
          <a:p>
            <a:endParaRPr kumimoji="1" lang="ja-JP" altLang="en-US" sz="2400"/>
          </a:p>
        </p:txBody>
      </p:sp>
      <p:sp>
        <p:nvSpPr>
          <p:cNvPr id="10" name="テキスト ボックス 9"/>
          <p:cNvSpPr txBox="1"/>
          <p:nvPr/>
        </p:nvSpPr>
        <p:spPr>
          <a:xfrm>
            <a:off x="1763688" y="2959784"/>
            <a:ext cx="6476838" cy="1846659"/>
          </a:xfrm>
          <a:prstGeom prst="rect">
            <a:avLst/>
          </a:prstGeom>
          <a:noFill/>
        </p:spPr>
        <p:txBody>
          <a:bodyPr wrap="none" rtlCol="0">
            <a:spAutoFit/>
          </a:bodyPr>
          <a:lstStyle/>
          <a:p>
            <a:r>
              <a:rPr lang="en-US" altLang="ja-JP" sz="2400" smtClean="0"/>
              <a:t>//MyMonitor.cpp  Ctor</a:t>
            </a:r>
          </a:p>
          <a:p>
            <a:r>
              <a:rPr lang="en-US" altLang="ja-JP" sz="2400" smtClean="0"/>
              <a:t>MyMonitor::MyMonitor(RTC::Manager* manager)</a:t>
            </a:r>
          </a:p>
          <a:p>
            <a:r>
              <a:rPr lang="en-US" altLang="ja-JP" sz="2400" smtClean="0"/>
              <a:t>    : DAQMW::DaqComponentBase(manager),</a:t>
            </a:r>
          </a:p>
          <a:p>
            <a:r>
              <a:rPr lang="en-US" altLang="ja-JP" sz="2400" smtClean="0"/>
              <a:t>      m_InPort("mymonitor_in",   m_in_data),</a:t>
            </a:r>
          </a:p>
          <a:p>
            <a:endParaRPr kumimoji="1" lang="ja-JP"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newcomp</a:t>
            </a:r>
            <a:r>
              <a:rPr kumimoji="1" lang="ja-JP" altLang="en-US" smtClean="0"/>
              <a:t>で入るロジック置き場</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source, sink</a:t>
            </a:r>
            <a:r>
              <a:rPr kumimoji="1" lang="ja-JP" altLang="en-US" smtClean="0"/>
              <a:t>それぞれ典型的な使い方はこうだろうと思ったものの空のものが入っている。</a:t>
            </a:r>
            <a:endParaRPr kumimoji="1" lang="en-US" altLang="ja-JP" smtClean="0"/>
          </a:p>
          <a:p>
            <a:r>
              <a:rPr lang="en-US" altLang="ja-JP" smtClean="0"/>
              <a:t>source: read_data_from_detectors()</a:t>
            </a:r>
          </a:p>
          <a:p>
            <a:r>
              <a:rPr kumimoji="1" lang="en-US" altLang="ja-JP" smtClean="0"/>
              <a:t>sink: online_analyze()</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26</a:t>
            </a:fld>
            <a:endParaRPr kumimoji="1" lang="ja-JP"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newcomp</a:t>
            </a:r>
            <a:r>
              <a:rPr lang="ja-JP" altLang="en-US" smtClean="0"/>
              <a:t>誕生までの道のり</a:t>
            </a:r>
            <a:endParaRPr kumimoji="1" lang="ja-JP" altLang="en-US"/>
          </a:p>
        </p:txBody>
      </p:sp>
      <p:sp>
        <p:nvSpPr>
          <p:cNvPr id="3" name="コンテンツ プレースホルダ 2"/>
          <p:cNvSpPr>
            <a:spLocks noGrp="1"/>
          </p:cNvSpPr>
          <p:nvPr>
            <p:ph idx="1"/>
          </p:nvPr>
        </p:nvSpPr>
        <p:spPr/>
        <p:txBody>
          <a:bodyPr>
            <a:normAutofit fontScale="70000" lnSpcReduction="20000"/>
          </a:bodyPr>
          <a:lstStyle/>
          <a:p>
            <a:r>
              <a:rPr lang="ja-JP" altLang="en-US" smtClean="0"/>
              <a:t>以前（おととし）</a:t>
            </a:r>
            <a:r>
              <a:rPr kumimoji="1" lang="ja-JP" altLang="en-US" smtClean="0"/>
              <a:t>までは</a:t>
            </a:r>
            <a:r>
              <a:rPr kumimoji="1" lang="en-US" altLang="ja-JP" smtClean="0"/>
              <a:t>Skeleton</a:t>
            </a:r>
            <a:r>
              <a:rPr kumimoji="1" lang="ja-JP" altLang="en-US" smtClean="0"/>
              <a:t>ファイルをコピーして</a:t>
            </a:r>
            <a:endParaRPr kumimoji="1" lang="en-US" altLang="ja-JP" smtClean="0"/>
          </a:p>
          <a:p>
            <a:pPr>
              <a:buNone/>
            </a:pPr>
            <a:endParaRPr lang="en-US" altLang="ja-JP" smtClean="0"/>
          </a:p>
          <a:p>
            <a:pPr>
              <a:buNone/>
            </a:pPr>
            <a:endParaRPr kumimoji="1" lang="en-US" altLang="ja-JP" smtClean="0"/>
          </a:p>
          <a:p>
            <a:pPr>
              <a:buNone/>
            </a:pPr>
            <a:r>
              <a:rPr lang="en-US" altLang="ja-JP" smtClean="0"/>
              <a:t>	</a:t>
            </a:r>
          </a:p>
          <a:p>
            <a:pPr>
              <a:buNone/>
            </a:pPr>
            <a:r>
              <a:rPr kumimoji="1" lang="en-US" altLang="ja-JP" smtClean="0"/>
              <a:t>	</a:t>
            </a:r>
          </a:p>
          <a:p>
            <a:pPr>
              <a:buNone/>
            </a:pPr>
            <a:r>
              <a:rPr lang="en-US" altLang="ja-JP" smtClean="0"/>
              <a:t>	</a:t>
            </a:r>
            <a:r>
              <a:rPr kumimoji="1" lang="ja-JP" altLang="en-US" smtClean="0"/>
              <a:t>とかしていた。</a:t>
            </a:r>
            <a:endParaRPr kumimoji="1" lang="en-US" altLang="ja-JP" smtClean="0"/>
          </a:p>
          <a:p>
            <a:pPr>
              <a:buNone/>
            </a:pPr>
            <a:r>
              <a:rPr lang="en-US" altLang="ja-JP" smtClean="0"/>
              <a:t>	</a:t>
            </a:r>
            <a:r>
              <a:rPr lang="ja-JP" altLang="en-US" smtClean="0"/>
              <a:t>マニュアルにもそう書いた（つもりだった）がコマンドがまちがっていました（申し訳ありません）。</a:t>
            </a:r>
            <a:endParaRPr lang="en-US" altLang="ja-JP" smtClean="0"/>
          </a:p>
          <a:p>
            <a:r>
              <a:rPr lang="ja-JP" altLang="en-US" smtClean="0"/>
              <a:t>さすがに上のコマンドをいちいち実行するのはどうかしていると思って、スクリプトで実行させることにした。</a:t>
            </a:r>
            <a:endParaRPr lang="en-US" altLang="ja-JP" smtClean="0"/>
          </a:p>
          <a:p>
            <a:endParaRPr lang="en-US" altLang="ja-JP" smtClean="0"/>
          </a:p>
          <a:p>
            <a:pPr>
              <a:buNone/>
            </a:pPr>
            <a:r>
              <a:rPr kumimoji="1" lang="en-US" altLang="ja-JP" smtClean="0"/>
              <a:t>	</a:t>
            </a:r>
            <a:endParaRPr kumimoji="1" lang="en-US" altLang="ja-JP" sz="900" smtClean="0"/>
          </a:p>
          <a:p>
            <a:pPr>
              <a:buNone/>
            </a:pPr>
            <a:r>
              <a:rPr lang="en-US" altLang="ja-JP" smtClean="0"/>
              <a:t>		</a:t>
            </a:r>
            <a:endParaRPr kumimoji="1" lang="ja-JP" altLang="en-US"/>
          </a:p>
        </p:txBody>
      </p:sp>
      <p:sp>
        <p:nvSpPr>
          <p:cNvPr id="5" name="テキスト ボックス 4"/>
          <p:cNvSpPr txBox="1"/>
          <p:nvPr/>
        </p:nvSpPr>
        <p:spPr>
          <a:xfrm>
            <a:off x="827584" y="1916832"/>
            <a:ext cx="4528547" cy="1477328"/>
          </a:xfrm>
          <a:prstGeom prst="rect">
            <a:avLst/>
          </a:prstGeom>
          <a:noFill/>
        </p:spPr>
        <p:txBody>
          <a:bodyPr wrap="none" rtlCol="0">
            <a:spAutoFit/>
          </a:bodyPr>
          <a:lstStyle/>
          <a:p>
            <a:r>
              <a:rPr lang="en-US" altLang="ja-JP" smtClean="0"/>
              <a:t>for i in Skeleton*; do</a:t>
            </a:r>
          </a:p>
          <a:p>
            <a:r>
              <a:rPr lang="en-US" altLang="ja-JP" smtClean="0"/>
              <a:t>    sed -i.bak -e 's/skeleton/mymonitor/' \</a:t>
            </a:r>
          </a:p>
          <a:p>
            <a:r>
              <a:rPr lang="en-US" altLang="ja-JP" smtClean="0"/>
              <a:t>                      -e 's/Skeleton/MyMonitor/' \</a:t>
            </a:r>
          </a:p>
          <a:p>
            <a:r>
              <a:rPr lang="en-US" altLang="ja-JP" smtClean="0"/>
              <a:t>                      -e 's/SKELETON/MYMONITOR/' $i </a:t>
            </a:r>
          </a:p>
          <a:p>
            <a:r>
              <a:rPr lang="en-US" altLang="ja-JP" smtClean="0"/>
              <a:t>done</a:t>
            </a:r>
            <a:endParaRPr kumimoji="1" lang="ja-JP" altLang="en-US"/>
          </a:p>
        </p:txBody>
      </p:sp>
      <p:sp>
        <p:nvSpPr>
          <p:cNvPr id="6" name="日付プレースホルダ 5"/>
          <p:cNvSpPr>
            <a:spLocks noGrp="1"/>
          </p:cNvSpPr>
          <p:nvPr>
            <p:ph type="dt" sz="half" idx="10"/>
          </p:nvPr>
        </p:nvSpPr>
        <p:spPr/>
        <p:txBody>
          <a:bodyPr/>
          <a:lstStyle/>
          <a:p>
            <a:r>
              <a:rPr kumimoji="1" lang="en-US" altLang="ja-JP" smtClean="0"/>
              <a:t>2011-08-04</a:t>
            </a:r>
            <a:endParaRPr kumimoji="1" lang="ja-JP" altLang="en-US"/>
          </a:p>
        </p:txBody>
      </p:sp>
      <p:sp>
        <p:nvSpPr>
          <p:cNvPr id="7" name="スライド番号プレースホルダ 6"/>
          <p:cNvSpPr>
            <a:spLocks noGrp="1"/>
          </p:cNvSpPr>
          <p:nvPr>
            <p:ph type="sldNum" sz="quarter" idx="12"/>
          </p:nvPr>
        </p:nvSpPr>
        <p:spPr/>
        <p:txBody>
          <a:bodyPr/>
          <a:lstStyle/>
          <a:p>
            <a:fld id="{7DF8B0C0-FBA4-4A0F-8398-BC9ECAB23A20}" type="slidenum">
              <a:rPr kumimoji="1" lang="ja-JP" altLang="en-US" smtClean="0"/>
              <a:pPr/>
              <a:t>27</a:t>
            </a:fld>
            <a:endParaRPr kumimoji="1" lang="ja-JP" altLang="en-US"/>
          </a:p>
        </p:txBody>
      </p:sp>
      <p:sp>
        <p:nvSpPr>
          <p:cNvPr id="8" name="フッター プレースホルダ 7"/>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mtClean="0"/>
              <a:t>newcomp</a:t>
            </a:r>
            <a:r>
              <a:rPr kumimoji="1" lang="ja-JP" altLang="en-US" smtClean="0"/>
              <a:t>でできる</a:t>
            </a:r>
            <a:r>
              <a:rPr kumimoji="1" lang="en-US" altLang="ja-JP" smtClean="0"/>
              <a:t>Makefile</a:t>
            </a:r>
            <a:r>
              <a:rPr kumimoji="1" lang="ja-JP" altLang="en-US" smtClean="0"/>
              <a:t>の使い方</a:t>
            </a:r>
            <a:endParaRPr kumimoji="1" lang="ja-JP" altLang="en-US"/>
          </a:p>
        </p:txBody>
      </p:sp>
      <p:sp>
        <p:nvSpPr>
          <p:cNvPr id="3" name="コンテンツ プレースホルダ 2"/>
          <p:cNvSpPr>
            <a:spLocks noGrp="1"/>
          </p:cNvSpPr>
          <p:nvPr>
            <p:ph idx="1"/>
          </p:nvPr>
        </p:nvSpPr>
        <p:spPr>
          <a:xfrm>
            <a:off x="323528" y="1556792"/>
            <a:ext cx="8579296" cy="4525963"/>
          </a:xfrm>
        </p:spPr>
        <p:txBody>
          <a:bodyPr/>
          <a:lstStyle/>
          <a:p>
            <a:r>
              <a:rPr lang="ja-JP" altLang="en-US" smtClean="0"/>
              <a:t>雛型</a:t>
            </a:r>
            <a:r>
              <a:rPr kumimoji="1" lang="ja-JP" altLang="en-US" smtClean="0"/>
              <a:t>が作る</a:t>
            </a:r>
            <a:r>
              <a:rPr kumimoji="1" lang="en-US" altLang="ja-JP" smtClean="0"/>
              <a:t>Makefile</a:t>
            </a:r>
            <a:r>
              <a:rPr kumimoji="1" lang="ja-JP" altLang="en-US" smtClean="0"/>
              <a:t>に</a:t>
            </a:r>
            <a:endParaRPr lang="en-US" altLang="ja-JP"/>
          </a:p>
          <a:p>
            <a:pPr lvl="1"/>
            <a:r>
              <a:rPr lang="ja-JP" altLang="en-US" smtClean="0"/>
              <a:t>ソースファイルが増えたら </a:t>
            </a:r>
            <a:r>
              <a:rPr lang="en-US" altLang="ja-JP" smtClean="0"/>
              <a:t>SRCS += </a:t>
            </a:r>
            <a:r>
              <a:rPr lang="ja-JP" altLang="en-US" smtClean="0"/>
              <a:t>として追加する。</a:t>
            </a:r>
            <a:endParaRPr lang="en-US" altLang="ja-JP" smtClean="0"/>
          </a:p>
          <a:p>
            <a:pPr lvl="1"/>
            <a:r>
              <a:rPr kumimoji="1" lang="ja-JP" altLang="en-US" smtClean="0"/>
              <a:t>インクルードファイルの場所は </a:t>
            </a:r>
            <a:r>
              <a:rPr kumimoji="1" lang="en-US" altLang="ja-JP" smtClean="0"/>
              <a:t>CPPFLAGS += </a:t>
            </a:r>
            <a:r>
              <a:rPr kumimoji="1" lang="ja-JP" altLang="en-US" smtClean="0"/>
              <a:t>で追加する。</a:t>
            </a:r>
            <a:endParaRPr kumimoji="1" lang="en-US" altLang="ja-JP" smtClean="0"/>
          </a:p>
          <a:p>
            <a:pPr lvl="1"/>
            <a:r>
              <a:rPr lang="ja-JP" altLang="en-US" smtClean="0"/>
              <a:t>ライブラリファイルは </a:t>
            </a:r>
            <a:endParaRPr lang="en-US" altLang="ja-JP" smtClean="0"/>
          </a:p>
          <a:p>
            <a:pPr lvl="1">
              <a:buNone/>
            </a:pPr>
            <a:r>
              <a:rPr lang="en-US" altLang="ja-JP"/>
              <a:t>	</a:t>
            </a:r>
            <a:r>
              <a:rPr lang="en-US" altLang="ja-JP" sz="2400" smtClean="0">
                <a:latin typeface="DejaVu Sans Condensed" pitchFamily="34" charset="0"/>
                <a:ea typeface="DejaVu Sans Condensed" pitchFamily="34" charset="0"/>
                <a:cs typeface="DejaVu Sans Condensed" pitchFamily="34" charset="0"/>
              </a:rPr>
              <a:t>LDLIBS += -L/path/to/lib –lmylib</a:t>
            </a:r>
          </a:p>
          <a:p>
            <a:pPr lvl="1">
              <a:buNone/>
            </a:pPr>
            <a:r>
              <a:rPr lang="en-US" altLang="ja-JP"/>
              <a:t>	</a:t>
            </a:r>
            <a:r>
              <a:rPr lang="ja-JP" altLang="en-US" smtClean="0"/>
              <a:t>で追加する。</a:t>
            </a:r>
            <a:endParaRPr lang="en-US" altLang="ja-JP" smtClean="0"/>
          </a:p>
          <a:p>
            <a:pPr lvl="1"/>
            <a:r>
              <a:rPr lang="ja-JP" altLang="en-US"/>
              <a:t>あと</a:t>
            </a:r>
            <a:r>
              <a:rPr lang="ja-JP" altLang="en-US" smtClean="0"/>
              <a:t>は</a:t>
            </a:r>
            <a:r>
              <a:rPr lang="en-US" altLang="ja-JP" smtClean="0"/>
              <a:t>include</a:t>
            </a:r>
            <a:r>
              <a:rPr lang="ja-JP" altLang="en-US" smtClean="0"/>
              <a:t>している</a:t>
            </a:r>
            <a:r>
              <a:rPr lang="en-US" altLang="ja-JP" smtClean="0"/>
              <a:t>comp.mk</a:t>
            </a:r>
            <a:r>
              <a:rPr lang="ja-JP" altLang="en-US" smtClean="0"/>
              <a:t>と</a:t>
            </a:r>
            <a:r>
              <a:rPr lang="en-US" altLang="ja-JP" smtClean="0"/>
              <a:t>implicit</a:t>
            </a:r>
            <a:r>
              <a:rPr lang="ja-JP" altLang="en-US"/>
              <a:t> </a:t>
            </a:r>
            <a:r>
              <a:rPr lang="en-US" altLang="ja-JP" smtClean="0"/>
              <a:t>rule</a:t>
            </a:r>
            <a:r>
              <a:rPr lang="ja-JP" altLang="en-US" smtClean="0"/>
              <a:t>が面倒をみる。</a:t>
            </a:r>
            <a:endParaRPr lang="en-US" altLang="ja-JP" smtClean="0"/>
          </a:p>
          <a:p>
            <a:pPr lvl="1"/>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28</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mtClean="0"/>
              <a:t>newcomp</a:t>
            </a:r>
            <a:r>
              <a:rPr kumimoji="1" lang="ja-JP" altLang="en-US" smtClean="0"/>
              <a:t>でできる</a:t>
            </a:r>
            <a:r>
              <a:rPr kumimoji="1" lang="en-US" altLang="ja-JP" smtClean="0"/>
              <a:t>Makefile</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29</a:t>
            </a:fld>
            <a:endParaRPr kumimoji="1" lang="ja-JP" altLang="en-US"/>
          </a:p>
        </p:txBody>
      </p:sp>
      <p:sp>
        <p:nvSpPr>
          <p:cNvPr id="7" name="テキスト ボックス 6"/>
          <p:cNvSpPr txBox="1"/>
          <p:nvPr/>
        </p:nvSpPr>
        <p:spPr>
          <a:xfrm>
            <a:off x="1152452" y="1303015"/>
            <a:ext cx="6155852" cy="5078313"/>
          </a:xfrm>
          <a:prstGeom prst="rect">
            <a:avLst/>
          </a:prstGeom>
          <a:noFill/>
        </p:spPr>
        <p:txBody>
          <a:bodyPr wrap="none" rtlCol="0">
            <a:spAutoFit/>
          </a:bodyPr>
          <a:lstStyle/>
          <a:p>
            <a:r>
              <a:rPr lang="en-US" altLang="ja-JP" smtClean="0">
                <a:latin typeface="DejaVu Sans Condensed" pitchFamily="34" charset="0"/>
                <a:ea typeface="DejaVu Sans Condensed" pitchFamily="34" charset="0"/>
                <a:cs typeface="DejaVu Sans Condensed" pitchFamily="34" charset="0"/>
              </a:rPr>
              <a:t>COMP_NAME = MyMonitor</a:t>
            </a:r>
          </a:p>
          <a:p>
            <a:endParaRPr lang="en-US" altLang="ja-JP" smtClean="0">
              <a:latin typeface="DejaVu Sans Condensed" pitchFamily="34" charset="0"/>
              <a:ea typeface="DejaVu Sans Condensed" pitchFamily="34" charset="0"/>
              <a:cs typeface="DejaVu Sans Condensed" pitchFamily="34" charset="0"/>
            </a:endParaRPr>
          </a:p>
          <a:p>
            <a:r>
              <a:rPr lang="en-US" altLang="ja-JP" smtClean="0">
                <a:latin typeface="DejaVu Sans Condensed" pitchFamily="34" charset="0"/>
                <a:ea typeface="DejaVu Sans Condensed" pitchFamily="34" charset="0"/>
                <a:cs typeface="DejaVu Sans Condensed" pitchFamily="34" charset="0"/>
              </a:rPr>
              <a:t>all: $(COMP_NAME)Comp</a:t>
            </a:r>
          </a:p>
          <a:p>
            <a:endParaRPr lang="en-US" altLang="ja-JP" smtClean="0">
              <a:latin typeface="DejaVu Sans Condensed" pitchFamily="34" charset="0"/>
              <a:ea typeface="DejaVu Sans Condensed" pitchFamily="34" charset="0"/>
              <a:cs typeface="DejaVu Sans Condensed" pitchFamily="34" charset="0"/>
            </a:endParaRPr>
          </a:p>
          <a:p>
            <a:r>
              <a:rPr lang="en-US" altLang="ja-JP" smtClean="0">
                <a:latin typeface="DejaVu Sans Condensed" pitchFamily="34" charset="0"/>
                <a:ea typeface="DejaVu Sans Condensed" pitchFamily="34" charset="0"/>
                <a:cs typeface="DejaVu Sans Condensed" pitchFamily="34" charset="0"/>
              </a:rPr>
              <a:t>SRCS += $(COMP_NAME).cpp</a:t>
            </a:r>
          </a:p>
          <a:p>
            <a:r>
              <a:rPr lang="en-US" altLang="ja-JP" smtClean="0">
                <a:latin typeface="DejaVu Sans Condensed" pitchFamily="34" charset="0"/>
                <a:ea typeface="DejaVu Sans Condensed" pitchFamily="34" charset="0"/>
                <a:cs typeface="DejaVu Sans Condensed" pitchFamily="34" charset="0"/>
              </a:rPr>
              <a:t>SRCS += $(COMP_NAME)Comp.cpp</a:t>
            </a:r>
          </a:p>
          <a:p>
            <a:endParaRPr lang="en-US" altLang="ja-JP" smtClean="0">
              <a:latin typeface="DejaVu Sans Condensed" pitchFamily="34" charset="0"/>
              <a:ea typeface="DejaVu Sans Condensed" pitchFamily="34" charset="0"/>
              <a:cs typeface="DejaVu Sans Condensed" pitchFamily="34" charset="0"/>
            </a:endParaRPr>
          </a:p>
          <a:p>
            <a:r>
              <a:rPr lang="en-US" altLang="ja-JP" smtClean="0">
                <a:latin typeface="DejaVu Sans Condensed" pitchFamily="34" charset="0"/>
                <a:ea typeface="DejaVu Sans Condensed" pitchFamily="34" charset="0"/>
                <a:cs typeface="DejaVu Sans Condensed" pitchFamily="34" charset="0"/>
              </a:rPr>
              <a:t># sample install target</a:t>
            </a:r>
          </a:p>
          <a:p>
            <a:r>
              <a:rPr lang="en-US" altLang="ja-JP" smtClean="0">
                <a:latin typeface="DejaVu Sans Condensed" pitchFamily="34" charset="0"/>
                <a:ea typeface="DejaVu Sans Condensed" pitchFamily="34" charset="0"/>
                <a:cs typeface="DejaVu Sans Condensed" pitchFamily="34" charset="0"/>
              </a:rPr>
              <a:t>#</a:t>
            </a:r>
          </a:p>
          <a:p>
            <a:r>
              <a:rPr lang="en-US" altLang="ja-JP" smtClean="0">
                <a:latin typeface="DejaVu Sans Condensed" pitchFamily="34" charset="0"/>
                <a:ea typeface="DejaVu Sans Condensed" pitchFamily="34" charset="0"/>
                <a:cs typeface="DejaVu Sans Condensed" pitchFamily="34" charset="0"/>
              </a:rPr>
              <a:t># MODE = 0755</a:t>
            </a:r>
          </a:p>
          <a:p>
            <a:r>
              <a:rPr lang="en-US" altLang="ja-JP" smtClean="0">
                <a:latin typeface="DejaVu Sans Condensed" pitchFamily="34" charset="0"/>
                <a:ea typeface="DejaVu Sans Condensed" pitchFamily="34" charset="0"/>
                <a:cs typeface="DejaVu Sans Condensed" pitchFamily="34" charset="0"/>
              </a:rPr>
              <a:t># BINDIR = /tmp/mybinary</a:t>
            </a:r>
          </a:p>
          <a:p>
            <a:r>
              <a:rPr lang="en-US" altLang="ja-JP" smtClean="0">
                <a:latin typeface="DejaVu Sans Condensed" pitchFamily="34" charset="0"/>
                <a:ea typeface="DejaVu Sans Condensed" pitchFamily="34" charset="0"/>
                <a:cs typeface="DejaVu Sans Condensed" pitchFamily="34" charset="0"/>
              </a:rPr>
              <a:t>#</a:t>
            </a:r>
          </a:p>
          <a:p>
            <a:r>
              <a:rPr lang="en-US" altLang="ja-JP" smtClean="0">
                <a:latin typeface="DejaVu Sans Condensed" pitchFamily="34" charset="0"/>
                <a:ea typeface="DejaVu Sans Condensed" pitchFamily="34" charset="0"/>
                <a:cs typeface="DejaVu Sans Condensed" pitchFamily="34" charset="0"/>
              </a:rPr>
              <a:t># install: $(COMP_NAME)Comp</a:t>
            </a:r>
          </a:p>
          <a:p>
            <a:r>
              <a:rPr lang="en-US" altLang="ja-JP" smtClean="0">
                <a:latin typeface="DejaVu Sans Condensed" pitchFamily="34" charset="0"/>
                <a:ea typeface="DejaVu Sans Condensed" pitchFamily="34" charset="0"/>
                <a:cs typeface="DejaVu Sans Condensed" pitchFamily="34" charset="0"/>
              </a:rPr>
              <a:t>#       mkdir -p $(BINDIR)</a:t>
            </a:r>
          </a:p>
          <a:p>
            <a:r>
              <a:rPr lang="en-US" altLang="ja-JP" smtClean="0">
                <a:latin typeface="DejaVu Sans Condensed" pitchFamily="34" charset="0"/>
                <a:ea typeface="DejaVu Sans Condensed" pitchFamily="34" charset="0"/>
                <a:cs typeface="DejaVu Sans Condensed" pitchFamily="34" charset="0"/>
              </a:rPr>
              <a:t>#       install -m $(MODE) $(COMP_NAME)Comp $(BINDIR)</a:t>
            </a:r>
          </a:p>
          <a:p>
            <a:endParaRPr lang="en-US" altLang="ja-JP" smtClean="0">
              <a:latin typeface="DejaVu Sans Condensed" pitchFamily="34" charset="0"/>
              <a:ea typeface="DejaVu Sans Condensed" pitchFamily="34" charset="0"/>
              <a:cs typeface="DejaVu Sans Condensed" pitchFamily="34" charset="0"/>
            </a:endParaRPr>
          </a:p>
          <a:p>
            <a:r>
              <a:rPr lang="en-US" altLang="ja-JP" smtClean="0">
                <a:latin typeface="DejaVu Sans Condensed" pitchFamily="34" charset="0"/>
                <a:ea typeface="DejaVu Sans Condensed" pitchFamily="34" charset="0"/>
                <a:cs typeface="DejaVu Sans Condensed" pitchFamily="34" charset="0"/>
              </a:rPr>
              <a:t>include /usr/share/daqmw/mk/comp.mk</a:t>
            </a:r>
          </a:p>
          <a:p>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ドキュメンテーション</a:t>
            </a:r>
            <a:endParaRPr kumimoji="1" lang="ja-JP" altLang="en-US"/>
          </a:p>
        </p:txBody>
      </p:sp>
      <p:sp>
        <p:nvSpPr>
          <p:cNvPr id="3" name="コンテンツ プレースホルダ 2"/>
          <p:cNvSpPr>
            <a:spLocks noGrp="1"/>
          </p:cNvSpPr>
          <p:nvPr>
            <p:ph idx="1"/>
          </p:nvPr>
        </p:nvSpPr>
        <p:spPr>
          <a:xfrm>
            <a:off x="457200" y="1600200"/>
            <a:ext cx="8579296" cy="4525963"/>
          </a:xfrm>
        </p:spPr>
        <p:txBody>
          <a:bodyPr/>
          <a:lstStyle/>
          <a:p>
            <a:r>
              <a:rPr kumimoji="1" lang="en-US" altLang="ja-JP" smtClean="0"/>
              <a:t>DAQ-Middleware 1.1.0 </a:t>
            </a:r>
            <a:r>
              <a:rPr kumimoji="1" lang="ja-JP" altLang="en-US" smtClean="0"/>
              <a:t>技術解説書</a:t>
            </a:r>
            <a:endParaRPr kumimoji="1" lang="en-US" altLang="ja-JP" smtClean="0"/>
          </a:p>
          <a:p>
            <a:pPr>
              <a:buNone/>
            </a:pPr>
            <a:r>
              <a:rPr lang="en-US" altLang="ja-JP" smtClean="0"/>
              <a:t>	</a:t>
            </a:r>
            <a:r>
              <a:rPr lang="en-US" altLang="ja-JP" sz="2400" smtClean="0">
                <a:hlinkClick r:id="rId2"/>
              </a:rPr>
              <a:t>http://daqmw.kek.jp/docs/DAQ-Middleware-1.1.0-Tech.pdf</a:t>
            </a:r>
            <a:endParaRPr lang="en-US" altLang="ja-JP" sz="2400" smtClean="0"/>
          </a:p>
          <a:p>
            <a:pPr>
              <a:buNone/>
            </a:pPr>
            <a:endParaRPr kumimoji="1" lang="en-US" altLang="ja-JP" sz="2400" smtClean="0"/>
          </a:p>
          <a:p>
            <a:r>
              <a:rPr lang="en-US" altLang="ja-JP" smtClean="0"/>
              <a:t>DAQ-Middleware 1.1.0</a:t>
            </a:r>
            <a:r>
              <a:rPr lang="ja-JP" altLang="en-US" smtClean="0"/>
              <a:t>開発マニュアル</a:t>
            </a:r>
            <a:endParaRPr lang="en-US" altLang="ja-JP" smtClean="0"/>
          </a:p>
          <a:p>
            <a:pPr>
              <a:buNone/>
            </a:pPr>
            <a:r>
              <a:rPr lang="en-US" altLang="ja-JP" smtClean="0"/>
              <a:t>	</a:t>
            </a:r>
            <a:r>
              <a:rPr lang="en-US" altLang="ja-JP" sz="2000" smtClean="0">
                <a:hlinkClick r:id="rId3"/>
              </a:rPr>
              <a:t>http://</a:t>
            </a:r>
            <a:r>
              <a:rPr lang="en-US" altLang="ja-JP" sz="2000" smtClean="0">
                <a:hlinkClick r:id="rId3"/>
              </a:rPr>
              <a:t>daqmw.kek.jp/docs/DAQ-Middleware-1.1.0-DevManual.pdf</a:t>
            </a:r>
            <a:endParaRPr lang="en-US" altLang="ja-JP" sz="2000" smtClean="0"/>
          </a:p>
          <a:p>
            <a:pPr>
              <a:buNone/>
            </a:pPr>
            <a:r>
              <a:rPr lang="en-US" altLang="ja-JP" sz="2000" smtClean="0"/>
              <a:t>	</a:t>
            </a:r>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41F0C43D-B15F-4CB8-8E2B-278CE20CAA84}" type="slidenum">
              <a:rPr kumimoji="1" lang="ja-JP" altLang="en-US" smtClean="0"/>
              <a:pPr/>
              <a:t>3</a:t>
            </a:fld>
            <a:endParaRPr kumimoji="1" lang="ja-JP"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Makefile</a:t>
            </a:r>
            <a:r>
              <a:rPr kumimoji="1" lang="ja-JP" altLang="en-US" smtClean="0"/>
              <a:t>一般論</a:t>
            </a:r>
            <a:r>
              <a:rPr lang="ja-JP" altLang="en-US" smtClean="0"/>
              <a:t> </a:t>
            </a:r>
            <a:r>
              <a:rPr lang="en-US" altLang="ja-JP" smtClean="0"/>
              <a:t>(implicit rule)</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hello.c</a:t>
            </a:r>
            <a:r>
              <a:rPr kumimoji="1" lang="ja-JP" altLang="en-US" smtClean="0"/>
              <a:t>があったら</a:t>
            </a:r>
            <a:r>
              <a:rPr kumimoji="1" lang="en-US" altLang="ja-JP" smtClean="0"/>
              <a:t>Makefile</a:t>
            </a:r>
            <a:r>
              <a:rPr kumimoji="1" lang="ja-JP" altLang="en-US" smtClean="0"/>
              <a:t>なしでも</a:t>
            </a:r>
            <a:endParaRPr kumimoji="1" lang="en-US" altLang="ja-JP" smtClean="0"/>
          </a:p>
          <a:p>
            <a:pPr>
              <a:buNone/>
            </a:pPr>
            <a:r>
              <a:rPr lang="en-US" altLang="ja-JP" smtClean="0"/>
              <a:t>	</a:t>
            </a:r>
            <a:r>
              <a:rPr kumimoji="1" lang="en-US" altLang="ja-JP" smtClean="0"/>
              <a:t>make hello</a:t>
            </a:r>
          </a:p>
          <a:p>
            <a:pPr>
              <a:buNone/>
            </a:pPr>
            <a:r>
              <a:rPr lang="en-US" altLang="ja-JP" smtClean="0"/>
              <a:t>	</a:t>
            </a:r>
            <a:r>
              <a:rPr kumimoji="1" lang="ja-JP" altLang="en-US" smtClean="0"/>
              <a:t>で</a:t>
            </a:r>
            <a:r>
              <a:rPr kumimoji="1" lang="en-US" altLang="ja-JP" smtClean="0"/>
              <a:t>OK</a:t>
            </a:r>
          </a:p>
          <a:p>
            <a:r>
              <a:rPr kumimoji="1" lang="en-US" altLang="ja-JP" smtClean="0"/>
              <a:t>CFLAGS:</a:t>
            </a:r>
          </a:p>
          <a:p>
            <a:r>
              <a:rPr lang="en-US" altLang="ja-JP" smtClean="0"/>
              <a:t>CXXFLAGS:</a:t>
            </a:r>
          </a:p>
          <a:p>
            <a:r>
              <a:rPr lang="en-US" altLang="ja-JP" smtClean="0"/>
              <a:t>CPPFLAGS:</a:t>
            </a:r>
          </a:p>
          <a:p>
            <a:r>
              <a:rPr kumimoji="1" lang="en-US" altLang="ja-JP" smtClean="0"/>
              <a:t>LDLIBS: GNU make</a:t>
            </a:r>
            <a:r>
              <a:rPr kumimoji="1" lang="ja-JP" altLang="en-US" smtClean="0"/>
              <a:t>。＊</a:t>
            </a:r>
            <a:r>
              <a:rPr kumimoji="1" lang="en-US" altLang="ja-JP" smtClean="0"/>
              <a:t>BSD</a:t>
            </a:r>
            <a:r>
              <a:rPr kumimoji="1" lang="ja-JP" altLang="en-US" smtClean="0"/>
              <a:t>では</a:t>
            </a:r>
            <a:r>
              <a:rPr kumimoji="1" lang="en-US" altLang="ja-JP" smtClean="0"/>
              <a:t>LDADD</a:t>
            </a:r>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30</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mtClean="0"/>
              <a:t>Makefile</a:t>
            </a:r>
            <a:r>
              <a:rPr kumimoji="1" lang="ja-JP" altLang="en-US" smtClean="0"/>
              <a:t>一般論</a:t>
            </a:r>
            <a:r>
              <a:rPr kumimoji="1" lang="en-US" altLang="ja-JP" smtClean="0"/>
              <a:t>(implicit rule, LDLIBS)</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31</a:t>
            </a:fld>
            <a:endParaRPr kumimoji="1" lang="ja-JP" altLang="en-US"/>
          </a:p>
        </p:txBody>
      </p:sp>
      <p:sp>
        <p:nvSpPr>
          <p:cNvPr id="7" name="テキスト ボックス 6"/>
          <p:cNvSpPr txBox="1"/>
          <p:nvPr/>
        </p:nvSpPr>
        <p:spPr>
          <a:xfrm>
            <a:off x="1259632" y="1412776"/>
            <a:ext cx="3970959" cy="3693319"/>
          </a:xfrm>
          <a:prstGeom prst="rect">
            <a:avLst/>
          </a:prstGeom>
          <a:noFill/>
        </p:spPr>
        <p:txBody>
          <a:bodyPr wrap="none" rtlCol="0">
            <a:spAutoFit/>
          </a:bodyPr>
          <a:lstStyle/>
          <a:p>
            <a:r>
              <a:rPr lang="en-US" altLang="ja-JP" smtClean="0"/>
              <a:t>PROG = sample</a:t>
            </a:r>
          </a:p>
          <a:p>
            <a:r>
              <a:rPr lang="en-US" altLang="ja-JP" smtClean="0"/>
              <a:t>CFLAGS = -g -O0 -Wall</a:t>
            </a:r>
          </a:p>
          <a:p>
            <a:r>
              <a:rPr lang="en-US" altLang="ja-JP" smtClean="0"/>
              <a:t>LDLIBS += -lm</a:t>
            </a:r>
          </a:p>
          <a:p>
            <a:endParaRPr lang="en-US" altLang="ja-JP" smtClean="0"/>
          </a:p>
          <a:p>
            <a:r>
              <a:rPr lang="en-US" altLang="ja-JP" smtClean="0"/>
              <a:t>all: ${PROG}</a:t>
            </a:r>
          </a:p>
          <a:p>
            <a:endParaRPr lang="en-US" altLang="ja-JP" smtClean="0"/>
          </a:p>
          <a:p>
            <a:r>
              <a:rPr lang="en-US" altLang="ja-JP" smtClean="0"/>
              <a:t>clean:</a:t>
            </a:r>
          </a:p>
          <a:p>
            <a:r>
              <a:rPr lang="en-US" altLang="ja-JP" smtClean="0"/>
              <a:t>        rm -f *.o ${PROG}</a:t>
            </a:r>
          </a:p>
          <a:p>
            <a:endParaRPr kumimoji="1" lang="en-US" altLang="ja-JP" smtClean="0"/>
          </a:p>
          <a:p>
            <a:endParaRPr lang="en-US" altLang="ja-JP" smtClean="0"/>
          </a:p>
          <a:p>
            <a:r>
              <a:rPr lang="en-US" altLang="ja-JP" smtClean="0"/>
              <a:t>% make</a:t>
            </a:r>
          </a:p>
          <a:p>
            <a:r>
              <a:rPr lang="en-US" altLang="ja-JP" smtClean="0"/>
              <a:t>cc -g -O0 -Wall    sample.c  </a:t>
            </a:r>
            <a:r>
              <a:rPr lang="en-US" altLang="ja-JP" b="1" smtClean="0">
                <a:solidFill>
                  <a:srgbClr val="C00000"/>
                </a:solidFill>
              </a:rPr>
              <a:t>-lm </a:t>
            </a:r>
            <a:r>
              <a:rPr lang="en-US" altLang="ja-JP" smtClean="0"/>
              <a:t>-o sample</a:t>
            </a:r>
          </a:p>
          <a:p>
            <a:endParaRPr kumimoji="1" lang="ja-JP"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GNU Make</a:t>
            </a:r>
            <a:endParaRPr kumimoji="1" lang="ja-JP" altLang="en-US"/>
          </a:p>
        </p:txBody>
      </p:sp>
      <p:sp>
        <p:nvSpPr>
          <p:cNvPr id="3" name="コンテンツ プレースホルダ 2"/>
          <p:cNvSpPr>
            <a:spLocks noGrp="1"/>
          </p:cNvSpPr>
          <p:nvPr>
            <p:ph idx="1"/>
          </p:nvPr>
        </p:nvSpPr>
        <p:spPr/>
        <p:txBody>
          <a:bodyPr>
            <a:normAutofit fontScale="92500" lnSpcReduction="10000"/>
          </a:bodyPr>
          <a:lstStyle/>
          <a:p>
            <a:r>
              <a:rPr kumimoji="1" lang="en-US" altLang="ja-JP" smtClean="0"/>
              <a:t>Linux</a:t>
            </a:r>
            <a:r>
              <a:rPr lang="ja-JP" altLang="en-US" smtClean="0"/>
              <a:t>にたいてい採用されている</a:t>
            </a:r>
            <a:r>
              <a:rPr lang="en-US" altLang="ja-JP" smtClean="0"/>
              <a:t>GNU Make</a:t>
            </a:r>
            <a:r>
              <a:rPr lang="ja-JP" altLang="en-US" smtClean="0"/>
              <a:t>だと</a:t>
            </a:r>
            <a:r>
              <a:rPr lang="en-US" altLang="ja-JP" smtClean="0"/>
              <a:t>object</a:t>
            </a:r>
            <a:r>
              <a:rPr lang="ja-JP" altLang="en-US" smtClean="0"/>
              <a:t>ファイルを追加していくようだ</a:t>
            </a:r>
            <a:endParaRPr lang="en-US" altLang="ja-JP" smtClean="0"/>
          </a:p>
          <a:p>
            <a:pPr>
              <a:buNone/>
            </a:pPr>
            <a:r>
              <a:rPr kumimoji="1" lang="en-US" altLang="ja-JP" smtClean="0"/>
              <a:t>all: hello</a:t>
            </a:r>
          </a:p>
          <a:p>
            <a:pPr>
              <a:buNone/>
            </a:pPr>
            <a:endParaRPr lang="en-US" altLang="ja-JP" smtClean="0"/>
          </a:p>
          <a:p>
            <a:pPr>
              <a:buNone/>
            </a:pPr>
            <a:r>
              <a:rPr kumimoji="1" lang="en-US" altLang="ja-JP" smtClean="0"/>
              <a:t>OBJS += hello.o</a:t>
            </a:r>
          </a:p>
          <a:p>
            <a:pPr>
              <a:buNone/>
            </a:pPr>
            <a:r>
              <a:rPr lang="en-US" altLang="ja-JP" smtClean="0"/>
              <a:t>OBJS += options.o</a:t>
            </a:r>
          </a:p>
          <a:p>
            <a:pPr>
              <a:buNone/>
            </a:pPr>
            <a:r>
              <a:rPr kumimoji="1" lang="en-US" altLang="ja-JP" smtClean="0"/>
              <a:t>OBJS += help.o</a:t>
            </a:r>
          </a:p>
          <a:p>
            <a:pPr>
              <a:buNone/>
            </a:pPr>
            <a:endParaRPr lang="en-US" altLang="ja-JP" smtClean="0"/>
          </a:p>
          <a:p>
            <a:pPr>
              <a:buNone/>
            </a:pPr>
            <a:r>
              <a:rPr kumimoji="1" lang="en-US" altLang="ja-JP" smtClean="0"/>
              <a:t>hello: $(OBJS)</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32</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Makefile</a:t>
            </a:r>
            <a:endParaRPr kumimoji="1" lang="ja-JP" altLang="en-US"/>
          </a:p>
        </p:txBody>
      </p:sp>
      <p:sp>
        <p:nvSpPr>
          <p:cNvPr id="3" name="コンテンツ プレースホルダ 2"/>
          <p:cNvSpPr>
            <a:spLocks noGrp="1"/>
          </p:cNvSpPr>
          <p:nvPr>
            <p:ph idx="1"/>
          </p:nvPr>
        </p:nvSpPr>
        <p:spPr/>
        <p:txBody>
          <a:bodyPr>
            <a:normAutofit fontScale="62500" lnSpcReduction="20000"/>
          </a:bodyPr>
          <a:lstStyle/>
          <a:p>
            <a:r>
              <a:rPr lang="en-US" altLang="ja-JP" sz="3400" smtClean="0"/>
              <a:t>DAQ-Middleware</a:t>
            </a:r>
            <a:r>
              <a:rPr lang="ja-JP" altLang="en-US" sz="3400" smtClean="0"/>
              <a:t>で提供する</a:t>
            </a:r>
            <a:r>
              <a:rPr lang="en-US" altLang="ja-JP" sz="3400" smtClean="0"/>
              <a:t>Makefile</a:t>
            </a:r>
            <a:r>
              <a:rPr lang="ja-JP" altLang="en-US" sz="3400" smtClean="0"/>
              <a:t>は、以前は</a:t>
            </a:r>
            <a:r>
              <a:rPr lang="en-US" altLang="ja-JP" sz="3400" smtClean="0"/>
              <a:t>OBJS += </a:t>
            </a:r>
            <a:r>
              <a:rPr lang="ja-JP" altLang="en-US" sz="3400" smtClean="0"/>
              <a:t>でオブジェクトファイル名を指定する方式だった。が、あるとき：</a:t>
            </a:r>
            <a:endParaRPr lang="en-US" altLang="ja-JP" sz="3400" smtClean="0"/>
          </a:p>
          <a:p>
            <a:r>
              <a:rPr lang="ja-JP" altLang="en-US" sz="3400" smtClean="0"/>
              <a:t>ファイルが増えてきて</a:t>
            </a:r>
            <a:r>
              <a:rPr lang="en-US" altLang="ja-JP" sz="3400" smtClean="0"/>
              <a:t>Makefile</a:t>
            </a:r>
            <a:r>
              <a:rPr lang="ja-JP" altLang="en-US" sz="3400" smtClean="0"/>
              <a:t>をアップデートするとき</a:t>
            </a:r>
            <a:r>
              <a:rPr lang="en-US" altLang="ja-JP" sz="3400" smtClean="0"/>
              <a:t>vi</a:t>
            </a:r>
            <a:r>
              <a:rPr lang="ja-JP" altLang="en-US" sz="3400" smtClean="0"/>
              <a:t>で</a:t>
            </a:r>
            <a:endParaRPr lang="en-US" altLang="ja-JP" sz="3400" smtClean="0"/>
          </a:p>
          <a:p>
            <a:pPr lvl="1">
              <a:buNone/>
            </a:pPr>
            <a:r>
              <a:rPr lang="en-US" altLang="ja-JP" sz="3400" smtClean="0"/>
              <a:t>:r! ls -1 *.c</a:t>
            </a:r>
          </a:p>
          <a:p>
            <a:pPr lvl="1">
              <a:buNone/>
            </a:pPr>
            <a:r>
              <a:rPr lang="ja-JP" altLang="en-US" sz="3400" smtClean="0"/>
              <a:t>して </a:t>
            </a:r>
            <a:r>
              <a:rPr lang="en-US" altLang="ja-JP" sz="3400" smtClean="0"/>
              <a:t>(</a:t>
            </a:r>
            <a:r>
              <a:rPr lang="ja-JP" altLang="en-US" sz="3400" smtClean="0"/>
              <a:t>あるいは</a:t>
            </a:r>
            <a:r>
              <a:rPr lang="en-US" altLang="ja-JP" sz="3400" smtClean="0"/>
              <a:t>ls</a:t>
            </a:r>
            <a:r>
              <a:rPr lang="ja-JP" altLang="en-US" sz="3400" smtClean="0"/>
              <a:t>の出力をコピーアンドペーストして）</a:t>
            </a:r>
            <a:endParaRPr lang="en-US" altLang="ja-JP" sz="3400" smtClean="0"/>
          </a:p>
          <a:p>
            <a:pPr lvl="1">
              <a:buNone/>
            </a:pPr>
            <a:r>
              <a:rPr lang="en-US" altLang="ja-JP" sz="3400" smtClean="0"/>
              <a:t>aaa.c</a:t>
            </a:r>
          </a:p>
          <a:p>
            <a:pPr lvl="1">
              <a:buNone/>
            </a:pPr>
            <a:r>
              <a:rPr lang="en-US" altLang="ja-JP" sz="3400" smtClean="0"/>
              <a:t>bbb.c</a:t>
            </a:r>
          </a:p>
          <a:p>
            <a:pPr lvl="1">
              <a:buNone/>
            </a:pPr>
            <a:r>
              <a:rPr lang="en-US" altLang="ja-JP" sz="3400" smtClean="0"/>
              <a:t>ccc.c</a:t>
            </a:r>
          </a:p>
          <a:p>
            <a:pPr marL="441325" lvl="1" indent="1588">
              <a:buNone/>
            </a:pPr>
            <a:r>
              <a:rPr lang="ja-JP" altLang="en-US" sz="3400" smtClean="0"/>
              <a:t>ソースファイルを並べて、この先頭に</a:t>
            </a:r>
            <a:r>
              <a:rPr lang="en-US" altLang="ja-JP" sz="3400" smtClean="0"/>
              <a:t>OBJS += </a:t>
            </a:r>
            <a:r>
              <a:rPr lang="ja-JP" altLang="en-US" sz="3400" smtClean="0"/>
              <a:t>を追加。そのあと</a:t>
            </a:r>
            <a:r>
              <a:rPr lang="en-US" altLang="ja-JP" sz="3400" smtClean="0"/>
              <a:t>.</a:t>
            </a:r>
            <a:r>
              <a:rPr lang="ja-JP" altLang="en-US" sz="3400" smtClean="0"/>
              <a:t>ｃを</a:t>
            </a:r>
            <a:r>
              <a:rPr lang="en-US" altLang="ja-JP" sz="3400" smtClean="0"/>
              <a:t>.o</a:t>
            </a:r>
            <a:r>
              <a:rPr lang="ja-JP" altLang="en-US" sz="3400" smtClean="0"/>
              <a:t>に変更するつもりで、忘れていて</a:t>
            </a:r>
            <a:endParaRPr lang="en-US" altLang="ja-JP" sz="3400" smtClean="0"/>
          </a:p>
          <a:p>
            <a:pPr marL="441325" lvl="1" indent="1588">
              <a:buNone/>
            </a:pPr>
            <a:r>
              <a:rPr lang="en-US" altLang="ja-JP" sz="3400" smtClean="0"/>
              <a:t>make clean</a:t>
            </a:r>
          </a:p>
          <a:p>
            <a:pPr marL="441325" lvl="1" indent="1588">
              <a:buNone/>
            </a:pPr>
            <a:r>
              <a:rPr lang="ja-JP" altLang="en-US" sz="3400" smtClean="0"/>
              <a:t>でソースが消えた！（というか自分で消したんだが）</a:t>
            </a:r>
            <a:endParaRPr lang="en-US" altLang="ja-JP" smtClean="0"/>
          </a:p>
          <a:p>
            <a:r>
              <a:rPr lang="en-US" altLang="ja-JP" smtClean="0"/>
              <a:t>FIX: SRCS += </a:t>
            </a:r>
            <a:r>
              <a:rPr lang="ja-JP" altLang="en-US" smtClean="0"/>
              <a:t>でソースを追加する方式に変更</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33</a:t>
            </a:fld>
            <a:endParaRPr kumimoji="1" lang="ja-JP"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mtClean="0"/>
              <a:t>Makefile</a:t>
            </a:r>
            <a:br>
              <a:rPr kumimoji="1" lang="en-US" altLang="ja-JP" smtClean="0"/>
            </a:br>
            <a:r>
              <a:rPr kumimoji="1" lang="ja-JP" altLang="en-US" smtClean="0"/>
              <a:t>自動生成されるファイル</a:t>
            </a:r>
            <a:r>
              <a:rPr lang="ja-JP" altLang="en-US" smtClean="0"/>
              <a:t>の対処</a:t>
            </a:r>
            <a:endParaRPr kumimoji="1" lang="ja-JP" altLang="en-US"/>
          </a:p>
        </p:txBody>
      </p:sp>
      <p:sp>
        <p:nvSpPr>
          <p:cNvPr id="3" name="コンテンツ プレースホルダ 2"/>
          <p:cNvSpPr>
            <a:spLocks noGrp="1"/>
          </p:cNvSpPr>
          <p:nvPr>
            <p:ph idx="1"/>
          </p:nvPr>
        </p:nvSpPr>
        <p:spPr/>
        <p:txBody>
          <a:bodyPr/>
          <a:lstStyle/>
          <a:p>
            <a:r>
              <a:rPr lang="en-US" altLang="ja-JP" smtClean="0"/>
              <a:t>Makefile</a:t>
            </a:r>
          </a:p>
          <a:p>
            <a:r>
              <a:rPr kumimoji="1" lang="en-US" altLang="ja-JP" smtClean="0"/>
              <a:t>Skeleton.h</a:t>
            </a:r>
          </a:p>
          <a:p>
            <a:r>
              <a:rPr lang="en-US" altLang="ja-JP" smtClean="0"/>
              <a:t>Skeleton.cpp</a:t>
            </a:r>
          </a:p>
          <a:p>
            <a:r>
              <a:rPr lang="en-US" altLang="ja-JP" smtClean="0"/>
              <a:t>SkeletonComp.cpp</a:t>
            </a:r>
          </a:p>
          <a:p>
            <a:pPr marL="0" indent="0">
              <a:buNone/>
            </a:pPr>
            <a:r>
              <a:rPr lang="en-US" altLang="ja-JP" smtClean="0"/>
              <a:t>make</a:t>
            </a:r>
            <a:r>
              <a:rPr lang="ja-JP" altLang="en-US" smtClean="0"/>
              <a:t>したら自動生成でこれより多い数のソースが出現。</a:t>
            </a:r>
            <a:endParaRPr lang="en-US" altLang="ja-JP" smtClean="0"/>
          </a:p>
          <a:p>
            <a:pPr marL="0" indent="0">
              <a:buNone/>
              <a:tabLst>
                <a:tab pos="179388" algn="l"/>
              </a:tabLst>
            </a:pPr>
            <a:r>
              <a:rPr lang="ja-JP" altLang="en-US" smtClean="0"/>
              <a:t>めざわりなので自動生成されるファイル群は</a:t>
            </a:r>
            <a:r>
              <a:rPr lang="en-US" altLang="ja-JP" smtClean="0"/>
              <a:t>autogen</a:t>
            </a:r>
            <a:r>
              <a:rPr lang="ja-JP" altLang="en-US" smtClean="0"/>
              <a:t>ディレクトリへ押し込め。</a:t>
            </a:r>
            <a:endParaRPr lang="en-US" altLang="ja-JP" smtClean="0"/>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34</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DAQ</a:t>
            </a:r>
            <a:r>
              <a:rPr lang="ja-JP" altLang="en-US" smtClean="0"/>
              <a:t>システムの</a:t>
            </a:r>
            <a:r>
              <a:rPr kumimoji="1" lang="ja-JP" altLang="en-US" smtClean="0"/>
              <a:t>起動</a:t>
            </a:r>
            <a:endParaRPr kumimoji="1" lang="ja-JP" altLang="en-US"/>
          </a:p>
        </p:txBody>
      </p:sp>
      <p:sp>
        <p:nvSpPr>
          <p:cNvPr id="3" name="コンテンツ プレースホルダ 2"/>
          <p:cNvSpPr>
            <a:spLocks noGrp="1"/>
          </p:cNvSpPr>
          <p:nvPr>
            <p:ph idx="1"/>
          </p:nvPr>
        </p:nvSpPr>
        <p:spPr>
          <a:xfrm>
            <a:off x="457200" y="1600200"/>
            <a:ext cx="8229600" cy="4925144"/>
          </a:xfrm>
        </p:spPr>
        <p:txBody>
          <a:bodyPr>
            <a:normAutofit fontScale="77500" lnSpcReduction="20000"/>
          </a:bodyPr>
          <a:lstStyle/>
          <a:p>
            <a:r>
              <a:rPr kumimoji="1" lang="ja-JP" altLang="en-US" smtClean="0"/>
              <a:t>コンフィギュレーションファイル</a:t>
            </a:r>
            <a:r>
              <a:rPr lang="ja-JP" altLang="en-US" smtClean="0"/>
              <a:t>を書く</a:t>
            </a:r>
            <a:endParaRPr lang="en-US" altLang="ja-JP" smtClean="0"/>
          </a:p>
          <a:p>
            <a:pPr lvl="1"/>
            <a:r>
              <a:rPr kumimoji="1" lang="ja-JP" altLang="en-US" smtClean="0"/>
              <a:t>今はまだ</a:t>
            </a:r>
            <a:r>
              <a:rPr kumimoji="1" lang="en-US" altLang="ja-JP" smtClean="0"/>
              <a:t>GUI</a:t>
            </a:r>
            <a:r>
              <a:rPr kumimoji="1" lang="ja-JP" altLang="en-US" smtClean="0"/>
              <a:t>がありません（すみません）</a:t>
            </a:r>
            <a:endParaRPr kumimoji="1" lang="en-US" altLang="ja-JP" smtClean="0"/>
          </a:p>
          <a:p>
            <a:pPr lvl="1"/>
            <a:r>
              <a:rPr lang="ja-JP" altLang="en-US" smtClean="0"/>
              <a:t>サンプルをコピーして手で編集</a:t>
            </a:r>
            <a:endParaRPr lang="en-US" altLang="ja-JP" smtClean="0"/>
          </a:p>
          <a:p>
            <a:pPr lvl="1"/>
            <a:r>
              <a:rPr lang="ja-JP" altLang="en-US" smtClean="0"/>
              <a:t>だいたいここで間違いが入ることがおおいです（だから</a:t>
            </a:r>
            <a:r>
              <a:rPr lang="en-US" altLang="ja-JP" smtClean="0"/>
              <a:t>GUI</a:t>
            </a:r>
            <a:r>
              <a:rPr lang="ja-JP" altLang="en-US" smtClean="0"/>
              <a:t>があればよいんだが。重ねてお詫び申し上げます）。ので</a:t>
            </a:r>
            <a:endParaRPr lang="en-US" altLang="ja-JP" smtClean="0"/>
          </a:p>
          <a:p>
            <a:pPr lvl="1">
              <a:buNone/>
            </a:pPr>
            <a:r>
              <a:rPr lang="en-US" altLang="ja-JP" smtClean="0"/>
              <a:t>	/usr/share/daqmw/examples/</a:t>
            </a:r>
            <a:r>
              <a:rPr lang="ja-JP" altLang="en-US" smtClean="0"/>
              <a:t>以下にあるサンプルコンポーネントのコンフィギュレーションは全部</a:t>
            </a:r>
            <a:r>
              <a:rPr lang="en-US" altLang="ja-JP" smtClean="0"/>
              <a:t>/usr/share/daqmw/conf/</a:t>
            </a:r>
            <a:r>
              <a:rPr lang="ja-JP" altLang="en-US" smtClean="0"/>
              <a:t>に入れた。</a:t>
            </a:r>
            <a:endParaRPr lang="en-US" altLang="ja-JP" smtClean="0"/>
          </a:p>
          <a:p>
            <a:r>
              <a:rPr lang="ja-JP" altLang="en-US" smtClean="0"/>
              <a:t>システム統括は</a:t>
            </a:r>
            <a:r>
              <a:rPr lang="en-US" altLang="ja-JP" smtClean="0"/>
              <a:t>DaqOperator</a:t>
            </a:r>
            <a:r>
              <a:rPr lang="ja-JP" altLang="en-US" smtClean="0"/>
              <a:t>が行いますが、各コンポーネントは既に起動している必要があります</a:t>
            </a:r>
            <a:endParaRPr lang="en-US" altLang="ja-JP" smtClean="0"/>
          </a:p>
          <a:p>
            <a:r>
              <a:rPr kumimoji="1" lang="ja-JP" altLang="en-US" smtClean="0"/>
              <a:t>コンポーネントの起動方法</a:t>
            </a:r>
            <a:endParaRPr kumimoji="1" lang="en-US" altLang="ja-JP" smtClean="0"/>
          </a:p>
          <a:p>
            <a:pPr lvl="1"/>
            <a:r>
              <a:rPr lang="ja-JP" altLang="en-US" smtClean="0"/>
              <a:t>手でコマンドラインから起動</a:t>
            </a:r>
            <a:endParaRPr lang="en-US" altLang="ja-JP" smtClean="0"/>
          </a:p>
          <a:p>
            <a:pPr lvl="1"/>
            <a:r>
              <a:rPr kumimoji="1" lang="ja-JP" altLang="en-US" smtClean="0"/>
              <a:t>ネットワークブート</a:t>
            </a:r>
            <a:endParaRPr kumimoji="1" lang="en-US" altLang="ja-JP" smtClean="0"/>
          </a:p>
          <a:p>
            <a:pPr lvl="1"/>
            <a:r>
              <a:rPr lang="ja-JP" altLang="en-US" smtClean="0"/>
              <a:t>コンフィギュレーションファイルに</a:t>
            </a:r>
            <a:r>
              <a:rPr lang="en-US" altLang="ja-JP" smtClean="0"/>
              <a:t>execPath</a:t>
            </a:r>
            <a:r>
              <a:rPr lang="ja-JP" altLang="en-US" smtClean="0"/>
              <a:t>があるからこれを読んでプログラムが起動 </a:t>
            </a:r>
            <a:r>
              <a:rPr lang="en-US" altLang="ja-JP" smtClean="0"/>
              <a:t>(run.py</a:t>
            </a:r>
            <a:r>
              <a:rPr lang="ja-JP" altLang="en-US" smtClean="0"/>
              <a:t>の目的その１）</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35</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run.py</a:t>
            </a:r>
            <a:endParaRPr kumimoji="1" lang="ja-JP" altLang="en-US"/>
          </a:p>
        </p:txBody>
      </p:sp>
      <p:sp>
        <p:nvSpPr>
          <p:cNvPr id="3" name="コンテンツ プレースホルダ 2"/>
          <p:cNvSpPr>
            <a:spLocks noGrp="1"/>
          </p:cNvSpPr>
          <p:nvPr>
            <p:ph idx="1"/>
          </p:nvPr>
        </p:nvSpPr>
        <p:spPr/>
        <p:txBody>
          <a:bodyPr>
            <a:normAutofit fontScale="92500" lnSpcReduction="10000"/>
          </a:bodyPr>
          <a:lstStyle/>
          <a:p>
            <a:r>
              <a:rPr lang="ja-JP" altLang="en-US" smtClean="0"/>
              <a:t>開発中は</a:t>
            </a:r>
            <a:endParaRPr lang="en-US" altLang="ja-JP" smtClean="0"/>
          </a:p>
          <a:p>
            <a:pPr lvl="1"/>
            <a:r>
              <a:rPr lang="en-US" altLang="ja-JP" smtClean="0"/>
              <a:t>DaqOperator</a:t>
            </a:r>
            <a:r>
              <a:rPr lang="ja-JP" altLang="en-US" smtClean="0"/>
              <a:t>をコンソールモードで</a:t>
            </a:r>
            <a:endParaRPr lang="en-US" altLang="ja-JP" smtClean="0"/>
          </a:p>
          <a:p>
            <a:pPr lvl="1"/>
            <a:r>
              <a:rPr kumimoji="1" lang="ja-JP" altLang="en-US" smtClean="0"/>
              <a:t>各コンポーネントは</a:t>
            </a:r>
            <a:r>
              <a:rPr kumimoji="1" lang="en-US" altLang="ja-JP" smtClean="0"/>
              <a:t>local</a:t>
            </a:r>
            <a:r>
              <a:rPr kumimoji="1" lang="ja-JP" altLang="en-US" smtClean="0"/>
              <a:t>計算機で</a:t>
            </a:r>
            <a:endParaRPr kumimoji="1" lang="en-US" altLang="ja-JP" smtClean="0"/>
          </a:p>
          <a:p>
            <a:pPr>
              <a:buNone/>
            </a:pPr>
            <a:r>
              <a:rPr lang="en-US" altLang="ja-JP" smtClean="0"/>
              <a:t>	</a:t>
            </a:r>
            <a:r>
              <a:rPr lang="ja-JP" altLang="en-US" smtClean="0"/>
              <a:t>起動することが多いかと思うのでここではこの方法だけを扱います</a:t>
            </a:r>
            <a:endParaRPr lang="en-US" altLang="ja-JP" smtClean="0"/>
          </a:p>
          <a:p>
            <a:pPr>
              <a:buNone/>
            </a:pPr>
            <a:endParaRPr kumimoji="1" lang="en-US" altLang="ja-JP" smtClean="0"/>
          </a:p>
          <a:p>
            <a:pPr>
              <a:buNone/>
            </a:pPr>
            <a:r>
              <a:rPr lang="ja-JP" altLang="en-US" smtClean="0"/>
              <a:t>コマンド：　　</a:t>
            </a:r>
            <a:r>
              <a:rPr lang="en-US" altLang="ja-JP" smtClean="0">
                <a:latin typeface="DejaVu Sans Condensed" pitchFamily="34" charset="0"/>
                <a:ea typeface="DejaVu Sans Condensed" pitchFamily="34" charset="0"/>
                <a:cs typeface="DejaVu Sans Condensed" pitchFamily="34" charset="0"/>
              </a:rPr>
              <a:t>run.py –c –l config.xml</a:t>
            </a:r>
          </a:p>
          <a:p>
            <a:pPr>
              <a:buNone/>
            </a:pPr>
            <a:r>
              <a:rPr kumimoji="1" lang="en-US" altLang="ja-JP" smtClean="0">
                <a:latin typeface="DejaVu Sans Condensed" pitchFamily="34" charset="0"/>
                <a:cs typeface="DejaVu Sans Condensed" pitchFamily="34" charset="0"/>
              </a:rPr>
              <a:t>-c: console mode</a:t>
            </a:r>
            <a:r>
              <a:rPr kumimoji="1" lang="ja-JP" altLang="en-US" smtClean="0">
                <a:latin typeface="DejaVu Sans Condensed" pitchFamily="34" charset="0"/>
                <a:cs typeface="DejaVu Sans Condensed" pitchFamily="34" charset="0"/>
              </a:rPr>
              <a:t>で</a:t>
            </a:r>
            <a:r>
              <a:rPr kumimoji="1" lang="en-US" altLang="ja-JP" smtClean="0">
                <a:latin typeface="DejaVu Sans Condensed" pitchFamily="34" charset="0"/>
                <a:cs typeface="DejaVu Sans Condensed" pitchFamily="34" charset="0"/>
              </a:rPr>
              <a:t>DaqOperator</a:t>
            </a:r>
            <a:r>
              <a:rPr kumimoji="1" lang="ja-JP" altLang="en-US" smtClean="0">
                <a:latin typeface="DejaVu Sans Condensed" pitchFamily="34" charset="0"/>
                <a:cs typeface="DejaVu Sans Condensed" pitchFamily="34" charset="0"/>
              </a:rPr>
              <a:t>を起動</a:t>
            </a:r>
            <a:endParaRPr kumimoji="1" lang="en-US" altLang="ja-JP" smtClean="0">
              <a:latin typeface="DejaVu Sans Condensed" pitchFamily="34" charset="0"/>
              <a:cs typeface="DejaVu Sans Condensed" pitchFamily="34" charset="0"/>
            </a:endParaRPr>
          </a:p>
          <a:p>
            <a:pPr>
              <a:buNone/>
            </a:pPr>
            <a:r>
              <a:rPr kumimoji="1" lang="en-US" altLang="ja-JP" smtClean="0">
                <a:latin typeface="DejaVu Sans Condensed" pitchFamily="34" charset="0"/>
                <a:cs typeface="DejaVu Sans Condensed" pitchFamily="34" charset="0"/>
              </a:rPr>
              <a:t>-l:  </a:t>
            </a:r>
            <a:r>
              <a:rPr kumimoji="1" lang="ja-JP" altLang="en-US" smtClean="0">
                <a:latin typeface="DejaVu Sans Condensed" pitchFamily="34" charset="0"/>
                <a:cs typeface="DejaVu Sans Condensed" pitchFamily="34" charset="0"/>
              </a:rPr>
              <a:t>ローカル計算機で各コンポーネントを起動</a:t>
            </a:r>
            <a:endParaRPr kumimoji="1" lang="ja-JP" altLang="en-US">
              <a:latin typeface="DejaVu Sans Condensed" pitchFamily="34" charset="0"/>
              <a:cs typeface="DejaVu Sans Condensed" pitchFamily="34" charset="0"/>
            </a:endParaRPr>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36</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mtClean="0">
                <a:latin typeface="DejaVu Sans Condensed" pitchFamily="34" charset="0"/>
                <a:ea typeface="DejaVu Sans Condensed" pitchFamily="34" charset="0"/>
                <a:cs typeface="DejaVu Sans Condensed" pitchFamily="34" charset="0"/>
              </a:rPr>
              <a:t>run.py –c –l config.xml </a:t>
            </a:r>
            <a:r>
              <a:rPr kumimoji="1" lang="ja-JP" altLang="en-US" smtClean="0"/>
              <a:t>動作説明</a:t>
            </a:r>
            <a:endParaRPr kumimoji="1" lang="ja-JP" altLang="en-US"/>
          </a:p>
        </p:txBody>
      </p:sp>
      <p:sp>
        <p:nvSpPr>
          <p:cNvPr id="3" name="コンテンツ プレースホルダ 2"/>
          <p:cNvSpPr>
            <a:spLocks noGrp="1"/>
          </p:cNvSpPr>
          <p:nvPr>
            <p:ph idx="1"/>
          </p:nvPr>
        </p:nvSpPr>
        <p:spPr>
          <a:xfrm>
            <a:off x="457200" y="1600200"/>
            <a:ext cx="8507288" cy="4525963"/>
          </a:xfrm>
        </p:spPr>
        <p:txBody>
          <a:bodyPr>
            <a:normAutofit fontScale="77500" lnSpcReduction="20000"/>
          </a:bodyPr>
          <a:lstStyle/>
          <a:p>
            <a:r>
              <a:rPr kumimoji="1" lang="en-US" altLang="ja-JP" smtClean="0"/>
              <a:t>xmllint</a:t>
            </a:r>
            <a:r>
              <a:rPr kumimoji="1" lang="ja-JP" altLang="en-US" smtClean="0"/>
              <a:t>で引数で指定された</a:t>
            </a:r>
            <a:r>
              <a:rPr kumimoji="1" lang="en-US" altLang="ja-JP" smtClean="0"/>
              <a:t>config.xml</a:t>
            </a:r>
            <a:r>
              <a:rPr kumimoji="1" lang="ja-JP" altLang="en-US" smtClean="0"/>
              <a:t>の</a:t>
            </a:r>
            <a:r>
              <a:rPr kumimoji="1" lang="en-US" altLang="ja-JP" smtClean="0"/>
              <a:t>validation</a:t>
            </a:r>
            <a:r>
              <a:rPr kumimoji="1" lang="ja-JP" altLang="en-US" smtClean="0"/>
              <a:t>を実行 </a:t>
            </a:r>
            <a:r>
              <a:rPr kumimoji="1" lang="en-US" altLang="ja-JP" smtClean="0"/>
              <a:t>(config.xml</a:t>
            </a:r>
            <a:r>
              <a:rPr kumimoji="1" lang="ja-JP" altLang="en-US" smtClean="0"/>
              <a:t>のスキーマは</a:t>
            </a:r>
            <a:endParaRPr kumimoji="1" lang="en-US" altLang="ja-JP" smtClean="0"/>
          </a:p>
          <a:p>
            <a:pPr>
              <a:buNone/>
            </a:pPr>
            <a:r>
              <a:rPr lang="en-US" altLang="ja-JP" smtClean="0"/>
              <a:t>	/usr/share/daqmw/conf/config.xsd)</a:t>
            </a:r>
          </a:p>
          <a:p>
            <a:r>
              <a:rPr lang="ja-JP" altLang="en-US" smtClean="0"/>
              <a:t>ネームサーバーの起動</a:t>
            </a:r>
            <a:endParaRPr lang="en-US" altLang="ja-JP" smtClean="0"/>
          </a:p>
          <a:p>
            <a:r>
              <a:rPr lang="en-US" altLang="ja-JP" smtClean="0"/>
              <a:t>config.xml</a:t>
            </a:r>
            <a:r>
              <a:rPr lang="ja-JP" altLang="en-US" smtClean="0"/>
              <a:t>内の</a:t>
            </a:r>
            <a:r>
              <a:rPr lang="en-US" altLang="ja-JP" smtClean="0"/>
              <a:t>execPath</a:t>
            </a:r>
            <a:r>
              <a:rPr lang="ja-JP" altLang="en-US" smtClean="0"/>
              <a:t>からコンポーネントパス名を取得してそれらを起動</a:t>
            </a:r>
            <a:endParaRPr lang="en-US" altLang="ja-JP" smtClean="0"/>
          </a:p>
          <a:p>
            <a:r>
              <a:rPr lang="ja-JP" altLang="en-US" smtClean="0"/>
              <a:t>最後に</a:t>
            </a:r>
            <a:r>
              <a:rPr lang="en-US" altLang="ja-JP" smtClean="0"/>
              <a:t>DaqOperator</a:t>
            </a:r>
            <a:r>
              <a:rPr lang="ja-JP" altLang="en-US" smtClean="0"/>
              <a:t>をコンソールモードで起動し、</a:t>
            </a:r>
            <a:r>
              <a:rPr lang="en-US" altLang="ja-JP" smtClean="0"/>
              <a:t>run.py</a:t>
            </a:r>
            <a:r>
              <a:rPr lang="ja-JP" altLang="en-US" smtClean="0"/>
              <a:t>は</a:t>
            </a:r>
            <a:r>
              <a:rPr lang="en-US" altLang="ja-JP" smtClean="0"/>
              <a:t>DaqOperator</a:t>
            </a:r>
            <a:r>
              <a:rPr lang="ja-JP" altLang="en-US" smtClean="0"/>
              <a:t>が終了するのを待つ。</a:t>
            </a:r>
            <a:endParaRPr lang="en-US" altLang="ja-JP" smtClean="0"/>
          </a:p>
          <a:p>
            <a:r>
              <a:rPr lang="ja-JP" altLang="en-US" smtClean="0"/>
              <a:t>コンソールモードで起動した</a:t>
            </a:r>
            <a:r>
              <a:rPr lang="en-US" altLang="ja-JP" smtClean="0"/>
              <a:t>DaqOperator</a:t>
            </a:r>
            <a:r>
              <a:rPr lang="ja-JP" altLang="en-US" smtClean="0"/>
              <a:t>の動作：</a:t>
            </a:r>
            <a:endParaRPr lang="en-US" altLang="ja-JP" smtClean="0"/>
          </a:p>
          <a:p>
            <a:pPr lvl="1"/>
            <a:r>
              <a:rPr lang="ja-JP" altLang="en-US" smtClean="0"/>
              <a:t>コンソールモードで起動した</a:t>
            </a:r>
            <a:r>
              <a:rPr lang="en-US" altLang="ja-JP" smtClean="0"/>
              <a:t>DaqOperator</a:t>
            </a:r>
            <a:r>
              <a:rPr lang="ja-JP" altLang="en-US" smtClean="0"/>
              <a:t>への支持は端末（コンソール）経由で</a:t>
            </a:r>
            <a:r>
              <a:rPr kumimoji="1" lang="ja-JP" altLang="en-US" smtClean="0"/>
              <a:t>キーボードから手入力 </a:t>
            </a:r>
            <a:r>
              <a:rPr kumimoji="1" lang="en-US" altLang="ja-JP" smtClean="0"/>
              <a:t>(http</a:t>
            </a:r>
            <a:r>
              <a:rPr kumimoji="1" lang="ja-JP" altLang="en-US" smtClean="0"/>
              <a:t>ではない</a:t>
            </a:r>
            <a:r>
              <a:rPr kumimoji="1" lang="en-US" altLang="ja-JP" smtClean="0"/>
              <a:t>)</a:t>
            </a:r>
          </a:p>
          <a:p>
            <a:pPr lvl="1"/>
            <a:r>
              <a:rPr lang="en-US" altLang="ja-JP" smtClean="0"/>
              <a:t>DaqOperator</a:t>
            </a:r>
            <a:r>
              <a:rPr lang="ja-JP" altLang="en-US" smtClean="0"/>
              <a:t>はコンソールモードで起動すると端末に各コンポーネントが扱ったバイト数を表示</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37</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開発マニュアルでの例題</a:t>
            </a:r>
            <a:endParaRPr kumimoji="1" lang="ja-JP" altLang="en-US"/>
          </a:p>
        </p:txBody>
      </p:sp>
      <p:sp>
        <p:nvSpPr>
          <p:cNvPr id="3" name="コンテンツ プレースホルダ 2"/>
          <p:cNvSpPr>
            <a:spLocks noGrp="1"/>
          </p:cNvSpPr>
          <p:nvPr>
            <p:ph idx="1"/>
          </p:nvPr>
        </p:nvSpPr>
        <p:spPr/>
        <p:txBody>
          <a:bodyPr>
            <a:normAutofit lnSpcReduction="10000"/>
          </a:bodyPr>
          <a:lstStyle/>
          <a:p>
            <a:r>
              <a:rPr kumimoji="1" lang="ja-JP" altLang="en-US" sz="3000" smtClean="0"/>
              <a:t>いずれもソース、コンフィギュレーションファイルは</a:t>
            </a:r>
            <a:r>
              <a:rPr kumimoji="1" lang="en-US" altLang="ja-JP" sz="3000" smtClean="0"/>
              <a:t>/usr/share/daqmw/examples/, /usr/share/daqmw/conf/</a:t>
            </a:r>
            <a:r>
              <a:rPr kumimoji="1" lang="ja-JP" altLang="en-US" sz="3000" smtClean="0"/>
              <a:t>の下にあります。</a:t>
            </a:r>
            <a:endParaRPr kumimoji="1" lang="en-US" altLang="ja-JP" sz="3000" smtClean="0"/>
          </a:p>
          <a:p>
            <a:pPr>
              <a:buNone/>
            </a:pPr>
            <a:endParaRPr kumimoji="1" lang="en-US" altLang="ja-JP" sz="3000" smtClean="0"/>
          </a:p>
          <a:p>
            <a:r>
              <a:rPr lang="en-US" altLang="ja-JP" sz="2600" smtClean="0"/>
              <a:t>Skeleton</a:t>
            </a:r>
            <a:r>
              <a:rPr lang="ja-JP" altLang="en-US" sz="2600" smtClean="0"/>
              <a:t>コンポーネントでの状態遷移の確認 </a:t>
            </a:r>
            <a:r>
              <a:rPr lang="en-US" altLang="ja-JP" sz="2600" smtClean="0"/>
              <a:t>(23</a:t>
            </a:r>
            <a:r>
              <a:rPr lang="ja-JP" altLang="en-US" sz="2600" smtClean="0"/>
              <a:t>ページ</a:t>
            </a:r>
            <a:r>
              <a:rPr lang="en-US" altLang="ja-JP" sz="2600" smtClean="0"/>
              <a:t>)</a:t>
            </a:r>
          </a:p>
          <a:p>
            <a:r>
              <a:rPr lang="ja-JP" altLang="en-US" sz="2600" smtClean="0"/>
              <a:t>コンポーネント間のデータ通信 </a:t>
            </a:r>
            <a:r>
              <a:rPr lang="en-US" altLang="ja-JP" sz="2600" smtClean="0"/>
              <a:t>(27</a:t>
            </a:r>
            <a:r>
              <a:rPr lang="ja-JP" altLang="en-US" sz="2600" smtClean="0"/>
              <a:t>ページ）</a:t>
            </a:r>
            <a:endParaRPr lang="en-US" altLang="ja-JP" sz="2600" smtClean="0"/>
          </a:p>
          <a:p>
            <a:r>
              <a:rPr lang="ja-JP" altLang="en-US" sz="2600" smtClean="0"/>
              <a:t>エミュレータからのデータを読んで</a:t>
            </a:r>
            <a:r>
              <a:rPr lang="en-US" altLang="ja-JP" sz="2600" smtClean="0"/>
              <a:t>ROOT</a:t>
            </a:r>
            <a:r>
              <a:rPr lang="ja-JP" altLang="en-US" sz="2600" smtClean="0"/>
              <a:t>でヒストグラムを書くシステムの開発 </a:t>
            </a:r>
            <a:r>
              <a:rPr lang="en-US" altLang="ja-JP" sz="2600" smtClean="0"/>
              <a:t>(31</a:t>
            </a:r>
            <a:r>
              <a:rPr lang="ja-JP" altLang="en-US" sz="2600" smtClean="0"/>
              <a:t>ページ</a:t>
            </a:r>
            <a:r>
              <a:rPr lang="en-US" altLang="ja-JP" sz="2600" smtClean="0"/>
              <a:t>)</a:t>
            </a:r>
          </a:p>
          <a:p>
            <a:r>
              <a:rPr lang="ja-JP" altLang="en-US" sz="2600" smtClean="0"/>
              <a:t>上のシステムのコンディションデータベース化</a:t>
            </a:r>
            <a:r>
              <a:rPr lang="en-US" altLang="ja-JP" sz="2600" smtClean="0"/>
              <a:t>(58</a:t>
            </a:r>
            <a:r>
              <a:rPr lang="ja-JP" altLang="en-US" sz="2600" smtClean="0"/>
              <a:t>ページ）</a:t>
            </a:r>
            <a:endParaRPr lang="en-US" altLang="ja-JP" sz="2600" smtClean="0"/>
          </a:p>
          <a:p>
            <a:pPr>
              <a:buNone/>
            </a:pPr>
            <a:endParaRPr lang="en-US" altLang="ja-JP" smtClean="0"/>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38</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20688"/>
            <a:ext cx="8229600" cy="1143000"/>
          </a:xfrm>
        </p:spPr>
        <p:txBody>
          <a:bodyPr>
            <a:normAutofit fontScale="90000"/>
          </a:bodyPr>
          <a:lstStyle/>
          <a:p>
            <a:r>
              <a:rPr lang="ja-JP" altLang="en-US" smtClean="0"/>
              <a:t>コンポーネント間のデータ通信 </a:t>
            </a:r>
            <a:r>
              <a:rPr lang="en-US" altLang="ja-JP" smtClean="0"/>
              <a:t/>
            </a:r>
            <a:br>
              <a:rPr lang="en-US" altLang="ja-JP" smtClean="0"/>
            </a:br>
            <a:r>
              <a:rPr lang="en-US" altLang="ja-JP" smtClean="0"/>
              <a:t>(27</a:t>
            </a:r>
            <a:r>
              <a:rPr lang="ja-JP" altLang="en-US" smtClean="0"/>
              <a:t>ページ）</a:t>
            </a:r>
            <a:r>
              <a:rPr lang="en-US" altLang="ja-JP" smtClean="0"/>
              <a:t/>
            </a:r>
            <a:br>
              <a:rPr lang="en-US" altLang="ja-JP" smtClean="0"/>
            </a:br>
            <a:endParaRPr kumimoji="1" lang="ja-JP" altLang="en-US"/>
          </a:p>
        </p:txBody>
      </p:sp>
      <p:sp>
        <p:nvSpPr>
          <p:cNvPr id="3" name="コンテンツ プレースホルダ 2"/>
          <p:cNvSpPr>
            <a:spLocks noGrp="1"/>
          </p:cNvSpPr>
          <p:nvPr>
            <p:ph idx="1"/>
          </p:nvPr>
        </p:nvSpPr>
        <p:spPr>
          <a:xfrm>
            <a:off x="457200" y="4192488"/>
            <a:ext cx="8229600" cy="1756792"/>
          </a:xfrm>
        </p:spPr>
        <p:txBody>
          <a:bodyPr>
            <a:normAutofit fontScale="62500" lnSpcReduction="20000"/>
          </a:bodyPr>
          <a:lstStyle/>
          <a:p>
            <a:r>
              <a:rPr kumimoji="1" lang="en-US" altLang="ja-JP" smtClean="0"/>
              <a:t>TinySource</a:t>
            </a:r>
            <a:r>
              <a:rPr kumimoji="1" lang="ja-JP" altLang="en-US" smtClean="0"/>
              <a:t>は適当に数値を入れておくる</a:t>
            </a:r>
            <a:endParaRPr kumimoji="1" lang="en-US" altLang="ja-JP" smtClean="0"/>
          </a:p>
          <a:p>
            <a:r>
              <a:rPr lang="en-US" altLang="ja-JP" smtClean="0"/>
              <a:t>TinySink</a:t>
            </a:r>
            <a:r>
              <a:rPr lang="ja-JP" altLang="en-US" smtClean="0"/>
              <a:t>は受け取ったデータを標準エラーに出力する</a:t>
            </a:r>
            <a:endParaRPr lang="en-US" altLang="ja-JP" smtClean="0"/>
          </a:p>
          <a:p>
            <a:r>
              <a:rPr kumimoji="1" lang="en-US" altLang="ja-JP" smtClean="0"/>
              <a:t>run.py</a:t>
            </a:r>
            <a:r>
              <a:rPr lang="ja-JP" altLang="en-US" smtClean="0"/>
              <a:t> </a:t>
            </a:r>
            <a:r>
              <a:rPr lang="en-US" altLang="ja-JP" smtClean="0"/>
              <a:t>–cl tiny.xml </a:t>
            </a:r>
            <a:r>
              <a:rPr lang="ja-JP" altLang="en-US" smtClean="0"/>
              <a:t>で起動したコンポーネントのエラーログは</a:t>
            </a:r>
            <a:r>
              <a:rPr lang="en-US" altLang="ja-JP" smtClean="0"/>
              <a:t>/tmp/daqmw/log.CompName </a:t>
            </a:r>
            <a:r>
              <a:rPr lang="ja-JP" altLang="en-US" smtClean="0"/>
              <a:t>（</a:t>
            </a:r>
            <a:r>
              <a:rPr lang="en-US" altLang="ja-JP" smtClean="0"/>
              <a:t>CompName</a:t>
            </a:r>
            <a:r>
              <a:rPr lang="ja-JP" altLang="en-US" smtClean="0"/>
              <a:t>はコンポーネント名）に出力される</a:t>
            </a:r>
            <a:r>
              <a:rPr lang="en-US" altLang="ja-JP" smtClean="0"/>
              <a:t>(TinySink</a:t>
            </a:r>
            <a:r>
              <a:rPr lang="ja-JP" altLang="en-US" smtClean="0"/>
              <a:t>のログは</a:t>
            </a:r>
            <a:r>
              <a:rPr lang="en-US" altLang="ja-JP" smtClean="0"/>
              <a:t>/tmp/daqmw/log.TinySink</a:t>
            </a:r>
            <a:r>
              <a:rPr lang="ja-JP" altLang="en-US" smtClean="0"/>
              <a:t>に出力される）</a:t>
            </a:r>
            <a:endParaRPr lang="en-US" altLang="ja-JP" smtClean="0"/>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39</a:t>
            </a:fld>
            <a:endParaRPr kumimoji="1" lang="ja-JP" altLang="en-US"/>
          </a:p>
        </p:txBody>
      </p:sp>
      <p:sp>
        <p:nvSpPr>
          <p:cNvPr id="12" name="円/楕円 11"/>
          <p:cNvSpPr/>
          <p:nvPr/>
        </p:nvSpPr>
        <p:spPr>
          <a:xfrm>
            <a:off x="4427984" y="2177861"/>
            <a:ext cx="171019" cy="1710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2744797" y="2996952"/>
            <a:ext cx="171019" cy="1710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6129173" y="2996952"/>
            <a:ext cx="171019" cy="1710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2195736" y="3104964"/>
            <a:ext cx="1197133" cy="6840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Tiny</a:t>
            </a:r>
          </a:p>
          <a:p>
            <a:pPr algn="ctr"/>
            <a:r>
              <a:rPr kumimoji="1" lang="en-US" altLang="ja-JP" smtClean="0"/>
              <a:t>Source</a:t>
            </a:r>
            <a:endParaRPr kumimoji="1" lang="ja-JP" altLang="en-US"/>
          </a:p>
        </p:txBody>
      </p:sp>
      <p:sp>
        <p:nvSpPr>
          <p:cNvPr id="17" name="正方形/長方形 16"/>
          <p:cNvSpPr/>
          <p:nvPr/>
        </p:nvSpPr>
        <p:spPr>
          <a:xfrm>
            <a:off x="5607115" y="3104964"/>
            <a:ext cx="1197133" cy="6840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Tiny</a:t>
            </a:r>
          </a:p>
          <a:p>
            <a:pPr algn="ctr"/>
            <a:r>
              <a:rPr kumimoji="1" lang="en-US" altLang="ja-JP" smtClean="0"/>
              <a:t>Sink</a:t>
            </a:r>
            <a:endParaRPr kumimoji="1" lang="ja-JP" altLang="en-US"/>
          </a:p>
        </p:txBody>
      </p:sp>
      <p:sp>
        <p:nvSpPr>
          <p:cNvPr id="18" name="正方形/長方形 17"/>
          <p:cNvSpPr/>
          <p:nvPr/>
        </p:nvSpPr>
        <p:spPr>
          <a:xfrm>
            <a:off x="3851920" y="1592796"/>
            <a:ext cx="1368152" cy="6840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Daq Operator</a:t>
            </a:r>
            <a:endParaRPr kumimoji="1" lang="ja-JP" altLang="en-US"/>
          </a:p>
        </p:txBody>
      </p:sp>
      <p:cxnSp>
        <p:nvCxnSpPr>
          <p:cNvPr id="21" name="直線コネクタ 20"/>
          <p:cNvCxnSpPr>
            <a:stCxn id="16" idx="3"/>
            <a:endCxn id="17" idx="1"/>
          </p:cNvCxnSpPr>
          <p:nvPr/>
        </p:nvCxnSpPr>
        <p:spPr>
          <a:xfrm>
            <a:off x="3392869" y="3447002"/>
            <a:ext cx="221424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直線コネクタ 21"/>
          <p:cNvCxnSpPr>
            <a:stCxn id="12" idx="4"/>
            <a:endCxn id="13" idx="0"/>
          </p:cNvCxnSpPr>
          <p:nvPr/>
        </p:nvCxnSpPr>
        <p:spPr>
          <a:xfrm rot="5400000">
            <a:off x="3347865" y="1831323"/>
            <a:ext cx="648072" cy="1683187"/>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18" idx="2"/>
            <a:endCxn id="18" idx="2"/>
          </p:cNvCxnSpPr>
          <p:nvPr/>
        </p:nvCxnSpPr>
        <p:spPr>
          <a:xfrm rot="5400000">
            <a:off x="4535996" y="2276872"/>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12" idx="4"/>
            <a:endCxn id="14" idx="0"/>
          </p:cNvCxnSpPr>
          <p:nvPr/>
        </p:nvCxnSpPr>
        <p:spPr>
          <a:xfrm rot="16200000" flipH="1">
            <a:off x="5040052" y="1822321"/>
            <a:ext cx="648072" cy="1701189"/>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3406370" y="3356992"/>
            <a:ext cx="85510" cy="171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5508104" y="3356992"/>
            <a:ext cx="85510" cy="171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DAQ-Middleware</a:t>
            </a:r>
            <a:r>
              <a:rPr kumimoji="1" lang="ja-JP" altLang="en-US" smtClean="0"/>
              <a:t>セットアップ</a:t>
            </a:r>
            <a:endParaRPr kumimoji="1" lang="ja-JP" altLang="en-US"/>
          </a:p>
        </p:txBody>
      </p:sp>
      <p:sp>
        <p:nvSpPr>
          <p:cNvPr id="3" name="コンテンツ プレースホルダ 2"/>
          <p:cNvSpPr>
            <a:spLocks noGrp="1"/>
          </p:cNvSpPr>
          <p:nvPr>
            <p:ph idx="1"/>
          </p:nvPr>
        </p:nvSpPr>
        <p:spPr/>
        <p:txBody>
          <a:bodyPr>
            <a:normAutofit fontScale="92500" lnSpcReduction="10000"/>
          </a:bodyPr>
          <a:lstStyle/>
          <a:p>
            <a:r>
              <a:rPr kumimoji="1" lang="en-US" altLang="ja-JP" smtClean="0"/>
              <a:t>Scientific Linux (CentOS, RHEL) 5.x</a:t>
            </a:r>
            <a:r>
              <a:rPr kumimoji="1" lang="ja-JP" altLang="en-US" smtClean="0"/>
              <a:t>の場合は</a:t>
            </a:r>
            <a:endParaRPr lang="en-US" altLang="ja-JP" smtClean="0"/>
          </a:p>
          <a:p>
            <a:pPr>
              <a:buNone/>
            </a:pPr>
            <a:r>
              <a:rPr kumimoji="1" lang="en-US" altLang="ja-JP" smtClean="0"/>
              <a:t>	% wget http://daqmw.kek.jp/src/daqmw-rpm</a:t>
            </a:r>
          </a:p>
          <a:p>
            <a:pPr>
              <a:buNone/>
            </a:pPr>
            <a:r>
              <a:rPr lang="en-US" altLang="ja-JP" smtClean="0"/>
              <a:t>	% su</a:t>
            </a:r>
            <a:endParaRPr kumimoji="1" lang="en-US" altLang="ja-JP" smtClean="0"/>
          </a:p>
          <a:p>
            <a:pPr>
              <a:buNone/>
            </a:pPr>
            <a:r>
              <a:rPr lang="en-US" altLang="ja-JP" smtClean="0"/>
              <a:t>	root# sh daqmw-rpm install</a:t>
            </a:r>
          </a:p>
          <a:p>
            <a:pPr>
              <a:buNone/>
            </a:pPr>
            <a:r>
              <a:rPr lang="en-US" altLang="ja-JP" smtClean="0"/>
              <a:t>	</a:t>
            </a:r>
            <a:r>
              <a:rPr lang="ja-JP" altLang="en-US" smtClean="0"/>
              <a:t>ファイル一覧は</a:t>
            </a:r>
            <a:r>
              <a:rPr lang="en-US" altLang="ja-JP" smtClean="0"/>
              <a:t>rpm -ql DAQ-Middleware</a:t>
            </a:r>
          </a:p>
          <a:p>
            <a:r>
              <a:rPr lang="ja-JP" altLang="en-US" smtClean="0"/>
              <a:t>今回使用する</a:t>
            </a:r>
            <a:r>
              <a:rPr lang="en-US" altLang="ja-JP" smtClean="0"/>
              <a:t>VMware</a:t>
            </a:r>
            <a:r>
              <a:rPr lang="ja-JP" altLang="en-US" smtClean="0"/>
              <a:t>イメージは上のコマンドで作りました。</a:t>
            </a:r>
            <a:endParaRPr lang="en-US" altLang="ja-JP" smtClean="0"/>
          </a:p>
          <a:p>
            <a:r>
              <a:rPr lang="ja-JP" altLang="en-US" smtClean="0"/>
              <a:t>その他の</a:t>
            </a:r>
            <a:r>
              <a:rPr lang="en-US" altLang="ja-JP" smtClean="0"/>
              <a:t>OS</a:t>
            </a:r>
            <a:r>
              <a:rPr lang="ja-JP" altLang="en-US" smtClean="0"/>
              <a:t>の場合は、依存物をセットしたうえでソースからインストールすることになります。</a:t>
            </a:r>
            <a:endParaRPr lang="en-US" altLang="ja-JP" smtClean="0"/>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a:t>
            </a:fld>
            <a:endParaRPr kumimoji="1" lang="ja-JP"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lang="en-US" altLang="ja-JP" smtClean="0"/>
              <a:t>SampleReader, SampleMonitor</a:t>
            </a:r>
            <a:endParaRPr kumimoji="1" lang="ja-JP" altLang="en-US"/>
          </a:p>
        </p:txBody>
      </p:sp>
      <p:sp>
        <p:nvSpPr>
          <p:cNvPr id="3" name="コンテンツ プレースホルダ 2"/>
          <p:cNvSpPr>
            <a:spLocks noGrp="1"/>
          </p:cNvSpPr>
          <p:nvPr>
            <p:ph idx="1"/>
          </p:nvPr>
        </p:nvSpPr>
        <p:spPr>
          <a:xfrm>
            <a:off x="4499992" y="1412776"/>
            <a:ext cx="4248472" cy="1584176"/>
          </a:xfrm>
        </p:spPr>
        <p:txBody>
          <a:bodyPr>
            <a:normAutofit/>
          </a:bodyPr>
          <a:lstStyle/>
          <a:p>
            <a:r>
              <a:rPr kumimoji="1" lang="en-US" altLang="ja-JP" sz="2400" smtClean="0"/>
              <a:t>Emulator</a:t>
            </a:r>
            <a:r>
              <a:rPr kumimoji="1" lang="ja-JP" altLang="en-US" sz="2400" smtClean="0"/>
              <a:t>からのデータを読んで</a:t>
            </a:r>
            <a:r>
              <a:rPr kumimoji="1" lang="en-US" altLang="ja-JP" sz="2400" smtClean="0"/>
              <a:t>ROOT</a:t>
            </a:r>
            <a:r>
              <a:rPr kumimoji="1" lang="ja-JP" altLang="en-US" sz="2400" smtClean="0"/>
              <a:t>でヒストグラムを書く</a:t>
            </a:r>
            <a:endParaRPr kumimoji="1" lang="ja-JP" altLang="en-US" sz="2400"/>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40</a:t>
            </a:fld>
            <a:endParaRPr kumimoji="1" lang="ja-JP" altLang="en-US"/>
          </a:p>
        </p:txBody>
      </p:sp>
      <p:pic>
        <p:nvPicPr>
          <p:cNvPr id="1026" name="Picture 2" descr="C:\cygwin\home\sendai\comp-dev.fig\stop.png"/>
          <p:cNvPicPr>
            <a:picLocks noChangeAspect="1" noChangeArrowheads="1"/>
          </p:cNvPicPr>
          <p:nvPr/>
        </p:nvPicPr>
        <p:blipFill>
          <a:blip r:embed="rId2" cstate="print"/>
          <a:srcRect/>
          <a:stretch>
            <a:fillRect/>
          </a:stretch>
        </p:blipFill>
        <p:spPr bwMode="auto">
          <a:xfrm>
            <a:off x="2410112" y="2996952"/>
            <a:ext cx="4034096" cy="3274621"/>
          </a:xfrm>
          <a:prstGeom prst="rect">
            <a:avLst/>
          </a:prstGeom>
          <a:noFill/>
        </p:spPr>
      </p:pic>
      <p:sp>
        <p:nvSpPr>
          <p:cNvPr id="14" name="円/楕円 13"/>
          <p:cNvSpPr/>
          <p:nvPr/>
        </p:nvSpPr>
        <p:spPr>
          <a:xfrm>
            <a:off x="2915816" y="1628800"/>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2195736" y="1988840"/>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3563888" y="1988840"/>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1763688" y="2060848"/>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Sample</a:t>
            </a:r>
          </a:p>
          <a:p>
            <a:pPr algn="ctr"/>
            <a:r>
              <a:rPr kumimoji="1" lang="en-US" altLang="ja-JP" smtClean="0"/>
              <a:t>Reader</a:t>
            </a:r>
            <a:endParaRPr kumimoji="1" lang="ja-JP" altLang="en-US"/>
          </a:p>
        </p:txBody>
      </p:sp>
      <p:sp>
        <p:nvSpPr>
          <p:cNvPr id="18" name="正方形/長方形 17"/>
          <p:cNvSpPr/>
          <p:nvPr/>
        </p:nvSpPr>
        <p:spPr>
          <a:xfrm>
            <a:off x="3131840" y="2060848"/>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Sample</a:t>
            </a:r>
          </a:p>
          <a:p>
            <a:pPr algn="ctr"/>
            <a:r>
              <a:rPr kumimoji="1" lang="en-US" altLang="ja-JP" smtClean="0"/>
              <a:t>Monitor</a:t>
            </a:r>
            <a:endParaRPr kumimoji="1" lang="ja-JP" altLang="en-US"/>
          </a:p>
        </p:txBody>
      </p:sp>
      <p:sp>
        <p:nvSpPr>
          <p:cNvPr id="19" name="正方形/長方形 18"/>
          <p:cNvSpPr/>
          <p:nvPr/>
        </p:nvSpPr>
        <p:spPr>
          <a:xfrm>
            <a:off x="2411760" y="1124744"/>
            <a:ext cx="11521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Daq Operator</a:t>
            </a:r>
            <a:endParaRPr kumimoji="1" lang="ja-JP" altLang="en-US"/>
          </a:p>
        </p:txBody>
      </p:sp>
      <p:sp>
        <p:nvSpPr>
          <p:cNvPr id="20" name="円/楕円 19"/>
          <p:cNvSpPr/>
          <p:nvPr/>
        </p:nvSpPr>
        <p:spPr>
          <a:xfrm>
            <a:off x="107504" y="1988840"/>
            <a:ext cx="1296144" cy="72008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smtClean="0">
                <a:solidFill>
                  <a:schemeClr val="tx1"/>
                </a:solidFill>
              </a:rPr>
              <a:t>Emulator</a:t>
            </a:r>
            <a:endParaRPr kumimoji="1" lang="ja-JP" altLang="en-US" sz="1400">
              <a:solidFill>
                <a:schemeClr val="tx1"/>
              </a:solidFill>
            </a:endParaRPr>
          </a:p>
        </p:txBody>
      </p:sp>
      <p:cxnSp>
        <p:nvCxnSpPr>
          <p:cNvPr id="21" name="直線コネクタ 20"/>
          <p:cNvCxnSpPr>
            <a:stCxn id="20" idx="6"/>
            <a:endCxn id="17" idx="1"/>
          </p:cNvCxnSpPr>
          <p:nvPr/>
        </p:nvCxnSpPr>
        <p:spPr>
          <a:xfrm>
            <a:off x="1403648" y="2348880"/>
            <a:ext cx="36004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a:stCxn id="17" idx="3"/>
            <a:endCxn id="18" idx="1"/>
          </p:cNvCxnSpPr>
          <p:nvPr/>
        </p:nvCxnSpPr>
        <p:spPr>
          <a:xfrm>
            <a:off x="2771800" y="2348880"/>
            <a:ext cx="3600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14" idx="4"/>
            <a:endCxn id="15" idx="0"/>
          </p:cNvCxnSpPr>
          <p:nvPr/>
        </p:nvCxnSpPr>
        <p:spPr>
          <a:xfrm rot="5400000">
            <a:off x="2519772" y="1520788"/>
            <a:ext cx="216024" cy="72008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19" idx="2"/>
            <a:endCxn id="19" idx="2"/>
          </p:cNvCxnSpPr>
          <p:nvPr/>
        </p:nvCxnSpPr>
        <p:spPr>
          <a:xfrm rot="5400000">
            <a:off x="2987824" y="1700808"/>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コネクタ 24"/>
          <p:cNvCxnSpPr>
            <a:stCxn id="14" idx="4"/>
            <a:endCxn id="16" idx="0"/>
          </p:cNvCxnSpPr>
          <p:nvPr/>
        </p:nvCxnSpPr>
        <p:spPr>
          <a:xfrm rot="16200000" flipH="1">
            <a:off x="3203848" y="1556792"/>
            <a:ext cx="216024" cy="64807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2771800" y="2276872"/>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3059832" y="2276872"/>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Condition</a:t>
            </a:r>
            <a:r>
              <a:rPr kumimoji="1" lang="ja-JP" altLang="en-US" smtClean="0"/>
              <a:t>データベース</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41</a:t>
            </a:fld>
            <a:endParaRPr kumimoji="1" lang="ja-JP" altLang="en-US"/>
          </a:p>
        </p:txBody>
      </p:sp>
      <p:sp>
        <p:nvSpPr>
          <p:cNvPr id="7" name="円/楕円 6"/>
          <p:cNvSpPr/>
          <p:nvPr/>
        </p:nvSpPr>
        <p:spPr>
          <a:xfrm>
            <a:off x="4716016" y="2489895"/>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3995936" y="2849935"/>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5364088" y="2849935"/>
            <a:ext cx="144016" cy="1440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563888" y="2921943"/>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Sample</a:t>
            </a:r>
          </a:p>
          <a:p>
            <a:pPr algn="ctr"/>
            <a:r>
              <a:rPr kumimoji="1" lang="en-US" altLang="ja-JP" smtClean="0"/>
              <a:t>Reader</a:t>
            </a:r>
            <a:endParaRPr kumimoji="1" lang="ja-JP" altLang="en-US"/>
          </a:p>
        </p:txBody>
      </p:sp>
      <p:sp>
        <p:nvSpPr>
          <p:cNvPr id="11" name="正方形/長方形 10"/>
          <p:cNvSpPr/>
          <p:nvPr/>
        </p:nvSpPr>
        <p:spPr>
          <a:xfrm>
            <a:off x="4932040" y="2921943"/>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Sample</a:t>
            </a:r>
          </a:p>
          <a:p>
            <a:pPr algn="ctr"/>
            <a:r>
              <a:rPr kumimoji="1" lang="en-US" altLang="ja-JP" smtClean="0"/>
              <a:t>Monitor</a:t>
            </a:r>
            <a:endParaRPr kumimoji="1" lang="ja-JP" altLang="en-US"/>
          </a:p>
        </p:txBody>
      </p:sp>
      <p:sp>
        <p:nvSpPr>
          <p:cNvPr id="12" name="正方形/長方形 11"/>
          <p:cNvSpPr/>
          <p:nvPr/>
        </p:nvSpPr>
        <p:spPr>
          <a:xfrm>
            <a:off x="4211960" y="1985839"/>
            <a:ext cx="11521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Daq Operator</a:t>
            </a:r>
            <a:endParaRPr kumimoji="1" lang="ja-JP" altLang="en-US"/>
          </a:p>
        </p:txBody>
      </p:sp>
      <p:sp>
        <p:nvSpPr>
          <p:cNvPr id="13" name="円/楕円 12"/>
          <p:cNvSpPr/>
          <p:nvPr/>
        </p:nvSpPr>
        <p:spPr>
          <a:xfrm>
            <a:off x="1907704" y="2849935"/>
            <a:ext cx="1296144" cy="72008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smtClean="0">
                <a:solidFill>
                  <a:schemeClr val="tx1"/>
                </a:solidFill>
              </a:rPr>
              <a:t>Emulator</a:t>
            </a:r>
            <a:endParaRPr kumimoji="1" lang="ja-JP" altLang="en-US" sz="1400">
              <a:solidFill>
                <a:schemeClr val="tx1"/>
              </a:solidFill>
            </a:endParaRPr>
          </a:p>
        </p:txBody>
      </p:sp>
      <p:cxnSp>
        <p:nvCxnSpPr>
          <p:cNvPr id="14" name="直線コネクタ 13"/>
          <p:cNvCxnSpPr>
            <a:stCxn id="13" idx="6"/>
            <a:endCxn id="10" idx="1"/>
          </p:cNvCxnSpPr>
          <p:nvPr/>
        </p:nvCxnSpPr>
        <p:spPr>
          <a:xfrm>
            <a:off x="3203848" y="3209975"/>
            <a:ext cx="36004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10" idx="3"/>
            <a:endCxn id="11" idx="1"/>
          </p:cNvCxnSpPr>
          <p:nvPr/>
        </p:nvCxnSpPr>
        <p:spPr>
          <a:xfrm>
            <a:off x="4572000" y="3209975"/>
            <a:ext cx="3600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7" idx="4"/>
            <a:endCxn id="8" idx="0"/>
          </p:cNvCxnSpPr>
          <p:nvPr/>
        </p:nvCxnSpPr>
        <p:spPr>
          <a:xfrm rot="5400000">
            <a:off x="4319972" y="2381883"/>
            <a:ext cx="216024" cy="72008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12" idx="2"/>
            <a:endCxn id="12" idx="2"/>
          </p:cNvCxnSpPr>
          <p:nvPr/>
        </p:nvCxnSpPr>
        <p:spPr>
          <a:xfrm rot="5400000">
            <a:off x="4788024" y="2561903"/>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7" idx="4"/>
            <a:endCxn id="9" idx="0"/>
          </p:cNvCxnSpPr>
          <p:nvPr/>
        </p:nvCxnSpPr>
        <p:spPr>
          <a:xfrm rot="16200000" flipH="1">
            <a:off x="5004048" y="2417887"/>
            <a:ext cx="216024" cy="64807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4572000" y="3137967"/>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860032" y="3137967"/>
            <a:ext cx="72008"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メモ 20"/>
          <p:cNvSpPr/>
          <p:nvPr/>
        </p:nvSpPr>
        <p:spPr>
          <a:xfrm>
            <a:off x="3697387" y="4733900"/>
            <a:ext cx="938213" cy="495300"/>
          </a:xfrm>
          <a:prstGeom prst="foldedCorner">
            <a:avLst/>
          </a:prstGeom>
          <a:solidFill>
            <a:srgbClr val="92D050"/>
          </a:solidFill>
          <a:ln w="19050"/>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t>XML/JSON</a:t>
            </a:r>
            <a:endParaRPr lang="ja-JP" altLang="en-US" sz="1400" dirty="0"/>
          </a:p>
        </p:txBody>
      </p:sp>
      <p:sp>
        <p:nvSpPr>
          <p:cNvPr id="22" name="角丸四角形吹き出し 21"/>
          <p:cNvSpPr/>
          <p:nvPr/>
        </p:nvSpPr>
        <p:spPr>
          <a:xfrm>
            <a:off x="1979712" y="4002063"/>
            <a:ext cx="1593850" cy="858837"/>
          </a:xfrm>
          <a:prstGeom prst="wedgeRoundRectCallout">
            <a:avLst>
              <a:gd name="adj1" fmla="val 57921"/>
              <a:gd name="adj2" fmla="val 32656"/>
              <a:gd name="adj3" fmla="val 16667"/>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Arial" pitchFamily="34" charset="0"/>
              <a:buChar char="•"/>
              <a:defRPr/>
            </a:pPr>
            <a:r>
              <a:rPr lang="ja-JP" altLang="en-US" sz="1200" dirty="0">
                <a:solidFill>
                  <a:schemeClr val="tx1"/>
                </a:solidFill>
              </a:rPr>
              <a:t>　装置パラメータ</a:t>
            </a:r>
            <a:endParaRPr lang="en-US" altLang="ja-JP" sz="1200" dirty="0">
              <a:solidFill>
                <a:schemeClr val="tx1"/>
              </a:solidFill>
            </a:endParaRPr>
          </a:p>
          <a:p>
            <a:pPr fontAlgn="auto">
              <a:spcBef>
                <a:spcPts val="0"/>
              </a:spcBef>
              <a:spcAft>
                <a:spcPts val="0"/>
              </a:spcAft>
              <a:buFont typeface="Arial" pitchFamily="34" charset="0"/>
              <a:buChar char="•"/>
              <a:defRPr/>
            </a:pPr>
            <a:r>
              <a:rPr lang="en-US" altLang="ja-JP" sz="1200" dirty="0">
                <a:solidFill>
                  <a:schemeClr val="tx1"/>
                </a:solidFill>
              </a:rPr>
              <a:t>  </a:t>
            </a:r>
            <a:r>
              <a:rPr lang="ja-JP" altLang="en-US" sz="1200" dirty="0">
                <a:solidFill>
                  <a:schemeClr val="tx1"/>
                </a:solidFill>
              </a:rPr>
              <a:t>オンラインモニタ用パラメータ</a:t>
            </a:r>
          </a:p>
        </p:txBody>
      </p:sp>
      <p:cxnSp>
        <p:nvCxnSpPr>
          <p:cNvPr id="24" name="直線コネクタ 23"/>
          <p:cNvCxnSpPr>
            <a:endCxn id="21" idx="0"/>
          </p:cNvCxnSpPr>
          <p:nvPr/>
        </p:nvCxnSpPr>
        <p:spPr>
          <a:xfrm rot="10800000" flipV="1">
            <a:off x="4166494" y="3498006"/>
            <a:ext cx="1291306" cy="1235893"/>
          </a:xfrm>
          <a:prstGeom prst="line">
            <a:avLst/>
          </a:prstGeom>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5076057" y="4149080"/>
            <a:ext cx="3816424" cy="1200329"/>
          </a:xfrm>
          <a:prstGeom prst="rect">
            <a:avLst/>
          </a:prstGeom>
          <a:noFill/>
        </p:spPr>
        <p:txBody>
          <a:bodyPr wrap="square" rtlCol="0">
            <a:spAutoFit/>
          </a:bodyPr>
          <a:lstStyle/>
          <a:p>
            <a:r>
              <a:rPr kumimoji="1" lang="ja-JP" altLang="en-US" smtClean="0"/>
              <a:t>ランごとにヒストグラムパラメータを</a:t>
            </a:r>
            <a:r>
              <a:rPr lang="ja-JP" altLang="en-US" smtClean="0"/>
              <a:t>決められるように</a:t>
            </a:r>
            <a:r>
              <a:rPr kumimoji="1" lang="en-US" altLang="ja-JP" smtClean="0"/>
              <a:t>daq_start()</a:t>
            </a:r>
            <a:r>
              <a:rPr kumimoji="1" lang="ja-JP" altLang="en-US" smtClean="0"/>
              <a:t>でこれを</a:t>
            </a:r>
            <a:r>
              <a:rPr lang="ja-JP" altLang="en-US" smtClean="0"/>
              <a:t>読んでヒストグラムの</a:t>
            </a:r>
            <a:r>
              <a:rPr kumimoji="1" lang="ja-JP" altLang="en-US" smtClean="0"/>
              <a:t>パラメータを決めるようにする</a:t>
            </a:r>
            <a:endParaRPr kumimoji="1" lang="en-US" altLang="ja-JP"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デモ</a:t>
            </a:r>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42</a:t>
            </a:fld>
            <a:endParaRPr kumimoji="1" lang="ja-JP"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データソースの準備</a:t>
            </a:r>
            <a:endParaRPr kumimoji="1" lang="ja-JP" altLang="en-US"/>
          </a:p>
        </p:txBody>
      </p:sp>
      <p:sp>
        <p:nvSpPr>
          <p:cNvPr id="3" name="コンテンツ プレースホルダ 2"/>
          <p:cNvSpPr>
            <a:spLocks noGrp="1"/>
          </p:cNvSpPr>
          <p:nvPr>
            <p:ph idx="1"/>
          </p:nvPr>
        </p:nvSpPr>
        <p:spPr/>
        <p:txBody>
          <a:bodyPr/>
          <a:lstStyle/>
          <a:p>
            <a:r>
              <a:rPr lang="en-US" altLang="ja-JP" smtClean="0"/>
              <a:t>Emulator</a:t>
            </a:r>
            <a:r>
              <a:rPr lang="ja-JP" altLang="en-US" smtClean="0"/>
              <a:t>を作るとか実機を用意するとか</a:t>
            </a:r>
            <a:endParaRPr lang="en-US" altLang="ja-JP" smtClean="0"/>
          </a:p>
          <a:p>
            <a:r>
              <a:rPr kumimoji="1" lang="ja-JP" altLang="en-US" smtClean="0"/>
              <a:t>今回は</a:t>
            </a:r>
            <a:r>
              <a:rPr lang="en-US" altLang="ja-JP" smtClean="0"/>
              <a:t>emulator</a:t>
            </a:r>
            <a:r>
              <a:rPr lang="ja-JP" altLang="en-US" smtClean="0"/>
              <a:t>を使います。</a:t>
            </a:r>
            <a:endParaRPr lang="en-US" altLang="ja-JP" smtClean="0"/>
          </a:p>
          <a:p>
            <a:pPr>
              <a:buNone/>
            </a:pPr>
            <a:r>
              <a:rPr lang="en-US" altLang="ja-JP" smtClean="0"/>
              <a:t>/home/daq/MyDaq/emulator-GEN_GAUSS</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43</a:t>
            </a:fld>
            <a:endParaRPr kumimoji="1" lang="ja-JP"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Emulator</a:t>
            </a:r>
            <a:r>
              <a:rPr kumimoji="1" lang="ja-JP" altLang="en-US" smtClean="0"/>
              <a:t>の仕様</a:t>
            </a:r>
            <a:endParaRPr kumimoji="1" lang="ja-JP" altLang="en-US"/>
          </a:p>
        </p:txBody>
      </p:sp>
      <p:sp>
        <p:nvSpPr>
          <p:cNvPr id="3" name="コンテンツ プレースホルダ 2"/>
          <p:cNvSpPr>
            <a:spLocks noGrp="1"/>
          </p:cNvSpPr>
          <p:nvPr>
            <p:ph idx="1"/>
          </p:nvPr>
        </p:nvSpPr>
        <p:spPr>
          <a:xfrm>
            <a:off x="179512" y="1340768"/>
            <a:ext cx="8784976" cy="2188840"/>
          </a:xfrm>
        </p:spPr>
        <p:txBody>
          <a:bodyPr>
            <a:normAutofit lnSpcReduction="10000"/>
          </a:bodyPr>
          <a:lstStyle/>
          <a:p>
            <a:r>
              <a:rPr kumimoji="1" lang="en-US" altLang="ja-JP" sz="2400" smtClean="0">
                <a:latin typeface="DejaVu Sans Condensed" pitchFamily="34" charset="0"/>
                <a:ea typeface="DejaVu Sans Condensed" pitchFamily="34" charset="0"/>
                <a:cs typeface="DejaVu Sans Condensed" pitchFamily="34" charset="0"/>
              </a:rPr>
              <a:t>./emulator [-t tx_bytes/s] [-b buf_bytes] [-h ip_address]</a:t>
            </a:r>
          </a:p>
          <a:p>
            <a:r>
              <a:rPr lang="ja-JP" altLang="en-US" sz="2400" smtClean="0">
                <a:latin typeface="DejaVu Sans Condensed" pitchFamily="34" charset="0"/>
                <a:cs typeface="DejaVu Sans Condensed" pitchFamily="34" charset="0"/>
              </a:rPr>
              <a:t>デフォルトは </a:t>
            </a:r>
            <a:r>
              <a:rPr lang="en-US" altLang="ja-JP" sz="2400" smtClean="0">
                <a:latin typeface="DejaVu Sans Condensed" pitchFamily="34" charset="0"/>
                <a:ea typeface="DejaVu Sans Condensed" pitchFamily="34" charset="0"/>
                <a:cs typeface="DejaVu Sans Condensed" pitchFamily="34" charset="0"/>
              </a:rPr>
              <a:t>–t 8k –b 1k (8kB/sec, </a:t>
            </a:r>
            <a:r>
              <a:rPr lang="ja-JP" altLang="en-US" sz="2400" smtClean="0">
                <a:latin typeface="DejaVu Sans Condensed" pitchFamily="34" charset="0"/>
                <a:ea typeface="DejaVu Sans Condensed" pitchFamily="34" charset="0"/>
                <a:cs typeface="DejaVu Sans Condensed" pitchFamily="34" charset="0"/>
              </a:rPr>
              <a:t>１回</a:t>
            </a:r>
            <a:r>
              <a:rPr lang="en-US" altLang="ja-JP" sz="2400" smtClean="0">
                <a:latin typeface="DejaVu Sans Condensed" pitchFamily="34" charset="0"/>
                <a:ea typeface="DejaVu Sans Condensed" pitchFamily="34" charset="0"/>
                <a:cs typeface="DejaVu Sans Condensed" pitchFamily="34" charset="0"/>
              </a:rPr>
              <a:t>1kb)</a:t>
            </a:r>
          </a:p>
          <a:p>
            <a:r>
              <a:rPr lang="ja-JP" altLang="en-US" sz="2400" smtClean="0">
                <a:latin typeface="DejaVu Sans Condensed" pitchFamily="34" charset="0"/>
                <a:ea typeface="DejaVu Sans Condensed" pitchFamily="34" charset="0"/>
                <a:cs typeface="DejaVu Sans Condensed" pitchFamily="34" charset="0"/>
              </a:rPr>
              <a:t>数値は</a:t>
            </a:r>
            <a:r>
              <a:rPr lang="en-US" altLang="ja-JP" sz="2400" smtClean="0">
                <a:latin typeface="DejaVu Sans Condensed" pitchFamily="34" charset="0"/>
                <a:ea typeface="DejaVu Sans Condensed" pitchFamily="34" charset="0"/>
                <a:cs typeface="DejaVu Sans Condensed" pitchFamily="34" charset="0"/>
              </a:rPr>
              <a:t>m, k</a:t>
            </a:r>
            <a:r>
              <a:rPr lang="ja-JP" altLang="en-US" sz="2400" smtClean="0">
                <a:latin typeface="DejaVu Sans Condensed" pitchFamily="34" charset="0"/>
                <a:ea typeface="DejaVu Sans Condensed" pitchFamily="34" charset="0"/>
                <a:cs typeface="DejaVu Sans Condensed" pitchFamily="34" charset="0"/>
              </a:rPr>
              <a:t>のサフィックスが使える</a:t>
            </a:r>
            <a:endParaRPr lang="en-US" altLang="ja-JP" sz="2400" smtClean="0">
              <a:latin typeface="DejaVu Sans Condensed" pitchFamily="34" charset="0"/>
              <a:ea typeface="DejaVu Sans Condensed" pitchFamily="34" charset="0"/>
              <a:cs typeface="DejaVu Sans Condensed" pitchFamily="34" charset="0"/>
            </a:endParaRPr>
          </a:p>
          <a:p>
            <a:r>
              <a:rPr lang="ja-JP" altLang="en-US" sz="2400" smtClean="0">
                <a:latin typeface="DejaVu Sans Condensed" pitchFamily="34" charset="0"/>
                <a:cs typeface="DejaVu Sans Condensed" pitchFamily="34" charset="0"/>
              </a:rPr>
              <a:t>指定された転送レートをできるだけ守るようにデータを送る</a:t>
            </a:r>
            <a:endParaRPr lang="en-US" altLang="ja-JP" sz="2400" smtClean="0">
              <a:latin typeface="DejaVu Sans Condensed" pitchFamily="34" charset="0"/>
              <a:cs typeface="DejaVu Sans Condensed" pitchFamily="34" charset="0"/>
            </a:endParaRPr>
          </a:p>
          <a:p>
            <a:r>
              <a:rPr lang="ja-JP" altLang="en-US" sz="2400" smtClean="0">
                <a:latin typeface="DejaVu Sans Condensed" pitchFamily="34" charset="0"/>
                <a:cs typeface="DejaVu Sans Condensed" pitchFamily="34" charset="0"/>
              </a:rPr>
              <a:t>送ってくるデータフォーマット：</a:t>
            </a:r>
            <a:endParaRPr kumimoji="1" lang="ja-JP" altLang="en-US" sz="2400">
              <a:latin typeface="DejaVu Sans Condensed" pitchFamily="34" charset="0"/>
              <a:cs typeface="DejaVu Sans Condensed" pitchFamily="34" charset="0"/>
            </a:endParaRPr>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44</a:t>
            </a:fld>
            <a:endParaRPr kumimoji="1" lang="ja-JP" altLang="en-US"/>
          </a:p>
        </p:txBody>
      </p:sp>
      <p:grpSp>
        <p:nvGrpSpPr>
          <p:cNvPr id="19" name="グループ化 18"/>
          <p:cNvGrpSpPr/>
          <p:nvPr/>
        </p:nvGrpSpPr>
        <p:grpSpPr>
          <a:xfrm>
            <a:off x="251520" y="3717032"/>
            <a:ext cx="8640960" cy="720080"/>
            <a:chOff x="251520" y="3501008"/>
            <a:chExt cx="8640960" cy="720080"/>
          </a:xfrm>
        </p:grpSpPr>
        <p:sp>
          <p:nvSpPr>
            <p:cNvPr id="7" name="正方形/長方形 6"/>
            <p:cNvSpPr/>
            <p:nvPr/>
          </p:nvSpPr>
          <p:spPr>
            <a:xfrm>
              <a:off x="25152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solidFill>
                    <a:schemeClr val="tx1"/>
                  </a:solidFill>
                </a:rPr>
                <a:t>Magic</a:t>
              </a:r>
              <a:endParaRPr kumimoji="1" lang="ja-JP" altLang="en-US">
                <a:solidFill>
                  <a:schemeClr val="tx1"/>
                </a:solidFill>
              </a:endParaRPr>
            </a:p>
          </p:txBody>
        </p:sp>
        <p:sp>
          <p:nvSpPr>
            <p:cNvPr id="8" name="正方形/長方形 7"/>
            <p:cNvSpPr/>
            <p:nvPr/>
          </p:nvSpPr>
          <p:spPr>
            <a:xfrm>
              <a:off x="133164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Format</a:t>
              </a:r>
            </a:p>
            <a:p>
              <a:pPr algn="ctr"/>
              <a:r>
                <a:rPr kumimoji="1" lang="en-US" altLang="ja-JP" smtClean="0">
                  <a:solidFill>
                    <a:schemeClr val="tx1"/>
                  </a:solidFill>
                </a:rPr>
                <a:t>Version</a:t>
              </a:r>
              <a:endParaRPr kumimoji="1" lang="ja-JP" altLang="en-US">
                <a:solidFill>
                  <a:schemeClr val="tx1"/>
                </a:solidFill>
              </a:endParaRPr>
            </a:p>
          </p:txBody>
        </p:sp>
        <p:sp>
          <p:nvSpPr>
            <p:cNvPr id="9" name="正方形/長方形 8"/>
            <p:cNvSpPr/>
            <p:nvPr/>
          </p:nvSpPr>
          <p:spPr>
            <a:xfrm>
              <a:off x="241176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Module</a:t>
              </a:r>
            </a:p>
            <a:p>
              <a:pPr algn="ctr"/>
              <a:r>
                <a:rPr lang="en-US" altLang="ja-JP" smtClean="0">
                  <a:solidFill>
                    <a:schemeClr val="tx1"/>
                  </a:solidFill>
                </a:rPr>
                <a:t>Number</a:t>
              </a:r>
            </a:p>
          </p:txBody>
        </p:sp>
        <p:sp>
          <p:nvSpPr>
            <p:cNvPr id="10" name="正方形/長方形 9"/>
            <p:cNvSpPr/>
            <p:nvPr/>
          </p:nvSpPr>
          <p:spPr>
            <a:xfrm>
              <a:off x="349188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Reserved</a:t>
              </a:r>
            </a:p>
          </p:txBody>
        </p:sp>
        <p:sp>
          <p:nvSpPr>
            <p:cNvPr id="11" name="正方形/長方形 10"/>
            <p:cNvSpPr/>
            <p:nvPr/>
          </p:nvSpPr>
          <p:spPr>
            <a:xfrm>
              <a:off x="457200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sp>
          <p:nvSpPr>
            <p:cNvPr id="15" name="正方形/長方形 14"/>
            <p:cNvSpPr/>
            <p:nvPr/>
          </p:nvSpPr>
          <p:spPr>
            <a:xfrm>
              <a:off x="565212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sp>
          <p:nvSpPr>
            <p:cNvPr id="16" name="正方形/長方形 15"/>
            <p:cNvSpPr/>
            <p:nvPr/>
          </p:nvSpPr>
          <p:spPr>
            <a:xfrm>
              <a:off x="673224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sp>
          <p:nvSpPr>
            <p:cNvPr id="17" name="正方形/長方形 16"/>
            <p:cNvSpPr/>
            <p:nvPr/>
          </p:nvSpPr>
          <p:spPr>
            <a:xfrm>
              <a:off x="7812360" y="3501008"/>
              <a:ext cx="1080120" cy="72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Event</a:t>
              </a:r>
            </a:p>
            <a:p>
              <a:pPr algn="ctr"/>
              <a:r>
                <a:rPr lang="en-US" altLang="ja-JP" smtClean="0">
                  <a:solidFill>
                    <a:schemeClr val="tx1"/>
                  </a:solidFill>
                </a:rPr>
                <a:t>Data</a:t>
              </a:r>
            </a:p>
          </p:txBody>
        </p:sp>
      </p:grpSp>
      <p:sp>
        <p:nvSpPr>
          <p:cNvPr id="18" name="テキスト ボックス 17"/>
          <p:cNvSpPr txBox="1"/>
          <p:nvPr/>
        </p:nvSpPr>
        <p:spPr>
          <a:xfrm>
            <a:off x="179940" y="4543960"/>
            <a:ext cx="6984348" cy="1477328"/>
          </a:xfrm>
          <a:prstGeom prst="rect">
            <a:avLst/>
          </a:prstGeom>
          <a:noFill/>
        </p:spPr>
        <p:txBody>
          <a:bodyPr wrap="none" rtlCol="0">
            <a:spAutoFit/>
          </a:bodyPr>
          <a:lstStyle/>
          <a:p>
            <a:r>
              <a:rPr kumimoji="1" lang="en-US" altLang="ja-JP" smtClean="0"/>
              <a:t>Magic: 0x5a</a:t>
            </a:r>
          </a:p>
          <a:p>
            <a:r>
              <a:rPr lang="en-US" altLang="ja-JP" smtClean="0"/>
              <a:t>Format Version: 0x01</a:t>
            </a:r>
          </a:p>
          <a:p>
            <a:r>
              <a:rPr kumimoji="1" lang="en-US" altLang="ja-JP" smtClean="0"/>
              <a:t>Module Number: 0x00 – 0x07</a:t>
            </a:r>
          </a:p>
          <a:p>
            <a:r>
              <a:rPr lang="en-US" altLang="ja-JP" smtClean="0"/>
              <a:t>Event Data: </a:t>
            </a:r>
            <a:r>
              <a:rPr lang="ja-JP" altLang="en-US" smtClean="0"/>
              <a:t>適当にガウシャン風。</a:t>
            </a:r>
            <a:r>
              <a:rPr lang="en-US" altLang="ja-JP" smtClean="0"/>
              <a:t>100, 200, 300, ... 800</a:t>
            </a:r>
            <a:r>
              <a:rPr lang="ja-JP" altLang="en-US" smtClean="0"/>
              <a:t>にピークがある。</a:t>
            </a:r>
            <a:endParaRPr lang="en-US" altLang="ja-JP" smtClean="0"/>
          </a:p>
          <a:p>
            <a:r>
              <a:rPr kumimoji="1" lang="en-US" altLang="ja-JP" smtClean="0"/>
              <a:t>1000</a:t>
            </a:r>
            <a:r>
              <a:rPr kumimoji="1" lang="ja-JP" altLang="en-US" smtClean="0"/>
              <a:t>倍した整数値で送ってくる。ネットワークバイトオーダー</a:t>
            </a:r>
            <a:r>
              <a:rPr lang="ja-JP" altLang="en-US" smtClean="0"/>
              <a:t>。</a:t>
            </a:r>
            <a:endParaRPr kumimoji="1" lang="ja-JP"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mtClean="0"/>
              <a:t>Emulator</a:t>
            </a:r>
            <a:r>
              <a:rPr kumimoji="1" lang="ja-JP" altLang="en-US" smtClean="0"/>
              <a:t>の転送レートアルゴリズム</a:t>
            </a:r>
            <a:endParaRPr kumimoji="1" lang="ja-JP" altLang="en-US"/>
          </a:p>
        </p:txBody>
      </p:sp>
      <p:sp>
        <p:nvSpPr>
          <p:cNvPr id="3" name="コンテンツ プレースホルダ 2"/>
          <p:cNvSpPr>
            <a:spLocks noGrp="1"/>
          </p:cNvSpPr>
          <p:nvPr>
            <p:ph idx="1"/>
          </p:nvPr>
        </p:nvSpPr>
        <p:spPr/>
        <p:txBody>
          <a:bodyPr>
            <a:normAutofit fontScale="77500" lnSpcReduction="20000"/>
          </a:bodyPr>
          <a:lstStyle/>
          <a:p>
            <a:r>
              <a:rPr lang="en-US" altLang="ja-JP" smtClean="0"/>
              <a:t>cstream</a:t>
            </a:r>
          </a:p>
          <a:p>
            <a:pPr lvl="1">
              <a:buNone/>
            </a:pPr>
            <a:r>
              <a:rPr lang="en-US" altLang="ja-JP" smtClean="0">
                <a:hlinkClick r:id="rId2"/>
              </a:rPr>
              <a:t>http://www.cons.org/cracauer/cstream.html</a:t>
            </a:r>
            <a:endParaRPr lang="en-US" altLang="ja-JP" smtClean="0"/>
          </a:p>
          <a:p>
            <a:pPr>
              <a:buNone/>
            </a:pPr>
            <a:r>
              <a:rPr lang="en-US" altLang="ja-JP" smtClean="0"/>
              <a:t>	</a:t>
            </a:r>
            <a:r>
              <a:rPr lang="ja-JP" altLang="en-US" smtClean="0"/>
              <a:t>のアルゴリズムをそのまま使用</a:t>
            </a:r>
            <a:endParaRPr lang="en-US" altLang="ja-JP" smtClean="0"/>
          </a:p>
          <a:p>
            <a:r>
              <a:rPr lang="ja-JP" altLang="en-US" smtClean="0"/>
              <a:t>スタート時刻を</a:t>
            </a:r>
            <a:r>
              <a:rPr lang="en-US" altLang="ja-JP" smtClean="0"/>
              <a:t>gettimeofday()</a:t>
            </a:r>
            <a:r>
              <a:rPr lang="ja-JP" altLang="en-US" smtClean="0"/>
              <a:t>で取得</a:t>
            </a:r>
            <a:endParaRPr lang="en-US" altLang="ja-JP" smtClean="0"/>
          </a:p>
          <a:p>
            <a:r>
              <a:rPr lang="ja-JP" altLang="en-US" smtClean="0"/>
              <a:t>一定バイト数</a:t>
            </a:r>
            <a:r>
              <a:rPr lang="en-US" altLang="ja-JP" smtClean="0"/>
              <a:t>write()</a:t>
            </a:r>
          </a:p>
          <a:p>
            <a:r>
              <a:rPr lang="ja-JP" altLang="en-US" smtClean="0"/>
              <a:t>書き終わったら</a:t>
            </a:r>
            <a:r>
              <a:rPr lang="en-US" altLang="ja-JP" smtClean="0"/>
              <a:t>gettimeofday()</a:t>
            </a:r>
            <a:r>
              <a:rPr lang="ja-JP" altLang="en-US" smtClean="0"/>
              <a:t>で時刻を取得</a:t>
            </a:r>
            <a:endParaRPr lang="en-US" altLang="ja-JP" smtClean="0"/>
          </a:p>
          <a:p>
            <a:r>
              <a:rPr lang="ja-JP" altLang="en-US" smtClean="0"/>
              <a:t>スタート時刻からの時間経過がわかるのでこれまでの転送レートがわかる</a:t>
            </a:r>
            <a:endParaRPr lang="en-US" altLang="ja-JP" smtClean="0"/>
          </a:p>
          <a:p>
            <a:r>
              <a:rPr lang="ja-JP" altLang="en-US" smtClean="0"/>
              <a:t>書きすぎだったら、どのくらい</a:t>
            </a:r>
            <a:r>
              <a:rPr lang="en-US" altLang="ja-JP" smtClean="0"/>
              <a:t>sleep()</a:t>
            </a:r>
            <a:r>
              <a:rPr lang="ja-JP" altLang="en-US" smtClean="0"/>
              <a:t>したら指定された転送レートに合わせられるか計算できるのでそのぶん</a:t>
            </a:r>
            <a:r>
              <a:rPr lang="en-US" altLang="ja-JP" smtClean="0"/>
              <a:t>sleep()</a:t>
            </a:r>
            <a:r>
              <a:rPr lang="ja-JP" altLang="en-US" smtClean="0"/>
              <a:t>する</a:t>
            </a:r>
            <a:endParaRPr lang="en-US" altLang="ja-JP" smtClean="0"/>
          </a:p>
          <a:p>
            <a:r>
              <a:rPr lang="ja-JP" altLang="en-US" smtClean="0"/>
              <a:t>書きすぎてなかったら</a:t>
            </a:r>
            <a:r>
              <a:rPr lang="en-US" altLang="ja-JP" smtClean="0"/>
              <a:t>sleep()</a:t>
            </a:r>
            <a:r>
              <a:rPr lang="ja-JP" altLang="en-US" smtClean="0"/>
              <a:t>なしに</a:t>
            </a:r>
            <a:r>
              <a:rPr lang="en-US" altLang="ja-JP" smtClean="0"/>
              <a:t>write()</a:t>
            </a:r>
            <a:r>
              <a:rPr lang="ja-JP" altLang="en-US" smtClean="0"/>
              <a:t>する。</a:t>
            </a:r>
          </a:p>
          <a:p>
            <a:pPr lvl="1">
              <a:buNone/>
            </a:pP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45</a:t>
            </a:fld>
            <a:endParaRPr kumimoji="1" lang="ja-JP"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Emulator</a:t>
            </a:r>
            <a:r>
              <a:rPr lang="ja-JP" altLang="en-US" smtClean="0"/>
              <a:t>の注意</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指定された（あるいはデフォルトの）転送レートを守るように作ったのでどの実験のデータフローともまったく異なったデータフローになっているはずで実用の意味はあまりないと思う。</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46</a:t>
            </a:fld>
            <a:endParaRPr kumimoji="1" lang="ja-JP"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デモ </a:t>
            </a:r>
            <a:r>
              <a:rPr kumimoji="1" lang="en-US" altLang="ja-JP" smtClean="0"/>
              <a:t>(1)</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起動して </a:t>
            </a:r>
            <a:r>
              <a:rPr kumimoji="1" lang="en-US" altLang="ja-JP" smtClean="0"/>
              <a:t>nc </a:t>
            </a:r>
            <a:r>
              <a:rPr kumimoji="1" lang="ja-JP" altLang="en-US" smtClean="0"/>
              <a:t>で読んでみる</a:t>
            </a:r>
            <a:endParaRPr kumimoji="1" lang="en-US" altLang="ja-JP" smtClean="0"/>
          </a:p>
          <a:p>
            <a:pPr lvl="1">
              <a:buNone/>
            </a:pPr>
            <a:r>
              <a:rPr lang="en-US" altLang="ja-JP" smtClean="0"/>
              <a:t>cd /home/daq/MyDaq/emulator-GEN_GAUSS</a:t>
            </a:r>
          </a:p>
          <a:p>
            <a:pPr lvl="1">
              <a:buNone/>
            </a:pPr>
            <a:r>
              <a:rPr kumimoji="1" lang="en-US" altLang="ja-JP" smtClean="0"/>
              <a:t>./emulator</a:t>
            </a:r>
          </a:p>
          <a:p>
            <a:pPr lvl="1">
              <a:buNone/>
            </a:pPr>
            <a:r>
              <a:rPr lang="ja-JP" altLang="en-US" smtClean="0"/>
              <a:t>別の端末で</a:t>
            </a:r>
            <a:endParaRPr lang="en-US" altLang="ja-JP" smtClean="0"/>
          </a:p>
          <a:p>
            <a:pPr lvl="1">
              <a:buNone/>
            </a:pPr>
            <a:r>
              <a:rPr kumimoji="1" lang="en-US" altLang="ja-JP" smtClean="0"/>
              <a:t>nc localhost 2222 &gt; data</a:t>
            </a:r>
          </a:p>
          <a:p>
            <a:pPr lvl="1">
              <a:buNone/>
            </a:pPr>
            <a:r>
              <a:rPr lang="ja-JP" altLang="en-US" smtClean="0"/>
              <a:t>数秒後</a:t>
            </a:r>
            <a:r>
              <a:rPr lang="en-US" altLang="ja-JP" smtClean="0"/>
              <a:t>Ctrl-C</a:t>
            </a:r>
            <a:r>
              <a:rPr lang="ja-JP" altLang="en-US" smtClean="0"/>
              <a:t>で停止させて</a:t>
            </a:r>
            <a:endParaRPr kumimoji="1" lang="en-US" altLang="ja-JP" smtClean="0"/>
          </a:p>
          <a:p>
            <a:pPr lvl="1">
              <a:buNone/>
            </a:pPr>
            <a:r>
              <a:rPr lang="en-US" altLang="ja-JP" smtClean="0"/>
              <a:t>hexdump –vC data</a:t>
            </a:r>
          </a:p>
          <a:p>
            <a:pPr lvl="1">
              <a:buNone/>
            </a:pPr>
            <a:r>
              <a:rPr kumimoji="1" lang="ja-JP" altLang="en-US" smtClean="0"/>
              <a:t>でダンプして中身をみる。</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47</a:t>
            </a:fld>
            <a:endParaRPr kumimoji="1" lang="ja-JP"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smtClean="0"/>
              <a:t>デモ </a:t>
            </a:r>
            <a:r>
              <a:rPr lang="en-US" altLang="ja-JP" smtClean="0"/>
              <a:t>(2)</a:t>
            </a:r>
            <a:br>
              <a:rPr lang="en-US" altLang="ja-JP" smtClean="0"/>
            </a:br>
            <a:r>
              <a:rPr lang="en-US" altLang="ja-JP" smtClean="0"/>
              <a:t>SampleReader, SampleMonitor</a:t>
            </a:r>
            <a:endParaRPr kumimoji="1" lang="ja-JP" altLang="en-US"/>
          </a:p>
        </p:txBody>
      </p:sp>
      <p:sp>
        <p:nvSpPr>
          <p:cNvPr id="3" name="コンテンツ プレースホルダ 2"/>
          <p:cNvSpPr>
            <a:spLocks noGrp="1"/>
          </p:cNvSpPr>
          <p:nvPr>
            <p:ph idx="1"/>
          </p:nvPr>
        </p:nvSpPr>
        <p:spPr/>
        <p:txBody>
          <a:bodyPr>
            <a:normAutofit fontScale="92500" lnSpcReduction="10000"/>
          </a:bodyPr>
          <a:lstStyle/>
          <a:p>
            <a:r>
              <a:rPr kumimoji="1" lang="en-US" altLang="ja-JP" sz="2800" smtClean="0"/>
              <a:t>cd</a:t>
            </a:r>
            <a:r>
              <a:rPr lang="ja-JP" altLang="en-US" sz="2800" smtClean="0"/>
              <a:t> </a:t>
            </a:r>
            <a:r>
              <a:rPr lang="en-US" altLang="ja-JP" sz="2800" smtClean="0"/>
              <a:t>~/MyDaq</a:t>
            </a:r>
          </a:p>
          <a:p>
            <a:r>
              <a:rPr kumimoji="1" lang="en-US" altLang="ja-JP" sz="2800" smtClean="0"/>
              <a:t>cp -r /usr/share/daqmw/examples/SampleReader .</a:t>
            </a:r>
          </a:p>
          <a:p>
            <a:r>
              <a:rPr lang="en-US" altLang="ja-JP" sz="2800" smtClean="0"/>
              <a:t>cp -r /usr/share/daqmw/examples/SampleMonitor .</a:t>
            </a:r>
          </a:p>
          <a:p>
            <a:r>
              <a:rPr kumimoji="1" lang="en-US" altLang="ja-JP" sz="2800" smtClean="0"/>
              <a:t>cd SampleReader</a:t>
            </a:r>
          </a:p>
          <a:p>
            <a:r>
              <a:rPr lang="en-US" altLang="ja-JP" sz="2800" smtClean="0"/>
              <a:t>make</a:t>
            </a:r>
          </a:p>
          <a:p>
            <a:r>
              <a:rPr kumimoji="1" lang="en-US" altLang="ja-JP" sz="2800" smtClean="0"/>
              <a:t>cd ..</a:t>
            </a:r>
          </a:p>
          <a:p>
            <a:r>
              <a:rPr lang="en-US" altLang="ja-JP" sz="2800" smtClean="0"/>
              <a:t>cd SampleMonitor</a:t>
            </a:r>
          </a:p>
          <a:p>
            <a:r>
              <a:rPr kumimoji="1" lang="en-US" altLang="ja-JP" sz="2800" smtClean="0"/>
              <a:t>cd ..</a:t>
            </a:r>
          </a:p>
          <a:p>
            <a:r>
              <a:rPr lang="en-US" altLang="ja-JP" sz="2800" smtClean="0"/>
              <a:t>cp /usr/share/daqmw/conf/sample.xml</a:t>
            </a:r>
          </a:p>
          <a:p>
            <a:r>
              <a:rPr kumimoji="1" lang="en-US" altLang="ja-JP" sz="2800" smtClean="0"/>
              <a:t>run.py -cl sample.xml </a:t>
            </a:r>
            <a:endParaRPr kumimoji="1" lang="ja-JP" altLang="en-US" sz="2800"/>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48</a:t>
            </a:fld>
            <a:endParaRPr kumimoji="1" lang="ja-JP"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Web UI</a:t>
            </a:r>
            <a:endParaRPr kumimoji="1" lang="ja-JP" altLang="en-US"/>
          </a:p>
        </p:txBody>
      </p:sp>
      <p:sp>
        <p:nvSpPr>
          <p:cNvPr id="3" name="コンテンツ プレースホルダ 2"/>
          <p:cNvSpPr>
            <a:spLocks noGrp="1"/>
          </p:cNvSpPr>
          <p:nvPr>
            <p:ph idx="1"/>
          </p:nvPr>
        </p:nvSpPr>
        <p:spPr/>
        <p:txBody>
          <a:bodyPr/>
          <a:lstStyle/>
          <a:p>
            <a:r>
              <a:rPr lang="en-US" altLang="ja-JP" smtClean="0"/>
              <a:t>SampleReader</a:t>
            </a:r>
            <a:r>
              <a:rPr lang="ja-JP" altLang="en-US" smtClean="0"/>
              <a:t>と</a:t>
            </a:r>
            <a:r>
              <a:rPr lang="en-US" altLang="ja-JP" smtClean="0"/>
              <a:t>SampleMonitor</a:t>
            </a:r>
            <a:r>
              <a:rPr lang="ja-JP" altLang="en-US" smtClean="0"/>
              <a:t>を</a:t>
            </a:r>
            <a:r>
              <a:rPr lang="en-US" altLang="ja-JP" smtClean="0"/>
              <a:t>Web UI (DAQ-Middleware</a:t>
            </a:r>
            <a:r>
              <a:rPr lang="ja-JP" altLang="en-US" smtClean="0"/>
              <a:t>で配布しているサンプル実装</a:t>
            </a:r>
            <a:r>
              <a:rPr lang="en-US" altLang="ja-JP" smtClean="0"/>
              <a:t>)</a:t>
            </a:r>
            <a:r>
              <a:rPr lang="ja-JP" altLang="en-US" smtClean="0"/>
              <a:t>で動かす。</a:t>
            </a:r>
            <a:endParaRPr lang="en-US" altLang="ja-JP" smtClean="0"/>
          </a:p>
          <a:p>
            <a:r>
              <a:rPr kumimoji="1" lang="en-US" altLang="ja-JP" smtClean="0"/>
              <a:t>(</a:t>
            </a:r>
            <a:r>
              <a:rPr lang="ja-JP" altLang="en-US" smtClean="0"/>
              <a:t>註</a:t>
            </a:r>
            <a:r>
              <a:rPr lang="en-US" altLang="ja-JP" smtClean="0"/>
              <a:t>) Web </a:t>
            </a:r>
            <a:r>
              <a:rPr lang="ja-JP" altLang="en-US" smtClean="0"/>
              <a:t>ブラウザは現在のところ </a:t>
            </a:r>
            <a:r>
              <a:rPr lang="en-US" altLang="ja-JP" smtClean="0"/>
              <a:t>Firefox</a:t>
            </a:r>
            <a:r>
              <a:rPr lang="ja-JP" altLang="en-US" smtClean="0"/>
              <a:t>に限り動作する。</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49</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角丸四角形 108"/>
          <p:cNvSpPr/>
          <p:nvPr/>
        </p:nvSpPr>
        <p:spPr>
          <a:xfrm>
            <a:off x="6799293" y="3538539"/>
            <a:ext cx="1606572" cy="3041648"/>
          </a:xfrm>
          <a:prstGeom prst="roundRect">
            <a:avLst/>
          </a:prstGeom>
          <a:solidFill>
            <a:srgbClr val="CCFF99"/>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6" name="角丸四角形 105"/>
          <p:cNvSpPr/>
          <p:nvPr/>
        </p:nvSpPr>
        <p:spPr>
          <a:xfrm>
            <a:off x="6799293" y="1457297"/>
            <a:ext cx="1606572" cy="2044729"/>
          </a:xfrm>
          <a:prstGeom prst="roundRect">
            <a:avLst/>
          </a:prstGeom>
          <a:solidFill>
            <a:srgbClr val="DFDFF5"/>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242" name="タイトル 1"/>
          <p:cNvSpPr>
            <a:spLocks noGrp="1"/>
          </p:cNvSpPr>
          <p:nvPr>
            <p:ph type="title"/>
          </p:nvPr>
        </p:nvSpPr>
        <p:spPr>
          <a:xfrm>
            <a:off x="498475" y="158750"/>
            <a:ext cx="8229600" cy="984250"/>
          </a:xfrm>
        </p:spPr>
        <p:txBody>
          <a:bodyPr/>
          <a:lstStyle/>
          <a:p>
            <a:r>
              <a:rPr lang="ja-JP" altLang="en-US" sz="4800" smtClean="0">
                <a:latin typeface="ＭＳ Ｐゴシック" pitchFamily="50" charset="-128"/>
              </a:rPr>
              <a:t>基本</a:t>
            </a:r>
            <a:r>
              <a:rPr lang="en-US" altLang="ja-JP" sz="4800" smtClean="0">
                <a:latin typeface="ＭＳ Ｐゴシック" pitchFamily="50" charset="-128"/>
              </a:rPr>
              <a:t>DAQ</a:t>
            </a:r>
            <a:r>
              <a:rPr lang="ja-JP" altLang="en-US" sz="4800" smtClean="0">
                <a:latin typeface="ＭＳ Ｐゴシック" pitchFamily="50" charset="-128"/>
              </a:rPr>
              <a:t>モデル</a:t>
            </a:r>
            <a:endParaRPr lang="ja-JP" altLang="en-US" sz="4800" smtClean="0"/>
          </a:p>
        </p:txBody>
      </p:sp>
      <p:sp>
        <p:nvSpPr>
          <p:cNvPr id="45" name="角丸四角形 44"/>
          <p:cNvSpPr/>
          <p:nvPr/>
        </p:nvSpPr>
        <p:spPr>
          <a:xfrm>
            <a:off x="3841740" y="1822429"/>
            <a:ext cx="2287598" cy="1449410"/>
          </a:xfrm>
          <a:prstGeom prst="roundRect">
            <a:avLst/>
          </a:prstGeom>
          <a:solidFill>
            <a:schemeClr val="accent1">
              <a:lumMod val="40000"/>
              <a:lumOff val="60000"/>
            </a:schemeClr>
          </a:solidFill>
          <a:ln w="12700"/>
          <a:effectLst>
            <a:outerShdw blurRad="50800" dist="50800" dir="5400000" algn="ctr" rotWithShape="0">
              <a:schemeClr val="bg1">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200"/>
          </a:p>
        </p:txBody>
      </p:sp>
      <p:sp>
        <p:nvSpPr>
          <p:cNvPr id="46" name="角丸四角形 45"/>
          <p:cNvSpPr/>
          <p:nvPr/>
        </p:nvSpPr>
        <p:spPr>
          <a:xfrm>
            <a:off x="2855889" y="4159260"/>
            <a:ext cx="3359196" cy="1692275"/>
          </a:xfrm>
          <a:prstGeom prst="roundRect">
            <a:avLst/>
          </a:prstGeom>
          <a:solidFill>
            <a:schemeClr val="accent1">
              <a:lumMod val="40000"/>
              <a:lumOff val="60000"/>
            </a:schemeClr>
          </a:solidFill>
          <a:ln w="12700"/>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200"/>
          </a:p>
        </p:txBody>
      </p:sp>
      <p:sp>
        <p:nvSpPr>
          <p:cNvPr id="47" name="Text Box 18"/>
          <p:cNvSpPr txBox="1">
            <a:spLocks noChangeArrowheads="1"/>
          </p:cNvSpPr>
          <p:nvPr/>
        </p:nvSpPr>
        <p:spPr bwMode="auto">
          <a:xfrm>
            <a:off x="3659175" y="5218137"/>
            <a:ext cx="967894" cy="307777"/>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fontAlgn="auto">
              <a:spcBef>
                <a:spcPts val="0"/>
              </a:spcBef>
              <a:spcAft>
                <a:spcPts val="0"/>
              </a:spcAft>
              <a:defRPr/>
            </a:pPr>
            <a:r>
              <a:rPr lang="en-US" altLang="ja-JP" sz="1400">
                <a:latin typeface="+mn-lt"/>
                <a:ea typeface="+mn-ea"/>
              </a:rPr>
              <a:t>Dispatcher</a:t>
            </a:r>
          </a:p>
        </p:txBody>
      </p:sp>
      <p:sp>
        <p:nvSpPr>
          <p:cNvPr id="48" name="Text Box 19"/>
          <p:cNvSpPr txBox="1">
            <a:spLocks noChangeArrowheads="1"/>
          </p:cNvSpPr>
          <p:nvPr/>
        </p:nvSpPr>
        <p:spPr bwMode="auto">
          <a:xfrm>
            <a:off x="5302260" y="4268799"/>
            <a:ext cx="676980" cy="307777"/>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fontAlgn="auto">
              <a:spcBef>
                <a:spcPts val="0"/>
              </a:spcBef>
              <a:spcAft>
                <a:spcPts val="0"/>
              </a:spcAft>
              <a:defRPr/>
            </a:pPr>
            <a:r>
              <a:rPr lang="en-US" altLang="ja-JP" sz="1400">
                <a:latin typeface="+mn-lt"/>
                <a:ea typeface="+mn-ea"/>
              </a:rPr>
              <a:t>Logger</a:t>
            </a:r>
          </a:p>
        </p:txBody>
      </p:sp>
      <p:sp>
        <p:nvSpPr>
          <p:cNvPr id="49" name="Text Box 20"/>
          <p:cNvSpPr txBox="1">
            <a:spLocks noChangeArrowheads="1"/>
          </p:cNvSpPr>
          <p:nvPr/>
        </p:nvSpPr>
        <p:spPr bwMode="auto">
          <a:xfrm>
            <a:off x="5302260" y="5473728"/>
            <a:ext cx="785664" cy="307777"/>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fontAlgn="auto">
              <a:spcBef>
                <a:spcPts val="0"/>
              </a:spcBef>
              <a:spcAft>
                <a:spcPts val="0"/>
              </a:spcAft>
              <a:defRPr/>
            </a:pPr>
            <a:r>
              <a:rPr lang="en-US" altLang="ja-JP" sz="1400">
                <a:latin typeface="+mn-lt"/>
                <a:ea typeface="+mn-ea"/>
              </a:rPr>
              <a:t>Monitor</a:t>
            </a:r>
          </a:p>
        </p:txBody>
      </p:sp>
      <p:sp>
        <p:nvSpPr>
          <p:cNvPr id="50" name="Text Box 27"/>
          <p:cNvSpPr txBox="1">
            <a:spLocks noChangeArrowheads="1"/>
          </p:cNvSpPr>
          <p:nvPr/>
        </p:nvSpPr>
        <p:spPr bwMode="auto">
          <a:xfrm>
            <a:off x="2819376" y="5218137"/>
            <a:ext cx="841064" cy="307777"/>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fontAlgn="auto">
              <a:spcBef>
                <a:spcPts val="0"/>
              </a:spcBef>
              <a:spcAft>
                <a:spcPts val="0"/>
              </a:spcAft>
              <a:defRPr/>
            </a:pPr>
            <a:r>
              <a:rPr lang="en-US" altLang="ja-JP" sz="1400">
                <a:latin typeface="+mn-lt"/>
                <a:ea typeface="+mn-ea"/>
              </a:rPr>
              <a:t>Gatherer</a:t>
            </a:r>
          </a:p>
        </p:txBody>
      </p:sp>
      <p:sp>
        <p:nvSpPr>
          <p:cNvPr id="51" name="Text Box 51"/>
          <p:cNvSpPr txBox="1">
            <a:spLocks noChangeArrowheads="1"/>
          </p:cNvSpPr>
          <p:nvPr/>
        </p:nvSpPr>
        <p:spPr bwMode="auto">
          <a:xfrm>
            <a:off x="2162142" y="4849813"/>
            <a:ext cx="325437" cy="358775"/>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algn="ctr" fontAlgn="auto">
              <a:lnSpc>
                <a:spcPts val="700"/>
              </a:lnSpc>
              <a:spcBef>
                <a:spcPts val="0"/>
              </a:spcBef>
              <a:spcAft>
                <a:spcPts val="0"/>
              </a:spcAft>
              <a:defRPr/>
            </a:pPr>
            <a:r>
              <a:rPr lang="ja-JP" altLang="en-US" sz="1100" b="1" dirty="0">
                <a:latin typeface="+mn-lt"/>
                <a:ea typeface="+mn-ea"/>
              </a:rPr>
              <a:t>・</a:t>
            </a:r>
            <a:endParaRPr lang="en-US" altLang="ja-JP" sz="1100" b="1" dirty="0">
              <a:latin typeface="+mn-lt"/>
              <a:ea typeface="+mn-ea"/>
            </a:endParaRPr>
          </a:p>
          <a:p>
            <a:pPr algn="ctr" fontAlgn="auto">
              <a:lnSpc>
                <a:spcPts val="700"/>
              </a:lnSpc>
              <a:spcBef>
                <a:spcPts val="0"/>
              </a:spcBef>
              <a:spcAft>
                <a:spcPts val="0"/>
              </a:spcAft>
              <a:defRPr/>
            </a:pPr>
            <a:r>
              <a:rPr lang="ja-JP" altLang="en-US" sz="1100" b="1" dirty="0">
                <a:latin typeface="+mn-lt"/>
                <a:ea typeface="+mn-ea"/>
              </a:rPr>
              <a:t>・</a:t>
            </a:r>
            <a:endParaRPr lang="en-US" altLang="ja-JP" sz="1100" b="1" dirty="0">
              <a:latin typeface="+mn-lt"/>
              <a:ea typeface="+mn-ea"/>
            </a:endParaRPr>
          </a:p>
          <a:p>
            <a:pPr algn="ctr" fontAlgn="auto">
              <a:lnSpc>
                <a:spcPts val="700"/>
              </a:lnSpc>
              <a:spcBef>
                <a:spcPts val="0"/>
              </a:spcBef>
              <a:spcAft>
                <a:spcPts val="0"/>
              </a:spcAft>
              <a:defRPr/>
            </a:pPr>
            <a:r>
              <a:rPr lang="ja-JP" altLang="en-US" sz="1100" b="1" dirty="0">
                <a:latin typeface="+mn-lt"/>
                <a:ea typeface="+mn-ea"/>
              </a:rPr>
              <a:t>・</a:t>
            </a:r>
            <a:endParaRPr lang="en-US" altLang="ja-JP" sz="1100" b="1" dirty="0">
              <a:latin typeface="+mn-lt"/>
              <a:ea typeface="+mn-ea"/>
            </a:endParaRPr>
          </a:p>
        </p:txBody>
      </p:sp>
      <p:grpSp>
        <p:nvGrpSpPr>
          <p:cNvPr id="2" name="グループ化 123"/>
          <p:cNvGrpSpPr/>
          <p:nvPr/>
        </p:nvGrpSpPr>
        <p:grpSpPr>
          <a:xfrm>
            <a:off x="4791078" y="5035572"/>
            <a:ext cx="565964" cy="524059"/>
            <a:chOff x="4885890" y="5115888"/>
            <a:chExt cx="346886" cy="407230"/>
          </a:xfrm>
          <a:effectLst>
            <a:outerShdw blurRad="50800" dist="38100" dir="5400000" algn="t" rotWithShape="0">
              <a:prstClr val="black">
                <a:alpha val="40000"/>
              </a:prstClr>
            </a:outerShdw>
          </a:effectLst>
        </p:grpSpPr>
        <p:sp>
          <p:nvSpPr>
            <p:cNvPr id="102" name="Rectangle 9"/>
            <p:cNvSpPr>
              <a:spLocks noChangeArrowheads="1"/>
            </p:cNvSpPr>
            <p:nvPr/>
          </p:nvSpPr>
          <p:spPr bwMode="auto">
            <a:xfrm>
              <a:off x="4885890" y="5295704"/>
              <a:ext cx="71890" cy="88397"/>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103" name="Oval 10"/>
            <p:cNvSpPr>
              <a:spLocks noChangeArrowheads="1"/>
            </p:cNvSpPr>
            <p:nvPr/>
          </p:nvSpPr>
          <p:spPr bwMode="auto">
            <a:xfrm>
              <a:off x="5031066" y="5115888"/>
              <a:ext cx="100506" cy="77064"/>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104" name="Rectangle 11"/>
            <p:cNvSpPr>
              <a:spLocks noChangeArrowheads="1"/>
            </p:cNvSpPr>
            <p:nvPr/>
          </p:nvSpPr>
          <p:spPr bwMode="auto">
            <a:xfrm>
              <a:off x="4922184" y="5150642"/>
              <a:ext cx="310592" cy="372476"/>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grpSp>
        <p:nvGrpSpPr>
          <p:cNvPr id="3" name="グループ化 134"/>
          <p:cNvGrpSpPr/>
          <p:nvPr/>
        </p:nvGrpSpPr>
        <p:grpSpPr>
          <a:xfrm>
            <a:off x="3805227" y="4597416"/>
            <a:ext cx="620721" cy="615714"/>
            <a:chOff x="3805227" y="4597416"/>
            <a:chExt cx="620721" cy="615714"/>
          </a:xfrm>
          <a:effectLst>
            <a:outerShdw blurRad="50800" dist="38100" dir="2700000" algn="tl" rotWithShape="0">
              <a:prstClr val="black">
                <a:alpha val="40000"/>
              </a:prstClr>
            </a:outerShdw>
          </a:effectLst>
        </p:grpSpPr>
        <p:sp>
          <p:nvSpPr>
            <p:cNvPr id="100" name="Oval 16"/>
            <p:cNvSpPr>
              <a:spLocks noChangeArrowheads="1"/>
            </p:cNvSpPr>
            <p:nvPr/>
          </p:nvSpPr>
          <p:spPr bwMode="auto">
            <a:xfrm>
              <a:off x="4024305" y="4597416"/>
              <a:ext cx="156098" cy="112509"/>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nvGrpSpPr>
            <p:cNvPr id="4" name="グループ化 132"/>
            <p:cNvGrpSpPr/>
            <p:nvPr/>
          </p:nvGrpSpPr>
          <p:grpSpPr>
            <a:xfrm>
              <a:off x="3805227" y="4670442"/>
              <a:ext cx="620721" cy="542688"/>
              <a:chOff x="3987792" y="5984910"/>
              <a:chExt cx="620721" cy="542688"/>
            </a:xfrm>
          </p:grpSpPr>
          <p:sp>
            <p:nvSpPr>
              <p:cNvPr id="97" name="Rectangle 13"/>
              <p:cNvSpPr>
                <a:spLocks noChangeArrowheads="1"/>
              </p:cNvSpPr>
              <p:nvPr/>
            </p:nvSpPr>
            <p:spPr bwMode="auto">
              <a:xfrm>
                <a:off x="4496860" y="6109157"/>
                <a:ext cx="111653" cy="127951"/>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8" name="Rectangle 14"/>
              <p:cNvSpPr>
                <a:spLocks noChangeArrowheads="1"/>
              </p:cNvSpPr>
              <p:nvPr/>
            </p:nvSpPr>
            <p:spPr bwMode="auto">
              <a:xfrm>
                <a:off x="4499027" y="6313527"/>
                <a:ext cx="109486" cy="130157"/>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9" name="Rectangle 15"/>
              <p:cNvSpPr>
                <a:spLocks noChangeArrowheads="1"/>
              </p:cNvSpPr>
              <p:nvPr/>
            </p:nvSpPr>
            <p:spPr bwMode="auto">
              <a:xfrm>
                <a:off x="3987792" y="6203988"/>
                <a:ext cx="111653" cy="127951"/>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101" name="Rectangle 17"/>
              <p:cNvSpPr>
                <a:spLocks noChangeArrowheads="1"/>
              </p:cNvSpPr>
              <p:nvPr/>
            </p:nvSpPr>
            <p:spPr bwMode="auto">
              <a:xfrm>
                <a:off x="4056085" y="5984910"/>
                <a:ext cx="483470" cy="542688"/>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grpSp>
      <p:grpSp>
        <p:nvGrpSpPr>
          <p:cNvPr id="5" name="グループ化 118"/>
          <p:cNvGrpSpPr/>
          <p:nvPr/>
        </p:nvGrpSpPr>
        <p:grpSpPr>
          <a:xfrm>
            <a:off x="3001941" y="4633929"/>
            <a:ext cx="554238" cy="594057"/>
            <a:chOff x="3318614" y="4733619"/>
            <a:chExt cx="384591" cy="412222"/>
          </a:xfrm>
          <a:effectLst>
            <a:outerShdw blurRad="50800" dist="38100" dir="5400000" algn="t" rotWithShape="0">
              <a:prstClr val="black">
                <a:alpha val="40000"/>
              </a:prstClr>
            </a:outerShdw>
          </a:effectLst>
        </p:grpSpPr>
        <p:sp>
          <p:nvSpPr>
            <p:cNvPr id="93" name="Rectangle 23"/>
            <p:cNvSpPr>
              <a:spLocks noChangeArrowheads="1"/>
            </p:cNvSpPr>
            <p:nvPr/>
          </p:nvSpPr>
          <p:spPr bwMode="auto">
            <a:xfrm>
              <a:off x="3318614" y="4912551"/>
              <a:ext cx="71762" cy="88333"/>
            </a:xfrm>
            <a:prstGeom prst="rect">
              <a:avLst/>
            </a:prstGeom>
            <a:solidFill>
              <a:schemeClr val="bg1"/>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4" name="Rectangle 24"/>
            <p:cNvSpPr>
              <a:spLocks noChangeArrowheads="1"/>
            </p:cNvSpPr>
            <p:nvPr/>
          </p:nvSpPr>
          <p:spPr bwMode="auto">
            <a:xfrm>
              <a:off x="3631443" y="4913306"/>
              <a:ext cx="71762" cy="88333"/>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5" name="Oval 25"/>
            <p:cNvSpPr>
              <a:spLocks noChangeArrowheads="1"/>
            </p:cNvSpPr>
            <p:nvPr/>
          </p:nvSpPr>
          <p:spPr bwMode="auto">
            <a:xfrm>
              <a:off x="3467016" y="4733619"/>
              <a:ext cx="100328" cy="77009"/>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6" name="Rectangle 26"/>
            <p:cNvSpPr>
              <a:spLocks noChangeArrowheads="1"/>
            </p:cNvSpPr>
            <p:nvPr/>
          </p:nvSpPr>
          <p:spPr bwMode="auto">
            <a:xfrm>
              <a:off x="3318614" y="4775143"/>
              <a:ext cx="346968" cy="370698"/>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cxnSp>
        <p:nvCxnSpPr>
          <p:cNvPr id="55" name="AutoShape 34"/>
          <p:cNvCxnSpPr>
            <a:cxnSpLocks noChangeShapeType="1"/>
            <a:stCxn id="64" idx="4"/>
            <a:endCxn id="95" idx="0"/>
          </p:cNvCxnSpPr>
          <p:nvPr/>
        </p:nvCxnSpPr>
        <p:spPr bwMode="auto">
          <a:xfrm rot="5400000">
            <a:off x="3143374" y="3241659"/>
            <a:ext cx="1536993" cy="1247546"/>
          </a:xfrm>
          <a:prstGeom prst="straightConnector1">
            <a:avLst/>
          </a:prstGeom>
          <a:noFill/>
          <a:ln w="12700">
            <a:solidFill>
              <a:srgbClr val="00B0F0"/>
            </a:solidFill>
            <a:prstDash val="sysDash"/>
            <a:round/>
            <a:headEnd/>
            <a:tailEnd/>
          </a:ln>
          <a:effectLst>
            <a:outerShdw blurRad="50800" dist="50800" dir="5400000" algn="ctr" rotWithShape="0">
              <a:schemeClr val="bg1">
                <a:lumMod val="75000"/>
              </a:schemeClr>
            </a:outerShdw>
          </a:effectLst>
        </p:spPr>
      </p:cxnSp>
      <p:cxnSp>
        <p:nvCxnSpPr>
          <p:cNvPr id="56" name="AutoShape 35"/>
          <p:cNvCxnSpPr>
            <a:cxnSpLocks noChangeShapeType="1"/>
            <a:stCxn id="64" idx="4"/>
          </p:cNvCxnSpPr>
          <p:nvPr/>
        </p:nvCxnSpPr>
        <p:spPr bwMode="auto">
          <a:xfrm rot="5400000">
            <a:off x="3562447" y="3631820"/>
            <a:ext cx="1508080" cy="438312"/>
          </a:xfrm>
          <a:prstGeom prst="straightConnector1">
            <a:avLst/>
          </a:prstGeom>
          <a:noFill/>
          <a:ln w="12700">
            <a:solidFill>
              <a:srgbClr val="00B0F0"/>
            </a:solidFill>
            <a:prstDash val="sysDash"/>
            <a:round/>
            <a:headEnd/>
            <a:tailEnd/>
          </a:ln>
          <a:effectLst>
            <a:outerShdw blurRad="50800" dist="50800" dir="5400000" algn="ctr" rotWithShape="0">
              <a:schemeClr val="bg1">
                <a:lumMod val="75000"/>
              </a:schemeClr>
            </a:outerShdw>
          </a:effectLst>
        </p:spPr>
      </p:cxnSp>
      <p:cxnSp>
        <p:nvCxnSpPr>
          <p:cNvPr id="58" name="AutoShape 37"/>
          <p:cNvCxnSpPr>
            <a:cxnSpLocks noChangeShapeType="1"/>
            <a:stCxn id="64" idx="4"/>
            <a:endCxn id="87" idx="0"/>
          </p:cNvCxnSpPr>
          <p:nvPr/>
        </p:nvCxnSpPr>
        <p:spPr bwMode="auto">
          <a:xfrm rot="16200000" flipH="1">
            <a:off x="4254543" y="3378035"/>
            <a:ext cx="1135350" cy="573151"/>
          </a:xfrm>
          <a:prstGeom prst="straightConnector1">
            <a:avLst/>
          </a:prstGeom>
          <a:noFill/>
          <a:ln w="12700">
            <a:solidFill>
              <a:srgbClr val="00B0F0"/>
            </a:solidFill>
            <a:prstDash val="sysDash"/>
            <a:round/>
            <a:headEnd/>
            <a:tailEnd/>
          </a:ln>
          <a:effectLst>
            <a:outerShdw blurRad="50800" dist="50800" dir="5400000" algn="ctr" rotWithShape="0">
              <a:schemeClr val="bg1">
                <a:lumMod val="75000"/>
              </a:schemeClr>
            </a:outerShdw>
          </a:effectLst>
        </p:spPr>
      </p:cxnSp>
      <p:cxnSp>
        <p:nvCxnSpPr>
          <p:cNvPr id="59" name="AutoShape 38"/>
          <p:cNvCxnSpPr>
            <a:cxnSpLocks noChangeShapeType="1"/>
            <a:stCxn id="94" idx="3"/>
          </p:cNvCxnSpPr>
          <p:nvPr/>
        </p:nvCxnSpPr>
        <p:spPr bwMode="auto">
          <a:xfrm flipV="1">
            <a:off x="3556179" y="4956175"/>
            <a:ext cx="256981" cy="352"/>
          </a:xfrm>
          <a:prstGeom prst="straightConnector1">
            <a:avLst/>
          </a:prstGeom>
          <a:noFill/>
          <a:ln w="19050">
            <a:solidFill>
              <a:srgbClr val="FF0066"/>
            </a:solidFill>
            <a:round/>
            <a:headEnd/>
            <a:tailEnd/>
          </a:ln>
          <a:effectLst>
            <a:outerShdw blurRad="50800" dist="50800" dir="5400000" algn="ctr" rotWithShape="0">
              <a:schemeClr val="bg1">
                <a:lumMod val="75000"/>
              </a:schemeClr>
            </a:outerShdw>
          </a:effectLst>
        </p:spPr>
      </p:cxnSp>
      <p:cxnSp>
        <p:nvCxnSpPr>
          <p:cNvPr id="60" name="AutoShape 39"/>
          <p:cNvCxnSpPr>
            <a:cxnSpLocks noChangeShapeType="1"/>
            <a:stCxn id="97" idx="3"/>
          </p:cNvCxnSpPr>
          <p:nvPr/>
        </p:nvCxnSpPr>
        <p:spPr bwMode="auto">
          <a:xfrm flipV="1">
            <a:off x="4425948" y="4548188"/>
            <a:ext cx="376236" cy="310477"/>
          </a:xfrm>
          <a:prstGeom prst="straightConnector1">
            <a:avLst/>
          </a:prstGeom>
          <a:noFill/>
          <a:ln w="19050">
            <a:solidFill>
              <a:srgbClr val="FF0066"/>
            </a:solidFill>
            <a:round/>
            <a:headEnd/>
            <a:tailEnd/>
          </a:ln>
          <a:effectLst>
            <a:outerShdw blurRad="50800" dist="50800" dir="5400000" algn="ctr" rotWithShape="0">
              <a:schemeClr val="bg1">
                <a:lumMod val="75000"/>
              </a:schemeClr>
            </a:outerShdw>
          </a:effectLst>
        </p:spPr>
      </p:cxnSp>
      <p:cxnSp>
        <p:nvCxnSpPr>
          <p:cNvPr id="61" name="AutoShape 40"/>
          <p:cNvCxnSpPr>
            <a:cxnSpLocks noChangeShapeType="1"/>
            <a:stCxn id="98" idx="3"/>
            <a:endCxn id="102" idx="1"/>
          </p:cNvCxnSpPr>
          <p:nvPr/>
        </p:nvCxnSpPr>
        <p:spPr bwMode="auto">
          <a:xfrm>
            <a:off x="4425948" y="5064138"/>
            <a:ext cx="365130" cy="259716"/>
          </a:xfrm>
          <a:prstGeom prst="straightConnector1">
            <a:avLst/>
          </a:prstGeom>
          <a:noFill/>
          <a:ln w="19050">
            <a:solidFill>
              <a:srgbClr val="FF0066"/>
            </a:solidFill>
            <a:round/>
            <a:headEnd/>
            <a:tailEnd/>
          </a:ln>
          <a:effectLst>
            <a:outerShdw blurRad="50800" dist="50800" dir="5400000" algn="ctr" rotWithShape="0">
              <a:schemeClr val="bg1">
                <a:lumMod val="75000"/>
              </a:schemeClr>
            </a:outerShdw>
          </a:effectLst>
        </p:spPr>
      </p:cxnSp>
      <p:sp>
        <p:nvSpPr>
          <p:cNvPr id="62" name="AutoShape 41"/>
          <p:cNvSpPr>
            <a:spLocks noChangeArrowheads="1"/>
          </p:cNvSpPr>
          <p:nvPr/>
        </p:nvSpPr>
        <p:spPr bwMode="auto">
          <a:xfrm>
            <a:off x="5594364" y="4748213"/>
            <a:ext cx="212725" cy="201612"/>
          </a:xfrm>
          <a:prstGeom prst="can">
            <a:avLst>
              <a:gd name="adj" fmla="val 25000"/>
            </a:avLst>
          </a:prstGeom>
          <a:solidFill>
            <a:srgbClr val="808080"/>
          </a:solidFill>
          <a:ln w="9525">
            <a:solidFill>
              <a:schemeClr val="tx1"/>
            </a:solidFill>
            <a:round/>
            <a:headEnd/>
            <a:tailEnd/>
          </a:ln>
          <a:effectLst>
            <a:outerShdw blurRad="50800" dist="38100" dir="2700000" algn="tl" rotWithShape="0">
              <a:prstClr val="black">
                <a:alpha val="40000"/>
              </a:prstClr>
            </a:outerShdw>
          </a:effectLst>
        </p:spPr>
        <p:txBody>
          <a:bodyPr wrap="none" anchor="ctr"/>
          <a:lstStyle/>
          <a:p>
            <a:pPr fontAlgn="auto">
              <a:spcBef>
                <a:spcPts val="0"/>
              </a:spcBef>
              <a:spcAft>
                <a:spcPts val="0"/>
              </a:spcAft>
              <a:defRPr/>
            </a:pPr>
            <a:endParaRPr lang="ja-JP" altLang="en-US" sz="1200">
              <a:latin typeface="+mn-lt"/>
              <a:ea typeface="+mn-ea"/>
            </a:endParaRPr>
          </a:p>
        </p:txBody>
      </p:sp>
      <p:cxnSp>
        <p:nvCxnSpPr>
          <p:cNvPr id="63" name="AutoShape 42"/>
          <p:cNvCxnSpPr>
            <a:cxnSpLocks noChangeShapeType="1"/>
          </p:cNvCxnSpPr>
          <p:nvPr/>
        </p:nvCxnSpPr>
        <p:spPr bwMode="auto">
          <a:xfrm>
            <a:off x="5375286" y="4546600"/>
            <a:ext cx="312737" cy="201613"/>
          </a:xfrm>
          <a:prstGeom prst="bentConnector2">
            <a:avLst/>
          </a:prstGeom>
          <a:noFill/>
          <a:ln w="9525">
            <a:solidFill>
              <a:schemeClr val="tx1"/>
            </a:solidFill>
            <a:miter lim="800000"/>
            <a:headEnd/>
            <a:tailEnd/>
          </a:ln>
          <a:effectLst>
            <a:outerShdw blurRad="50800" dist="50800" dir="5400000" algn="ctr" rotWithShape="0">
              <a:schemeClr val="bg1">
                <a:lumMod val="75000"/>
              </a:schemeClr>
            </a:outerShdw>
          </a:effectLst>
        </p:spPr>
      </p:cxnSp>
      <p:sp>
        <p:nvSpPr>
          <p:cNvPr id="69" name="Rectangle 59"/>
          <p:cNvSpPr>
            <a:spLocks noChangeArrowheads="1"/>
          </p:cNvSpPr>
          <p:nvPr/>
        </p:nvSpPr>
        <p:spPr bwMode="auto">
          <a:xfrm>
            <a:off x="4937130" y="2041505"/>
            <a:ext cx="857243" cy="673117"/>
          </a:xfrm>
          <a:prstGeom prst="rect">
            <a:avLst/>
          </a:prstGeom>
          <a:solidFill>
            <a:srgbClr val="FF99CC"/>
          </a:solidFill>
          <a:ln w="9525">
            <a:solidFill>
              <a:schemeClr val="tx1"/>
            </a:solidFill>
            <a:miter lim="800000"/>
            <a:headEnd/>
            <a:tailEnd/>
          </a:ln>
          <a:effectLst>
            <a:outerShdw blurRad="50800" dist="38100" dir="5400000" algn="t" rotWithShape="0">
              <a:prstClr val="black">
                <a:alpha val="40000"/>
              </a:prstClr>
            </a:outerShdw>
          </a:effectLst>
        </p:spPr>
        <p:txBody>
          <a:bodyPr wrap="none" anchor="ctr"/>
          <a:lstStyle/>
          <a:p>
            <a:pPr algn="ctr" fontAlgn="auto">
              <a:spcBef>
                <a:spcPts val="0"/>
              </a:spcBef>
              <a:spcAft>
                <a:spcPts val="0"/>
              </a:spcAft>
              <a:defRPr/>
            </a:pPr>
            <a:r>
              <a:rPr lang="en-US" altLang="ja-JP" sz="1400" dirty="0">
                <a:latin typeface="+mn-lt"/>
                <a:ea typeface="+mn-ea"/>
              </a:rPr>
              <a:t>HTTP</a:t>
            </a:r>
          </a:p>
          <a:p>
            <a:pPr algn="ctr" fontAlgn="auto">
              <a:spcBef>
                <a:spcPts val="0"/>
              </a:spcBef>
              <a:spcAft>
                <a:spcPts val="0"/>
              </a:spcAft>
              <a:defRPr/>
            </a:pPr>
            <a:r>
              <a:rPr lang="en-US" altLang="ja-JP" sz="1400" dirty="0">
                <a:latin typeface="+mn-lt"/>
                <a:ea typeface="+mn-ea"/>
              </a:rPr>
              <a:t>Server</a:t>
            </a:r>
          </a:p>
        </p:txBody>
      </p:sp>
      <p:grpSp>
        <p:nvGrpSpPr>
          <p:cNvPr id="6" name="グループ化 105"/>
          <p:cNvGrpSpPr/>
          <p:nvPr/>
        </p:nvGrpSpPr>
        <p:grpSpPr>
          <a:xfrm>
            <a:off x="2089116" y="4306888"/>
            <a:ext cx="481013" cy="409575"/>
            <a:chOff x="2162175" y="4306888"/>
            <a:chExt cx="481013" cy="409575"/>
          </a:xfrm>
          <a:effectLst>
            <a:outerShdw blurRad="50800" dist="38100" dir="5400000" algn="t" rotWithShape="0">
              <a:prstClr val="black">
                <a:alpha val="40000"/>
              </a:prstClr>
            </a:outerShdw>
          </a:effectLst>
        </p:grpSpPr>
        <p:sp>
          <p:nvSpPr>
            <p:cNvPr id="91" name="Rectangle 52"/>
            <p:cNvSpPr>
              <a:spLocks noChangeArrowheads="1"/>
            </p:cNvSpPr>
            <p:nvPr/>
          </p:nvSpPr>
          <p:spPr bwMode="auto">
            <a:xfrm>
              <a:off x="2571750" y="4457700"/>
              <a:ext cx="71438" cy="88900"/>
            </a:xfrm>
            <a:prstGeom prst="rect">
              <a:avLst/>
            </a:prstGeom>
            <a:solidFill>
              <a:schemeClr val="bg1"/>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2" name="Rectangle 50"/>
            <p:cNvSpPr>
              <a:spLocks noChangeArrowheads="1"/>
            </p:cNvSpPr>
            <p:nvPr/>
          </p:nvSpPr>
          <p:spPr bwMode="auto">
            <a:xfrm>
              <a:off x="2162175" y="4306888"/>
              <a:ext cx="441325" cy="409575"/>
            </a:xfrm>
            <a:prstGeom prst="rect">
              <a:avLst/>
            </a:prstGeom>
            <a:solidFill>
              <a:srgbClr val="33CC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cxnSp>
        <p:nvCxnSpPr>
          <p:cNvPr id="67" name="AutoShape 53"/>
          <p:cNvCxnSpPr>
            <a:cxnSpLocks noChangeShapeType="1"/>
            <a:stCxn id="91" idx="3"/>
            <a:endCxn id="96" idx="1"/>
          </p:cNvCxnSpPr>
          <p:nvPr/>
        </p:nvCxnSpPr>
        <p:spPr bwMode="auto">
          <a:xfrm>
            <a:off x="2570129" y="4502150"/>
            <a:ext cx="431812" cy="458728"/>
          </a:xfrm>
          <a:prstGeom prst="straightConnector1">
            <a:avLst/>
          </a:prstGeom>
          <a:noFill/>
          <a:ln w="19050">
            <a:solidFill>
              <a:srgbClr val="FF0066"/>
            </a:solidFill>
            <a:round/>
            <a:headEnd/>
            <a:tailEnd/>
          </a:ln>
          <a:effectLst>
            <a:outerShdw blurRad="50800" dist="50800" dir="5400000" algn="ctr" rotWithShape="0">
              <a:schemeClr val="bg1">
                <a:lumMod val="75000"/>
              </a:schemeClr>
            </a:outerShdw>
          </a:effectLst>
        </p:spPr>
      </p:cxnSp>
      <p:pic>
        <p:nvPicPr>
          <p:cNvPr id="68" name="Picture 56" descr="oprationPanel"/>
          <p:cNvPicPr>
            <a:picLocks noChangeAspect="1" noChangeArrowheads="1"/>
          </p:cNvPicPr>
          <p:nvPr/>
        </p:nvPicPr>
        <p:blipFill>
          <a:blip r:embed="rId4" cstate="print"/>
          <a:srcRect/>
          <a:stretch>
            <a:fillRect/>
          </a:stretch>
        </p:blipFill>
        <p:spPr bwMode="auto">
          <a:xfrm>
            <a:off x="7096125" y="1905000"/>
            <a:ext cx="971550" cy="1063625"/>
          </a:xfrm>
          <a:prstGeom prst="rect">
            <a:avLst/>
          </a:prstGeom>
          <a:noFill/>
          <a:ln w="9525">
            <a:noFill/>
            <a:miter lim="800000"/>
            <a:headEnd/>
            <a:tailEnd/>
          </a:ln>
          <a:effectLst>
            <a:outerShdw blurRad="50800" dist="50800" dir="5400000" algn="ctr" rotWithShape="0">
              <a:schemeClr val="bg1">
                <a:lumMod val="75000"/>
              </a:schemeClr>
            </a:outerShdw>
          </a:effectLst>
        </p:spPr>
      </p:pic>
      <p:sp>
        <p:nvSpPr>
          <p:cNvPr id="10269" name="Text Box 61"/>
          <p:cNvSpPr txBox="1">
            <a:spLocks noChangeArrowheads="1"/>
          </p:cNvSpPr>
          <p:nvPr/>
        </p:nvSpPr>
        <p:spPr bwMode="auto">
          <a:xfrm>
            <a:off x="6935788" y="3022600"/>
            <a:ext cx="1216025" cy="461963"/>
          </a:xfrm>
          <a:prstGeom prst="rect">
            <a:avLst/>
          </a:prstGeom>
          <a:noFill/>
          <a:ln w="9525">
            <a:noFill/>
            <a:miter lim="800000"/>
            <a:headEnd/>
            <a:tailEnd/>
          </a:ln>
        </p:spPr>
        <p:txBody>
          <a:bodyPr wrap="none">
            <a:spAutoFit/>
          </a:bodyPr>
          <a:lstStyle/>
          <a:p>
            <a:pPr algn="ctr"/>
            <a:r>
              <a:rPr lang="en-US" altLang="ja-JP" sz="1200">
                <a:latin typeface="Calibri" pitchFamily="34" charset="0"/>
              </a:rPr>
              <a:t>Control Panel</a:t>
            </a:r>
          </a:p>
          <a:p>
            <a:pPr algn="ctr"/>
            <a:r>
              <a:rPr lang="en-US" altLang="ja-JP" sz="1200">
                <a:latin typeface="Calibri" pitchFamily="34" charset="0"/>
              </a:rPr>
              <a:t>on Web browser</a:t>
            </a:r>
          </a:p>
        </p:txBody>
      </p:sp>
      <p:cxnSp>
        <p:nvCxnSpPr>
          <p:cNvPr id="10270" name="AutoShape 63"/>
          <p:cNvCxnSpPr>
            <a:cxnSpLocks noChangeShapeType="1"/>
            <a:stCxn id="69" idx="3"/>
          </p:cNvCxnSpPr>
          <p:nvPr/>
        </p:nvCxnSpPr>
        <p:spPr bwMode="auto">
          <a:xfrm flipV="1">
            <a:off x="5794373" y="2333610"/>
            <a:ext cx="1297024" cy="44454"/>
          </a:xfrm>
          <a:prstGeom prst="straightConnector1">
            <a:avLst/>
          </a:prstGeom>
          <a:noFill/>
          <a:ln w="25400">
            <a:solidFill>
              <a:schemeClr val="tx1"/>
            </a:solidFill>
            <a:round/>
            <a:headEnd type="arrow" w="med" len="med"/>
            <a:tailEnd type="arrow" w="med" len="med"/>
          </a:ln>
        </p:spPr>
      </p:cxnSp>
      <p:pic>
        <p:nvPicPr>
          <p:cNvPr id="75" name="Picture 67" descr="Screenshot-5"/>
          <p:cNvPicPr>
            <a:picLocks noChangeAspect="1" noChangeArrowheads="1"/>
          </p:cNvPicPr>
          <p:nvPr/>
        </p:nvPicPr>
        <p:blipFill>
          <a:blip r:embed="rId5" cstate="print"/>
          <a:srcRect/>
          <a:stretch>
            <a:fillRect/>
          </a:stretch>
        </p:blipFill>
        <p:spPr bwMode="auto">
          <a:xfrm>
            <a:off x="7070725" y="3632200"/>
            <a:ext cx="998538" cy="1073150"/>
          </a:xfrm>
          <a:prstGeom prst="rect">
            <a:avLst/>
          </a:prstGeom>
          <a:noFill/>
          <a:ln w="9525">
            <a:noFill/>
            <a:miter lim="800000"/>
            <a:headEnd/>
            <a:tailEnd/>
          </a:ln>
          <a:effectLst>
            <a:outerShdw blurRad="50800" dist="50800" dir="5400000" algn="ctr" rotWithShape="0">
              <a:schemeClr val="bg1">
                <a:lumMod val="75000"/>
              </a:schemeClr>
            </a:outerShdw>
          </a:effectLst>
        </p:spPr>
      </p:pic>
      <p:sp>
        <p:nvSpPr>
          <p:cNvPr id="10273" name="Text Box 68"/>
          <p:cNvSpPr txBox="1">
            <a:spLocks noChangeArrowheads="1"/>
          </p:cNvSpPr>
          <p:nvPr/>
        </p:nvSpPr>
        <p:spPr bwMode="auto">
          <a:xfrm>
            <a:off x="6907213" y="4729163"/>
            <a:ext cx="1350962" cy="461962"/>
          </a:xfrm>
          <a:prstGeom prst="rect">
            <a:avLst/>
          </a:prstGeom>
          <a:noFill/>
          <a:ln w="9525">
            <a:noFill/>
            <a:miter lim="800000"/>
            <a:headEnd/>
            <a:tailEnd/>
          </a:ln>
        </p:spPr>
        <p:txBody>
          <a:bodyPr wrap="none">
            <a:spAutoFit/>
          </a:bodyPr>
          <a:lstStyle/>
          <a:p>
            <a:pPr algn="ctr"/>
            <a:r>
              <a:rPr lang="en-US" altLang="ja-JP" sz="1200">
                <a:latin typeface="Calibri" pitchFamily="34" charset="0"/>
              </a:rPr>
              <a:t>Online histograms </a:t>
            </a:r>
          </a:p>
          <a:p>
            <a:pPr algn="ctr"/>
            <a:r>
              <a:rPr lang="en-US" altLang="ja-JP" sz="1200">
                <a:latin typeface="Calibri" pitchFamily="34" charset="0"/>
              </a:rPr>
              <a:t>on Web browser</a:t>
            </a:r>
          </a:p>
        </p:txBody>
      </p:sp>
      <p:sp>
        <p:nvSpPr>
          <p:cNvPr id="10274" name="Text Box 51"/>
          <p:cNvSpPr txBox="1">
            <a:spLocks noChangeArrowheads="1"/>
          </p:cNvSpPr>
          <p:nvPr/>
        </p:nvSpPr>
        <p:spPr bwMode="auto">
          <a:xfrm>
            <a:off x="1797012" y="5681663"/>
            <a:ext cx="962025" cy="523875"/>
          </a:xfrm>
          <a:prstGeom prst="rect">
            <a:avLst/>
          </a:prstGeom>
          <a:noFill/>
          <a:ln w="9525">
            <a:noFill/>
            <a:miter lim="800000"/>
            <a:headEnd/>
            <a:tailEnd/>
          </a:ln>
        </p:spPr>
        <p:txBody>
          <a:bodyPr>
            <a:spAutoFit/>
          </a:bodyPr>
          <a:lstStyle/>
          <a:p>
            <a:pPr algn="ctr"/>
            <a:r>
              <a:rPr lang="en-US" altLang="ja-JP" sz="1400">
                <a:latin typeface="Calibri" pitchFamily="34" charset="0"/>
              </a:rPr>
              <a:t>Read-out</a:t>
            </a:r>
          </a:p>
          <a:p>
            <a:pPr algn="ctr"/>
            <a:r>
              <a:rPr lang="en-US" altLang="ja-JP" sz="1400">
                <a:latin typeface="Calibri" pitchFamily="34" charset="0"/>
              </a:rPr>
              <a:t>modules</a:t>
            </a:r>
          </a:p>
        </p:txBody>
      </p:sp>
      <p:grpSp>
        <p:nvGrpSpPr>
          <p:cNvPr id="7" name="グループ化 84"/>
          <p:cNvGrpSpPr/>
          <p:nvPr/>
        </p:nvGrpSpPr>
        <p:grpSpPr>
          <a:xfrm>
            <a:off x="2084360" y="5256213"/>
            <a:ext cx="479425" cy="411162"/>
            <a:chOff x="2151063" y="5256213"/>
            <a:chExt cx="479425" cy="411162"/>
          </a:xfrm>
          <a:effectLst>
            <a:outerShdw blurRad="50800" dist="38100" dir="5400000" algn="t" rotWithShape="0">
              <a:prstClr val="black">
                <a:alpha val="40000"/>
              </a:prstClr>
            </a:outerShdw>
          </a:effectLst>
        </p:grpSpPr>
        <p:sp>
          <p:nvSpPr>
            <p:cNvPr id="89" name="Rectangle 52"/>
            <p:cNvSpPr>
              <a:spLocks noChangeArrowheads="1"/>
            </p:cNvSpPr>
            <p:nvPr/>
          </p:nvSpPr>
          <p:spPr bwMode="auto">
            <a:xfrm>
              <a:off x="2559050" y="5407025"/>
              <a:ext cx="71438" cy="88900"/>
            </a:xfrm>
            <a:prstGeom prst="rect">
              <a:avLst/>
            </a:prstGeom>
            <a:solidFill>
              <a:schemeClr val="bg1"/>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0" name="Rectangle 50"/>
            <p:cNvSpPr>
              <a:spLocks noChangeArrowheads="1"/>
            </p:cNvSpPr>
            <p:nvPr/>
          </p:nvSpPr>
          <p:spPr bwMode="auto">
            <a:xfrm>
              <a:off x="2151063" y="5256213"/>
              <a:ext cx="439737" cy="411162"/>
            </a:xfrm>
            <a:prstGeom prst="rect">
              <a:avLst/>
            </a:prstGeom>
            <a:solidFill>
              <a:srgbClr val="33CC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cxnSp>
        <p:nvCxnSpPr>
          <p:cNvPr id="79" name="AutoShape 53"/>
          <p:cNvCxnSpPr>
            <a:cxnSpLocks noChangeShapeType="1"/>
          </p:cNvCxnSpPr>
          <p:nvPr/>
        </p:nvCxnSpPr>
        <p:spPr bwMode="auto">
          <a:xfrm rot="5400000" flipH="1" flipV="1">
            <a:off x="2538399" y="4987933"/>
            <a:ext cx="488930" cy="438157"/>
          </a:xfrm>
          <a:prstGeom prst="straightConnector1">
            <a:avLst/>
          </a:prstGeom>
          <a:noFill/>
          <a:ln w="19050">
            <a:solidFill>
              <a:srgbClr val="FF0066"/>
            </a:solidFill>
            <a:round/>
            <a:headEnd/>
            <a:tailEnd/>
          </a:ln>
          <a:effectLst>
            <a:outerShdw blurRad="50800" dist="50800" dir="5400000" algn="ctr" rotWithShape="0">
              <a:schemeClr val="bg1">
                <a:lumMod val="75000"/>
              </a:schemeClr>
            </a:outerShdw>
          </a:effectLst>
        </p:spPr>
      </p:cxnSp>
      <p:sp>
        <p:nvSpPr>
          <p:cNvPr id="80" name="テキスト ボックス 95"/>
          <p:cNvSpPr txBox="1">
            <a:spLocks noChangeArrowheads="1"/>
          </p:cNvSpPr>
          <p:nvPr/>
        </p:nvSpPr>
        <p:spPr bwMode="auto">
          <a:xfrm>
            <a:off x="3987792" y="1895454"/>
            <a:ext cx="346570" cy="276999"/>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fontAlgn="auto">
              <a:spcBef>
                <a:spcPts val="0"/>
              </a:spcBef>
              <a:spcAft>
                <a:spcPts val="0"/>
              </a:spcAft>
              <a:defRPr/>
            </a:pPr>
            <a:r>
              <a:rPr lang="en-US" altLang="ja-JP" sz="1200" smtClean="0">
                <a:latin typeface="+mn-lt"/>
                <a:ea typeface="+mn-ea"/>
              </a:rPr>
              <a:t>PC</a:t>
            </a:r>
            <a:endParaRPr lang="ja-JP" altLang="en-US" sz="1200" dirty="0">
              <a:latin typeface="+mn-lt"/>
              <a:ea typeface="+mn-ea"/>
            </a:endParaRPr>
          </a:p>
        </p:txBody>
      </p:sp>
      <p:sp>
        <p:nvSpPr>
          <p:cNvPr id="81" name="テキスト ボックス 96"/>
          <p:cNvSpPr txBox="1">
            <a:spLocks noChangeArrowheads="1"/>
          </p:cNvSpPr>
          <p:nvPr/>
        </p:nvSpPr>
        <p:spPr bwMode="auto">
          <a:xfrm>
            <a:off x="3659175" y="4176713"/>
            <a:ext cx="381836" cy="276999"/>
          </a:xfrm>
          <a:prstGeom prst="rect">
            <a:avLst/>
          </a:prstGeom>
          <a:noFill/>
          <a:ln w="9525">
            <a:noFill/>
            <a:miter lim="800000"/>
            <a:headEnd/>
            <a:tailEnd/>
          </a:ln>
          <a:effectLst>
            <a:outerShdw blurRad="50800" dist="50800" dir="5400000" algn="ctr" rotWithShape="0">
              <a:schemeClr val="bg1">
                <a:lumMod val="75000"/>
              </a:schemeClr>
            </a:outerShdw>
          </a:effectLst>
        </p:spPr>
        <p:txBody>
          <a:bodyPr wrap="none">
            <a:spAutoFit/>
          </a:bodyPr>
          <a:lstStyle/>
          <a:p>
            <a:pPr fontAlgn="auto">
              <a:spcBef>
                <a:spcPts val="0"/>
              </a:spcBef>
              <a:spcAft>
                <a:spcPts val="0"/>
              </a:spcAft>
              <a:defRPr/>
            </a:pPr>
            <a:r>
              <a:rPr lang="en-US" altLang="ja-JP" sz="1200">
                <a:latin typeface="+mn-lt"/>
                <a:ea typeface="+mn-ea"/>
              </a:rPr>
              <a:t>PC </a:t>
            </a:r>
            <a:endParaRPr lang="ja-JP" altLang="en-US" sz="1200" dirty="0">
              <a:latin typeface="+mn-lt"/>
              <a:ea typeface="+mn-ea"/>
            </a:endParaRPr>
          </a:p>
        </p:txBody>
      </p:sp>
      <p:grpSp>
        <p:nvGrpSpPr>
          <p:cNvPr id="8" name="グループ化 122"/>
          <p:cNvGrpSpPr/>
          <p:nvPr/>
        </p:nvGrpSpPr>
        <p:grpSpPr>
          <a:xfrm>
            <a:off x="4791078" y="4232286"/>
            <a:ext cx="565966" cy="573558"/>
            <a:chOff x="4883384" y="4315963"/>
            <a:chExt cx="346888" cy="416430"/>
          </a:xfrm>
          <a:effectLst>
            <a:outerShdw blurRad="50800" dist="38100" dir="5400000" algn="t" rotWithShape="0">
              <a:prstClr val="black">
                <a:alpha val="40000"/>
              </a:prstClr>
            </a:outerShdw>
          </a:effectLst>
        </p:grpSpPr>
        <p:sp>
          <p:nvSpPr>
            <p:cNvPr id="86" name="Rectangle 5"/>
            <p:cNvSpPr>
              <a:spLocks noChangeArrowheads="1"/>
            </p:cNvSpPr>
            <p:nvPr/>
          </p:nvSpPr>
          <p:spPr bwMode="auto">
            <a:xfrm>
              <a:off x="4883384" y="4504704"/>
              <a:ext cx="71890" cy="88504"/>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87" name="Oval 6"/>
            <p:cNvSpPr>
              <a:spLocks noChangeArrowheads="1"/>
            </p:cNvSpPr>
            <p:nvPr/>
          </p:nvSpPr>
          <p:spPr bwMode="auto">
            <a:xfrm>
              <a:off x="5027863" y="4315963"/>
              <a:ext cx="100507" cy="77157"/>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88" name="Rectangle 7"/>
            <p:cNvSpPr>
              <a:spLocks noChangeArrowheads="1"/>
            </p:cNvSpPr>
            <p:nvPr/>
          </p:nvSpPr>
          <p:spPr bwMode="auto">
            <a:xfrm>
              <a:off x="4919678" y="4360223"/>
              <a:ext cx="310594" cy="372170"/>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sp>
        <p:nvSpPr>
          <p:cNvPr id="84" name="テキスト ボックス 104"/>
          <p:cNvSpPr txBox="1">
            <a:spLocks noChangeArrowheads="1"/>
          </p:cNvSpPr>
          <p:nvPr/>
        </p:nvSpPr>
        <p:spPr bwMode="auto">
          <a:xfrm>
            <a:off x="5703903" y="2370123"/>
            <a:ext cx="1461426" cy="307777"/>
          </a:xfrm>
          <a:prstGeom prst="rect">
            <a:avLst/>
          </a:prstGeom>
          <a:noFill/>
          <a:ln w="9525">
            <a:noFill/>
            <a:miter lim="800000"/>
            <a:headEnd/>
            <a:tailEnd/>
          </a:ln>
        </p:spPr>
        <p:txBody>
          <a:bodyPr wrap="none">
            <a:spAutoFit/>
          </a:bodyPr>
          <a:lstStyle/>
          <a:p>
            <a:pPr fontAlgn="auto">
              <a:spcBef>
                <a:spcPts val="0"/>
              </a:spcBef>
              <a:spcAft>
                <a:spcPts val="0"/>
              </a:spcAft>
              <a:defRPr/>
            </a:pPr>
            <a:r>
              <a:rPr lang="en-US" altLang="ja-JP" sz="1400" dirty="0">
                <a:latin typeface="+mn-lt"/>
                <a:ea typeface="+mn-ea"/>
              </a:rPr>
              <a:t>Command/Status</a:t>
            </a:r>
            <a:endParaRPr lang="ja-JP" altLang="en-US" sz="1400" dirty="0">
              <a:latin typeface="+mn-lt"/>
              <a:ea typeface="+mn-ea"/>
            </a:endParaRPr>
          </a:p>
        </p:txBody>
      </p:sp>
      <p:sp>
        <p:nvSpPr>
          <p:cNvPr id="10281" name="テキスト ボックス 95"/>
          <p:cNvSpPr txBox="1">
            <a:spLocks noChangeArrowheads="1"/>
          </p:cNvSpPr>
          <p:nvPr/>
        </p:nvSpPr>
        <p:spPr bwMode="auto">
          <a:xfrm>
            <a:off x="6989763" y="1539875"/>
            <a:ext cx="1295400" cy="307975"/>
          </a:xfrm>
          <a:prstGeom prst="rect">
            <a:avLst/>
          </a:prstGeom>
          <a:noFill/>
          <a:ln w="9525">
            <a:noFill/>
            <a:miter lim="800000"/>
            <a:headEnd/>
            <a:tailEnd/>
          </a:ln>
        </p:spPr>
        <p:txBody>
          <a:bodyPr>
            <a:spAutoFit/>
          </a:bodyPr>
          <a:lstStyle/>
          <a:p>
            <a:r>
              <a:rPr lang="en-US" altLang="ja-JP" sz="1400">
                <a:latin typeface="Calibri" pitchFamily="34" charset="0"/>
              </a:rPr>
              <a:t>User Interface</a:t>
            </a:r>
            <a:endParaRPr lang="ja-JP" altLang="en-US" sz="1400">
              <a:latin typeface="Calibri" pitchFamily="34" charset="0"/>
            </a:endParaRPr>
          </a:p>
        </p:txBody>
      </p:sp>
      <p:sp>
        <p:nvSpPr>
          <p:cNvPr id="105" name="メモ 104"/>
          <p:cNvSpPr/>
          <p:nvPr/>
        </p:nvSpPr>
        <p:spPr>
          <a:xfrm>
            <a:off x="2709863" y="2135188"/>
            <a:ext cx="879475" cy="476250"/>
          </a:xfrm>
          <a:prstGeom prst="foldedCorner">
            <a:avLst/>
          </a:prstGeom>
          <a:solidFill>
            <a:srgbClr val="92D050"/>
          </a:solidFill>
          <a:ln w="19050"/>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dirty="0"/>
              <a:t>XML</a:t>
            </a:r>
            <a:endParaRPr lang="ja-JP" altLang="en-US" dirty="0"/>
          </a:p>
        </p:txBody>
      </p:sp>
      <p:cxnSp>
        <p:nvCxnSpPr>
          <p:cNvPr id="107" name="直線矢印コネクタ 106"/>
          <p:cNvCxnSpPr>
            <a:stCxn id="105" idx="3"/>
            <a:endCxn id="65" idx="1"/>
          </p:cNvCxnSpPr>
          <p:nvPr/>
        </p:nvCxnSpPr>
        <p:spPr>
          <a:xfrm>
            <a:off x="3589338" y="2373313"/>
            <a:ext cx="471480" cy="289363"/>
          </a:xfrm>
          <a:prstGeom prst="curvedConnector3">
            <a:avLst>
              <a:gd name="adj1" fmla="val 5000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84" name="テキスト ボックス 95"/>
          <p:cNvSpPr txBox="1">
            <a:spLocks noChangeArrowheads="1"/>
          </p:cNvSpPr>
          <p:nvPr/>
        </p:nvSpPr>
        <p:spPr bwMode="auto">
          <a:xfrm>
            <a:off x="2198655" y="2589201"/>
            <a:ext cx="1752624" cy="307777"/>
          </a:xfrm>
          <a:prstGeom prst="rect">
            <a:avLst/>
          </a:prstGeom>
          <a:noFill/>
          <a:ln w="9525">
            <a:noFill/>
            <a:miter lim="800000"/>
            <a:headEnd/>
            <a:tailEnd/>
          </a:ln>
        </p:spPr>
        <p:txBody>
          <a:bodyPr wrap="square">
            <a:spAutoFit/>
          </a:bodyPr>
          <a:lstStyle/>
          <a:p>
            <a:r>
              <a:rPr lang="en-US" altLang="ja-JP" sz="1400">
                <a:latin typeface="Calibri" pitchFamily="34" charset="0"/>
              </a:rPr>
              <a:t>System Configuration</a:t>
            </a:r>
            <a:endParaRPr lang="ja-JP" altLang="en-US" sz="1400">
              <a:latin typeface="Calibri" pitchFamily="34" charset="0"/>
            </a:endParaRPr>
          </a:p>
        </p:txBody>
      </p:sp>
      <p:pic>
        <p:nvPicPr>
          <p:cNvPr id="8238" name="Picture 3"/>
          <p:cNvPicPr>
            <a:picLocks noChangeAspect="1" noChangeArrowheads="1"/>
          </p:cNvPicPr>
          <p:nvPr/>
        </p:nvPicPr>
        <p:blipFill>
          <a:blip r:embed="rId6" cstate="print"/>
          <a:srcRect/>
          <a:stretch>
            <a:fillRect/>
          </a:stretch>
        </p:blipFill>
        <p:spPr bwMode="auto">
          <a:xfrm>
            <a:off x="6975475" y="5286375"/>
            <a:ext cx="1243013" cy="892175"/>
          </a:xfrm>
          <a:prstGeom prst="rect">
            <a:avLst/>
          </a:prstGeom>
          <a:noFill/>
          <a:ln w="9525">
            <a:noFill/>
            <a:miter lim="800000"/>
            <a:headEnd/>
            <a:tailEnd/>
          </a:ln>
          <a:effectLst>
            <a:outerShdw blurRad="50800" dist="38100" dir="5400000" algn="t" rotWithShape="0">
              <a:prstClr val="black">
                <a:alpha val="40000"/>
              </a:prstClr>
            </a:outerShdw>
          </a:effectLst>
        </p:spPr>
      </p:pic>
      <p:sp>
        <p:nvSpPr>
          <p:cNvPr id="10286" name="Text Box 68"/>
          <p:cNvSpPr txBox="1">
            <a:spLocks noChangeArrowheads="1"/>
          </p:cNvSpPr>
          <p:nvPr/>
        </p:nvSpPr>
        <p:spPr bwMode="auto">
          <a:xfrm>
            <a:off x="6938963" y="6143625"/>
            <a:ext cx="1350962" cy="461963"/>
          </a:xfrm>
          <a:prstGeom prst="rect">
            <a:avLst/>
          </a:prstGeom>
          <a:noFill/>
          <a:ln w="9525">
            <a:noFill/>
            <a:miter lim="800000"/>
            <a:headEnd/>
            <a:tailEnd/>
          </a:ln>
        </p:spPr>
        <p:txBody>
          <a:bodyPr wrap="none">
            <a:spAutoFit/>
          </a:bodyPr>
          <a:lstStyle/>
          <a:p>
            <a:pPr algn="ctr"/>
            <a:r>
              <a:rPr lang="en-US" altLang="ja-JP" sz="1200">
                <a:latin typeface="Calibri" pitchFamily="34" charset="0"/>
              </a:rPr>
              <a:t>Online histograms </a:t>
            </a:r>
          </a:p>
          <a:p>
            <a:pPr algn="ctr"/>
            <a:r>
              <a:rPr lang="en-US" altLang="ja-JP" sz="1200">
                <a:latin typeface="Calibri" pitchFamily="34" charset="0"/>
              </a:rPr>
              <a:t>using ROOT</a:t>
            </a:r>
          </a:p>
        </p:txBody>
      </p:sp>
      <p:sp>
        <p:nvSpPr>
          <p:cNvPr id="70" name="メモ 69"/>
          <p:cNvSpPr/>
          <p:nvPr/>
        </p:nvSpPr>
        <p:spPr>
          <a:xfrm>
            <a:off x="2320925" y="3203575"/>
            <a:ext cx="938213" cy="495300"/>
          </a:xfrm>
          <a:prstGeom prst="foldedCorner">
            <a:avLst/>
          </a:prstGeom>
          <a:solidFill>
            <a:srgbClr val="92D050"/>
          </a:solidFill>
          <a:ln w="19050"/>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t>XML/JSON</a:t>
            </a:r>
            <a:endParaRPr lang="ja-JP" altLang="en-US" sz="1400" dirty="0"/>
          </a:p>
        </p:txBody>
      </p:sp>
      <p:sp>
        <p:nvSpPr>
          <p:cNvPr id="10289" name="テキスト ボックス 95"/>
          <p:cNvSpPr txBox="1">
            <a:spLocks noChangeArrowheads="1"/>
          </p:cNvSpPr>
          <p:nvPr/>
        </p:nvSpPr>
        <p:spPr bwMode="auto">
          <a:xfrm>
            <a:off x="1906552" y="3684591"/>
            <a:ext cx="1679598" cy="523220"/>
          </a:xfrm>
          <a:prstGeom prst="rect">
            <a:avLst/>
          </a:prstGeom>
          <a:noFill/>
          <a:ln w="9525">
            <a:noFill/>
            <a:miter lim="800000"/>
            <a:headEnd/>
            <a:tailEnd/>
          </a:ln>
        </p:spPr>
        <p:txBody>
          <a:bodyPr wrap="square">
            <a:spAutoFit/>
          </a:bodyPr>
          <a:lstStyle/>
          <a:p>
            <a:r>
              <a:rPr lang="en-US" altLang="ja-JP" sz="1400">
                <a:latin typeface="Calibri" pitchFamily="34" charset="0"/>
              </a:rPr>
              <a:t>Device </a:t>
            </a:r>
            <a:r>
              <a:rPr lang="en-US" altLang="ja-JP" sz="1400" smtClean="0">
                <a:latin typeface="Calibri" pitchFamily="34" charset="0"/>
              </a:rPr>
              <a:t>Condition/</a:t>
            </a:r>
            <a:endParaRPr lang="en-US" altLang="ja-JP" sz="1400">
              <a:latin typeface="Calibri" pitchFamily="34" charset="0"/>
            </a:endParaRPr>
          </a:p>
          <a:p>
            <a:r>
              <a:rPr lang="en-US" altLang="ja-JP" sz="1400" smtClean="0">
                <a:latin typeface="Calibri" pitchFamily="34" charset="0"/>
              </a:rPr>
              <a:t>Online </a:t>
            </a:r>
            <a:r>
              <a:rPr lang="en-US" altLang="ja-JP" sz="1400">
                <a:latin typeface="Calibri" pitchFamily="34" charset="0"/>
              </a:rPr>
              <a:t>analysis</a:t>
            </a:r>
            <a:endParaRPr lang="ja-JP" altLang="en-US" sz="1400">
              <a:latin typeface="Calibri" pitchFamily="34" charset="0"/>
            </a:endParaRPr>
          </a:p>
        </p:txBody>
      </p:sp>
      <p:cxnSp>
        <p:nvCxnSpPr>
          <p:cNvPr id="76" name="AutoShape 63"/>
          <p:cNvCxnSpPr>
            <a:cxnSpLocks noChangeShapeType="1"/>
            <a:stCxn id="104" idx="3"/>
            <a:endCxn id="75" idx="1"/>
          </p:cNvCxnSpPr>
          <p:nvPr/>
        </p:nvCxnSpPr>
        <p:spPr bwMode="auto">
          <a:xfrm flipV="1">
            <a:off x="5357042" y="4168775"/>
            <a:ext cx="1713683" cy="1151189"/>
          </a:xfrm>
          <a:prstGeom prst="straightConnector1">
            <a:avLst/>
          </a:prstGeom>
          <a:noFill/>
          <a:ln w="25400">
            <a:solidFill>
              <a:schemeClr val="tx1">
                <a:lumMod val="50000"/>
                <a:lumOff val="50000"/>
              </a:schemeClr>
            </a:solidFill>
            <a:prstDash val="sysDash"/>
            <a:round/>
            <a:headEnd type="none" w="med" len="med"/>
            <a:tailEnd type="arrow" w="med" len="med"/>
          </a:ln>
        </p:spPr>
      </p:cxnSp>
      <p:cxnSp>
        <p:nvCxnSpPr>
          <p:cNvPr id="108" name="AutoShape 63"/>
          <p:cNvCxnSpPr>
            <a:cxnSpLocks noChangeShapeType="1"/>
            <a:stCxn id="104" idx="3"/>
          </p:cNvCxnSpPr>
          <p:nvPr/>
        </p:nvCxnSpPr>
        <p:spPr bwMode="auto">
          <a:xfrm>
            <a:off x="5357042" y="5319964"/>
            <a:ext cx="1618433" cy="412499"/>
          </a:xfrm>
          <a:prstGeom prst="straightConnector1">
            <a:avLst/>
          </a:prstGeom>
          <a:noFill/>
          <a:ln w="25400">
            <a:solidFill>
              <a:schemeClr val="tx1">
                <a:lumMod val="50000"/>
                <a:lumOff val="50000"/>
              </a:schemeClr>
            </a:solidFill>
            <a:prstDash val="sysDash"/>
            <a:round/>
            <a:headEnd type="none" w="med" len="med"/>
            <a:tailEnd type="arrow" w="med" len="med"/>
          </a:ln>
        </p:spPr>
      </p:cxnSp>
      <p:sp>
        <p:nvSpPr>
          <p:cNvPr id="74" name="角丸四角形吹き出し 73"/>
          <p:cNvSpPr/>
          <p:nvPr/>
        </p:nvSpPr>
        <p:spPr>
          <a:xfrm>
            <a:off x="490538" y="1146175"/>
            <a:ext cx="2171700" cy="1077913"/>
          </a:xfrm>
          <a:prstGeom prst="wedgeRoundRectCallout">
            <a:avLst>
              <a:gd name="adj1" fmla="val 61764"/>
              <a:gd name="adj2" fmla="val 38449"/>
              <a:gd name="adj3" fmla="val 16667"/>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Arial" pitchFamily="34" charset="0"/>
              <a:buChar char="•"/>
              <a:defRPr/>
            </a:pPr>
            <a:r>
              <a:rPr lang="ja-JP" altLang="en-US" sz="1200" dirty="0">
                <a:solidFill>
                  <a:schemeClr val="tx1"/>
                </a:solidFill>
              </a:rPr>
              <a:t>　使用するコンポーネントを指定</a:t>
            </a:r>
            <a:endParaRPr lang="en-US" altLang="ja-JP" sz="1200" dirty="0">
              <a:solidFill>
                <a:schemeClr val="tx1"/>
              </a:solidFill>
            </a:endParaRPr>
          </a:p>
          <a:p>
            <a:pPr fontAlgn="auto">
              <a:spcBef>
                <a:spcPts val="0"/>
              </a:spcBef>
              <a:spcAft>
                <a:spcPts val="0"/>
              </a:spcAft>
              <a:buFont typeface="Arial" pitchFamily="34" charset="0"/>
              <a:buChar char="•"/>
              <a:defRPr/>
            </a:pPr>
            <a:r>
              <a:rPr lang="en-US" altLang="ja-JP" sz="1200" dirty="0">
                <a:solidFill>
                  <a:schemeClr val="tx1"/>
                </a:solidFill>
              </a:rPr>
              <a:t>  </a:t>
            </a:r>
            <a:r>
              <a:rPr lang="ja-JP" altLang="en-US" sz="1200" dirty="0">
                <a:solidFill>
                  <a:schemeClr val="tx1"/>
                </a:solidFill>
              </a:rPr>
              <a:t>コンポーネント間接続情報</a:t>
            </a:r>
            <a:endParaRPr lang="en-US" altLang="ja-JP" sz="1200" dirty="0">
              <a:solidFill>
                <a:schemeClr val="tx1"/>
              </a:solidFill>
            </a:endParaRPr>
          </a:p>
          <a:p>
            <a:pPr fontAlgn="auto">
              <a:spcBef>
                <a:spcPts val="0"/>
              </a:spcBef>
              <a:spcAft>
                <a:spcPts val="0"/>
              </a:spcAft>
              <a:buFont typeface="Arial" pitchFamily="34" charset="0"/>
              <a:buChar char="•"/>
              <a:defRPr/>
            </a:pPr>
            <a:r>
              <a:rPr lang="en-US" altLang="ja-JP" sz="1200" dirty="0">
                <a:solidFill>
                  <a:schemeClr val="tx1"/>
                </a:solidFill>
              </a:rPr>
              <a:t>  </a:t>
            </a:r>
            <a:r>
              <a:rPr lang="ja-JP" altLang="en-US" sz="1200" dirty="0">
                <a:solidFill>
                  <a:schemeClr val="tx1"/>
                </a:solidFill>
              </a:rPr>
              <a:t>パラメータ</a:t>
            </a:r>
          </a:p>
        </p:txBody>
      </p:sp>
      <p:sp>
        <p:nvSpPr>
          <p:cNvPr id="77" name="角丸四角形吹き出し 76"/>
          <p:cNvSpPr/>
          <p:nvPr/>
        </p:nvSpPr>
        <p:spPr>
          <a:xfrm>
            <a:off x="603250" y="2471738"/>
            <a:ext cx="1593850" cy="858837"/>
          </a:xfrm>
          <a:prstGeom prst="wedgeRoundRectCallout">
            <a:avLst>
              <a:gd name="adj1" fmla="val 57921"/>
              <a:gd name="adj2" fmla="val 32656"/>
              <a:gd name="adj3" fmla="val 16667"/>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Arial" pitchFamily="34" charset="0"/>
              <a:buChar char="•"/>
              <a:defRPr/>
            </a:pPr>
            <a:r>
              <a:rPr lang="ja-JP" altLang="en-US" sz="1200" dirty="0">
                <a:solidFill>
                  <a:schemeClr val="tx1"/>
                </a:solidFill>
              </a:rPr>
              <a:t>　装置パラメータ</a:t>
            </a:r>
            <a:endParaRPr lang="en-US" altLang="ja-JP" sz="1200" dirty="0">
              <a:solidFill>
                <a:schemeClr val="tx1"/>
              </a:solidFill>
            </a:endParaRPr>
          </a:p>
          <a:p>
            <a:pPr fontAlgn="auto">
              <a:spcBef>
                <a:spcPts val="0"/>
              </a:spcBef>
              <a:spcAft>
                <a:spcPts val="0"/>
              </a:spcAft>
              <a:buFont typeface="Arial" pitchFamily="34" charset="0"/>
              <a:buChar char="•"/>
              <a:defRPr/>
            </a:pPr>
            <a:r>
              <a:rPr lang="en-US" altLang="ja-JP" sz="1200" dirty="0">
                <a:solidFill>
                  <a:schemeClr val="tx1"/>
                </a:solidFill>
              </a:rPr>
              <a:t>  </a:t>
            </a:r>
            <a:r>
              <a:rPr lang="ja-JP" altLang="en-US" sz="1200" dirty="0">
                <a:solidFill>
                  <a:schemeClr val="tx1"/>
                </a:solidFill>
              </a:rPr>
              <a:t>オンラインモニタ用パラメータ</a:t>
            </a:r>
          </a:p>
        </p:txBody>
      </p:sp>
      <p:grpSp>
        <p:nvGrpSpPr>
          <p:cNvPr id="9" name="グループ化 108"/>
          <p:cNvGrpSpPr/>
          <p:nvPr/>
        </p:nvGrpSpPr>
        <p:grpSpPr>
          <a:xfrm>
            <a:off x="299979" y="4394200"/>
            <a:ext cx="1173163" cy="1217613"/>
            <a:chOff x="409575" y="4394200"/>
            <a:chExt cx="1173163" cy="1217613"/>
          </a:xfrm>
          <a:effectLst>
            <a:outerShdw blurRad="50800" dist="38100" dir="5400000" algn="t" rotWithShape="0">
              <a:prstClr val="black">
                <a:alpha val="40000"/>
              </a:prstClr>
            </a:outerShdw>
          </a:effectLst>
        </p:grpSpPr>
        <p:sp>
          <p:nvSpPr>
            <p:cNvPr id="111" name="正方形/長方形 110"/>
            <p:cNvSpPr/>
            <p:nvPr/>
          </p:nvSpPr>
          <p:spPr>
            <a:xfrm>
              <a:off x="409575" y="43942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2" name="正方形/長方形 111"/>
            <p:cNvSpPr/>
            <p:nvPr/>
          </p:nvSpPr>
          <p:spPr>
            <a:xfrm>
              <a:off x="409575" y="45466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3" name="正方形/長方形 112"/>
            <p:cNvSpPr/>
            <p:nvPr/>
          </p:nvSpPr>
          <p:spPr>
            <a:xfrm>
              <a:off x="409575" y="46990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4" name="正方形/長方形 113"/>
            <p:cNvSpPr/>
            <p:nvPr/>
          </p:nvSpPr>
          <p:spPr>
            <a:xfrm>
              <a:off x="409575" y="48514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5" name="正方形/長方形 114"/>
            <p:cNvSpPr/>
            <p:nvPr/>
          </p:nvSpPr>
          <p:spPr>
            <a:xfrm>
              <a:off x="409575" y="4991100"/>
              <a:ext cx="1173163" cy="149225"/>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6" name="正方形/長方形 115"/>
            <p:cNvSpPr/>
            <p:nvPr/>
          </p:nvSpPr>
          <p:spPr>
            <a:xfrm>
              <a:off x="409575" y="5143500"/>
              <a:ext cx="1173163" cy="149225"/>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7" name="正方形/長方形 116"/>
            <p:cNvSpPr/>
            <p:nvPr/>
          </p:nvSpPr>
          <p:spPr>
            <a:xfrm>
              <a:off x="409575" y="53086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8" name="正方形/長方形 117"/>
            <p:cNvSpPr/>
            <p:nvPr/>
          </p:nvSpPr>
          <p:spPr>
            <a:xfrm>
              <a:off x="409575" y="5461000"/>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10295" name="Text Box 51"/>
          <p:cNvSpPr txBox="1">
            <a:spLocks noChangeArrowheads="1"/>
          </p:cNvSpPr>
          <p:nvPr/>
        </p:nvSpPr>
        <p:spPr bwMode="auto">
          <a:xfrm>
            <a:off x="774648" y="5729319"/>
            <a:ext cx="962025" cy="307975"/>
          </a:xfrm>
          <a:prstGeom prst="rect">
            <a:avLst/>
          </a:prstGeom>
          <a:noFill/>
          <a:ln w="9525">
            <a:noFill/>
            <a:miter lim="800000"/>
            <a:headEnd/>
            <a:tailEnd/>
          </a:ln>
        </p:spPr>
        <p:txBody>
          <a:bodyPr>
            <a:spAutoFit/>
          </a:bodyPr>
          <a:lstStyle/>
          <a:p>
            <a:pPr algn="ctr"/>
            <a:r>
              <a:rPr lang="en-US" altLang="ja-JP" sz="1400">
                <a:latin typeface="Calibri" pitchFamily="34" charset="0"/>
              </a:rPr>
              <a:t>Detectors</a:t>
            </a:r>
          </a:p>
        </p:txBody>
      </p:sp>
      <p:cxnSp>
        <p:nvCxnSpPr>
          <p:cNvPr id="121" name="直線コネクタ 120"/>
          <p:cNvCxnSpPr>
            <a:stCxn id="111" idx="3"/>
          </p:cNvCxnSpPr>
          <p:nvPr/>
        </p:nvCxnSpPr>
        <p:spPr>
          <a:xfrm>
            <a:off x="1473142" y="4469607"/>
            <a:ext cx="611203" cy="42068"/>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a:stCxn id="118" idx="3"/>
            <a:endCxn id="90" idx="1"/>
          </p:cNvCxnSpPr>
          <p:nvPr/>
        </p:nvCxnSpPr>
        <p:spPr>
          <a:xfrm flipV="1">
            <a:off x="1473142" y="5461794"/>
            <a:ext cx="611218" cy="74613"/>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grpSp>
        <p:nvGrpSpPr>
          <p:cNvPr id="10" name="グループ化 109"/>
          <p:cNvGrpSpPr/>
          <p:nvPr/>
        </p:nvGrpSpPr>
        <p:grpSpPr>
          <a:xfrm>
            <a:off x="4060818" y="2297099"/>
            <a:ext cx="942561" cy="799839"/>
            <a:chOff x="4056063" y="2682875"/>
            <a:chExt cx="633412" cy="432419"/>
          </a:xfrm>
          <a:effectLst>
            <a:outerShdw blurRad="50800" dist="38100" dir="5400000" algn="t" rotWithShape="0">
              <a:prstClr val="black">
                <a:alpha val="40000"/>
              </a:prstClr>
            </a:outerShdw>
          </a:effectLst>
        </p:grpSpPr>
        <p:sp>
          <p:nvSpPr>
            <p:cNvPr id="64" name="Oval 47"/>
            <p:cNvSpPr>
              <a:spLocks noChangeArrowheads="1"/>
            </p:cNvSpPr>
            <p:nvPr/>
          </p:nvSpPr>
          <p:spPr bwMode="auto">
            <a:xfrm>
              <a:off x="4316413" y="3018457"/>
              <a:ext cx="117475" cy="96837"/>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65" name="Rectangle 49"/>
            <p:cNvSpPr>
              <a:spLocks noChangeArrowheads="1"/>
            </p:cNvSpPr>
            <p:nvPr/>
          </p:nvSpPr>
          <p:spPr bwMode="auto">
            <a:xfrm>
              <a:off x="4056063" y="2682875"/>
              <a:ext cx="633412" cy="395288"/>
            </a:xfrm>
            <a:prstGeom prst="rect">
              <a:avLst/>
            </a:prstGeom>
            <a:solidFill>
              <a:srgbClr val="00FF99"/>
            </a:solidFill>
            <a:ln w="9525">
              <a:solidFill>
                <a:schemeClr val="tx1"/>
              </a:solidFill>
              <a:miter lim="800000"/>
              <a:headEnd/>
              <a:tailEnd/>
            </a:ln>
            <a:effectLst/>
          </p:spPr>
          <p:txBody>
            <a:bodyPr wrap="none" anchor="ctr"/>
            <a:lstStyle/>
            <a:p>
              <a:pPr algn="ctr" fontAlgn="auto">
                <a:spcBef>
                  <a:spcPts val="0"/>
                </a:spcBef>
                <a:spcAft>
                  <a:spcPts val="0"/>
                </a:spcAft>
                <a:defRPr/>
              </a:pPr>
              <a:r>
                <a:rPr lang="en-US" altLang="ja-JP" sz="1400" dirty="0" err="1">
                  <a:latin typeface="+mn-lt"/>
                  <a:ea typeface="+mn-ea"/>
                </a:rPr>
                <a:t>Daq</a:t>
              </a:r>
              <a:endParaRPr lang="en-US" altLang="ja-JP" sz="1400" dirty="0">
                <a:latin typeface="+mn-lt"/>
                <a:ea typeface="+mn-ea"/>
              </a:endParaRPr>
            </a:p>
            <a:p>
              <a:pPr algn="ctr" fontAlgn="auto">
                <a:spcBef>
                  <a:spcPts val="0"/>
                </a:spcBef>
                <a:spcAft>
                  <a:spcPts val="0"/>
                </a:spcAft>
                <a:defRPr/>
              </a:pPr>
              <a:r>
                <a:rPr lang="en-US" altLang="ja-JP" sz="1400" dirty="0">
                  <a:latin typeface="+mn-lt"/>
                  <a:ea typeface="+mn-ea"/>
                </a:rPr>
                <a:t>Operator</a:t>
              </a:r>
              <a:endParaRPr lang="ja-JP" altLang="en-US" sz="1400" dirty="0">
                <a:latin typeface="+mn-lt"/>
                <a:ea typeface="+mn-ea"/>
              </a:endParaRPr>
            </a:p>
          </p:txBody>
        </p:sp>
      </p:grpSp>
      <p:cxnSp>
        <p:nvCxnSpPr>
          <p:cNvPr id="57" name="AutoShape 36"/>
          <p:cNvCxnSpPr>
            <a:cxnSpLocks noChangeShapeType="1"/>
            <a:stCxn id="64" idx="4"/>
            <a:endCxn id="103" idx="0"/>
          </p:cNvCxnSpPr>
          <p:nvPr/>
        </p:nvCxnSpPr>
        <p:spPr bwMode="auto">
          <a:xfrm rot="16200000" flipH="1">
            <a:off x="3853469" y="3779109"/>
            <a:ext cx="1938636" cy="574289"/>
          </a:xfrm>
          <a:prstGeom prst="straightConnector1">
            <a:avLst/>
          </a:prstGeom>
          <a:noFill/>
          <a:ln w="12700">
            <a:solidFill>
              <a:srgbClr val="00B0F0"/>
            </a:solidFill>
            <a:prstDash val="sysDash"/>
            <a:round/>
            <a:headEnd/>
            <a:tailEnd/>
          </a:ln>
          <a:effectLst>
            <a:outerShdw blurRad="50800" dist="50800" dir="5400000" algn="ctr" rotWithShape="0">
              <a:schemeClr val="bg1">
                <a:lumMod val="75000"/>
              </a:schemeClr>
            </a:outerShdw>
          </a:effectLst>
        </p:spPr>
      </p:cxnSp>
      <p:sp>
        <p:nvSpPr>
          <p:cNvPr id="110" name="スライド番号プレースホルダ 109"/>
          <p:cNvSpPr>
            <a:spLocks noGrp="1"/>
          </p:cNvSpPr>
          <p:nvPr>
            <p:ph type="sldNum" sz="quarter" idx="12"/>
          </p:nvPr>
        </p:nvSpPr>
        <p:spPr/>
        <p:txBody>
          <a:bodyPr/>
          <a:lstStyle/>
          <a:p>
            <a:fld id="{41F0C43D-B15F-4CB8-8E2B-278CE20CAA84}" type="slidenum">
              <a:rPr kumimoji="1" lang="ja-JP" altLang="en-US" smtClean="0"/>
              <a:pPr/>
              <a:t>5</a:t>
            </a:fld>
            <a:endParaRPr kumimoji="1" lang="ja-JP" altLang="en-US"/>
          </a:p>
        </p:txBody>
      </p:sp>
      <p:sp>
        <p:nvSpPr>
          <p:cNvPr id="119" name="フッター プレースホルダ 118"/>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120" name="日付プレースホルダ 119"/>
          <p:cNvSpPr>
            <a:spLocks noGrp="1"/>
          </p:cNvSpPr>
          <p:nvPr>
            <p:ph type="dt" sz="half" idx="10"/>
          </p:nvPr>
        </p:nvSpPr>
        <p:spPr/>
        <p:txBody>
          <a:bodyPr/>
          <a:lstStyle/>
          <a:p>
            <a:r>
              <a:rPr kumimoji="1" lang="en-US" altLang="ja-JP" smtClean="0"/>
              <a:t>2011-08-04</a:t>
            </a:r>
            <a:endParaRPr kumimoji="1" lang="ja-JP" alt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7"/>
                                        </p:tgtEl>
                                        <p:attrNameLst>
                                          <p:attrName>style.visibility</p:attrName>
                                        </p:attrNameLst>
                                      </p:cBhvr>
                                      <p:to>
                                        <p:strVal val="visible"/>
                                      </p:to>
                                    </p:set>
                                    <p:animEffect transition="in" filter="fade">
                                      <p:cBhvr>
                                        <p:cTn id="7" dur="2000"/>
                                        <p:tgtEl>
                                          <p:spTgt spid="10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5"/>
                                        </p:tgtEl>
                                        <p:attrNameLst>
                                          <p:attrName>style.visibility</p:attrName>
                                        </p:attrNameLst>
                                      </p:cBhvr>
                                      <p:to>
                                        <p:strVal val="visible"/>
                                      </p:to>
                                    </p:set>
                                    <p:animEffect transition="in" filter="fade">
                                      <p:cBhvr>
                                        <p:cTn id="12" dur="2000"/>
                                        <p:tgtEl>
                                          <p:spTgt spid="55"/>
                                        </p:tgtEl>
                                      </p:cBhvr>
                                    </p:animEffect>
                                  </p:childTnLst>
                                </p:cTn>
                              </p:par>
                              <p:par>
                                <p:cTn id="13" presetID="10" presetClass="entr" presetSubtype="0" fill="hold" nodeType="withEffect">
                                  <p:stCondLst>
                                    <p:cond delay="0"/>
                                  </p:stCondLst>
                                  <p:childTnLst>
                                    <p:set>
                                      <p:cBhvr>
                                        <p:cTn id="14" dur="1" fill="hold">
                                          <p:stCondLst>
                                            <p:cond delay="0"/>
                                          </p:stCondLst>
                                        </p:cTn>
                                        <p:tgtEl>
                                          <p:spTgt spid="56"/>
                                        </p:tgtEl>
                                        <p:attrNameLst>
                                          <p:attrName>style.visibility</p:attrName>
                                        </p:attrNameLst>
                                      </p:cBhvr>
                                      <p:to>
                                        <p:strVal val="visible"/>
                                      </p:to>
                                    </p:set>
                                    <p:animEffect transition="in" filter="fade">
                                      <p:cBhvr>
                                        <p:cTn id="15" dur="2000"/>
                                        <p:tgtEl>
                                          <p:spTgt spid="56"/>
                                        </p:tgtEl>
                                      </p:cBhvr>
                                    </p:animEffect>
                                  </p:childTnLst>
                                </p:cTn>
                              </p:par>
                              <p:par>
                                <p:cTn id="16" presetID="10" presetClass="entr" presetSubtype="0" fill="hold" nodeType="withEffect">
                                  <p:stCondLst>
                                    <p:cond delay="0"/>
                                  </p:stCondLst>
                                  <p:childTnLst>
                                    <p:set>
                                      <p:cBhvr>
                                        <p:cTn id="17" dur="1" fill="hold">
                                          <p:stCondLst>
                                            <p:cond delay="0"/>
                                          </p:stCondLst>
                                        </p:cTn>
                                        <p:tgtEl>
                                          <p:spTgt spid="57"/>
                                        </p:tgtEl>
                                        <p:attrNameLst>
                                          <p:attrName>style.visibility</p:attrName>
                                        </p:attrNameLst>
                                      </p:cBhvr>
                                      <p:to>
                                        <p:strVal val="visible"/>
                                      </p:to>
                                    </p:set>
                                    <p:animEffect transition="in" filter="fade">
                                      <p:cBhvr>
                                        <p:cTn id="18" dur="2000"/>
                                        <p:tgtEl>
                                          <p:spTgt spid="57"/>
                                        </p:tgtEl>
                                      </p:cBhvr>
                                    </p:animEffect>
                                  </p:childTnLst>
                                </p:cTn>
                              </p:par>
                              <p:par>
                                <p:cTn id="19" presetID="10" presetClass="entr" presetSubtype="0" fill="hold" nodeType="withEffect">
                                  <p:stCondLst>
                                    <p:cond delay="0"/>
                                  </p:stCondLst>
                                  <p:childTnLst>
                                    <p:set>
                                      <p:cBhvr>
                                        <p:cTn id="20" dur="1" fill="hold">
                                          <p:stCondLst>
                                            <p:cond delay="0"/>
                                          </p:stCondLst>
                                        </p:cTn>
                                        <p:tgtEl>
                                          <p:spTgt spid="58"/>
                                        </p:tgtEl>
                                        <p:attrNameLst>
                                          <p:attrName>style.visibility</p:attrName>
                                        </p:attrNameLst>
                                      </p:cBhvr>
                                      <p:to>
                                        <p:strVal val="visible"/>
                                      </p:to>
                                    </p:set>
                                    <p:animEffect transition="in" filter="fade">
                                      <p:cBhvr>
                                        <p:cTn id="21" dur="2000"/>
                                        <p:tgtEl>
                                          <p:spTgt spid="5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67"/>
                                        </p:tgtEl>
                                        <p:attrNameLst>
                                          <p:attrName>style.visibility</p:attrName>
                                        </p:attrNameLst>
                                      </p:cBhvr>
                                      <p:to>
                                        <p:strVal val="visible"/>
                                      </p:to>
                                    </p:set>
                                    <p:animEffect transition="in" filter="fade">
                                      <p:cBhvr>
                                        <p:cTn id="26" dur="2000"/>
                                        <p:tgtEl>
                                          <p:spTgt spid="67"/>
                                        </p:tgtEl>
                                      </p:cBhvr>
                                    </p:animEffect>
                                  </p:childTnLst>
                                </p:cTn>
                              </p:par>
                              <p:par>
                                <p:cTn id="27" presetID="10" presetClass="entr" presetSubtype="0" fill="hold" nodeType="withEffect">
                                  <p:stCondLst>
                                    <p:cond delay="0"/>
                                  </p:stCondLst>
                                  <p:childTnLst>
                                    <p:set>
                                      <p:cBhvr>
                                        <p:cTn id="28" dur="1" fill="hold">
                                          <p:stCondLst>
                                            <p:cond delay="0"/>
                                          </p:stCondLst>
                                        </p:cTn>
                                        <p:tgtEl>
                                          <p:spTgt spid="79"/>
                                        </p:tgtEl>
                                        <p:attrNameLst>
                                          <p:attrName>style.visibility</p:attrName>
                                        </p:attrNameLst>
                                      </p:cBhvr>
                                      <p:to>
                                        <p:strVal val="visible"/>
                                      </p:to>
                                    </p:set>
                                    <p:animEffect transition="in" filter="fade">
                                      <p:cBhvr>
                                        <p:cTn id="29" dur="2000"/>
                                        <p:tgtEl>
                                          <p:spTgt spid="79"/>
                                        </p:tgtEl>
                                      </p:cBhvr>
                                    </p:animEffect>
                                  </p:childTnLst>
                                </p:cTn>
                              </p:par>
                              <p:par>
                                <p:cTn id="30" presetID="10" presetClass="entr" presetSubtype="0" fill="hold" nodeType="withEffect">
                                  <p:stCondLst>
                                    <p:cond delay="0"/>
                                  </p:stCondLst>
                                  <p:childTnLst>
                                    <p:set>
                                      <p:cBhvr>
                                        <p:cTn id="31" dur="1" fill="hold">
                                          <p:stCondLst>
                                            <p:cond delay="0"/>
                                          </p:stCondLst>
                                        </p:cTn>
                                        <p:tgtEl>
                                          <p:spTgt spid="59"/>
                                        </p:tgtEl>
                                        <p:attrNameLst>
                                          <p:attrName>style.visibility</p:attrName>
                                        </p:attrNameLst>
                                      </p:cBhvr>
                                      <p:to>
                                        <p:strVal val="visible"/>
                                      </p:to>
                                    </p:set>
                                    <p:animEffect transition="in" filter="fade">
                                      <p:cBhvr>
                                        <p:cTn id="32" dur="2000"/>
                                        <p:tgtEl>
                                          <p:spTgt spid="59"/>
                                        </p:tgtEl>
                                      </p:cBhvr>
                                    </p:animEffect>
                                  </p:childTnLst>
                                </p:cTn>
                              </p:par>
                              <p:par>
                                <p:cTn id="33" presetID="10" presetClass="entr" presetSubtype="0" fill="hold" nodeType="withEffect">
                                  <p:stCondLst>
                                    <p:cond delay="0"/>
                                  </p:stCondLst>
                                  <p:childTnLst>
                                    <p:set>
                                      <p:cBhvr>
                                        <p:cTn id="34" dur="1" fill="hold">
                                          <p:stCondLst>
                                            <p:cond delay="0"/>
                                          </p:stCondLst>
                                        </p:cTn>
                                        <p:tgtEl>
                                          <p:spTgt spid="60"/>
                                        </p:tgtEl>
                                        <p:attrNameLst>
                                          <p:attrName>style.visibility</p:attrName>
                                        </p:attrNameLst>
                                      </p:cBhvr>
                                      <p:to>
                                        <p:strVal val="visible"/>
                                      </p:to>
                                    </p:set>
                                    <p:animEffect transition="in" filter="fade">
                                      <p:cBhvr>
                                        <p:cTn id="35" dur="2000"/>
                                        <p:tgtEl>
                                          <p:spTgt spid="60"/>
                                        </p:tgtEl>
                                      </p:cBhvr>
                                    </p:animEffect>
                                  </p:childTnLst>
                                </p:cTn>
                              </p:par>
                              <p:par>
                                <p:cTn id="36" presetID="10" presetClass="entr" presetSubtype="0" fill="hold" nodeType="withEffect">
                                  <p:stCondLst>
                                    <p:cond delay="0"/>
                                  </p:stCondLst>
                                  <p:childTnLst>
                                    <p:set>
                                      <p:cBhvr>
                                        <p:cTn id="37" dur="1" fill="hold">
                                          <p:stCondLst>
                                            <p:cond delay="0"/>
                                          </p:stCondLst>
                                        </p:cTn>
                                        <p:tgtEl>
                                          <p:spTgt spid="61"/>
                                        </p:tgtEl>
                                        <p:attrNameLst>
                                          <p:attrName>style.visibility</p:attrName>
                                        </p:attrNameLst>
                                      </p:cBhvr>
                                      <p:to>
                                        <p:strVal val="visible"/>
                                      </p:to>
                                    </p:set>
                                    <p:animEffect transition="in" filter="fade">
                                      <p:cBhvr>
                                        <p:cTn id="38" dur="20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スライド番号プレースホルダ 3"/>
          <p:cNvSpPr>
            <a:spLocks noGrp="1"/>
          </p:cNvSpPr>
          <p:nvPr>
            <p:ph type="sldNum" sz="quarter" idx="12"/>
          </p:nvPr>
        </p:nvSpPr>
        <p:spPr>
          <a:xfrm>
            <a:off x="6572264" y="6357958"/>
            <a:ext cx="2133600" cy="365125"/>
          </a:xfrm>
        </p:spPr>
        <p:txBody>
          <a:bodyPr/>
          <a:lstStyle/>
          <a:p>
            <a:fld id="{CF954564-7A06-41B3-A4E7-AA9D4BFD0F29}" type="slidenum">
              <a:rPr lang="en-US" altLang="ja-JP"/>
              <a:pPr/>
              <a:t>6</a:t>
            </a:fld>
            <a:endParaRPr lang="en-US" altLang="ja-JP"/>
          </a:p>
        </p:txBody>
      </p:sp>
      <p:sp>
        <p:nvSpPr>
          <p:cNvPr id="21506" name="タイトル 1"/>
          <p:cNvSpPr>
            <a:spLocks noGrp="1"/>
          </p:cNvSpPr>
          <p:nvPr>
            <p:ph type="title" idx="4294967295"/>
          </p:nvPr>
        </p:nvSpPr>
        <p:spPr>
          <a:xfrm>
            <a:off x="468313" y="0"/>
            <a:ext cx="8229600" cy="984250"/>
          </a:xfrm>
        </p:spPr>
        <p:txBody>
          <a:bodyPr>
            <a:normAutofit/>
          </a:bodyPr>
          <a:lstStyle/>
          <a:p>
            <a:r>
              <a:rPr lang="en-US" altLang="ja-JP" smtClean="0"/>
              <a:t>DAQ</a:t>
            </a:r>
            <a:r>
              <a:rPr lang="ja-JP" altLang="en-US" smtClean="0"/>
              <a:t>コンポーネント</a:t>
            </a:r>
            <a:endParaRPr lang="en-US" altLang="ja-JP"/>
          </a:p>
        </p:txBody>
      </p:sp>
      <p:sp>
        <p:nvSpPr>
          <p:cNvPr id="42" name="正方形/長方形 41"/>
          <p:cNvSpPr/>
          <p:nvPr/>
        </p:nvSpPr>
        <p:spPr>
          <a:xfrm>
            <a:off x="214282" y="2428868"/>
            <a:ext cx="8559889" cy="34385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363538" indent="-269875">
              <a:defRPr/>
            </a:pPr>
            <a:endParaRPr lang="en-US" altLang="ja-JP" sz="2000" dirty="0">
              <a:solidFill>
                <a:schemeClr val="tx1"/>
              </a:solidFill>
            </a:endParaRPr>
          </a:p>
          <a:p>
            <a:pPr marL="363538" indent="-269875">
              <a:defRPr/>
            </a:pPr>
            <a:endParaRPr lang="en-US" altLang="ja-JP" sz="2000" dirty="0">
              <a:solidFill>
                <a:schemeClr val="tx1"/>
              </a:solidFill>
            </a:endParaRPr>
          </a:p>
          <a:p>
            <a:pPr marL="363538" indent="-269875">
              <a:buFont typeface="Wingdings" pitchFamily="2" charset="2"/>
              <a:buChar char="n"/>
              <a:defRPr/>
            </a:pPr>
            <a:r>
              <a:rPr lang="en-US" altLang="ja-JP" sz="2000" smtClean="0">
                <a:solidFill>
                  <a:schemeClr val="tx1"/>
                </a:solidFill>
              </a:rPr>
              <a:t>DAQ</a:t>
            </a:r>
            <a:r>
              <a:rPr lang="ja-JP" altLang="en-US" sz="2000" dirty="0">
                <a:solidFill>
                  <a:schemeClr val="tx1"/>
                </a:solidFill>
              </a:rPr>
              <a:t>コンポーネントを組み合わせて</a:t>
            </a:r>
            <a:r>
              <a:rPr lang="en-US" altLang="ja-JP" sz="2000" dirty="0">
                <a:solidFill>
                  <a:schemeClr val="tx1"/>
                </a:solidFill>
              </a:rPr>
              <a:t>DAQ</a:t>
            </a:r>
            <a:r>
              <a:rPr lang="ja-JP" altLang="en-US" sz="2000" dirty="0">
                <a:solidFill>
                  <a:schemeClr val="tx1"/>
                </a:solidFill>
              </a:rPr>
              <a:t>システムを</a:t>
            </a:r>
            <a:r>
              <a:rPr lang="ja-JP" altLang="en-US" sz="2000">
                <a:solidFill>
                  <a:schemeClr val="tx1"/>
                </a:solidFill>
              </a:rPr>
              <a:t>構築</a:t>
            </a:r>
            <a:r>
              <a:rPr lang="ja-JP" altLang="en-US" sz="2000" smtClean="0">
                <a:solidFill>
                  <a:schemeClr val="tx1"/>
                </a:solidFill>
              </a:rPr>
              <a:t>する</a:t>
            </a:r>
            <a:endParaRPr lang="en-US" altLang="ja-JP" sz="2000" smtClean="0">
              <a:solidFill>
                <a:schemeClr val="tx1"/>
              </a:solidFill>
            </a:endParaRPr>
          </a:p>
          <a:p>
            <a:pPr marL="363538" indent="-269875">
              <a:buFont typeface="Wingdings" pitchFamily="2" charset="2"/>
              <a:buChar char="n"/>
              <a:defRPr/>
            </a:pPr>
            <a:r>
              <a:rPr lang="ja-JP" altLang="en-US" sz="2000" smtClean="0">
                <a:solidFill>
                  <a:schemeClr val="tx1"/>
                </a:solidFill>
              </a:rPr>
              <a:t>データ転送機能、ランコントロール、システムコンフィギュレーション機能は</a:t>
            </a:r>
            <a:r>
              <a:rPr lang="en-US" altLang="ja-JP" sz="2000" smtClean="0">
                <a:solidFill>
                  <a:schemeClr val="tx1"/>
                </a:solidFill>
              </a:rPr>
              <a:t>DAQ-Middleware</a:t>
            </a:r>
            <a:r>
              <a:rPr lang="ja-JP" altLang="en-US" sz="2000" smtClean="0">
                <a:solidFill>
                  <a:schemeClr val="tx1"/>
                </a:solidFill>
              </a:rPr>
              <a:t>で実装済み。</a:t>
            </a:r>
            <a:endParaRPr lang="en-US" altLang="ja-JP" sz="2000" smtClean="0">
              <a:solidFill>
                <a:schemeClr val="tx1"/>
              </a:solidFill>
            </a:endParaRPr>
          </a:p>
          <a:p>
            <a:pPr marL="820738" lvl="1" indent="-269875">
              <a:buFont typeface="Wingdings" pitchFamily="2" charset="2"/>
              <a:buChar char="n"/>
              <a:defRPr/>
            </a:pPr>
            <a:r>
              <a:rPr lang="ja-JP" altLang="en-US" sz="2000" smtClean="0">
                <a:solidFill>
                  <a:schemeClr val="tx1"/>
                </a:solidFill>
              </a:rPr>
              <a:t>データを下流に送るには</a:t>
            </a:r>
            <a:r>
              <a:rPr lang="en-US" altLang="ja-JP" sz="2000" smtClean="0">
                <a:solidFill>
                  <a:schemeClr val="tx1"/>
                </a:solidFill>
              </a:rPr>
              <a:t>OutPort</a:t>
            </a:r>
            <a:r>
              <a:rPr lang="ja-JP" altLang="en-US" sz="2000" smtClean="0">
                <a:solidFill>
                  <a:schemeClr val="tx1"/>
                </a:solidFill>
              </a:rPr>
              <a:t>に書く。</a:t>
            </a:r>
            <a:endParaRPr lang="en-US" altLang="ja-JP" sz="2000" smtClean="0">
              <a:solidFill>
                <a:schemeClr val="tx1"/>
              </a:solidFill>
            </a:endParaRPr>
          </a:p>
          <a:p>
            <a:pPr marL="820738" lvl="1" indent="-269875">
              <a:buFont typeface="Wingdings" pitchFamily="2" charset="2"/>
              <a:buChar char="n"/>
              <a:defRPr/>
            </a:pPr>
            <a:r>
              <a:rPr lang="ja-JP" altLang="en-US" sz="2000" smtClean="0">
                <a:solidFill>
                  <a:schemeClr val="tx1"/>
                </a:solidFill>
              </a:rPr>
              <a:t>上流からのデータを読むには</a:t>
            </a:r>
            <a:r>
              <a:rPr lang="en-US" altLang="ja-JP" sz="2000" smtClean="0">
                <a:solidFill>
                  <a:schemeClr val="tx1"/>
                </a:solidFill>
              </a:rPr>
              <a:t>InPort</a:t>
            </a:r>
            <a:r>
              <a:rPr lang="ja-JP" altLang="en-US" sz="2000" smtClean="0">
                <a:solidFill>
                  <a:schemeClr val="tx1"/>
                </a:solidFill>
              </a:rPr>
              <a:t>を読む。</a:t>
            </a:r>
            <a:endParaRPr lang="en-US" altLang="ja-JP" sz="2000" smtClean="0">
              <a:solidFill>
                <a:schemeClr val="tx1"/>
              </a:solidFill>
            </a:endParaRPr>
          </a:p>
          <a:p>
            <a:pPr marL="363538" indent="-269875">
              <a:buFont typeface="Wingdings" pitchFamily="2" charset="2"/>
              <a:buChar char="n"/>
              <a:defRPr/>
            </a:pPr>
            <a:r>
              <a:rPr lang="ja-JP" altLang="en-US" sz="2000" smtClean="0">
                <a:solidFill>
                  <a:schemeClr val="tx1"/>
                </a:solidFill>
              </a:rPr>
              <a:t>ユーザーはコアロジックを実装することで新しいコンポーネントを作成できる。</a:t>
            </a:r>
            <a:endParaRPr lang="en-US" altLang="ja-JP" sz="2000" smtClean="0">
              <a:solidFill>
                <a:schemeClr val="tx1"/>
              </a:solidFill>
            </a:endParaRPr>
          </a:p>
          <a:p>
            <a:pPr marL="363538" indent="-269875">
              <a:defRPr/>
            </a:pPr>
            <a:r>
              <a:rPr lang="en-US" altLang="ja-JP" sz="2000" smtClean="0">
                <a:solidFill>
                  <a:schemeClr val="tx1"/>
                </a:solidFill>
              </a:rPr>
              <a:t>	</a:t>
            </a:r>
            <a:r>
              <a:rPr lang="ja-JP" altLang="en-US" sz="2000" smtClean="0">
                <a:solidFill>
                  <a:schemeClr val="tx1"/>
                </a:solidFill>
              </a:rPr>
              <a:t>コアロジックの例：</a:t>
            </a:r>
            <a:endParaRPr lang="en-US" altLang="ja-JP" sz="2000" smtClean="0">
              <a:solidFill>
                <a:schemeClr val="tx1"/>
              </a:solidFill>
            </a:endParaRPr>
          </a:p>
          <a:p>
            <a:pPr marL="820738" lvl="1" indent="-269875">
              <a:buFont typeface="Wingdings" pitchFamily="2" charset="2"/>
              <a:buChar char="n"/>
              <a:defRPr/>
            </a:pPr>
            <a:r>
              <a:rPr lang="ja-JP" altLang="en-US" sz="2000" smtClean="0">
                <a:solidFill>
                  <a:schemeClr val="tx1"/>
                </a:solidFill>
              </a:rPr>
              <a:t>リードアウトモジュールからのデータの読み取りロジック</a:t>
            </a:r>
            <a:endParaRPr lang="en-US" altLang="ja-JP" sz="2000" smtClean="0">
              <a:solidFill>
                <a:schemeClr val="tx1"/>
              </a:solidFill>
            </a:endParaRPr>
          </a:p>
          <a:p>
            <a:pPr marL="820738" lvl="1" indent="-269875">
              <a:buFont typeface="Wingdings" pitchFamily="2" charset="2"/>
              <a:buChar char="n"/>
              <a:defRPr/>
            </a:pPr>
            <a:r>
              <a:rPr lang="ja-JP" altLang="en-US" sz="2000" smtClean="0">
                <a:solidFill>
                  <a:schemeClr val="tx1"/>
                </a:solidFill>
              </a:rPr>
              <a:t>ヒストグラムの作成ロジック</a:t>
            </a:r>
            <a:endParaRPr lang="en-US" altLang="ja-JP" sz="2000" dirty="0">
              <a:solidFill>
                <a:schemeClr val="tx1"/>
              </a:solidFill>
            </a:endParaRPr>
          </a:p>
          <a:p>
            <a:pPr marL="363538" indent="-269875">
              <a:defRPr/>
            </a:pPr>
            <a:endParaRPr lang="en-US" altLang="ja-JP" sz="2000" dirty="0">
              <a:solidFill>
                <a:schemeClr val="tx1"/>
              </a:solidFill>
            </a:endParaRPr>
          </a:p>
          <a:p>
            <a:pPr>
              <a:defRPr/>
            </a:pPr>
            <a:endParaRPr lang="ja-JP" altLang="en-US" dirty="0">
              <a:solidFill>
                <a:schemeClr val="tx1"/>
              </a:solidFill>
            </a:endParaRPr>
          </a:p>
        </p:txBody>
      </p:sp>
      <p:sp>
        <p:nvSpPr>
          <p:cNvPr id="54" name="フッター プレースホルダ 53"/>
          <p:cNvSpPr>
            <a:spLocks noGrp="1"/>
          </p:cNvSpPr>
          <p:nvPr>
            <p:ph type="ftr" sz="quarter" idx="11"/>
          </p:nvPr>
        </p:nvSpPr>
        <p:spPr>
          <a:xfrm>
            <a:off x="3124200" y="6386558"/>
            <a:ext cx="2895600" cy="365125"/>
          </a:xfrm>
        </p:spPr>
        <p:txBody>
          <a:bodyPr/>
          <a:lstStyle/>
          <a:p>
            <a:r>
              <a:rPr kumimoji="1" lang="en-US" altLang="ja-JP" smtClean="0"/>
              <a:t>DAQ</a:t>
            </a:r>
            <a:r>
              <a:rPr kumimoji="1" lang="ja-JP" altLang="en-US" smtClean="0"/>
              <a:t>ミドルウェアトレーニングコース</a:t>
            </a:r>
            <a:endParaRPr kumimoji="1" lang="ja-JP" altLang="en-US"/>
          </a:p>
        </p:txBody>
      </p:sp>
      <p:grpSp>
        <p:nvGrpSpPr>
          <p:cNvPr id="2" name="グループ化 135"/>
          <p:cNvGrpSpPr/>
          <p:nvPr/>
        </p:nvGrpSpPr>
        <p:grpSpPr>
          <a:xfrm>
            <a:off x="738135" y="898518"/>
            <a:ext cx="7412139" cy="2019300"/>
            <a:chOff x="44388" y="763551"/>
            <a:chExt cx="7412139" cy="2019300"/>
          </a:xfrm>
        </p:grpSpPr>
        <p:grpSp>
          <p:nvGrpSpPr>
            <p:cNvPr id="3" name="グループ化 531"/>
            <p:cNvGrpSpPr>
              <a:grpSpLocks/>
            </p:cNvGrpSpPr>
            <p:nvPr/>
          </p:nvGrpSpPr>
          <p:grpSpPr bwMode="auto">
            <a:xfrm>
              <a:off x="44388" y="763551"/>
              <a:ext cx="4306069" cy="2019300"/>
              <a:chOff x="16186429" y="20020189"/>
              <a:chExt cx="4305089" cy="2018524"/>
            </a:xfrm>
          </p:grpSpPr>
          <p:sp>
            <p:nvSpPr>
              <p:cNvPr id="90" name="Rectangle 2340"/>
              <p:cNvSpPr>
                <a:spLocks noChangeArrowheads="1"/>
              </p:cNvSpPr>
              <p:nvPr/>
            </p:nvSpPr>
            <p:spPr bwMode="auto">
              <a:xfrm>
                <a:off x="17970371"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91" name="Rectangle 2342"/>
              <p:cNvSpPr>
                <a:spLocks noChangeArrowheads="1"/>
              </p:cNvSpPr>
              <p:nvPr/>
            </p:nvSpPr>
            <p:spPr bwMode="auto">
              <a:xfrm>
                <a:off x="16979998"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92" name="Oval 2343"/>
              <p:cNvSpPr>
                <a:spLocks noChangeArrowheads="1"/>
              </p:cNvSpPr>
              <p:nvPr/>
            </p:nvSpPr>
            <p:spPr bwMode="auto">
              <a:xfrm>
                <a:off x="17460901" y="20382000"/>
                <a:ext cx="307905" cy="217403"/>
              </a:xfrm>
              <a:prstGeom prst="ellipse">
                <a:avLst/>
              </a:prstGeom>
              <a:solidFill>
                <a:srgbClr val="FFFF99"/>
              </a:solidFill>
              <a:ln w="9525">
                <a:solidFill>
                  <a:schemeClr val="tx1"/>
                </a:solidFill>
                <a:round/>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93" name="Rectangle 2344"/>
              <p:cNvSpPr>
                <a:spLocks noChangeArrowheads="1"/>
              </p:cNvSpPr>
              <p:nvPr/>
            </p:nvSpPr>
            <p:spPr bwMode="auto">
              <a:xfrm>
                <a:off x="17116492" y="20510537"/>
                <a:ext cx="952282" cy="1047347"/>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94" name="Oval 2345"/>
              <p:cNvSpPr>
                <a:spLocks noChangeArrowheads="1"/>
              </p:cNvSpPr>
              <p:nvPr/>
            </p:nvSpPr>
            <p:spPr bwMode="auto">
              <a:xfrm>
                <a:off x="16851642" y="20783777"/>
                <a:ext cx="406400" cy="463550"/>
              </a:xfrm>
              <a:prstGeom prst="ellipse">
                <a:avLst/>
              </a:prstGeom>
              <a:noFill/>
              <a:ln w="12700">
                <a:solidFill>
                  <a:srgbClr val="808080"/>
                </a:solidFill>
                <a:prstDash val="dash"/>
                <a:round/>
                <a:headEnd/>
                <a:tailEnd/>
              </a:ln>
            </p:spPr>
            <p:txBody>
              <a:bodyPr wrap="none" anchor="ctr"/>
              <a:lstStyle/>
              <a:p>
                <a:endParaRPr lang="ja-JP" altLang="ja-JP"/>
              </a:p>
            </p:txBody>
          </p:sp>
          <p:sp>
            <p:nvSpPr>
              <p:cNvPr id="95" name="Text Box 2346"/>
              <p:cNvSpPr txBox="1">
                <a:spLocks noChangeArrowheads="1"/>
              </p:cNvSpPr>
              <p:nvPr/>
            </p:nvSpPr>
            <p:spPr bwMode="auto">
              <a:xfrm>
                <a:off x="16323005" y="21409252"/>
                <a:ext cx="784225" cy="276999"/>
              </a:xfrm>
              <a:prstGeom prst="rect">
                <a:avLst/>
              </a:prstGeom>
              <a:noFill/>
              <a:ln w="9525">
                <a:noFill/>
                <a:miter lim="800000"/>
                <a:headEnd/>
                <a:tailEnd/>
              </a:ln>
            </p:spPr>
            <p:txBody>
              <a:bodyPr>
                <a:spAutoFit/>
              </a:bodyPr>
              <a:lstStyle/>
              <a:p>
                <a:r>
                  <a:rPr lang="en-US" altLang="ja-JP" sz="1200"/>
                  <a:t>InPort</a:t>
                </a:r>
              </a:p>
            </p:txBody>
          </p:sp>
          <p:cxnSp>
            <p:nvCxnSpPr>
              <p:cNvPr id="96" name="AutoShape 2347"/>
              <p:cNvCxnSpPr>
                <a:cxnSpLocks noChangeShapeType="1"/>
                <a:stCxn id="95" idx="0"/>
                <a:endCxn id="94" idx="3"/>
              </p:cNvCxnSpPr>
              <p:nvPr/>
            </p:nvCxnSpPr>
            <p:spPr bwMode="auto">
              <a:xfrm rot="5400000" flipH="1" flipV="1">
                <a:off x="16698233" y="21196327"/>
                <a:ext cx="229810" cy="196040"/>
              </a:xfrm>
              <a:prstGeom prst="straightConnector1">
                <a:avLst/>
              </a:prstGeom>
              <a:noFill/>
              <a:ln w="9525">
                <a:solidFill>
                  <a:srgbClr val="808080"/>
                </a:solidFill>
                <a:round/>
                <a:headEnd/>
                <a:tailEnd/>
              </a:ln>
            </p:spPr>
          </p:cxnSp>
          <p:sp>
            <p:nvSpPr>
              <p:cNvPr id="97" name="Oval 2348"/>
              <p:cNvSpPr>
                <a:spLocks noChangeArrowheads="1"/>
              </p:cNvSpPr>
              <p:nvPr/>
            </p:nvSpPr>
            <p:spPr bwMode="auto">
              <a:xfrm>
                <a:off x="17954955" y="20844102"/>
                <a:ext cx="363538" cy="392113"/>
              </a:xfrm>
              <a:prstGeom prst="ellipse">
                <a:avLst/>
              </a:prstGeom>
              <a:noFill/>
              <a:ln w="12700">
                <a:solidFill>
                  <a:srgbClr val="808080"/>
                </a:solidFill>
                <a:prstDash val="dash"/>
                <a:round/>
                <a:headEnd/>
                <a:tailEnd/>
              </a:ln>
            </p:spPr>
            <p:txBody>
              <a:bodyPr wrap="none" anchor="ctr"/>
              <a:lstStyle/>
              <a:p>
                <a:endParaRPr lang="ja-JP" altLang="ja-JP"/>
              </a:p>
            </p:txBody>
          </p:sp>
          <p:sp>
            <p:nvSpPr>
              <p:cNvPr id="98" name="Text Box 2350"/>
              <p:cNvSpPr txBox="1">
                <a:spLocks noChangeArrowheads="1"/>
              </p:cNvSpPr>
              <p:nvPr/>
            </p:nvSpPr>
            <p:spPr bwMode="auto">
              <a:xfrm>
                <a:off x="18115292" y="21380677"/>
                <a:ext cx="745464" cy="276999"/>
              </a:xfrm>
              <a:prstGeom prst="rect">
                <a:avLst/>
              </a:prstGeom>
              <a:noFill/>
              <a:ln w="9525">
                <a:noFill/>
                <a:miter lim="800000"/>
                <a:headEnd/>
                <a:tailEnd/>
              </a:ln>
            </p:spPr>
            <p:txBody>
              <a:bodyPr>
                <a:spAutoFit/>
              </a:bodyPr>
              <a:lstStyle/>
              <a:p>
                <a:r>
                  <a:rPr lang="en-US" altLang="ja-JP" sz="1200"/>
                  <a:t>OutPort</a:t>
                </a:r>
              </a:p>
            </p:txBody>
          </p:sp>
          <p:cxnSp>
            <p:nvCxnSpPr>
              <p:cNvPr id="99" name="AutoShape 2351"/>
              <p:cNvCxnSpPr>
                <a:cxnSpLocks noChangeShapeType="1"/>
                <a:stCxn id="97" idx="5"/>
                <a:endCxn id="98" idx="0"/>
              </p:cNvCxnSpPr>
              <p:nvPr/>
            </p:nvCxnSpPr>
            <p:spPr bwMode="auto">
              <a:xfrm rot="16200000" flipH="1">
                <a:off x="18275696" y="21168349"/>
                <a:ext cx="201886" cy="222770"/>
              </a:xfrm>
              <a:prstGeom prst="straightConnector1">
                <a:avLst/>
              </a:prstGeom>
              <a:noFill/>
              <a:ln w="9525">
                <a:solidFill>
                  <a:srgbClr val="808080"/>
                </a:solidFill>
                <a:round/>
                <a:headEnd/>
                <a:tailEnd/>
              </a:ln>
            </p:spPr>
          </p:cxnSp>
          <p:sp>
            <p:nvSpPr>
              <p:cNvPr id="100" name="Oval 2353"/>
              <p:cNvSpPr>
                <a:spLocks noChangeArrowheads="1"/>
              </p:cNvSpPr>
              <p:nvPr/>
            </p:nvSpPr>
            <p:spPr bwMode="auto">
              <a:xfrm>
                <a:off x="17400917" y="20288477"/>
                <a:ext cx="454025" cy="358775"/>
              </a:xfrm>
              <a:prstGeom prst="ellipse">
                <a:avLst/>
              </a:prstGeom>
              <a:noFill/>
              <a:ln w="12700">
                <a:solidFill>
                  <a:srgbClr val="808080"/>
                </a:solidFill>
                <a:prstDash val="dash"/>
                <a:round/>
                <a:headEnd/>
                <a:tailEnd/>
              </a:ln>
            </p:spPr>
            <p:txBody>
              <a:bodyPr wrap="none" anchor="ctr"/>
              <a:lstStyle/>
              <a:p>
                <a:endParaRPr lang="ja-JP" altLang="ja-JP"/>
              </a:p>
            </p:txBody>
          </p:sp>
          <p:sp>
            <p:nvSpPr>
              <p:cNvPr id="101" name="Text Box 2354"/>
              <p:cNvSpPr txBox="1">
                <a:spLocks noChangeArrowheads="1"/>
              </p:cNvSpPr>
              <p:nvPr/>
            </p:nvSpPr>
            <p:spPr bwMode="auto">
              <a:xfrm>
                <a:off x="16258228" y="20020189"/>
                <a:ext cx="1036776" cy="276999"/>
              </a:xfrm>
              <a:prstGeom prst="rect">
                <a:avLst/>
              </a:prstGeom>
              <a:noFill/>
              <a:ln w="9525">
                <a:noFill/>
                <a:miter lim="800000"/>
                <a:headEnd/>
                <a:tailEnd/>
              </a:ln>
            </p:spPr>
            <p:txBody>
              <a:bodyPr>
                <a:spAutoFit/>
              </a:bodyPr>
              <a:lstStyle/>
              <a:p>
                <a:r>
                  <a:rPr lang="en-US" altLang="ja-JP" sz="1200"/>
                  <a:t>Service Port</a:t>
                </a:r>
              </a:p>
            </p:txBody>
          </p:sp>
          <p:cxnSp>
            <p:nvCxnSpPr>
              <p:cNvPr id="102" name="AutoShape 2355"/>
              <p:cNvCxnSpPr>
                <a:cxnSpLocks noChangeShapeType="1"/>
                <a:stCxn id="101" idx="3"/>
                <a:endCxn id="100" idx="1"/>
              </p:cNvCxnSpPr>
              <p:nvPr/>
            </p:nvCxnSpPr>
            <p:spPr bwMode="auto">
              <a:xfrm>
                <a:off x="17295004" y="20158689"/>
                <a:ext cx="172403" cy="182329"/>
              </a:xfrm>
              <a:prstGeom prst="straightConnector1">
                <a:avLst/>
              </a:prstGeom>
              <a:noFill/>
              <a:ln w="9525">
                <a:solidFill>
                  <a:srgbClr val="808080"/>
                </a:solidFill>
                <a:round/>
                <a:headEnd/>
                <a:tailEnd/>
              </a:ln>
            </p:spPr>
          </p:cxnSp>
          <p:sp>
            <p:nvSpPr>
              <p:cNvPr id="103" name="Text Box 2356"/>
              <p:cNvSpPr txBox="1">
                <a:spLocks noChangeArrowheads="1"/>
              </p:cNvSpPr>
              <p:nvPr/>
            </p:nvSpPr>
            <p:spPr bwMode="auto">
              <a:xfrm>
                <a:off x="16230055" y="20244027"/>
                <a:ext cx="1107996" cy="230832"/>
              </a:xfrm>
              <a:prstGeom prst="rect">
                <a:avLst/>
              </a:prstGeom>
              <a:noFill/>
              <a:ln w="9525">
                <a:noFill/>
                <a:miter lim="800000"/>
                <a:headEnd/>
                <a:tailEnd/>
              </a:ln>
            </p:spPr>
            <p:txBody>
              <a:bodyPr wrap="none">
                <a:spAutoFit/>
              </a:bodyPr>
              <a:lstStyle/>
              <a:p>
                <a:r>
                  <a:rPr lang="en-US" altLang="ja-JP" sz="900"/>
                  <a:t>(command/status)</a:t>
                </a:r>
              </a:p>
            </p:txBody>
          </p:sp>
          <p:sp>
            <p:nvSpPr>
              <p:cNvPr id="104" name="AutoShape 2357"/>
              <p:cNvSpPr>
                <a:spLocks noChangeArrowheads="1"/>
              </p:cNvSpPr>
              <p:nvPr/>
            </p:nvSpPr>
            <p:spPr bwMode="auto">
              <a:xfrm>
                <a:off x="19528942" y="20761249"/>
                <a:ext cx="525342" cy="503044"/>
              </a:xfrm>
              <a:prstGeom prst="flowChartPreparation">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05" name="Text Box 2358"/>
              <p:cNvSpPr txBox="1">
                <a:spLocks noChangeArrowheads="1"/>
              </p:cNvSpPr>
              <p:nvPr/>
            </p:nvSpPr>
            <p:spPr bwMode="auto">
              <a:xfrm>
                <a:off x="19472306" y="21621491"/>
                <a:ext cx="640724" cy="276999"/>
              </a:xfrm>
              <a:prstGeom prst="rect">
                <a:avLst/>
              </a:prstGeom>
              <a:noFill/>
              <a:ln w="9525">
                <a:noFill/>
                <a:miter lim="800000"/>
                <a:headEnd/>
                <a:tailEnd/>
              </a:ln>
            </p:spPr>
            <p:txBody>
              <a:bodyPr>
                <a:spAutoFit/>
              </a:bodyPr>
              <a:lstStyle/>
              <a:p>
                <a:r>
                  <a:rPr lang="en-US" altLang="ja-JP" sz="1200"/>
                  <a:t>Logics  </a:t>
                </a:r>
              </a:p>
            </p:txBody>
          </p:sp>
          <p:cxnSp>
            <p:nvCxnSpPr>
              <p:cNvPr id="106" name="AutoShape 2359"/>
              <p:cNvCxnSpPr>
                <a:cxnSpLocks noChangeShapeType="1"/>
                <a:stCxn id="105" idx="0"/>
                <a:endCxn id="104" idx="2"/>
              </p:cNvCxnSpPr>
              <p:nvPr/>
            </p:nvCxnSpPr>
            <p:spPr bwMode="auto">
              <a:xfrm rot="16200000" flipV="1">
                <a:off x="19613548" y="21442371"/>
                <a:ext cx="357199" cy="1042"/>
              </a:xfrm>
              <a:prstGeom prst="straightConnector1">
                <a:avLst/>
              </a:prstGeom>
              <a:noFill/>
              <a:ln w="9525">
                <a:solidFill>
                  <a:srgbClr val="808080"/>
                </a:solidFill>
                <a:round/>
                <a:headEnd/>
                <a:tailEnd/>
              </a:ln>
            </p:spPr>
          </p:cxnSp>
          <p:sp>
            <p:nvSpPr>
              <p:cNvPr id="107" name="Text Box 2360"/>
              <p:cNvSpPr txBox="1">
                <a:spLocks noChangeArrowheads="1"/>
              </p:cNvSpPr>
              <p:nvPr/>
            </p:nvSpPr>
            <p:spPr bwMode="auto">
              <a:xfrm>
                <a:off x="19163909" y="21777103"/>
                <a:ext cx="1327609" cy="261610"/>
              </a:xfrm>
              <a:prstGeom prst="rect">
                <a:avLst/>
              </a:prstGeom>
              <a:noFill/>
              <a:ln w="9525">
                <a:noFill/>
                <a:miter lim="800000"/>
                <a:headEnd/>
                <a:tailEnd/>
              </a:ln>
            </p:spPr>
            <p:txBody>
              <a:bodyPr wrap="none">
                <a:spAutoFit/>
              </a:bodyPr>
              <a:lstStyle/>
              <a:p>
                <a:r>
                  <a:rPr lang="en-US" altLang="ja-JP" sz="1100"/>
                  <a:t>(for data handling)</a:t>
                </a:r>
              </a:p>
            </p:txBody>
          </p:sp>
          <p:sp>
            <p:nvSpPr>
              <p:cNvPr id="108" name="AutoShape 2416"/>
              <p:cNvSpPr>
                <a:spLocks noChangeArrowheads="1"/>
              </p:cNvSpPr>
              <p:nvPr/>
            </p:nvSpPr>
            <p:spPr bwMode="auto">
              <a:xfrm>
                <a:off x="16698553" y="20902839"/>
                <a:ext cx="695135" cy="260350"/>
              </a:xfrm>
              <a:prstGeom prst="rightArrow">
                <a:avLst>
                  <a:gd name="adj1" fmla="val 30769"/>
                  <a:gd name="adj2" fmla="val 90249"/>
                </a:avLst>
              </a:prstGeom>
              <a:solidFill>
                <a:srgbClr val="FF0000">
                  <a:alpha val="59999"/>
                </a:srgbClr>
              </a:solidFill>
              <a:ln w="3175">
                <a:noFill/>
                <a:miter lim="800000"/>
                <a:headEnd/>
                <a:tailEnd/>
              </a:ln>
            </p:spPr>
            <p:txBody>
              <a:bodyPr wrap="none" anchor="ctr"/>
              <a:lstStyle/>
              <a:p>
                <a:endParaRPr lang="ja-JP" altLang="ja-JP"/>
              </a:p>
            </p:txBody>
          </p:sp>
          <p:sp>
            <p:nvSpPr>
              <p:cNvPr id="109" name="Text Box 2419"/>
              <p:cNvSpPr txBox="1">
                <a:spLocks noChangeArrowheads="1"/>
              </p:cNvSpPr>
              <p:nvPr/>
            </p:nvSpPr>
            <p:spPr bwMode="auto">
              <a:xfrm>
                <a:off x="16186429" y="20867809"/>
                <a:ext cx="562975" cy="307777"/>
              </a:xfrm>
              <a:prstGeom prst="rect">
                <a:avLst/>
              </a:prstGeom>
              <a:noFill/>
              <a:ln w="9525">
                <a:noFill/>
                <a:miter lim="800000"/>
                <a:headEnd/>
                <a:tailEnd/>
              </a:ln>
            </p:spPr>
            <p:txBody>
              <a:bodyPr wrap="none">
                <a:spAutoFit/>
              </a:bodyPr>
              <a:lstStyle/>
              <a:p>
                <a:r>
                  <a:rPr lang="en-US" altLang="ja-JP" sz="1400">
                    <a:solidFill>
                      <a:srgbClr val="FF3300"/>
                    </a:solidFill>
                  </a:rPr>
                  <a:t>Data</a:t>
                </a:r>
                <a:endParaRPr lang="en-US" altLang="ja-JP">
                  <a:solidFill>
                    <a:srgbClr val="FF3300"/>
                  </a:solidFill>
                </a:endParaRPr>
              </a:p>
            </p:txBody>
          </p:sp>
          <p:sp>
            <p:nvSpPr>
              <p:cNvPr id="110" name="AutoShape 2426"/>
              <p:cNvSpPr>
                <a:spLocks noChangeArrowheads="1"/>
              </p:cNvSpPr>
              <p:nvPr/>
            </p:nvSpPr>
            <p:spPr bwMode="auto">
              <a:xfrm>
                <a:off x="17910506" y="20902839"/>
                <a:ext cx="739236" cy="260350"/>
              </a:xfrm>
              <a:prstGeom prst="rightArrow">
                <a:avLst>
                  <a:gd name="adj1" fmla="val 30769"/>
                  <a:gd name="adj2" fmla="val 90243"/>
                </a:avLst>
              </a:prstGeom>
              <a:solidFill>
                <a:srgbClr val="FF0000">
                  <a:alpha val="59999"/>
                </a:srgbClr>
              </a:solidFill>
              <a:ln w="3175">
                <a:noFill/>
                <a:miter lim="800000"/>
                <a:headEnd/>
                <a:tailEnd/>
              </a:ln>
            </p:spPr>
            <p:txBody>
              <a:bodyPr wrap="none" anchor="ctr"/>
              <a:lstStyle/>
              <a:p>
                <a:endParaRPr lang="ja-JP" altLang="ja-JP"/>
              </a:p>
            </p:txBody>
          </p:sp>
        </p:grpSp>
        <p:grpSp>
          <p:nvGrpSpPr>
            <p:cNvPr id="4" name="グループ化 531"/>
            <p:cNvGrpSpPr>
              <a:grpSpLocks/>
            </p:cNvGrpSpPr>
            <p:nvPr/>
          </p:nvGrpSpPr>
          <p:grpSpPr bwMode="auto">
            <a:xfrm>
              <a:off x="4781589" y="763551"/>
              <a:ext cx="2674938" cy="2019300"/>
              <a:chOff x="16186429" y="20020189"/>
              <a:chExt cx="2674327" cy="2018524"/>
            </a:xfrm>
          </p:grpSpPr>
          <p:sp>
            <p:nvSpPr>
              <p:cNvPr id="113" name="Rectangle 2340"/>
              <p:cNvSpPr>
                <a:spLocks noChangeArrowheads="1"/>
              </p:cNvSpPr>
              <p:nvPr/>
            </p:nvSpPr>
            <p:spPr bwMode="auto">
              <a:xfrm>
                <a:off x="17970371"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14" name="Rectangle 2342"/>
              <p:cNvSpPr>
                <a:spLocks noChangeArrowheads="1"/>
              </p:cNvSpPr>
              <p:nvPr/>
            </p:nvSpPr>
            <p:spPr bwMode="auto">
              <a:xfrm>
                <a:off x="16979998" y="20904086"/>
                <a:ext cx="217438" cy="249142"/>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15" name="Oval 2343"/>
              <p:cNvSpPr>
                <a:spLocks noChangeArrowheads="1"/>
              </p:cNvSpPr>
              <p:nvPr/>
            </p:nvSpPr>
            <p:spPr bwMode="auto">
              <a:xfrm>
                <a:off x="17460901" y="20382000"/>
                <a:ext cx="307905" cy="217403"/>
              </a:xfrm>
              <a:prstGeom prst="ellipse">
                <a:avLst/>
              </a:prstGeom>
              <a:solidFill>
                <a:srgbClr val="FFFF99"/>
              </a:solidFill>
              <a:ln w="9525">
                <a:solidFill>
                  <a:schemeClr val="tx1"/>
                </a:solidFill>
                <a:round/>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16" name="Rectangle 2344"/>
              <p:cNvSpPr>
                <a:spLocks noChangeArrowheads="1"/>
              </p:cNvSpPr>
              <p:nvPr/>
            </p:nvSpPr>
            <p:spPr bwMode="auto">
              <a:xfrm>
                <a:off x="17116492" y="20510537"/>
                <a:ext cx="952282" cy="1047347"/>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117" name="Oval 2345"/>
              <p:cNvSpPr>
                <a:spLocks noChangeArrowheads="1"/>
              </p:cNvSpPr>
              <p:nvPr/>
            </p:nvSpPr>
            <p:spPr bwMode="auto">
              <a:xfrm>
                <a:off x="16851642" y="20783777"/>
                <a:ext cx="406400" cy="463550"/>
              </a:xfrm>
              <a:prstGeom prst="ellipse">
                <a:avLst/>
              </a:prstGeom>
              <a:noFill/>
              <a:ln w="12700">
                <a:solidFill>
                  <a:srgbClr val="808080"/>
                </a:solidFill>
                <a:prstDash val="dash"/>
                <a:round/>
                <a:headEnd/>
                <a:tailEnd/>
              </a:ln>
            </p:spPr>
            <p:txBody>
              <a:bodyPr wrap="none" anchor="ctr"/>
              <a:lstStyle/>
              <a:p>
                <a:endParaRPr lang="ja-JP" altLang="ja-JP"/>
              </a:p>
            </p:txBody>
          </p:sp>
          <p:sp>
            <p:nvSpPr>
              <p:cNvPr id="118" name="Text Box 2346"/>
              <p:cNvSpPr txBox="1">
                <a:spLocks noChangeArrowheads="1"/>
              </p:cNvSpPr>
              <p:nvPr/>
            </p:nvSpPr>
            <p:spPr bwMode="auto">
              <a:xfrm>
                <a:off x="16323005" y="21409252"/>
                <a:ext cx="784225" cy="276999"/>
              </a:xfrm>
              <a:prstGeom prst="rect">
                <a:avLst/>
              </a:prstGeom>
              <a:noFill/>
              <a:ln w="9525">
                <a:noFill/>
                <a:miter lim="800000"/>
                <a:headEnd/>
                <a:tailEnd/>
              </a:ln>
            </p:spPr>
            <p:txBody>
              <a:bodyPr>
                <a:spAutoFit/>
              </a:bodyPr>
              <a:lstStyle/>
              <a:p>
                <a:r>
                  <a:rPr lang="en-US" altLang="ja-JP" sz="1200"/>
                  <a:t>InPort</a:t>
                </a:r>
              </a:p>
            </p:txBody>
          </p:sp>
          <p:cxnSp>
            <p:nvCxnSpPr>
              <p:cNvPr id="119" name="AutoShape 2347"/>
              <p:cNvCxnSpPr>
                <a:cxnSpLocks noChangeShapeType="1"/>
                <a:stCxn id="118" idx="0"/>
                <a:endCxn id="117" idx="3"/>
              </p:cNvCxnSpPr>
              <p:nvPr/>
            </p:nvCxnSpPr>
            <p:spPr bwMode="auto">
              <a:xfrm rot="5400000" flipH="1" flipV="1">
                <a:off x="16698233" y="21196327"/>
                <a:ext cx="229810" cy="196040"/>
              </a:xfrm>
              <a:prstGeom prst="straightConnector1">
                <a:avLst/>
              </a:prstGeom>
              <a:noFill/>
              <a:ln w="9525">
                <a:solidFill>
                  <a:srgbClr val="808080"/>
                </a:solidFill>
                <a:round/>
                <a:headEnd/>
                <a:tailEnd/>
              </a:ln>
            </p:spPr>
          </p:cxnSp>
          <p:sp>
            <p:nvSpPr>
              <p:cNvPr id="120" name="Oval 2348"/>
              <p:cNvSpPr>
                <a:spLocks noChangeArrowheads="1"/>
              </p:cNvSpPr>
              <p:nvPr/>
            </p:nvSpPr>
            <p:spPr bwMode="auto">
              <a:xfrm>
                <a:off x="17954955" y="20844102"/>
                <a:ext cx="363538" cy="392113"/>
              </a:xfrm>
              <a:prstGeom prst="ellipse">
                <a:avLst/>
              </a:prstGeom>
              <a:noFill/>
              <a:ln w="12700">
                <a:solidFill>
                  <a:srgbClr val="808080"/>
                </a:solidFill>
                <a:prstDash val="dash"/>
                <a:round/>
                <a:headEnd/>
                <a:tailEnd/>
              </a:ln>
            </p:spPr>
            <p:txBody>
              <a:bodyPr wrap="none" anchor="ctr"/>
              <a:lstStyle/>
              <a:p>
                <a:endParaRPr lang="ja-JP" altLang="ja-JP"/>
              </a:p>
            </p:txBody>
          </p:sp>
          <p:sp>
            <p:nvSpPr>
              <p:cNvPr id="121" name="Text Box 2350"/>
              <p:cNvSpPr txBox="1">
                <a:spLocks noChangeArrowheads="1"/>
              </p:cNvSpPr>
              <p:nvPr/>
            </p:nvSpPr>
            <p:spPr bwMode="auto">
              <a:xfrm>
                <a:off x="18115292" y="21380677"/>
                <a:ext cx="745464" cy="276999"/>
              </a:xfrm>
              <a:prstGeom prst="rect">
                <a:avLst/>
              </a:prstGeom>
              <a:noFill/>
              <a:ln w="9525">
                <a:noFill/>
                <a:miter lim="800000"/>
                <a:headEnd/>
                <a:tailEnd/>
              </a:ln>
            </p:spPr>
            <p:txBody>
              <a:bodyPr>
                <a:spAutoFit/>
              </a:bodyPr>
              <a:lstStyle/>
              <a:p>
                <a:r>
                  <a:rPr lang="en-US" altLang="ja-JP" sz="1200"/>
                  <a:t>OutPort</a:t>
                </a:r>
              </a:p>
            </p:txBody>
          </p:sp>
          <p:cxnSp>
            <p:nvCxnSpPr>
              <p:cNvPr id="122" name="AutoShape 2351"/>
              <p:cNvCxnSpPr>
                <a:cxnSpLocks noChangeShapeType="1"/>
                <a:stCxn id="120" idx="5"/>
                <a:endCxn id="121" idx="0"/>
              </p:cNvCxnSpPr>
              <p:nvPr/>
            </p:nvCxnSpPr>
            <p:spPr bwMode="auto">
              <a:xfrm rot="16200000" flipH="1">
                <a:off x="18275696" y="21168349"/>
                <a:ext cx="201886" cy="222770"/>
              </a:xfrm>
              <a:prstGeom prst="straightConnector1">
                <a:avLst/>
              </a:prstGeom>
              <a:noFill/>
              <a:ln w="9525">
                <a:solidFill>
                  <a:srgbClr val="808080"/>
                </a:solidFill>
                <a:round/>
                <a:headEnd/>
                <a:tailEnd/>
              </a:ln>
            </p:spPr>
          </p:cxnSp>
          <p:sp>
            <p:nvSpPr>
              <p:cNvPr id="123" name="Oval 2353"/>
              <p:cNvSpPr>
                <a:spLocks noChangeArrowheads="1"/>
              </p:cNvSpPr>
              <p:nvPr/>
            </p:nvSpPr>
            <p:spPr bwMode="auto">
              <a:xfrm>
                <a:off x="17400917" y="20288477"/>
                <a:ext cx="454025" cy="358775"/>
              </a:xfrm>
              <a:prstGeom prst="ellipse">
                <a:avLst/>
              </a:prstGeom>
              <a:noFill/>
              <a:ln w="12700">
                <a:solidFill>
                  <a:srgbClr val="808080"/>
                </a:solidFill>
                <a:prstDash val="dash"/>
                <a:round/>
                <a:headEnd/>
                <a:tailEnd/>
              </a:ln>
            </p:spPr>
            <p:txBody>
              <a:bodyPr wrap="none" anchor="ctr"/>
              <a:lstStyle/>
              <a:p>
                <a:endParaRPr lang="ja-JP" altLang="ja-JP"/>
              </a:p>
            </p:txBody>
          </p:sp>
          <p:sp>
            <p:nvSpPr>
              <p:cNvPr id="124" name="Text Box 2354"/>
              <p:cNvSpPr txBox="1">
                <a:spLocks noChangeArrowheads="1"/>
              </p:cNvSpPr>
              <p:nvPr/>
            </p:nvSpPr>
            <p:spPr bwMode="auto">
              <a:xfrm>
                <a:off x="16258228" y="20020189"/>
                <a:ext cx="1036776" cy="276999"/>
              </a:xfrm>
              <a:prstGeom prst="rect">
                <a:avLst/>
              </a:prstGeom>
              <a:noFill/>
              <a:ln w="9525">
                <a:noFill/>
                <a:miter lim="800000"/>
                <a:headEnd/>
                <a:tailEnd/>
              </a:ln>
            </p:spPr>
            <p:txBody>
              <a:bodyPr>
                <a:spAutoFit/>
              </a:bodyPr>
              <a:lstStyle/>
              <a:p>
                <a:r>
                  <a:rPr lang="en-US" altLang="ja-JP" sz="1200"/>
                  <a:t>Service Port</a:t>
                </a:r>
              </a:p>
            </p:txBody>
          </p:sp>
          <p:cxnSp>
            <p:nvCxnSpPr>
              <p:cNvPr id="125" name="AutoShape 2355"/>
              <p:cNvCxnSpPr>
                <a:cxnSpLocks noChangeShapeType="1"/>
                <a:stCxn id="124" idx="3"/>
                <a:endCxn id="123" idx="1"/>
              </p:cNvCxnSpPr>
              <p:nvPr/>
            </p:nvCxnSpPr>
            <p:spPr bwMode="auto">
              <a:xfrm>
                <a:off x="17295004" y="20158689"/>
                <a:ext cx="172403" cy="182329"/>
              </a:xfrm>
              <a:prstGeom prst="straightConnector1">
                <a:avLst/>
              </a:prstGeom>
              <a:noFill/>
              <a:ln w="9525">
                <a:solidFill>
                  <a:srgbClr val="808080"/>
                </a:solidFill>
                <a:round/>
                <a:headEnd/>
                <a:tailEnd/>
              </a:ln>
            </p:spPr>
          </p:cxnSp>
          <p:sp>
            <p:nvSpPr>
              <p:cNvPr id="126" name="Text Box 2356"/>
              <p:cNvSpPr txBox="1">
                <a:spLocks noChangeArrowheads="1"/>
              </p:cNvSpPr>
              <p:nvPr/>
            </p:nvSpPr>
            <p:spPr bwMode="auto">
              <a:xfrm>
                <a:off x="16230055" y="20244027"/>
                <a:ext cx="1107996" cy="230832"/>
              </a:xfrm>
              <a:prstGeom prst="rect">
                <a:avLst/>
              </a:prstGeom>
              <a:noFill/>
              <a:ln w="9525">
                <a:noFill/>
                <a:miter lim="800000"/>
                <a:headEnd/>
                <a:tailEnd/>
              </a:ln>
            </p:spPr>
            <p:txBody>
              <a:bodyPr wrap="none">
                <a:spAutoFit/>
              </a:bodyPr>
              <a:lstStyle/>
              <a:p>
                <a:r>
                  <a:rPr lang="en-US" altLang="ja-JP" sz="900"/>
                  <a:t>(command/status)</a:t>
                </a:r>
              </a:p>
            </p:txBody>
          </p:sp>
          <p:sp>
            <p:nvSpPr>
              <p:cNvPr id="127" name="AutoShape 2357"/>
              <p:cNvSpPr>
                <a:spLocks noChangeArrowheads="1"/>
              </p:cNvSpPr>
              <p:nvPr/>
            </p:nvSpPr>
            <p:spPr bwMode="auto">
              <a:xfrm>
                <a:off x="17346627" y="20775549"/>
                <a:ext cx="525342" cy="503044"/>
              </a:xfrm>
              <a:prstGeom prst="flowChartPreparation">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ja-JP" altLang="en-US">
                  <a:ea typeface="ＭＳ Ｐゴシック" pitchFamily="50" charset="-128"/>
                </a:endParaRPr>
              </a:p>
            </p:txBody>
          </p:sp>
          <p:sp>
            <p:nvSpPr>
              <p:cNvPr id="128" name="Text Box 2358"/>
              <p:cNvSpPr txBox="1">
                <a:spLocks noChangeArrowheads="1"/>
              </p:cNvSpPr>
              <p:nvPr/>
            </p:nvSpPr>
            <p:spPr bwMode="auto">
              <a:xfrm>
                <a:off x="17396062" y="21621491"/>
                <a:ext cx="640724" cy="276999"/>
              </a:xfrm>
              <a:prstGeom prst="rect">
                <a:avLst/>
              </a:prstGeom>
              <a:noFill/>
              <a:ln w="9525">
                <a:noFill/>
                <a:miter lim="800000"/>
                <a:headEnd/>
                <a:tailEnd/>
              </a:ln>
            </p:spPr>
            <p:txBody>
              <a:bodyPr>
                <a:spAutoFit/>
              </a:bodyPr>
              <a:lstStyle/>
              <a:p>
                <a:r>
                  <a:rPr lang="en-US" altLang="ja-JP" sz="1200"/>
                  <a:t>Logics  </a:t>
                </a:r>
              </a:p>
            </p:txBody>
          </p:sp>
          <p:cxnSp>
            <p:nvCxnSpPr>
              <p:cNvPr id="129" name="AutoShape 2359"/>
              <p:cNvCxnSpPr>
                <a:cxnSpLocks noChangeShapeType="1"/>
                <a:stCxn id="128" idx="0"/>
                <a:endCxn id="127" idx="2"/>
              </p:cNvCxnSpPr>
              <p:nvPr/>
            </p:nvCxnSpPr>
            <p:spPr bwMode="auto">
              <a:xfrm rot="16200000" flipV="1">
                <a:off x="17491842" y="21396909"/>
                <a:ext cx="342414" cy="106750"/>
              </a:xfrm>
              <a:prstGeom prst="straightConnector1">
                <a:avLst/>
              </a:prstGeom>
              <a:noFill/>
              <a:ln w="9525">
                <a:solidFill>
                  <a:srgbClr val="808080"/>
                </a:solidFill>
                <a:round/>
                <a:headEnd/>
                <a:tailEnd/>
              </a:ln>
            </p:spPr>
          </p:cxnSp>
          <p:sp>
            <p:nvSpPr>
              <p:cNvPr id="130" name="Text Box 2360"/>
              <p:cNvSpPr txBox="1">
                <a:spLocks noChangeArrowheads="1"/>
              </p:cNvSpPr>
              <p:nvPr/>
            </p:nvSpPr>
            <p:spPr bwMode="auto">
              <a:xfrm>
                <a:off x="17019320" y="21777103"/>
                <a:ext cx="1327608" cy="261610"/>
              </a:xfrm>
              <a:prstGeom prst="rect">
                <a:avLst/>
              </a:prstGeom>
              <a:noFill/>
              <a:ln w="9525">
                <a:noFill/>
                <a:miter lim="800000"/>
                <a:headEnd/>
                <a:tailEnd/>
              </a:ln>
            </p:spPr>
            <p:txBody>
              <a:bodyPr wrap="none">
                <a:spAutoFit/>
              </a:bodyPr>
              <a:lstStyle/>
              <a:p>
                <a:r>
                  <a:rPr lang="en-US" altLang="ja-JP" sz="1100"/>
                  <a:t>(for data handling)</a:t>
                </a:r>
              </a:p>
            </p:txBody>
          </p:sp>
          <p:sp>
            <p:nvSpPr>
              <p:cNvPr id="131" name="AutoShape 2416"/>
              <p:cNvSpPr>
                <a:spLocks noChangeArrowheads="1"/>
              </p:cNvSpPr>
              <p:nvPr/>
            </p:nvSpPr>
            <p:spPr bwMode="auto">
              <a:xfrm>
                <a:off x="16698553" y="20902839"/>
                <a:ext cx="695135" cy="260350"/>
              </a:xfrm>
              <a:prstGeom prst="rightArrow">
                <a:avLst>
                  <a:gd name="adj1" fmla="val 30769"/>
                  <a:gd name="adj2" fmla="val 90249"/>
                </a:avLst>
              </a:prstGeom>
              <a:solidFill>
                <a:srgbClr val="FF0000">
                  <a:alpha val="59999"/>
                </a:srgbClr>
              </a:solidFill>
              <a:ln w="3175">
                <a:noFill/>
                <a:miter lim="800000"/>
                <a:headEnd/>
                <a:tailEnd/>
              </a:ln>
            </p:spPr>
            <p:txBody>
              <a:bodyPr wrap="none" anchor="ctr"/>
              <a:lstStyle/>
              <a:p>
                <a:endParaRPr lang="ja-JP" altLang="ja-JP"/>
              </a:p>
            </p:txBody>
          </p:sp>
          <p:sp>
            <p:nvSpPr>
              <p:cNvPr id="132" name="Text Box 2419"/>
              <p:cNvSpPr txBox="1">
                <a:spLocks noChangeArrowheads="1"/>
              </p:cNvSpPr>
              <p:nvPr/>
            </p:nvSpPr>
            <p:spPr bwMode="auto">
              <a:xfrm>
                <a:off x="16186429" y="20867809"/>
                <a:ext cx="562975" cy="307777"/>
              </a:xfrm>
              <a:prstGeom prst="rect">
                <a:avLst/>
              </a:prstGeom>
              <a:noFill/>
              <a:ln w="9525">
                <a:noFill/>
                <a:miter lim="800000"/>
                <a:headEnd/>
                <a:tailEnd/>
              </a:ln>
            </p:spPr>
            <p:txBody>
              <a:bodyPr wrap="none">
                <a:spAutoFit/>
              </a:bodyPr>
              <a:lstStyle/>
              <a:p>
                <a:r>
                  <a:rPr lang="en-US" altLang="ja-JP" sz="1400">
                    <a:solidFill>
                      <a:srgbClr val="FF3300"/>
                    </a:solidFill>
                  </a:rPr>
                  <a:t>Data</a:t>
                </a:r>
                <a:endParaRPr lang="en-US" altLang="ja-JP">
                  <a:solidFill>
                    <a:srgbClr val="FF3300"/>
                  </a:solidFill>
                </a:endParaRPr>
              </a:p>
            </p:txBody>
          </p:sp>
          <p:sp>
            <p:nvSpPr>
              <p:cNvPr id="133" name="AutoShape 2426"/>
              <p:cNvSpPr>
                <a:spLocks noChangeArrowheads="1"/>
              </p:cNvSpPr>
              <p:nvPr/>
            </p:nvSpPr>
            <p:spPr bwMode="auto">
              <a:xfrm>
                <a:off x="17910506" y="20902839"/>
                <a:ext cx="739236" cy="260350"/>
              </a:xfrm>
              <a:prstGeom prst="rightArrow">
                <a:avLst>
                  <a:gd name="adj1" fmla="val 30769"/>
                  <a:gd name="adj2" fmla="val 90243"/>
                </a:avLst>
              </a:prstGeom>
              <a:solidFill>
                <a:srgbClr val="FF0000">
                  <a:alpha val="59999"/>
                </a:srgbClr>
              </a:solidFill>
              <a:ln w="3175">
                <a:noFill/>
                <a:miter lim="800000"/>
                <a:headEnd/>
                <a:tailEnd/>
              </a:ln>
            </p:spPr>
            <p:txBody>
              <a:bodyPr wrap="none" anchor="ctr"/>
              <a:lstStyle/>
              <a:p>
                <a:endParaRPr lang="ja-JP" altLang="ja-JP"/>
              </a:p>
            </p:txBody>
          </p:sp>
        </p:grpSp>
        <p:sp>
          <p:nvSpPr>
            <p:cNvPr id="134" name="テキスト ボックス 133"/>
            <p:cNvSpPr txBox="1"/>
            <p:nvPr/>
          </p:nvSpPr>
          <p:spPr>
            <a:xfrm>
              <a:off x="2563785" y="1128681"/>
              <a:ext cx="644728" cy="1200329"/>
            </a:xfrm>
            <a:prstGeom prst="rect">
              <a:avLst/>
            </a:prstGeom>
            <a:noFill/>
          </p:spPr>
          <p:txBody>
            <a:bodyPr wrap="none" rtlCol="0">
              <a:spAutoFit/>
            </a:bodyPr>
            <a:lstStyle/>
            <a:p>
              <a:r>
                <a:rPr kumimoji="1" lang="en-US" altLang="ja-JP" sz="7200" smtClean="0"/>
                <a:t>+</a:t>
              </a:r>
              <a:endParaRPr kumimoji="1" lang="ja-JP" altLang="en-US" sz="7200"/>
            </a:p>
          </p:txBody>
        </p:sp>
        <p:sp>
          <p:nvSpPr>
            <p:cNvPr id="135" name="テキスト ボックス 134"/>
            <p:cNvSpPr txBox="1"/>
            <p:nvPr/>
          </p:nvSpPr>
          <p:spPr>
            <a:xfrm>
              <a:off x="4109837" y="1128681"/>
              <a:ext cx="644728" cy="1200329"/>
            </a:xfrm>
            <a:prstGeom prst="rect">
              <a:avLst/>
            </a:prstGeom>
            <a:noFill/>
          </p:spPr>
          <p:txBody>
            <a:bodyPr wrap="none" rtlCol="0">
              <a:spAutoFit/>
            </a:bodyPr>
            <a:lstStyle/>
            <a:p>
              <a:r>
                <a:rPr kumimoji="1" lang="en-US" altLang="ja-JP" sz="7200" smtClean="0"/>
                <a:t>=</a:t>
              </a:r>
              <a:endParaRPr kumimoji="1" lang="ja-JP" altLang="en-US" sz="7200"/>
            </a:p>
          </p:txBody>
        </p:sp>
      </p:grpSp>
      <p:sp>
        <p:nvSpPr>
          <p:cNvPr id="73" name="日付プレースホルダ 72"/>
          <p:cNvSpPr>
            <a:spLocks noGrp="1"/>
          </p:cNvSpPr>
          <p:nvPr>
            <p:ph type="dt" sz="half" idx="10"/>
          </p:nvPr>
        </p:nvSpPr>
        <p:spPr/>
        <p:txBody>
          <a:bodyPr/>
          <a:lstStyle/>
          <a:p>
            <a:r>
              <a:rPr kumimoji="1" lang="en-US" altLang="ja-JP" smtClean="0"/>
              <a:t>2011-08-04</a:t>
            </a:r>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kumimoji="1" lang="en-US" altLang="ja-JP" smtClean="0"/>
              <a:t>DAQ-Middleware</a:t>
            </a:r>
            <a:r>
              <a:rPr kumimoji="1" lang="ja-JP" altLang="en-US" smtClean="0"/>
              <a:t>を使った</a:t>
            </a:r>
            <a:r>
              <a:rPr kumimoji="1" lang="en-US" altLang="ja-JP" smtClean="0"/>
              <a:t/>
            </a:r>
            <a:br>
              <a:rPr kumimoji="1" lang="en-US" altLang="ja-JP" smtClean="0"/>
            </a:br>
            <a:r>
              <a:rPr kumimoji="1" lang="en-US" altLang="ja-JP" smtClean="0"/>
              <a:t>DAQ</a:t>
            </a:r>
            <a:r>
              <a:rPr kumimoji="1" lang="ja-JP" altLang="en-US" smtClean="0"/>
              <a:t>システム開発のながれ</a:t>
            </a:r>
            <a:endParaRPr kumimoji="1" lang="ja-JP" altLang="en-US"/>
          </a:p>
        </p:txBody>
      </p:sp>
      <p:sp>
        <p:nvSpPr>
          <p:cNvPr id="6" name="コンテンツ プレースホルダ 5"/>
          <p:cNvSpPr>
            <a:spLocks noGrp="1"/>
          </p:cNvSpPr>
          <p:nvPr>
            <p:ph idx="1"/>
          </p:nvPr>
        </p:nvSpPr>
        <p:spPr/>
        <p:txBody>
          <a:bodyPr/>
          <a:lstStyle/>
          <a:p>
            <a:pPr>
              <a:buNone/>
            </a:pPr>
            <a:endParaRPr kumimoji="1" lang="en-US" altLang="ja-JP" smtClean="0"/>
          </a:p>
          <a:p>
            <a:r>
              <a:rPr lang="ja-JP" altLang="en-US" smtClean="0"/>
              <a:t>コンポーネント作成</a:t>
            </a:r>
            <a:endParaRPr lang="en-US" altLang="ja-JP" smtClean="0"/>
          </a:p>
          <a:p>
            <a:r>
              <a:rPr kumimoji="1" lang="en-US" altLang="ja-JP" smtClean="0"/>
              <a:t>configuration file</a:t>
            </a:r>
            <a:r>
              <a:rPr kumimoji="1" lang="ja-JP" altLang="en-US" smtClean="0"/>
              <a:t>の作成</a:t>
            </a:r>
            <a:endParaRPr kumimoji="1" lang="en-US" altLang="ja-JP" smtClean="0"/>
          </a:p>
          <a:p>
            <a:r>
              <a:rPr lang="ja-JP" altLang="en-US" smtClean="0"/>
              <a:t>コンポーネント起動、</a:t>
            </a:r>
            <a:r>
              <a:rPr lang="en-US" altLang="ja-JP" smtClean="0"/>
              <a:t>DaqOperator</a:t>
            </a:r>
            <a:r>
              <a:rPr lang="ja-JP" altLang="en-US" smtClean="0"/>
              <a:t>起動</a:t>
            </a:r>
            <a:endParaRPr lang="en-US" altLang="ja-JP" smtClean="0"/>
          </a:p>
          <a:p>
            <a:r>
              <a:rPr kumimoji="1" lang="en-US" altLang="ja-JP" smtClean="0"/>
              <a:t>DaqOperator</a:t>
            </a:r>
            <a:r>
              <a:rPr kumimoji="1" lang="ja-JP" altLang="en-US" smtClean="0"/>
              <a:t>に対して指示をだす</a:t>
            </a:r>
            <a:endParaRPr kumimoji="1" lang="en-US" altLang="ja-JP" smtClean="0"/>
          </a:p>
        </p:txBody>
      </p:sp>
      <p:sp>
        <p:nvSpPr>
          <p:cNvPr id="2" name="日付プレースホルダ 1"/>
          <p:cNvSpPr>
            <a:spLocks noGrp="1"/>
          </p:cNvSpPr>
          <p:nvPr>
            <p:ph type="dt" sz="half" idx="10"/>
          </p:nvPr>
        </p:nvSpPr>
        <p:spPr/>
        <p:txBody>
          <a:bodyPr/>
          <a:lstStyle/>
          <a:p>
            <a:r>
              <a:rPr kumimoji="1" lang="en-US" altLang="ja-JP" smtClean="0"/>
              <a:t>2011-08-04</a:t>
            </a:r>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4" name="スライド番号プレースホルダ 3"/>
          <p:cNvSpPr>
            <a:spLocks noGrp="1"/>
          </p:cNvSpPr>
          <p:nvPr>
            <p:ph type="sldNum" sz="quarter" idx="12"/>
          </p:nvPr>
        </p:nvSpPr>
        <p:spPr/>
        <p:txBody>
          <a:bodyPr/>
          <a:lstStyle/>
          <a:p>
            <a:fld id="{7DF8B0C0-FBA4-4A0F-8398-BC9ECAB23A20}" type="slidenum">
              <a:rPr kumimoji="1" lang="ja-JP" altLang="en-US" smtClean="0"/>
              <a:pPr/>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クラス</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スライド番号プレースホルダ 4"/>
          <p:cNvSpPr>
            <a:spLocks noGrp="1"/>
          </p:cNvSpPr>
          <p:nvPr>
            <p:ph type="sldNum" sz="quarter" idx="12"/>
          </p:nvPr>
        </p:nvSpPr>
        <p:spPr/>
        <p:txBody>
          <a:bodyPr/>
          <a:lstStyle/>
          <a:p>
            <a:fld id="{7DF8B0C0-FBA4-4A0F-8398-BC9ECAB23A20}" type="slidenum">
              <a:rPr kumimoji="1" lang="ja-JP" altLang="en-US" smtClean="0"/>
              <a:pPr/>
              <a:t>8</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7" name="正方形/長方形 6"/>
          <p:cNvSpPr/>
          <p:nvPr/>
        </p:nvSpPr>
        <p:spPr>
          <a:xfrm>
            <a:off x="2339752" y="1484784"/>
            <a:ext cx="4392488" cy="17281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smtClean="0">
                <a:solidFill>
                  <a:schemeClr val="tx1"/>
                </a:solidFill>
              </a:rPr>
              <a:t>RTC::D</a:t>
            </a:r>
            <a:r>
              <a:rPr kumimoji="1" lang="en-US" altLang="ja-JP" sz="2400" smtClean="0">
                <a:solidFill>
                  <a:schemeClr val="tx1"/>
                </a:solidFill>
              </a:rPr>
              <a:t>ataFlowComponentBase</a:t>
            </a:r>
            <a:endParaRPr kumimoji="1" lang="ja-JP" altLang="en-US" sz="2400">
              <a:solidFill>
                <a:schemeClr val="tx1"/>
              </a:solidFill>
            </a:endParaRPr>
          </a:p>
        </p:txBody>
      </p:sp>
      <p:sp>
        <p:nvSpPr>
          <p:cNvPr id="8" name="正方形/長方形 7"/>
          <p:cNvSpPr/>
          <p:nvPr/>
        </p:nvSpPr>
        <p:spPr>
          <a:xfrm>
            <a:off x="2339752" y="4149080"/>
            <a:ext cx="4392488" cy="17281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smtClean="0">
                <a:solidFill>
                  <a:schemeClr val="tx1"/>
                </a:solidFill>
              </a:rPr>
              <a:t>DAQMW::DaqComponentBase</a:t>
            </a:r>
            <a:endParaRPr kumimoji="1" lang="ja-JP" altLang="en-US" sz="2400">
              <a:solidFill>
                <a:schemeClr val="tx1"/>
              </a:solidFill>
            </a:endParaRPr>
          </a:p>
        </p:txBody>
      </p:sp>
      <p:cxnSp>
        <p:nvCxnSpPr>
          <p:cNvPr id="10" name="直線矢印コネクタ 9"/>
          <p:cNvCxnSpPr/>
          <p:nvPr/>
        </p:nvCxnSpPr>
        <p:spPr>
          <a:xfrm rot="5400000" flipH="1" flipV="1">
            <a:off x="4031146" y="3681028"/>
            <a:ext cx="936104"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6771235" y="0"/>
            <a:ext cx="2372765" cy="369332"/>
          </a:xfrm>
          <a:prstGeom prst="rect">
            <a:avLst/>
          </a:prstGeom>
          <a:noFill/>
        </p:spPr>
        <p:txBody>
          <a:bodyPr wrap="none" rtlCol="0">
            <a:spAutoFit/>
          </a:bodyPr>
          <a:lstStyle/>
          <a:p>
            <a:r>
              <a:rPr kumimoji="1" lang="ja-JP" altLang="en-US" smtClean="0"/>
              <a:t>技術解説書　</a:t>
            </a:r>
            <a:r>
              <a:rPr kumimoji="1" lang="en-US" altLang="ja-JP" smtClean="0"/>
              <a:t>11</a:t>
            </a:r>
            <a:r>
              <a:rPr kumimoji="1" lang="ja-JP" altLang="en-US" smtClean="0"/>
              <a:t>ページ</a:t>
            </a:r>
            <a:endParaRPr kumimoji="1" lang="en-US" altLang="ja-JP"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84976" cy="1143000"/>
          </a:xfrm>
        </p:spPr>
        <p:txBody>
          <a:bodyPr>
            <a:noAutofit/>
          </a:bodyPr>
          <a:lstStyle/>
          <a:p>
            <a:r>
              <a:rPr lang="en-US" altLang="ja-JP" sz="4000" smtClean="0"/>
              <a:t>1</a:t>
            </a:r>
            <a:r>
              <a:rPr lang="ja-JP" altLang="en-US" sz="4000" smtClean="0"/>
              <a:t>コンポーネントに必要なソースファイル</a:t>
            </a:r>
            <a:endParaRPr kumimoji="1" lang="ja-JP" altLang="en-US" sz="4000"/>
          </a:p>
        </p:txBody>
      </p:sp>
      <p:sp>
        <p:nvSpPr>
          <p:cNvPr id="3" name="コンテンツ プレースホルダ 2"/>
          <p:cNvSpPr>
            <a:spLocks noGrp="1"/>
          </p:cNvSpPr>
          <p:nvPr>
            <p:ph idx="1"/>
          </p:nvPr>
        </p:nvSpPr>
        <p:spPr/>
        <p:txBody>
          <a:bodyPr/>
          <a:lstStyle/>
          <a:p>
            <a:pPr>
              <a:buNone/>
            </a:pPr>
            <a:r>
              <a:rPr kumimoji="1" lang="en-US" altLang="ja-JP" smtClean="0"/>
              <a:t>Skeleton</a:t>
            </a:r>
            <a:r>
              <a:rPr kumimoji="1" lang="ja-JP" altLang="en-US" smtClean="0"/>
              <a:t>という名前のコンポーネントの場合</a:t>
            </a:r>
            <a:endParaRPr kumimoji="1" lang="en-US" altLang="ja-JP" smtClean="0"/>
          </a:p>
          <a:p>
            <a:pPr lvl="1"/>
            <a:r>
              <a:rPr lang="en-US" altLang="ja-JP" smtClean="0"/>
              <a:t>Skeleton.h (DaqComponentBase</a:t>
            </a:r>
            <a:r>
              <a:rPr lang="ja-JP" altLang="en-US" smtClean="0"/>
              <a:t>を継承。</a:t>
            </a:r>
            <a:r>
              <a:rPr lang="en-US" altLang="ja-JP" smtClean="0"/>
              <a:t>Skeleton</a:t>
            </a:r>
            <a:r>
              <a:rPr lang="ja-JP" altLang="en-US" smtClean="0"/>
              <a:t>クラス）</a:t>
            </a:r>
            <a:endParaRPr lang="en-US" altLang="ja-JP" smtClean="0"/>
          </a:p>
          <a:p>
            <a:pPr lvl="1"/>
            <a:r>
              <a:rPr kumimoji="1" lang="en-US" altLang="ja-JP" smtClean="0"/>
              <a:t>Skeleton.cpp (</a:t>
            </a:r>
            <a:r>
              <a:rPr kumimoji="1" lang="ja-JP" altLang="en-US" smtClean="0"/>
              <a:t>各状態ロジックを実装</a:t>
            </a:r>
            <a:r>
              <a:rPr kumimoji="1" lang="en-US" altLang="ja-JP" smtClean="0"/>
              <a:t>)</a:t>
            </a:r>
          </a:p>
          <a:p>
            <a:pPr lvl="1"/>
            <a:r>
              <a:rPr lang="en-US" altLang="ja-JP" smtClean="0"/>
              <a:t>SkeletonComp.cpp (main()</a:t>
            </a:r>
            <a:r>
              <a:rPr lang="ja-JP" altLang="en-US" smtClean="0"/>
              <a:t>がここにある</a:t>
            </a:r>
            <a:r>
              <a:rPr lang="en-US" altLang="ja-JP" smtClean="0"/>
              <a:t>)</a:t>
            </a:r>
          </a:p>
          <a:p>
            <a:pPr lvl="1"/>
            <a:r>
              <a:rPr kumimoji="1" lang="en-US" altLang="ja-JP" smtClean="0"/>
              <a:t>Makefile</a:t>
            </a:r>
          </a:p>
          <a:p>
            <a:pPr lvl="1"/>
            <a:r>
              <a:rPr lang="ja-JP" altLang="en-US" smtClean="0"/>
              <a:t>その他分離したくなったファイル</a:t>
            </a:r>
            <a:endParaRPr lang="en-US" altLang="ja-JP" smtClean="0"/>
          </a:p>
        </p:txBody>
      </p:sp>
      <p:sp>
        <p:nvSpPr>
          <p:cNvPr id="4" name="日付プレースホルダ 3"/>
          <p:cNvSpPr>
            <a:spLocks noGrp="1"/>
          </p:cNvSpPr>
          <p:nvPr>
            <p:ph type="dt" sz="half" idx="10"/>
          </p:nvPr>
        </p:nvSpPr>
        <p:spPr/>
        <p:txBody>
          <a:bodyPr/>
          <a:lstStyle/>
          <a:p>
            <a:r>
              <a:rPr kumimoji="1" lang="en-US" altLang="ja-JP" smtClean="0"/>
              <a:t>2011-08-04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a:t>
            </a:r>
            <a:r>
              <a:rPr kumimoji="1" lang="ja-JP" altLang="en-US" smtClean="0"/>
              <a:t>ミドルウェアトレーニングコース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7DF8B0C0-FBA4-4A0F-8398-BC9ECAB23A20}" type="slidenum">
              <a:rPr kumimoji="1" lang="ja-JP" altLang="en-US" smtClean="0"/>
              <a:pPr/>
              <a:t>9</a:t>
            </a:fld>
            <a:endParaRPr kumimoji="1" lang="ja-JP" altLang="en-US"/>
          </a:p>
        </p:txBody>
      </p:sp>
      <p:sp>
        <p:nvSpPr>
          <p:cNvPr id="7" name="テキスト ボックス 6"/>
          <p:cNvSpPr txBox="1"/>
          <p:nvPr/>
        </p:nvSpPr>
        <p:spPr>
          <a:xfrm>
            <a:off x="6872224" y="0"/>
            <a:ext cx="2271776" cy="369332"/>
          </a:xfrm>
          <a:prstGeom prst="rect">
            <a:avLst/>
          </a:prstGeom>
          <a:noFill/>
        </p:spPr>
        <p:txBody>
          <a:bodyPr wrap="none" rtlCol="0">
            <a:spAutoFit/>
          </a:bodyPr>
          <a:lstStyle/>
          <a:p>
            <a:r>
              <a:rPr lang="ja-JP" altLang="en-US" smtClean="0"/>
              <a:t>技術解説書 </a:t>
            </a:r>
            <a:r>
              <a:rPr lang="en-US" altLang="ja-JP" smtClean="0"/>
              <a:t>14</a:t>
            </a:r>
            <a:r>
              <a:rPr lang="ja-JP" altLang="en-US" smtClean="0"/>
              <a:t>ページ</a:t>
            </a:r>
            <a:endParaRPr kumimoji="1" lang="ja-JP" alt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25.8|11.2|8.2"/>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568</TotalTime>
  <Words>2317</Words>
  <Application>Microsoft Office PowerPoint</Application>
  <PresentationFormat>画面に合わせる (4:3)</PresentationFormat>
  <Paragraphs>777</Paragraphs>
  <Slides>49</Slides>
  <Notes>1</Notes>
  <HiddenSlides>0</HiddenSlides>
  <MMClips>0</MMClips>
  <ScaleCrop>false</ScaleCrop>
  <HeadingPairs>
    <vt:vector size="4" baseType="variant">
      <vt:variant>
        <vt:lpstr>テーマ</vt:lpstr>
      </vt:variant>
      <vt:variant>
        <vt:i4>1</vt:i4>
      </vt:variant>
      <vt:variant>
        <vt:lpstr>スライド タイトル</vt:lpstr>
      </vt:variant>
      <vt:variant>
        <vt:i4>49</vt:i4>
      </vt:variant>
    </vt:vector>
  </HeadingPairs>
  <TitlesOfParts>
    <vt:vector size="50" baseType="lpstr">
      <vt:lpstr>Office テーマ</vt:lpstr>
      <vt:lpstr>DAQ-Middleware講習会 DAQコンポーネント開発</vt:lpstr>
      <vt:lpstr>もくじ</vt:lpstr>
      <vt:lpstr>ドキュメンテーション</vt:lpstr>
      <vt:lpstr>DAQ-Middlewareセットアップ</vt:lpstr>
      <vt:lpstr>基本DAQモデル</vt:lpstr>
      <vt:lpstr>DAQコンポーネント</vt:lpstr>
      <vt:lpstr>DAQ-Middlewareを使った DAQシステム開発のながれ</vt:lpstr>
      <vt:lpstr>クラス</vt:lpstr>
      <vt:lpstr>1コンポーネントに必要なソースファイル</vt:lpstr>
      <vt:lpstr>コンポーネント状態遷移</vt:lpstr>
      <vt:lpstr>コンポーネント状態遷移</vt:lpstr>
      <vt:lpstr>コンポーネント実装方法</vt:lpstr>
      <vt:lpstr>コンポーネント間のデータフォーマット</vt:lpstr>
      <vt:lpstr>コンポーネント間のデータフォーマット</vt:lpstr>
      <vt:lpstr>コンポーネント間データフォーマット 関連メソッド</vt:lpstr>
      <vt:lpstr>Fatal Error</vt:lpstr>
      <vt:lpstr>InPort, OutPort操作 </vt:lpstr>
      <vt:lpstr>InPort操作</vt:lpstr>
      <vt:lpstr>OutPort操作</vt:lpstr>
      <vt:lpstr>DaqOperator</vt:lpstr>
      <vt:lpstr>開発環境</vt:lpstr>
      <vt:lpstr>newcomp</vt:lpstr>
      <vt:lpstr>newcomp -h</vt:lpstr>
      <vt:lpstr>newcomp –t source MyReader</vt:lpstr>
      <vt:lpstr>newcomp –t sink MyMonitor</vt:lpstr>
      <vt:lpstr>newcompで入るロジック置き場</vt:lpstr>
      <vt:lpstr>newcomp誕生までの道のり</vt:lpstr>
      <vt:lpstr>newcompでできるMakefileの使い方</vt:lpstr>
      <vt:lpstr>newcompでできるMakefile</vt:lpstr>
      <vt:lpstr>Makefile一般論 (implicit rule)</vt:lpstr>
      <vt:lpstr>Makefile一般論(implicit rule, LDLIBS)</vt:lpstr>
      <vt:lpstr>GNU Make</vt:lpstr>
      <vt:lpstr>Makefile</vt:lpstr>
      <vt:lpstr>Makefile 自動生成されるファイルの対処</vt:lpstr>
      <vt:lpstr>DAQシステムの起動</vt:lpstr>
      <vt:lpstr>run.py</vt:lpstr>
      <vt:lpstr>run.py –c –l config.xml 動作説明</vt:lpstr>
      <vt:lpstr>開発マニュアルでの例題</vt:lpstr>
      <vt:lpstr>コンポーネント間のデータ通信  (27ページ） </vt:lpstr>
      <vt:lpstr>SampleReader, SampleMonitor</vt:lpstr>
      <vt:lpstr>Conditionデータベース</vt:lpstr>
      <vt:lpstr>デモ</vt:lpstr>
      <vt:lpstr>データソースの準備</vt:lpstr>
      <vt:lpstr>Emulatorの仕様</vt:lpstr>
      <vt:lpstr>Emulatorの転送レートアルゴリズム</vt:lpstr>
      <vt:lpstr>Emulatorの注意</vt:lpstr>
      <vt:lpstr>デモ (1)</vt:lpstr>
      <vt:lpstr>デモ (2) SampleReader, SampleMonitor</vt:lpstr>
      <vt:lpstr>Web UI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DAQ-Middleware講習会 コンポーネント作成方法</dc:title>
  <dc:creator> </dc:creator>
  <cp:lastModifiedBy> </cp:lastModifiedBy>
  <cp:revision>208</cp:revision>
  <dcterms:created xsi:type="dcterms:W3CDTF">2010-07-21T07:52:30Z</dcterms:created>
  <dcterms:modified xsi:type="dcterms:W3CDTF">2011-08-02T03:59:04Z</dcterms:modified>
</cp:coreProperties>
</file>