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74" r:id="rId12"/>
    <p:sldId id="275" r:id="rId13"/>
    <p:sldId id="276" r:id="rId14"/>
    <p:sldId id="268" r:id="rId15"/>
    <p:sldId id="278" r:id="rId16"/>
    <p:sldId id="265" r:id="rId17"/>
    <p:sldId id="270" r:id="rId18"/>
    <p:sldId id="279" r:id="rId19"/>
    <p:sldId id="280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8" autoAdjust="0"/>
    <p:restoredTop sz="95074" autoAdjust="0"/>
  </p:normalViewPr>
  <p:slideViewPr>
    <p:cSldViewPr snapToGrid="0">
      <p:cViewPr varScale="1">
        <p:scale>
          <a:sx n="94" d="100"/>
          <a:sy n="94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55096237970253"/>
          <c:y val="2.5581559337462475E-2"/>
          <c:w val="0.83645603674540681"/>
          <c:h val="0.82815207544796121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PC-PC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57150">
                <a:solidFill>
                  <a:srgbClr val="FF0000"/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Sheet1!$E$2:$E$17</c:f>
              <c:numCache>
                <c:formatCode>General</c:formatCode>
                <c:ptCount val="16"/>
                <c:pt idx="0">
                  <c:v>0.44158020019531252</c:v>
                </c:pt>
                <c:pt idx="1">
                  <c:v>0.8884429931640625</c:v>
                </c:pt>
                <c:pt idx="2">
                  <c:v>1.7469482421875</c:v>
                </c:pt>
                <c:pt idx="3">
                  <c:v>3.4728469848632813</c:v>
                </c:pt>
                <c:pt idx="4">
                  <c:v>6.4988555908203125</c:v>
                </c:pt>
                <c:pt idx="5">
                  <c:v>7.2808990478515625</c:v>
                </c:pt>
                <c:pt idx="6">
                  <c:v>13.034591674804688</c:v>
                </c:pt>
                <c:pt idx="7">
                  <c:v>21.51824951171875</c:v>
                </c:pt>
                <c:pt idx="8">
                  <c:v>36.932907104492187</c:v>
                </c:pt>
                <c:pt idx="9">
                  <c:v>51.039886474609375</c:v>
                </c:pt>
                <c:pt idx="10">
                  <c:v>62.873535156249993</c:v>
                </c:pt>
                <c:pt idx="11">
                  <c:v>73.443832397460938</c:v>
                </c:pt>
                <c:pt idx="12">
                  <c:v>79.61883544921875</c:v>
                </c:pt>
                <c:pt idx="13">
                  <c:v>81.362152099609375</c:v>
                </c:pt>
                <c:pt idx="14">
                  <c:v>81.159210205078125</c:v>
                </c:pt>
                <c:pt idx="15">
                  <c:v>77.783203125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0ED-4BA7-AA30-C6CE5214EAA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PC-Raspi3 LAN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rgbClr val="00B0F0"/>
              </a:solidFill>
              <a:ln w="57150">
                <a:solidFill>
                  <a:srgbClr val="00B0F0"/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Sheet1!$F$2:$F$17</c:f>
              <c:numCache>
                <c:formatCode>General</c:formatCode>
                <c:ptCount val="16"/>
                <c:pt idx="0">
                  <c:v>0.31533660888671877</c:v>
                </c:pt>
                <c:pt idx="1">
                  <c:v>0.62010498046874996</c:v>
                </c:pt>
                <c:pt idx="2">
                  <c:v>1.2326736450195312</c:v>
                </c:pt>
                <c:pt idx="3">
                  <c:v>2.4632339477539062</c:v>
                </c:pt>
                <c:pt idx="4">
                  <c:v>4.5184783935546875</c:v>
                </c:pt>
                <c:pt idx="5">
                  <c:v>7.9494476318359366</c:v>
                </c:pt>
                <c:pt idx="6">
                  <c:v>14.954376220703125</c:v>
                </c:pt>
                <c:pt idx="7">
                  <c:v>23.492355346679688</c:v>
                </c:pt>
                <c:pt idx="8">
                  <c:v>37.633438110351563</c:v>
                </c:pt>
                <c:pt idx="9">
                  <c:v>53.510055541992188</c:v>
                </c:pt>
                <c:pt idx="10">
                  <c:v>61.300811767578125</c:v>
                </c:pt>
                <c:pt idx="11">
                  <c:v>68.810195922851562</c:v>
                </c:pt>
                <c:pt idx="12">
                  <c:v>73.2806396484375</c:v>
                </c:pt>
                <c:pt idx="13">
                  <c:v>74.434051513671875</c:v>
                </c:pt>
                <c:pt idx="14">
                  <c:v>72.273101806640625</c:v>
                </c:pt>
                <c:pt idx="15">
                  <c:v>68.525543212890625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0ED-4BA7-AA30-C6CE5214EAA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PC-Raspi3 wi-fi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5715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Sheet1!$G$2:$G$17</c:f>
              <c:numCache>
                <c:formatCode>General</c:formatCode>
                <c:ptCount val="16"/>
                <c:pt idx="0">
                  <c:v>0.13420562744140627</c:v>
                </c:pt>
                <c:pt idx="1">
                  <c:v>0.26152191162109378</c:v>
                </c:pt>
                <c:pt idx="2">
                  <c:v>0.51988601684570313</c:v>
                </c:pt>
                <c:pt idx="3">
                  <c:v>1.042388916015625</c:v>
                </c:pt>
                <c:pt idx="4">
                  <c:v>1.9726791381835937</c:v>
                </c:pt>
                <c:pt idx="5">
                  <c:v>3.3425216674804687</c:v>
                </c:pt>
                <c:pt idx="6">
                  <c:v>4.7139053344726562</c:v>
                </c:pt>
                <c:pt idx="7">
                  <c:v>8.40087890625</c:v>
                </c:pt>
                <c:pt idx="8">
                  <c:v>12.337265014648438</c:v>
                </c:pt>
                <c:pt idx="9">
                  <c:v>16.459503173828125</c:v>
                </c:pt>
                <c:pt idx="10">
                  <c:v>22.0703125</c:v>
                </c:pt>
                <c:pt idx="11">
                  <c:v>25.388946533203125</c:v>
                </c:pt>
                <c:pt idx="12">
                  <c:v>27.193984985351562</c:v>
                </c:pt>
                <c:pt idx="13">
                  <c:v>27.988128662109375</c:v>
                </c:pt>
                <c:pt idx="14">
                  <c:v>25.70831298828125</c:v>
                </c:pt>
                <c:pt idx="15">
                  <c:v>21.864166259765625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0ED-4BA7-AA30-C6CE5214EAA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PC-Raspi0</c:v>
                </c:pt>
              </c:strCache>
            </c:strRef>
          </c:tx>
          <c:spPr>
            <a:ln w="57150" cap="rnd">
              <a:solidFill>
                <a:srgbClr val="7030A0">
                  <a:alpha val="96000"/>
                </a:srgbClr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7030A0">
                  <a:alpha val="93000"/>
                </a:srgbClr>
              </a:solidFill>
              <a:ln w="57150">
                <a:solidFill>
                  <a:srgbClr val="7030A0">
                    <a:alpha val="96000"/>
                  </a:srgbClr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Sheet1!$H$2:$H$17</c:f>
              <c:numCache>
                <c:formatCode>General</c:formatCode>
                <c:ptCount val="16"/>
                <c:pt idx="0">
                  <c:v>9.30328369140625E-2</c:v>
                </c:pt>
                <c:pt idx="1">
                  <c:v>0.18647842407226564</c:v>
                </c:pt>
                <c:pt idx="2">
                  <c:v>0.36682205200195311</c:v>
                </c:pt>
                <c:pt idx="3">
                  <c:v>0.72821578979492185</c:v>
                </c:pt>
                <c:pt idx="4">
                  <c:v>1.3644943237304687</c:v>
                </c:pt>
                <c:pt idx="5">
                  <c:v>2.4733428955078125</c:v>
                </c:pt>
                <c:pt idx="6">
                  <c:v>3.7150650024414062</c:v>
                </c:pt>
                <c:pt idx="7">
                  <c:v>6.3861541748046875</c:v>
                </c:pt>
                <c:pt idx="8">
                  <c:v>10.249404907226562</c:v>
                </c:pt>
                <c:pt idx="9">
                  <c:v>14.111709594726563</c:v>
                </c:pt>
                <c:pt idx="10">
                  <c:v>19.100875854492188</c:v>
                </c:pt>
                <c:pt idx="11">
                  <c:v>22.913665771484375</c:v>
                </c:pt>
                <c:pt idx="12">
                  <c:v>25.247879028320313</c:v>
                </c:pt>
                <c:pt idx="13">
                  <c:v>27.014389038085938</c:v>
                </c:pt>
                <c:pt idx="14">
                  <c:v>25.949783325195313</c:v>
                </c:pt>
                <c:pt idx="15">
                  <c:v>20.19561767578125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0ED-4BA7-AA30-C6CE5214EAA2}"/>
            </c:ext>
          </c:extLst>
        </c:ser>
        <c:ser>
          <c:idx val="5"/>
          <c:order val="5"/>
          <c:tx>
            <c:strRef>
              <c:f>Sheet1!$I$1</c:f>
              <c:strCache>
                <c:ptCount val="1"/>
                <c:pt idx="0">
                  <c:v>NetPerf-wifi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plus"/>
            <c:size val="11"/>
            <c:spPr>
              <a:noFill/>
              <a:ln w="57150">
                <a:solidFill>
                  <a:srgbClr val="FFC000"/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Sheet1!$I$2:$I$17</c:f>
              <c:numCache>
                <c:formatCode>0.00</c:formatCode>
                <c:ptCount val="16"/>
                <c:pt idx="0">
                  <c:v>38.090000000000003</c:v>
                </c:pt>
                <c:pt idx="1">
                  <c:v>35.29</c:v>
                </c:pt>
                <c:pt idx="2">
                  <c:v>35.81</c:v>
                </c:pt>
                <c:pt idx="3">
                  <c:v>37.68</c:v>
                </c:pt>
                <c:pt idx="4">
                  <c:v>36.83</c:v>
                </c:pt>
                <c:pt idx="5">
                  <c:v>36.56</c:v>
                </c:pt>
                <c:pt idx="6">
                  <c:v>37.08</c:v>
                </c:pt>
                <c:pt idx="7">
                  <c:v>37.270000000000003</c:v>
                </c:pt>
                <c:pt idx="8">
                  <c:v>36.979999999999997</c:v>
                </c:pt>
                <c:pt idx="9">
                  <c:v>34.340000000000003</c:v>
                </c:pt>
                <c:pt idx="10">
                  <c:v>35.92</c:v>
                </c:pt>
                <c:pt idx="11">
                  <c:v>37.44</c:v>
                </c:pt>
                <c:pt idx="12">
                  <c:v>38.01</c:v>
                </c:pt>
                <c:pt idx="13">
                  <c:v>36.96</c:v>
                </c:pt>
                <c:pt idx="14">
                  <c:v>38.33</c:v>
                </c:pt>
                <c:pt idx="15">
                  <c:v>36.1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0ED-4BA7-AA30-C6CE5214EAA2}"/>
            </c:ext>
          </c:extLst>
        </c:ser>
        <c:ser>
          <c:idx val="6"/>
          <c:order val="6"/>
          <c:tx>
            <c:strRef>
              <c:f>Sheet1!$J$1</c:f>
              <c:strCache>
                <c:ptCount val="1"/>
                <c:pt idx="0">
                  <c:v>NetPerf-LAN</c:v>
                </c:pt>
              </c:strCache>
            </c:strRef>
          </c:tx>
          <c:spPr>
            <a:ln w="57150" cap="rnd">
              <a:solidFill>
                <a:srgbClr val="FE48E4"/>
              </a:solidFill>
              <a:round/>
            </a:ln>
            <a:effectLst/>
          </c:spPr>
          <c:marker>
            <c:symbol val="plus"/>
            <c:size val="9"/>
            <c:spPr>
              <a:noFill/>
              <a:ln w="57150">
                <a:solidFill>
                  <a:srgbClr val="FE48E4"/>
                </a:solidFill>
                <a:round/>
              </a:ln>
              <a:effectLst/>
            </c:spPr>
          </c:marker>
          <c:xVal>
            <c:numRef>
              <c:f>Sheet1!$C$2:$C$17</c:f>
              <c:numCache>
                <c:formatCode>General</c:formatCode>
                <c:ptCount val="1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  <c:pt idx="6">
                  <c:v>2048</c:v>
                </c:pt>
                <c:pt idx="7">
                  <c:v>4096</c:v>
                </c:pt>
                <c:pt idx="8">
                  <c:v>8192</c:v>
                </c:pt>
                <c:pt idx="9">
                  <c:v>16384</c:v>
                </c:pt>
                <c:pt idx="10">
                  <c:v>32768</c:v>
                </c:pt>
                <c:pt idx="11">
                  <c:v>65536</c:v>
                </c:pt>
                <c:pt idx="12">
                  <c:v>131072</c:v>
                </c:pt>
                <c:pt idx="13">
                  <c:v>262144</c:v>
                </c:pt>
                <c:pt idx="14">
                  <c:v>524288</c:v>
                </c:pt>
                <c:pt idx="15">
                  <c:v>1048576</c:v>
                </c:pt>
              </c:numCache>
            </c:numRef>
          </c:xVal>
          <c:yVal>
            <c:numRef>
              <c:f>Sheet1!$J$2:$J$17</c:f>
              <c:numCache>
                <c:formatCode>0.00</c:formatCode>
                <c:ptCount val="16"/>
                <c:pt idx="0">
                  <c:v>93.86</c:v>
                </c:pt>
                <c:pt idx="1">
                  <c:v>94.13</c:v>
                </c:pt>
                <c:pt idx="2">
                  <c:v>94.14</c:v>
                </c:pt>
                <c:pt idx="3">
                  <c:v>94.14</c:v>
                </c:pt>
                <c:pt idx="4">
                  <c:v>94.14</c:v>
                </c:pt>
                <c:pt idx="5">
                  <c:v>94.14</c:v>
                </c:pt>
                <c:pt idx="6">
                  <c:v>94.14</c:v>
                </c:pt>
                <c:pt idx="7">
                  <c:v>94.14</c:v>
                </c:pt>
                <c:pt idx="8">
                  <c:v>94.14</c:v>
                </c:pt>
                <c:pt idx="9">
                  <c:v>94.14</c:v>
                </c:pt>
                <c:pt idx="10">
                  <c:v>94.14</c:v>
                </c:pt>
                <c:pt idx="11">
                  <c:v>94.14</c:v>
                </c:pt>
                <c:pt idx="12">
                  <c:v>94.14</c:v>
                </c:pt>
                <c:pt idx="13">
                  <c:v>94.14</c:v>
                </c:pt>
                <c:pt idx="14">
                  <c:v>94.14</c:v>
                </c:pt>
                <c:pt idx="15">
                  <c:v>94.14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0ED-4BA7-AA30-C6CE5214E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296504"/>
        <c:axId val="349301992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PC(ローカル)</c:v>
                      </c:pt>
                    </c:strCache>
                  </c:strRef>
                </c:tx>
                <c:spPr>
                  <a:ln w="222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diamond"/>
                  <c:size val="6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  <a:round/>
                    </a:ln>
                    <a:effectLst/>
                  </c:spPr>
                </c:marker>
                <c:x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Sheet1!$C$2:$C$17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32</c:v>
                      </c:pt>
                      <c:pt idx="1">
                        <c:v>64</c:v>
                      </c:pt>
                      <c:pt idx="2">
                        <c:v>128</c:v>
                      </c:pt>
                      <c:pt idx="3">
                        <c:v>256</c:v>
                      </c:pt>
                      <c:pt idx="4">
                        <c:v>512</c:v>
                      </c:pt>
                      <c:pt idx="5">
                        <c:v>1024</c:v>
                      </c:pt>
                      <c:pt idx="6">
                        <c:v>2048</c:v>
                      </c:pt>
                      <c:pt idx="7">
                        <c:v>4096</c:v>
                      </c:pt>
                      <c:pt idx="8">
                        <c:v>8192</c:v>
                      </c:pt>
                      <c:pt idx="9">
                        <c:v>16384</c:v>
                      </c:pt>
                      <c:pt idx="10">
                        <c:v>32768</c:v>
                      </c:pt>
                      <c:pt idx="11">
                        <c:v>65536</c:v>
                      </c:pt>
                      <c:pt idx="12">
                        <c:v>131072</c:v>
                      </c:pt>
                      <c:pt idx="13">
                        <c:v>262144</c:v>
                      </c:pt>
                      <c:pt idx="14">
                        <c:v>524288</c:v>
                      </c:pt>
                      <c:pt idx="15">
                        <c:v>1048576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Sheet1!$D$2:$D$17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8.2694244384765625</c:v>
                      </c:pt>
                      <c:pt idx="1">
                        <c:v>15.001678466796875</c:v>
                      </c:pt>
                      <c:pt idx="2">
                        <c:v>33.999176025390625</c:v>
                      </c:pt>
                      <c:pt idx="3">
                        <c:v>59.155044555664063</c:v>
                      </c:pt>
                      <c:pt idx="4">
                        <c:v>138.67034912109375</c:v>
                      </c:pt>
                      <c:pt idx="5">
                        <c:v>240.61203002929687</c:v>
                      </c:pt>
                      <c:pt idx="6">
                        <c:v>453.460693359375</c:v>
                      </c:pt>
                      <c:pt idx="7">
                        <c:v>868.98040771484375</c:v>
                      </c:pt>
                      <c:pt idx="8">
                        <c:v>1466.156005859375</c:v>
                      </c:pt>
                      <c:pt idx="9">
                        <c:v>3019.4854736328125</c:v>
                      </c:pt>
                      <c:pt idx="10">
                        <c:v>5230.3848266601562</c:v>
                      </c:pt>
                      <c:pt idx="11">
                        <c:v>7115.4632568359375</c:v>
                      </c:pt>
                      <c:pt idx="12">
                        <c:v>11511.688232421875</c:v>
                      </c:pt>
                      <c:pt idx="13">
                        <c:v>15073.776245117188</c:v>
                      </c:pt>
                      <c:pt idx="14">
                        <c:v>13042.678833007813</c:v>
                      </c:pt>
                      <c:pt idx="15">
                        <c:v>10915.679931640625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6-B0ED-4BA7-AA30-C6CE5214EAA2}"/>
                  </c:ext>
                </c:extLst>
              </c15:ser>
            </c15:filteredScatterSeries>
          </c:ext>
        </c:extLst>
      </c:scatterChart>
      <c:valAx>
        <c:axId val="349296504"/>
        <c:scaling>
          <c:logBase val="2"/>
          <c:orientation val="minMax"/>
          <c:min val="3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データサイズ</a:t>
                </a:r>
                <a:r>
                  <a:rPr lang="en-US"/>
                  <a:t>(Byte)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9301992"/>
        <c:crosses val="autoZero"/>
        <c:crossBetween val="midCat"/>
      </c:valAx>
      <c:valAx>
        <c:axId val="34930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Trhoughput(Mbit / sec)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9296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754483814523186"/>
          <c:y val="7.886874533989284E-2"/>
          <c:w val="0.33907688101487315"/>
          <c:h val="0.45621192033876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sz="1600" b="1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48D6-7366-482D-8333-93F70F1FB0A9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88A5B-FF88-4D71-9BF9-615CBEF7A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4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65CC6-5236-4980-A3FF-B605CDEDF846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61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20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70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312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440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82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80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8490C-94F9-49A4-915A-F9F56EB271E1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2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55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2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243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355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8A5B-FF88-4D71-9BF9-615CBEF7A7C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01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33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1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47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gray">
          <a:xfrm>
            <a:off x="0" y="0"/>
            <a:ext cx="9144000" cy="3505200"/>
          </a:xfrm>
          <a:prstGeom prst="rect">
            <a:avLst/>
          </a:prstGeom>
          <a:solidFill>
            <a:srgbClr val="4949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 flipV="1">
            <a:off x="0" y="3543300"/>
            <a:ext cx="9144000" cy="152400"/>
          </a:xfrm>
          <a:prstGeom prst="rect">
            <a:avLst/>
          </a:prstGeom>
          <a:solidFill>
            <a:srgbClr val="848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 flipV="1">
            <a:off x="0" y="3733800"/>
            <a:ext cx="9144000" cy="76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333333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553200"/>
            <a:ext cx="2290192" cy="304800"/>
          </a:xfrm>
        </p:spPr>
        <p:txBody>
          <a:bodyPr/>
          <a:lstStyle>
            <a:lvl1pPr algn="ctr">
              <a:defRPr sz="1600"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15816" y="6553200"/>
            <a:ext cx="3240360" cy="304800"/>
          </a:xfrm>
        </p:spPr>
        <p:txBody>
          <a:bodyPr/>
          <a:lstStyle>
            <a:lvl1pPr>
              <a:defRPr sz="1600"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1905000" cy="304800"/>
          </a:xfrm>
        </p:spPr>
        <p:txBody>
          <a:bodyPr/>
          <a:lstStyle>
            <a:lvl1pPr>
              <a:defRPr sz="1600"/>
            </a:lvl1pPr>
          </a:lstStyle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34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0"/>
            <a:ext cx="851148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100" y="1268760"/>
            <a:ext cx="8305800" cy="5055840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43808" y="6553200"/>
            <a:ext cx="3384376" cy="304800"/>
          </a:xfrm>
        </p:spPr>
        <p:txBody>
          <a:bodyPr/>
          <a:lstStyle>
            <a:lvl1pPr>
              <a:defRPr sz="1600"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553200"/>
            <a:ext cx="2290192" cy="304800"/>
          </a:xfrm>
        </p:spPr>
        <p:txBody>
          <a:bodyPr/>
          <a:lstStyle>
            <a:lvl1pPr algn="ctr">
              <a:defRPr sz="1600"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1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8A41A-ADDE-4E2B-B39D-4F7BE1FE6F3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5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19100" y="1066800"/>
            <a:ext cx="407670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7670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4C612-E985-4E19-8490-A350AD5F79A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45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74CC0-0832-4F8B-A94D-C81AE9FC9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63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DAAA8-753A-474F-BB5C-1A29A6DADA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5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8A5B-2342-437A-AB9A-D689B76F31D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7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6ED7F-2F4A-457F-A339-88AF71557DD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80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A8EA3-A3AE-411F-A1C9-B1F28FBF3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64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17B30-FD0A-4D19-9AF5-213804ED70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73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85975" cy="6324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05525" cy="6324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6DFD9-96D2-4731-A528-0382525503E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1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8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8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0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7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1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2018/3/22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日本物理学会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東京理科大学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1381-488B-4B78-AC1B-9D294B883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8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4949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 flipV="1">
            <a:off x="0" y="952500"/>
            <a:ext cx="9144000" cy="152400"/>
          </a:xfrm>
          <a:prstGeom prst="rect">
            <a:avLst/>
          </a:prstGeom>
          <a:solidFill>
            <a:srgbClr val="848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gray">
          <a:xfrm flipV="1">
            <a:off x="0" y="1143000"/>
            <a:ext cx="9144000" cy="76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19100" y="10668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818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54B9F8-773D-4457-959F-FF69BA9C150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810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381000" y="6477000"/>
            <a:ext cx="8382000" cy="76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4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2723311" cy="1790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44717"/>
            <a:ext cx="9144000" cy="1592040"/>
          </a:xfrm>
        </p:spPr>
        <p:txBody>
          <a:bodyPr/>
          <a:lstStyle/>
          <a:p>
            <a:r>
              <a:rPr lang="en-US" altLang="ja-JP" sz="3600" dirty="0"/>
              <a:t>DAQ-Middleware </a:t>
            </a:r>
            <a:r>
              <a:rPr lang="ja-JP" altLang="ja-JP" sz="3600" dirty="0"/>
              <a:t>の</a:t>
            </a:r>
            <a:r>
              <a:rPr lang="ja-JP" altLang="ja-JP" sz="3600" dirty="0" smtClean="0"/>
              <a:t>新機能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ja-JP" sz="3600" dirty="0" smtClean="0"/>
              <a:t>コンポーネント</a:t>
            </a:r>
            <a:r>
              <a:rPr lang="ja-JP" altLang="ja-JP" sz="3600" dirty="0"/>
              <a:t>制御機能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1905000" cy="3048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2286000" cy="304800"/>
          </a:xfrm>
        </p:spPr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48" y="3886199"/>
            <a:ext cx="9121451" cy="2775858"/>
          </a:xfrm>
        </p:spPr>
        <p:txBody>
          <a:bodyPr/>
          <a:lstStyle/>
          <a:p>
            <a:r>
              <a:rPr lang="ja-JP" altLang="en-US" sz="2400" u="sng" dirty="0">
                <a:solidFill>
                  <a:schemeClr val="tx1"/>
                </a:solidFill>
              </a:rPr>
              <a:t>濱田英太郎</a:t>
            </a:r>
            <a:r>
              <a:rPr lang="en-US" altLang="ja-JP" sz="2400" baseline="30000" dirty="0">
                <a:solidFill>
                  <a:schemeClr val="tx1"/>
                </a:solidFill>
              </a:rPr>
              <a:t>A,F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千代浩司</a:t>
            </a:r>
            <a:r>
              <a:rPr lang="en-US" altLang="ja-JP" sz="2400" baseline="30000" dirty="0">
                <a:solidFill>
                  <a:schemeClr val="tx1"/>
                </a:solidFill>
              </a:rPr>
              <a:t>A,F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長坂康史</a:t>
            </a:r>
            <a:r>
              <a:rPr lang="en-US" altLang="ja-JP" sz="2400" baseline="30000" dirty="0">
                <a:solidFill>
                  <a:schemeClr val="tx1"/>
                </a:solidFill>
              </a:rPr>
              <a:t>B,F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味</a:t>
            </a:r>
            <a:r>
              <a:rPr lang="ja-JP" altLang="en-US" sz="2400" dirty="0">
                <a:solidFill>
                  <a:schemeClr val="tx1"/>
                </a:solidFill>
              </a:rPr>
              <a:t>村周平</a:t>
            </a:r>
            <a:r>
              <a:rPr lang="en-US" altLang="ja-JP" sz="2400" baseline="30000" dirty="0">
                <a:solidFill>
                  <a:schemeClr val="tx1"/>
                </a:solidFill>
              </a:rPr>
              <a:t>C,F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神徳徹雄</a:t>
            </a:r>
            <a:r>
              <a:rPr lang="en-US" altLang="ja-JP" sz="2400" baseline="30000" dirty="0">
                <a:solidFill>
                  <a:schemeClr val="tx1"/>
                </a:solidFill>
              </a:rPr>
              <a:t>D,F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安藤慶昭</a:t>
            </a:r>
            <a:r>
              <a:rPr lang="en-US" altLang="ja-JP" sz="2400" baseline="30000" dirty="0">
                <a:solidFill>
                  <a:schemeClr val="tx1"/>
                </a:solidFill>
              </a:rPr>
              <a:t>D,F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和田正樹</a:t>
            </a:r>
            <a:r>
              <a:rPr lang="en-US" altLang="ja-JP" sz="2400" baseline="30000" dirty="0">
                <a:solidFill>
                  <a:schemeClr val="tx1"/>
                </a:solidFill>
              </a:rPr>
              <a:t>E</a:t>
            </a:r>
          </a:p>
          <a:p>
            <a:endParaRPr lang="en-US" altLang="ja-JP" sz="2400" baseline="30000" dirty="0"/>
          </a:p>
          <a:p>
            <a:r>
              <a:rPr lang="en-US" altLang="ja-JP" sz="2400" dirty="0" smtClean="0"/>
              <a:t>KEK </a:t>
            </a:r>
            <a:r>
              <a:rPr lang="ja-JP" altLang="en-US" sz="2400" dirty="0" smtClean="0"/>
              <a:t>素核研</a:t>
            </a:r>
            <a:r>
              <a:rPr lang="en-US" altLang="ja-JP" sz="2400" baseline="30000" dirty="0" smtClean="0"/>
              <a:t>A</a:t>
            </a:r>
            <a:r>
              <a:rPr lang="ja-JP" altLang="en-US" sz="2400" baseline="-25000" dirty="0"/>
              <a:t>　</a:t>
            </a:r>
            <a:r>
              <a:rPr lang="en-US" altLang="ja-JP" sz="2400" dirty="0" smtClean="0"/>
              <a:t>,  </a:t>
            </a:r>
            <a:r>
              <a:rPr lang="ja-JP" altLang="en-US" sz="2400" dirty="0" smtClean="0"/>
              <a:t>広島</a:t>
            </a:r>
            <a:r>
              <a:rPr lang="ja-JP" altLang="en-US" sz="2400" dirty="0"/>
              <a:t>工業大学</a:t>
            </a:r>
            <a:r>
              <a:rPr lang="en-US" altLang="ja-JP" sz="2400" baseline="30000" dirty="0" smtClean="0"/>
              <a:t>B</a:t>
            </a:r>
            <a:r>
              <a:rPr lang="en-US" altLang="ja-JP" sz="2400" dirty="0" smtClean="0"/>
              <a:t> ,  </a:t>
            </a:r>
            <a:r>
              <a:rPr lang="ja-JP" altLang="en-US" sz="2400" dirty="0" smtClean="0"/>
              <a:t>大阪大学</a:t>
            </a:r>
            <a:r>
              <a:rPr lang="en-US" altLang="ja-JP" sz="2400" baseline="30000" dirty="0" smtClean="0"/>
              <a:t>C </a:t>
            </a:r>
            <a:r>
              <a:rPr lang="en-US" altLang="ja-JP" sz="2400" dirty="0" smtClean="0"/>
              <a:t>,</a:t>
            </a:r>
          </a:p>
          <a:p>
            <a:r>
              <a:rPr lang="ja-JP" altLang="en-US" sz="2400" dirty="0" smtClean="0"/>
              <a:t>産業</a:t>
            </a:r>
            <a:r>
              <a:rPr lang="ja-JP" altLang="en-US" sz="2400" dirty="0"/>
              <a:t>技術総合研究所</a:t>
            </a:r>
            <a:r>
              <a:rPr lang="en-US" altLang="ja-JP" sz="2400" baseline="30000" dirty="0"/>
              <a:t>D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,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株）</a:t>
            </a:r>
            <a:r>
              <a:rPr lang="en-US" altLang="ja-JP" sz="2400" dirty="0"/>
              <a:t>Bee Beans </a:t>
            </a:r>
            <a:r>
              <a:rPr lang="en-US" altLang="ja-JP" sz="2400" dirty="0" err="1" smtClean="0"/>
              <a:t>Technologies</a:t>
            </a:r>
            <a:r>
              <a:rPr lang="en-US" altLang="ja-JP" sz="2400" baseline="30000" dirty="0" err="1" smtClean="0"/>
              <a:t>E</a:t>
            </a:r>
            <a:r>
              <a:rPr lang="en-US" altLang="ja-JP" sz="2400" dirty="0" smtClean="0"/>
              <a:t>,  Open-</a:t>
            </a:r>
            <a:r>
              <a:rPr lang="en-US" altLang="ja-JP" sz="2400" dirty="0" err="1" smtClean="0"/>
              <a:t>It</a:t>
            </a:r>
            <a:r>
              <a:rPr lang="en-US" altLang="ja-JP" sz="2400" baseline="30000" dirty="0" err="1" smtClean="0"/>
              <a:t>F</a:t>
            </a:r>
            <a:endParaRPr lang="ja-JP" altLang="en-US" sz="2400" baseline="30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9" y="10991"/>
            <a:ext cx="2700762" cy="179237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484806" y="0"/>
            <a:ext cx="2659194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22aK205-6</a:t>
            </a:r>
            <a:endParaRPr kumimoji="0" lang="ja-JP" alt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49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従来の状態遷移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02892" y="3319820"/>
            <a:ext cx="25202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6566" y="3086488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Loaded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8" idx="6"/>
            <a:endCxn id="9" idx="1"/>
          </p:cNvCxnSpPr>
          <p:nvPr/>
        </p:nvCxnSpPr>
        <p:spPr>
          <a:xfrm>
            <a:off x="354920" y="3445834"/>
            <a:ext cx="271646" cy="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6566" y="4323163"/>
            <a:ext cx="2040430" cy="72008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Configured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566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Running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346646" y="3806652"/>
            <a:ext cx="0" cy="5165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46646" y="5043327"/>
            <a:ext cx="0" cy="5722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25651" y="3806568"/>
            <a:ext cx="449" cy="51659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25651" y="5039618"/>
            <a:ext cx="0" cy="5759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-32954" y="389041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Configured()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367" y="5166793"/>
            <a:ext cx="100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Start()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9900" y="3908178"/>
            <a:ext cx="17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Unconfigured</a:t>
            </a:r>
            <a:r>
              <a:rPr lang="en-US" altLang="ja-JP" dirty="0"/>
              <a:t>()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66727" y="5144724"/>
            <a:ext cx="10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Stop()</a:t>
            </a:r>
            <a:endParaRPr kumimoji="1" lang="ja-JP" altLang="en-US" dirty="0"/>
          </a:p>
        </p:txBody>
      </p:sp>
      <p:sp>
        <p:nvSpPr>
          <p:cNvPr id="45" name="角丸四角形 44"/>
          <p:cNvSpPr/>
          <p:nvPr/>
        </p:nvSpPr>
        <p:spPr>
          <a:xfrm>
            <a:off x="3848392" y="1233650"/>
            <a:ext cx="5277178" cy="2727561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811969" y="3307458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425633" y="3326826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48" name="グループ化 123"/>
          <p:cNvGrpSpPr>
            <a:grpSpLocks noChangeAspect="1"/>
          </p:cNvGrpSpPr>
          <p:nvPr/>
        </p:nvGrpSpPr>
        <p:grpSpPr>
          <a:xfrm>
            <a:off x="7180712" y="2919840"/>
            <a:ext cx="1113340" cy="1002298"/>
            <a:chOff x="4877133" y="5115888"/>
            <a:chExt cx="398088" cy="454371"/>
          </a:xfrm>
          <a:effectLst/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4877133" y="5318112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4" name="グループ化 83"/>
          <p:cNvGrpSpPr>
            <a:grpSpLocks noChangeAspect="1"/>
          </p:cNvGrpSpPr>
          <p:nvPr/>
        </p:nvGrpSpPr>
        <p:grpSpPr>
          <a:xfrm>
            <a:off x="5800970" y="2321385"/>
            <a:ext cx="1153812" cy="1009990"/>
            <a:chOff x="6028484" y="2558563"/>
            <a:chExt cx="673114" cy="589211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6285666" y="2558563"/>
              <a:ext cx="156098" cy="1125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589945" y="273202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6592111" y="2936391"/>
              <a:ext cx="109486" cy="13015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028484" y="282375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6096777" y="2607774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7" name="グループ化 118"/>
          <p:cNvGrpSpPr>
            <a:grpSpLocks noChangeAspect="1"/>
          </p:cNvGrpSpPr>
          <p:nvPr/>
        </p:nvGrpSpPr>
        <p:grpSpPr>
          <a:xfrm>
            <a:off x="4464000" y="2340000"/>
            <a:ext cx="1044502" cy="1010625"/>
            <a:chOff x="3318614" y="4740228"/>
            <a:chExt cx="417344" cy="415177"/>
          </a:xfrm>
          <a:effectLst/>
        </p:grpSpPr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62" name="AutoShape 34"/>
          <p:cNvCxnSpPr>
            <a:cxnSpLocks noChangeShapeType="1"/>
            <a:stCxn id="76" idx="4"/>
            <a:endCxn id="60" idx="0"/>
          </p:cNvCxnSpPr>
          <p:nvPr/>
        </p:nvCxnSpPr>
        <p:spPr bwMode="auto">
          <a:xfrm flipH="1">
            <a:off x="4935932" y="1826504"/>
            <a:ext cx="1425490" cy="51349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3" name="AutoShape 35"/>
          <p:cNvCxnSpPr>
            <a:cxnSpLocks noChangeShapeType="1"/>
            <a:stCxn id="76" idx="4"/>
            <a:endCxn id="52" idx="0"/>
          </p:cNvCxnSpPr>
          <p:nvPr/>
        </p:nvCxnSpPr>
        <p:spPr bwMode="auto">
          <a:xfrm>
            <a:off x="6361422" y="1826504"/>
            <a:ext cx="14181" cy="49488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4" name="AutoShape 37"/>
          <p:cNvCxnSpPr>
            <a:cxnSpLocks noChangeShapeType="1"/>
            <a:stCxn id="76" idx="4"/>
            <a:endCxn id="73" idx="0"/>
          </p:cNvCxnSpPr>
          <p:nvPr/>
        </p:nvCxnSpPr>
        <p:spPr bwMode="auto">
          <a:xfrm flipV="1">
            <a:off x="6361422" y="1806581"/>
            <a:ext cx="1479906" cy="19923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5" name="AutoShape 38"/>
          <p:cNvCxnSpPr>
            <a:cxnSpLocks noChangeShapeType="1"/>
            <a:stCxn id="59" idx="3"/>
            <a:endCxn id="55" idx="1"/>
          </p:cNvCxnSpPr>
          <p:nvPr/>
        </p:nvCxnSpPr>
        <p:spPr bwMode="auto">
          <a:xfrm>
            <a:off x="5508502" y="2884907"/>
            <a:ext cx="292468" cy="710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3" idx="3"/>
            <a:endCxn id="72" idx="1"/>
          </p:cNvCxnSpPr>
          <p:nvPr/>
        </p:nvCxnSpPr>
        <p:spPr bwMode="auto">
          <a:xfrm flipV="1">
            <a:off x="6954782" y="2332167"/>
            <a:ext cx="230988" cy="396212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4" idx="3"/>
            <a:endCxn id="49" idx="1"/>
          </p:cNvCxnSpPr>
          <p:nvPr/>
        </p:nvCxnSpPr>
        <p:spPr bwMode="auto">
          <a:xfrm>
            <a:off x="6954780" y="3080589"/>
            <a:ext cx="225932" cy="38283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AutoShape 41"/>
          <p:cNvSpPr>
            <a:spLocks noChangeArrowheads="1"/>
          </p:cNvSpPr>
          <p:nvPr/>
        </p:nvSpPr>
        <p:spPr bwMode="auto">
          <a:xfrm>
            <a:off x="8610383" y="257308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42"/>
          <p:cNvCxnSpPr>
            <a:cxnSpLocks noChangeShapeType="1"/>
            <a:stCxn id="74" idx="3"/>
            <a:endCxn id="68" idx="2"/>
          </p:cNvCxnSpPr>
          <p:nvPr/>
        </p:nvCxnSpPr>
        <p:spPr bwMode="auto">
          <a:xfrm>
            <a:off x="8296189" y="2349399"/>
            <a:ext cx="314194" cy="3244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70" name="テキスト ボックス 96"/>
          <p:cNvSpPr txBox="1">
            <a:spLocks noChangeArrowheads="1"/>
          </p:cNvSpPr>
          <p:nvPr/>
        </p:nvSpPr>
        <p:spPr bwMode="auto">
          <a:xfrm>
            <a:off x="8091891" y="1251101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グループ化 122"/>
          <p:cNvGrpSpPr>
            <a:grpSpLocks noChangeAspect="1"/>
          </p:cNvGrpSpPr>
          <p:nvPr/>
        </p:nvGrpSpPr>
        <p:grpSpPr>
          <a:xfrm>
            <a:off x="7185770" y="1806581"/>
            <a:ext cx="1110419" cy="1005636"/>
            <a:chOff x="4869098" y="4326337"/>
            <a:chExt cx="368880" cy="425951"/>
          </a:xfrm>
          <a:effectLst/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グループ化 109"/>
          <p:cNvGrpSpPr/>
          <p:nvPr/>
        </p:nvGrpSpPr>
        <p:grpSpPr>
          <a:xfrm>
            <a:off x="5886597" y="1277679"/>
            <a:ext cx="942561" cy="548825"/>
            <a:chOff x="4056063" y="2818581"/>
            <a:chExt cx="633412" cy="296713"/>
          </a:xfrm>
          <a:effectLst/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78" name="AutoShape 36"/>
          <p:cNvCxnSpPr>
            <a:cxnSpLocks noChangeShapeType="1"/>
            <a:stCxn id="76" idx="4"/>
            <a:endCxn id="50" idx="0"/>
          </p:cNvCxnSpPr>
          <p:nvPr/>
        </p:nvCxnSpPr>
        <p:spPr bwMode="auto">
          <a:xfrm>
            <a:off x="6361422" y="1826504"/>
            <a:ext cx="1431162" cy="10933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8226132" y="1968338"/>
            <a:ext cx="8180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8227341" y="3457616"/>
            <a:ext cx="955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3994" y="2723994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Configured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811969" y="2715630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Configured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241111" y="2149315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Configured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226319" y="3297043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Configured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2666996" y="5832575"/>
            <a:ext cx="1420715" cy="73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角丸四角形 88"/>
          <p:cNvSpPr/>
          <p:nvPr/>
        </p:nvSpPr>
        <p:spPr>
          <a:xfrm>
            <a:off x="4087711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Paused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2666996" y="6125378"/>
            <a:ext cx="1420715" cy="4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718932" y="5463974"/>
            <a:ext cx="125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Resume()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718932" y="6125378"/>
            <a:ext cx="113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Pause()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-15036" y="1259431"/>
            <a:ext cx="3826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各状態に</a:t>
            </a:r>
            <a:r>
              <a:rPr lang="ja-JP" altLang="en-US" dirty="0"/>
              <a:t>いる間、状態に対応した関数が繰り返し</a:t>
            </a:r>
            <a:r>
              <a:rPr lang="ja-JP" altLang="en-US" dirty="0" smtClean="0"/>
              <a:t>呼ばれる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状態間の遷移時に一度だけ実行される関数が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一度設定した制御パラメータは</a:t>
            </a:r>
            <a:r>
              <a:rPr lang="ja-JP" altLang="en-US" dirty="0" smtClean="0"/>
              <a:t>、　システム</a:t>
            </a:r>
            <a:r>
              <a:rPr lang="ja-JP" altLang="en-US" dirty="0"/>
              <a:t>終了時まで変更できない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1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矢印コネクタ 18"/>
          <p:cNvCxnSpPr/>
          <p:nvPr/>
        </p:nvCxnSpPr>
        <p:spPr>
          <a:xfrm>
            <a:off x="2666996" y="5832575"/>
            <a:ext cx="1420715" cy="73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従来の状態遷移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02892" y="3319820"/>
            <a:ext cx="25202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6566" y="3086488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Loaded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8" idx="6"/>
            <a:endCxn id="9" idx="1"/>
          </p:cNvCxnSpPr>
          <p:nvPr/>
        </p:nvCxnSpPr>
        <p:spPr>
          <a:xfrm>
            <a:off x="354920" y="3445834"/>
            <a:ext cx="271646" cy="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6566" y="4323163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Configured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566" y="5615538"/>
            <a:ext cx="2040430" cy="72008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Running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087711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Paused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346646" y="3806652"/>
            <a:ext cx="0" cy="5165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46646" y="5043327"/>
            <a:ext cx="0" cy="5722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25651" y="3806568"/>
            <a:ext cx="449" cy="51659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25651" y="5039618"/>
            <a:ext cx="0" cy="5759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666996" y="6125378"/>
            <a:ext cx="1420715" cy="4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-32954" y="389041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Configured()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367" y="5166793"/>
            <a:ext cx="100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Start()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9900" y="3908178"/>
            <a:ext cx="17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Unconfigured</a:t>
            </a:r>
            <a:r>
              <a:rPr lang="en-US" altLang="ja-JP" dirty="0"/>
              <a:t>()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66727" y="5144724"/>
            <a:ext cx="10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Stop()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18932" y="5463974"/>
            <a:ext cx="125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Resume()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18932" y="6125378"/>
            <a:ext cx="113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Pause()</a:t>
            </a:r>
            <a:endParaRPr kumimoji="1" lang="ja-JP" altLang="en-US" dirty="0"/>
          </a:p>
        </p:txBody>
      </p:sp>
      <p:sp>
        <p:nvSpPr>
          <p:cNvPr id="45" name="角丸四角形 44"/>
          <p:cNvSpPr/>
          <p:nvPr/>
        </p:nvSpPr>
        <p:spPr>
          <a:xfrm>
            <a:off x="3848392" y="1233650"/>
            <a:ext cx="5277178" cy="2727561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811969" y="3307458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425633" y="3326826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48" name="グループ化 123"/>
          <p:cNvGrpSpPr>
            <a:grpSpLocks noChangeAspect="1"/>
          </p:cNvGrpSpPr>
          <p:nvPr/>
        </p:nvGrpSpPr>
        <p:grpSpPr>
          <a:xfrm>
            <a:off x="7180712" y="2919840"/>
            <a:ext cx="1113340" cy="1002298"/>
            <a:chOff x="4877133" y="5115888"/>
            <a:chExt cx="398088" cy="454371"/>
          </a:xfrm>
          <a:effectLst/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4877133" y="5318112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4" name="グループ化 83"/>
          <p:cNvGrpSpPr>
            <a:grpSpLocks noChangeAspect="1"/>
          </p:cNvGrpSpPr>
          <p:nvPr/>
        </p:nvGrpSpPr>
        <p:grpSpPr>
          <a:xfrm>
            <a:off x="5800970" y="2321385"/>
            <a:ext cx="1153812" cy="1009990"/>
            <a:chOff x="6028484" y="2558563"/>
            <a:chExt cx="673114" cy="589211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6285666" y="2558563"/>
              <a:ext cx="156098" cy="1125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589945" y="273202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6592111" y="2936391"/>
              <a:ext cx="109486" cy="13015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028484" y="282375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6096777" y="2607774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7" name="グループ化 118"/>
          <p:cNvGrpSpPr>
            <a:grpSpLocks noChangeAspect="1"/>
          </p:cNvGrpSpPr>
          <p:nvPr/>
        </p:nvGrpSpPr>
        <p:grpSpPr>
          <a:xfrm>
            <a:off x="4464000" y="2340000"/>
            <a:ext cx="1044502" cy="1010625"/>
            <a:chOff x="3318614" y="4740228"/>
            <a:chExt cx="417344" cy="415177"/>
          </a:xfrm>
          <a:effectLst/>
        </p:grpSpPr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62" name="AutoShape 34"/>
          <p:cNvCxnSpPr>
            <a:cxnSpLocks noChangeShapeType="1"/>
            <a:stCxn id="76" idx="4"/>
            <a:endCxn id="60" idx="0"/>
          </p:cNvCxnSpPr>
          <p:nvPr/>
        </p:nvCxnSpPr>
        <p:spPr bwMode="auto">
          <a:xfrm flipH="1">
            <a:off x="4935932" y="1826504"/>
            <a:ext cx="1425490" cy="51349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3" name="AutoShape 35"/>
          <p:cNvCxnSpPr>
            <a:cxnSpLocks noChangeShapeType="1"/>
            <a:stCxn id="76" idx="4"/>
            <a:endCxn id="52" idx="0"/>
          </p:cNvCxnSpPr>
          <p:nvPr/>
        </p:nvCxnSpPr>
        <p:spPr bwMode="auto">
          <a:xfrm>
            <a:off x="6361422" y="1826504"/>
            <a:ext cx="14181" cy="49488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4" name="AutoShape 37"/>
          <p:cNvCxnSpPr>
            <a:cxnSpLocks noChangeShapeType="1"/>
            <a:stCxn id="76" idx="4"/>
            <a:endCxn id="73" idx="0"/>
          </p:cNvCxnSpPr>
          <p:nvPr/>
        </p:nvCxnSpPr>
        <p:spPr bwMode="auto">
          <a:xfrm flipV="1">
            <a:off x="6361422" y="1806581"/>
            <a:ext cx="1479906" cy="19923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5" name="AutoShape 38"/>
          <p:cNvCxnSpPr>
            <a:cxnSpLocks noChangeShapeType="1"/>
            <a:stCxn id="59" idx="3"/>
            <a:endCxn id="55" idx="1"/>
          </p:cNvCxnSpPr>
          <p:nvPr/>
        </p:nvCxnSpPr>
        <p:spPr bwMode="auto">
          <a:xfrm>
            <a:off x="5508502" y="2884907"/>
            <a:ext cx="292468" cy="710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3" idx="3"/>
            <a:endCxn id="72" idx="1"/>
          </p:cNvCxnSpPr>
          <p:nvPr/>
        </p:nvCxnSpPr>
        <p:spPr bwMode="auto">
          <a:xfrm flipV="1">
            <a:off x="6954782" y="2332167"/>
            <a:ext cx="230988" cy="396212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4" idx="3"/>
            <a:endCxn id="49" idx="1"/>
          </p:cNvCxnSpPr>
          <p:nvPr/>
        </p:nvCxnSpPr>
        <p:spPr bwMode="auto">
          <a:xfrm>
            <a:off x="6954780" y="3080589"/>
            <a:ext cx="225932" cy="38283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AutoShape 41"/>
          <p:cNvSpPr>
            <a:spLocks noChangeArrowheads="1"/>
          </p:cNvSpPr>
          <p:nvPr/>
        </p:nvSpPr>
        <p:spPr bwMode="auto">
          <a:xfrm>
            <a:off x="8610383" y="257308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42"/>
          <p:cNvCxnSpPr>
            <a:cxnSpLocks noChangeShapeType="1"/>
            <a:stCxn id="74" idx="3"/>
            <a:endCxn id="68" idx="2"/>
          </p:cNvCxnSpPr>
          <p:nvPr/>
        </p:nvCxnSpPr>
        <p:spPr bwMode="auto">
          <a:xfrm>
            <a:off x="8296189" y="2349399"/>
            <a:ext cx="314194" cy="3244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70" name="テキスト ボックス 96"/>
          <p:cNvSpPr txBox="1">
            <a:spLocks noChangeArrowheads="1"/>
          </p:cNvSpPr>
          <p:nvPr/>
        </p:nvSpPr>
        <p:spPr bwMode="auto">
          <a:xfrm>
            <a:off x="8091891" y="1251101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グループ化 122"/>
          <p:cNvGrpSpPr>
            <a:grpSpLocks noChangeAspect="1"/>
          </p:cNvGrpSpPr>
          <p:nvPr/>
        </p:nvGrpSpPr>
        <p:grpSpPr>
          <a:xfrm>
            <a:off x="7185770" y="1806581"/>
            <a:ext cx="1110419" cy="1005636"/>
            <a:chOff x="4869098" y="4326337"/>
            <a:chExt cx="368880" cy="425951"/>
          </a:xfrm>
          <a:effectLst/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グループ化 109"/>
          <p:cNvGrpSpPr/>
          <p:nvPr/>
        </p:nvGrpSpPr>
        <p:grpSpPr>
          <a:xfrm>
            <a:off x="5886597" y="1277679"/>
            <a:ext cx="942561" cy="548825"/>
            <a:chOff x="4056063" y="2818581"/>
            <a:chExt cx="633412" cy="296713"/>
          </a:xfrm>
          <a:effectLst/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78" name="AutoShape 36"/>
          <p:cNvCxnSpPr>
            <a:cxnSpLocks noChangeShapeType="1"/>
            <a:stCxn id="76" idx="4"/>
            <a:endCxn id="50" idx="0"/>
          </p:cNvCxnSpPr>
          <p:nvPr/>
        </p:nvCxnSpPr>
        <p:spPr bwMode="auto">
          <a:xfrm>
            <a:off x="6361422" y="1826504"/>
            <a:ext cx="1431162" cy="10933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8226132" y="1968338"/>
            <a:ext cx="8180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8227341" y="3457616"/>
            <a:ext cx="955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3994" y="2723994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Running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825389" y="2727214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Running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236026" y="3288339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Running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236026" y="2138357"/>
            <a:ext cx="1148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Running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-15036" y="1259431"/>
            <a:ext cx="3826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各状態に</a:t>
            </a:r>
            <a:r>
              <a:rPr lang="ja-JP" altLang="en-US" dirty="0"/>
              <a:t>いる間、状態に対応した関数が繰り返し</a:t>
            </a:r>
            <a:r>
              <a:rPr lang="ja-JP" altLang="en-US" dirty="0" smtClean="0"/>
              <a:t>呼ばれる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状態間の遷移時に一度だけ実行される関数が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一度設定した制御パラメータは</a:t>
            </a:r>
            <a:r>
              <a:rPr lang="ja-JP" altLang="en-US" dirty="0" smtClean="0"/>
              <a:t>、　システム</a:t>
            </a:r>
            <a:r>
              <a:rPr lang="ja-JP" altLang="en-US" dirty="0"/>
              <a:t>終了時まで変更できない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86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新機能実装：状態</a:t>
            </a:r>
            <a:r>
              <a:rPr lang="ja-JP" altLang="en-US" dirty="0"/>
              <a:t>遷移の変更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02892" y="3319820"/>
            <a:ext cx="25202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6566" y="3086488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Loaded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8" idx="6"/>
            <a:endCxn id="9" idx="1"/>
          </p:cNvCxnSpPr>
          <p:nvPr/>
        </p:nvCxnSpPr>
        <p:spPr>
          <a:xfrm>
            <a:off x="354920" y="3445834"/>
            <a:ext cx="271646" cy="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626566" y="5615538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Running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346646" y="3806652"/>
            <a:ext cx="0" cy="5165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46646" y="5043327"/>
            <a:ext cx="0" cy="5722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25651" y="3806568"/>
            <a:ext cx="449" cy="51659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25651" y="5039618"/>
            <a:ext cx="0" cy="5759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2745732" y="1233650"/>
            <a:ext cx="6379838" cy="2727561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811969" y="3307458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425633" y="3326826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48" name="グループ化 123"/>
          <p:cNvGrpSpPr>
            <a:grpSpLocks noChangeAspect="1"/>
          </p:cNvGrpSpPr>
          <p:nvPr/>
        </p:nvGrpSpPr>
        <p:grpSpPr>
          <a:xfrm>
            <a:off x="7180712" y="2919840"/>
            <a:ext cx="1113340" cy="1002298"/>
            <a:chOff x="4877133" y="5115888"/>
            <a:chExt cx="398088" cy="454371"/>
          </a:xfrm>
          <a:effectLst/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4877133" y="5318112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4" name="グループ化 83"/>
          <p:cNvGrpSpPr>
            <a:grpSpLocks noChangeAspect="1"/>
          </p:cNvGrpSpPr>
          <p:nvPr/>
        </p:nvGrpSpPr>
        <p:grpSpPr>
          <a:xfrm>
            <a:off x="5800970" y="2321385"/>
            <a:ext cx="1153812" cy="1009990"/>
            <a:chOff x="6028484" y="2558563"/>
            <a:chExt cx="673114" cy="589211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6285666" y="2558563"/>
              <a:ext cx="156098" cy="1125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589945" y="273202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6592111" y="2936391"/>
              <a:ext cx="109486" cy="13015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028484" y="282375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6096777" y="2607774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7" name="グループ化 118"/>
          <p:cNvGrpSpPr>
            <a:grpSpLocks noChangeAspect="1"/>
          </p:cNvGrpSpPr>
          <p:nvPr/>
        </p:nvGrpSpPr>
        <p:grpSpPr>
          <a:xfrm>
            <a:off x="4464000" y="2340000"/>
            <a:ext cx="1044502" cy="1010625"/>
            <a:chOff x="3318614" y="4740228"/>
            <a:chExt cx="417344" cy="415177"/>
          </a:xfrm>
          <a:effectLst/>
        </p:grpSpPr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62" name="AutoShape 34"/>
          <p:cNvCxnSpPr>
            <a:cxnSpLocks noChangeShapeType="1"/>
            <a:stCxn id="76" idx="4"/>
            <a:endCxn id="60" idx="0"/>
          </p:cNvCxnSpPr>
          <p:nvPr/>
        </p:nvCxnSpPr>
        <p:spPr bwMode="auto">
          <a:xfrm flipH="1">
            <a:off x="4935932" y="1826504"/>
            <a:ext cx="1425490" cy="51349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3" name="AutoShape 35"/>
          <p:cNvCxnSpPr>
            <a:cxnSpLocks noChangeShapeType="1"/>
            <a:stCxn id="76" idx="4"/>
            <a:endCxn id="52" idx="0"/>
          </p:cNvCxnSpPr>
          <p:nvPr/>
        </p:nvCxnSpPr>
        <p:spPr bwMode="auto">
          <a:xfrm>
            <a:off x="6361422" y="1826504"/>
            <a:ext cx="14181" cy="49488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4" name="AutoShape 37"/>
          <p:cNvCxnSpPr>
            <a:cxnSpLocks noChangeShapeType="1"/>
            <a:stCxn id="76" idx="4"/>
            <a:endCxn id="73" idx="0"/>
          </p:cNvCxnSpPr>
          <p:nvPr/>
        </p:nvCxnSpPr>
        <p:spPr bwMode="auto">
          <a:xfrm flipV="1">
            <a:off x="6361422" y="1806581"/>
            <a:ext cx="1479906" cy="19923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5" name="AutoShape 38"/>
          <p:cNvCxnSpPr>
            <a:cxnSpLocks noChangeShapeType="1"/>
            <a:stCxn id="59" idx="3"/>
            <a:endCxn id="55" idx="1"/>
          </p:cNvCxnSpPr>
          <p:nvPr/>
        </p:nvCxnSpPr>
        <p:spPr bwMode="auto">
          <a:xfrm>
            <a:off x="5508502" y="2884907"/>
            <a:ext cx="292468" cy="710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3" idx="3"/>
            <a:endCxn id="72" idx="1"/>
          </p:cNvCxnSpPr>
          <p:nvPr/>
        </p:nvCxnSpPr>
        <p:spPr bwMode="auto">
          <a:xfrm flipV="1">
            <a:off x="6954782" y="2332167"/>
            <a:ext cx="230988" cy="396212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4" idx="3"/>
            <a:endCxn id="49" idx="1"/>
          </p:cNvCxnSpPr>
          <p:nvPr/>
        </p:nvCxnSpPr>
        <p:spPr bwMode="auto">
          <a:xfrm>
            <a:off x="6954780" y="3080589"/>
            <a:ext cx="225932" cy="38283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AutoShape 41"/>
          <p:cNvSpPr>
            <a:spLocks noChangeArrowheads="1"/>
          </p:cNvSpPr>
          <p:nvPr/>
        </p:nvSpPr>
        <p:spPr bwMode="auto">
          <a:xfrm>
            <a:off x="8610383" y="257308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42"/>
          <p:cNvCxnSpPr>
            <a:cxnSpLocks noChangeShapeType="1"/>
            <a:stCxn id="74" idx="3"/>
            <a:endCxn id="68" idx="2"/>
          </p:cNvCxnSpPr>
          <p:nvPr/>
        </p:nvCxnSpPr>
        <p:spPr bwMode="auto">
          <a:xfrm>
            <a:off x="8296189" y="2349399"/>
            <a:ext cx="314194" cy="3244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70" name="テキスト ボックス 96"/>
          <p:cNvSpPr txBox="1">
            <a:spLocks noChangeArrowheads="1"/>
          </p:cNvSpPr>
          <p:nvPr/>
        </p:nvSpPr>
        <p:spPr bwMode="auto">
          <a:xfrm>
            <a:off x="8091891" y="1251101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グループ化 122"/>
          <p:cNvGrpSpPr>
            <a:grpSpLocks noChangeAspect="1"/>
          </p:cNvGrpSpPr>
          <p:nvPr/>
        </p:nvGrpSpPr>
        <p:grpSpPr>
          <a:xfrm>
            <a:off x="7185770" y="1806581"/>
            <a:ext cx="1110419" cy="1005636"/>
            <a:chOff x="4869098" y="4326337"/>
            <a:chExt cx="368880" cy="425951"/>
          </a:xfrm>
          <a:effectLst/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グループ化 109"/>
          <p:cNvGrpSpPr/>
          <p:nvPr/>
        </p:nvGrpSpPr>
        <p:grpSpPr>
          <a:xfrm>
            <a:off x="5886597" y="1277679"/>
            <a:ext cx="942561" cy="548825"/>
            <a:chOff x="4056063" y="2818581"/>
            <a:chExt cx="633412" cy="296713"/>
          </a:xfrm>
          <a:effectLst/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78" name="AutoShape 36"/>
          <p:cNvCxnSpPr>
            <a:cxnSpLocks noChangeShapeType="1"/>
            <a:stCxn id="76" idx="4"/>
            <a:endCxn id="50" idx="0"/>
          </p:cNvCxnSpPr>
          <p:nvPr/>
        </p:nvCxnSpPr>
        <p:spPr bwMode="auto">
          <a:xfrm>
            <a:off x="6361422" y="1826504"/>
            <a:ext cx="1431162" cy="10933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8226132" y="1968338"/>
            <a:ext cx="8180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8227341" y="3457616"/>
            <a:ext cx="955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2666996" y="5832575"/>
            <a:ext cx="1420715" cy="73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2666996" y="6125378"/>
            <a:ext cx="1420715" cy="4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>
            <a:off x="2665819" y="4865351"/>
            <a:ext cx="151216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V="1">
            <a:off x="2642747" y="4575669"/>
            <a:ext cx="1449418" cy="2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2874115" y="422856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Change()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589207" y="485336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FF0000"/>
                </a:solidFill>
              </a:rPr>
              <a:t>Revconfigure</a:t>
            </a:r>
            <a:r>
              <a:rPr lang="en-US" altLang="ja-JP" dirty="0">
                <a:solidFill>
                  <a:srgbClr val="FF0000"/>
                </a:solidFill>
              </a:rPr>
              <a:t>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26566" y="4323163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Configured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4813595" y="5038157"/>
            <a:ext cx="0" cy="756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5502114" y="4857888"/>
            <a:ext cx="0" cy="7560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3846810" y="517709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Change</a:t>
            </a:r>
            <a:r>
              <a:rPr kumimoji="1" lang="en-US" altLang="ja-JP" dirty="0">
                <a:solidFill>
                  <a:srgbClr val="FF0000"/>
                </a:solidFill>
              </a:rPr>
              <a:t>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547337" y="513469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FF0000"/>
                </a:solidFill>
              </a:rPr>
              <a:t>R</a:t>
            </a:r>
            <a:r>
              <a:rPr lang="en-US" altLang="ja-JP" dirty="0" err="1" smtClean="0">
                <a:solidFill>
                  <a:srgbClr val="FF0000"/>
                </a:solidFill>
              </a:rPr>
              <a:t>evpause</a:t>
            </a:r>
            <a:r>
              <a:rPr kumimoji="1" lang="en-US" altLang="ja-JP" dirty="0">
                <a:solidFill>
                  <a:srgbClr val="FF0000"/>
                </a:solidFill>
              </a:rPr>
              <a:t>()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4087711" y="5615538"/>
            <a:ext cx="204043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Paused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4087709" y="4323163"/>
            <a:ext cx="2040430" cy="72008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Changed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03" name="グループ化 118"/>
          <p:cNvGrpSpPr>
            <a:grpSpLocks noChangeAspect="1"/>
          </p:cNvGrpSpPr>
          <p:nvPr/>
        </p:nvGrpSpPr>
        <p:grpSpPr>
          <a:xfrm>
            <a:off x="3046532" y="1288405"/>
            <a:ext cx="925635" cy="1010625"/>
            <a:chOff x="3318614" y="4740228"/>
            <a:chExt cx="369849" cy="415177"/>
          </a:xfrm>
          <a:effectLst/>
        </p:grpSpPr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6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08" name="グループ化 118"/>
          <p:cNvGrpSpPr>
            <a:grpSpLocks noChangeAspect="1"/>
          </p:cNvGrpSpPr>
          <p:nvPr/>
        </p:nvGrpSpPr>
        <p:grpSpPr>
          <a:xfrm>
            <a:off x="3248174" y="2591310"/>
            <a:ext cx="925635" cy="1010625"/>
            <a:chOff x="3318614" y="4740228"/>
            <a:chExt cx="369849" cy="415177"/>
          </a:xfrm>
          <a:effectLst/>
        </p:grpSpPr>
        <p:sp>
          <p:nvSpPr>
            <p:cNvPr id="109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12" name="Text Box 27"/>
          <p:cNvSpPr txBox="1">
            <a:spLocks noChangeArrowheads="1"/>
          </p:cNvSpPr>
          <p:nvPr/>
        </p:nvSpPr>
        <p:spPr bwMode="auto">
          <a:xfrm>
            <a:off x="3194100" y="3601935"/>
            <a:ext cx="994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 smtClean="0">
                <a:latin typeface="Calibri"/>
              </a:rPr>
              <a:t>Control2</a:t>
            </a:r>
            <a:endParaRPr lang="en-US" altLang="ja-JP" dirty="0">
              <a:latin typeface="Calibri"/>
            </a:endParaRPr>
          </a:p>
        </p:txBody>
      </p:sp>
      <p:sp>
        <p:nvSpPr>
          <p:cNvPr id="113" name="Text Box 27"/>
          <p:cNvSpPr txBox="1">
            <a:spLocks noChangeArrowheads="1"/>
          </p:cNvSpPr>
          <p:nvPr/>
        </p:nvSpPr>
        <p:spPr bwMode="auto">
          <a:xfrm>
            <a:off x="3039713" y="2209413"/>
            <a:ext cx="994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 smtClean="0">
                <a:latin typeface="Calibri"/>
              </a:rPr>
              <a:t>Control1</a:t>
            </a:r>
            <a:endParaRPr lang="en-US" altLang="ja-JP" dirty="0">
              <a:latin typeface="Calibri"/>
            </a:endParaRPr>
          </a:p>
        </p:txBody>
      </p:sp>
      <p:cxnSp>
        <p:nvCxnSpPr>
          <p:cNvPr id="114" name="AutoShape 34"/>
          <p:cNvCxnSpPr>
            <a:cxnSpLocks noChangeShapeType="1"/>
            <a:stCxn id="76" idx="4"/>
            <a:endCxn id="106" idx="0"/>
          </p:cNvCxnSpPr>
          <p:nvPr/>
        </p:nvCxnSpPr>
        <p:spPr bwMode="auto">
          <a:xfrm flipH="1" flipV="1">
            <a:off x="3518464" y="1288405"/>
            <a:ext cx="2842958" cy="538099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15" name="AutoShape 34"/>
          <p:cNvCxnSpPr>
            <a:cxnSpLocks noChangeShapeType="1"/>
            <a:stCxn id="76" idx="5"/>
            <a:endCxn id="110" idx="0"/>
          </p:cNvCxnSpPr>
          <p:nvPr/>
        </p:nvCxnSpPr>
        <p:spPr bwMode="auto">
          <a:xfrm flipH="1">
            <a:off x="3720106" y="1800273"/>
            <a:ext cx="2703121" cy="791037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116" name="テキスト ボックス 115"/>
          <p:cNvSpPr txBox="1"/>
          <p:nvPr/>
        </p:nvSpPr>
        <p:spPr>
          <a:xfrm>
            <a:off x="-1747" y="1320040"/>
            <a:ext cx="26466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Changed</a:t>
            </a:r>
            <a:r>
              <a:rPr lang="ja-JP" altLang="en-US" dirty="0"/>
              <a:t>状態の追加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状態遷移関数の実装</a:t>
            </a:r>
            <a:endParaRPr lang="en-US" altLang="ja-JP" dirty="0"/>
          </a:p>
          <a:p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dirty="0"/>
          </a:p>
        </p:txBody>
      </p:sp>
      <p:sp>
        <p:nvSpPr>
          <p:cNvPr id="38" name="線吹き出し 2 (枠付き) 37"/>
          <p:cNvSpPr/>
          <p:nvPr/>
        </p:nvSpPr>
        <p:spPr>
          <a:xfrm>
            <a:off x="66454" y="2378519"/>
            <a:ext cx="2496419" cy="590359"/>
          </a:xfrm>
          <a:prstGeom prst="borderCallout2">
            <a:avLst>
              <a:gd name="adj1" fmla="val 46611"/>
              <a:gd name="adj2" fmla="val 101221"/>
              <a:gd name="adj3" fmla="val 46559"/>
              <a:gd name="adj4" fmla="val 115652"/>
              <a:gd name="adj5" fmla="val 326994"/>
              <a:gd name="adj6" fmla="val 130374"/>
            </a:avLst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変更する機器</a:t>
            </a:r>
            <a:r>
              <a:rPr lang="ja-JP" altLang="en-US" dirty="0" smtClean="0">
                <a:solidFill>
                  <a:schemeClr val="tx1"/>
                </a:solidFill>
              </a:rPr>
              <a:t>制御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パラメータ</a:t>
            </a:r>
            <a:r>
              <a:rPr lang="ja-JP" altLang="en-US" dirty="0" smtClean="0">
                <a:solidFill>
                  <a:schemeClr val="tx1"/>
                </a:solidFill>
              </a:rPr>
              <a:t>の読込</a:t>
            </a:r>
            <a:r>
              <a:rPr lang="ja-JP" altLang="en-US" dirty="0">
                <a:solidFill>
                  <a:schemeClr val="tx1"/>
                </a:solidFill>
              </a:rPr>
              <a:t>・設定</a:t>
            </a:r>
          </a:p>
        </p:txBody>
      </p:sp>
      <p:cxnSp>
        <p:nvCxnSpPr>
          <p:cNvPr id="42" name="直線コネクタ 41"/>
          <p:cNvCxnSpPr>
            <a:endCxn id="101" idx="1"/>
          </p:cNvCxnSpPr>
          <p:nvPr/>
        </p:nvCxnSpPr>
        <p:spPr>
          <a:xfrm flipV="1">
            <a:off x="1915297" y="5361762"/>
            <a:ext cx="1931513" cy="107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38" idx="1"/>
          </p:cNvCxnSpPr>
          <p:nvPr/>
        </p:nvCxnSpPr>
        <p:spPr>
          <a:xfrm flipH="1" flipV="1">
            <a:off x="1314664" y="2968878"/>
            <a:ext cx="564892" cy="239395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線吹き出し 2 (枠付き) 129"/>
          <p:cNvSpPr/>
          <p:nvPr/>
        </p:nvSpPr>
        <p:spPr>
          <a:xfrm>
            <a:off x="6280288" y="4095545"/>
            <a:ext cx="2815992" cy="590359"/>
          </a:xfrm>
          <a:prstGeom prst="borderCallout2">
            <a:avLst>
              <a:gd name="adj1" fmla="val 19401"/>
              <a:gd name="adj2" fmla="val -1021"/>
              <a:gd name="adj3" fmla="val 19349"/>
              <a:gd name="adj4" fmla="val -18623"/>
              <a:gd name="adj5" fmla="val 36054"/>
              <a:gd name="adj6" fmla="val -23794"/>
            </a:avLst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状態遷移後は新しい機器制御情報が設定されている</a:t>
            </a:r>
          </a:p>
        </p:txBody>
      </p:sp>
    </p:spTree>
    <p:extLst>
      <p:ext uri="{BB962C8B-B14F-4D97-AF65-F5344CB8AC3E}">
        <p14:creationId xmlns:p14="http://schemas.microsoft.com/office/powerpoint/2010/main" val="25704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新機能　開発の現状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91" y="1316887"/>
            <a:ext cx="8305800" cy="5055840"/>
          </a:xfrm>
        </p:spPr>
        <p:txBody>
          <a:bodyPr/>
          <a:lstStyle/>
          <a:p>
            <a:r>
              <a:rPr lang="en-US" altLang="ja-JP" sz="2000" dirty="0" smtClean="0"/>
              <a:t>Changed</a:t>
            </a:r>
            <a:r>
              <a:rPr kumimoji="1" lang="ja-JP" altLang="en-US" sz="2000" dirty="0" smtClean="0"/>
              <a:t>状態の追加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状態遷移関数の実装</a:t>
            </a:r>
            <a:endParaRPr lang="en-US" altLang="ja-JP" sz="2000" dirty="0" smtClean="0"/>
          </a:p>
          <a:p>
            <a:r>
              <a:rPr lang="ja-JP" altLang="en-US" sz="2000" dirty="0" smtClean="0"/>
              <a:t>ユーザーインターフェースの修正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（コンソールモード）</a:t>
            </a:r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/>
              <a:t>ユーザーインターフェースの修正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（</a:t>
            </a:r>
            <a:r>
              <a:rPr lang="en-US" altLang="ja-JP" sz="2000" dirty="0" smtClean="0"/>
              <a:t>Web</a:t>
            </a:r>
            <a:r>
              <a:rPr lang="ja-JP" altLang="en-US" sz="2000" dirty="0" smtClean="0"/>
              <a:t>モード）</a:t>
            </a:r>
            <a:endParaRPr lang="en-US" altLang="ja-JP" sz="20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2747558" y="1355387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9712" y="1334363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843808" y="1725351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85962" y="1704327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045364" y="2112159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87518" y="2091135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4045364" y="3218302"/>
            <a:ext cx="322904" cy="317634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87518" y="3197278"/>
            <a:ext cx="98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Not Yet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 bwMode="gray">
          <a:xfrm>
            <a:off x="-93756" y="4923287"/>
            <a:ext cx="9144000" cy="85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>
                <a:solidFill>
                  <a:srgbClr val="FF0000"/>
                </a:solidFill>
              </a:rPr>
              <a:t>概</a:t>
            </a:r>
            <a:r>
              <a:rPr lang="ja-JP" altLang="en-US" sz="2400" dirty="0" smtClean="0">
                <a:solidFill>
                  <a:srgbClr val="FF0000"/>
                </a:solidFill>
              </a:rPr>
              <a:t>ねの開発は完了済み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次期リリース時（</a:t>
            </a:r>
            <a:r>
              <a:rPr lang="en-US" altLang="ja-JP" sz="2400" dirty="0">
                <a:solidFill>
                  <a:srgbClr val="FF0000"/>
                </a:solidFill>
              </a:rPr>
              <a:t>2018</a:t>
            </a:r>
            <a:r>
              <a:rPr lang="ja-JP" altLang="en-US" sz="2400" dirty="0">
                <a:solidFill>
                  <a:srgbClr val="FF0000"/>
                </a:solidFill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</a:rPr>
              <a:t>6</a:t>
            </a:r>
            <a:r>
              <a:rPr lang="ja-JP" altLang="en-US" sz="2400" dirty="0">
                <a:solidFill>
                  <a:srgbClr val="FF0000"/>
                </a:solidFill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  <a:r>
              <a:rPr lang="ja-JP" altLang="en-US" sz="2400" dirty="0">
                <a:solidFill>
                  <a:srgbClr val="FF0000"/>
                </a:solidFill>
              </a:rPr>
              <a:t>に追加を</a:t>
            </a:r>
            <a:r>
              <a:rPr lang="ja-JP" altLang="en-US" sz="2400" dirty="0" smtClean="0">
                <a:solidFill>
                  <a:srgbClr val="FF0000"/>
                </a:solidFill>
              </a:rPr>
              <a:t>予定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793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kumimoji="1" lang="en-US" altLang="ja-JP" dirty="0" smtClean="0"/>
              <a:t>aspberry </a:t>
            </a:r>
            <a:r>
              <a:rPr lang="en-US" altLang="ja-JP" dirty="0"/>
              <a:t>P</a:t>
            </a:r>
            <a:r>
              <a:rPr kumimoji="1" lang="en-US" altLang="ja-JP" dirty="0" smtClean="0"/>
              <a:t>i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応用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6680" y="1357030"/>
            <a:ext cx="8305800" cy="176944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/>
              <a:t>R</a:t>
            </a:r>
            <a:r>
              <a:rPr lang="en-US" altLang="ja-JP" sz="2400" dirty="0" smtClean="0"/>
              <a:t>aspberry </a:t>
            </a:r>
            <a:r>
              <a:rPr lang="en-US" altLang="ja-JP" sz="2400" dirty="0"/>
              <a:t>P</a:t>
            </a:r>
            <a:r>
              <a:rPr lang="en-US" altLang="ja-JP" sz="2400" dirty="0" smtClean="0"/>
              <a:t>i</a:t>
            </a:r>
          </a:p>
          <a:p>
            <a:pPr marL="685800" lvl="1"/>
            <a:r>
              <a:rPr lang="en-US" altLang="ja-JP" sz="1800" dirty="0"/>
              <a:t>ARM</a:t>
            </a:r>
            <a:r>
              <a:rPr lang="ja-JP" altLang="en-US" sz="1800" dirty="0"/>
              <a:t>プロセッサを搭載した</a:t>
            </a:r>
            <a:r>
              <a:rPr lang="ja-JP" altLang="en-US" sz="1800" dirty="0" smtClean="0"/>
              <a:t>シングルボードコンピュータ</a:t>
            </a:r>
            <a:endParaRPr lang="en-US" altLang="ja-JP" sz="1800" dirty="0" smtClean="0"/>
          </a:p>
          <a:p>
            <a:pPr marL="685800" lvl="1"/>
            <a:r>
              <a:rPr lang="en-US" altLang="ja-JP" sz="1800" dirty="0" smtClean="0"/>
              <a:t>(raspberry pi3) </a:t>
            </a:r>
            <a:r>
              <a:rPr lang="ja-JP" altLang="en-US" sz="1800" dirty="0" smtClean="0"/>
              <a:t>有線</a:t>
            </a:r>
            <a:r>
              <a:rPr lang="en-US" altLang="ja-JP" sz="1800" dirty="0"/>
              <a:t>LAN: 100Mbps </a:t>
            </a:r>
            <a:r>
              <a:rPr lang="en-US" altLang="ja-JP" sz="1800" dirty="0" smtClean="0"/>
              <a:t>Ethernet</a:t>
            </a:r>
          </a:p>
          <a:p>
            <a:pPr marL="685800" lvl="1"/>
            <a:r>
              <a:rPr lang="en-US" altLang="ja-JP" sz="1800" dirty="0"/>
              <a:t>(raspberry </a:t>
            </a:r>
            <a:r>
              <a:rPr lang="en-US" altLang="ja-JP" sz="1800" dirty="0" smtClean="0"/>
              <a:t>pi3</a:t>
            </a:r>
            <a:r>
              <a:rPr lang="ja-JP" altLang="en-US" sz="1800" dirty="0"/>
              <a:t> </a:t>
            </a:r>
            <a:r>
              <a:rPr lang="en-US" altLang="ja-JP" sz="1800" dirty="0" smtClean="0"/>
              <a:t>or 0) </a:t>
            </a:r>
            <a:r>
              <a:rPr lang="en-US" altLang="ja-JP" sz="1800" dirty="0"/>
              <a:t>802.11 b/g/n</a:t>
            </a:r>
            <a:r>
              <a:rPr lang="ja-JP" altLang="en-US" sz="1800" dirty="0"/>
              <a:t>ワイヤレス</a:t>
            </a:r>
            <a:r>
              <a:rPr lang="en-US" altLang="ja-JP" sz="1800" dirty="0" smtClean="0"/>
              <a:t>LAN</a:t>
            </a:r>
          </a:p>
          <a:p>
            <a:pPr marL="685800" lvl="1"/>
            <a:r>
              <a:rPr lang="en-US" altLang="ja-JP" sz="1800" dirty="0"/>
              <a:t>GPIO</a:t>
            </a:r>
            <a:r>
              <a:rPr lang="ja-JP" altLang="en-US" sz="1800" dirty="0" smtClean="0"/>
              <a:t>入出力</a:t>
            </a:r>
            <a:endParaRPr lang="en-US" altLang="ja-JP" sz="18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2C9EACF4-38C8-4AB0-8E49-EDEC574C02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61" t="15965" r="7561" b="17660"/>
          <a:stretch/>
        </p:blipFill>
        <p:spPr>
          <a:xfrm>
            <a:off x="2290192" y="3159381"/>
            <a:ext cx="4210948" cy="2096169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2695939" y="1357030"/>
            <a:ext cx="295737" cy="42007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62891" y="1389938"/>
            <a:ext cx="4318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DAQ-Middleware</a:t>
            </a:r>
            <a:r>
              <a:rPr lang="ja-JP" altLang="en-US" dirty="0"/>
              <a:t>の組み込みを検討中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9924" y="5199278"/>
            <a:ext cx="151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Raspberry Pi3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71600" y="5645406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データ収集及び機器制御に使用できそう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しかし、データ収集の性能に問題はないのか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…?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kumimoji="1" lang="en-US" altLang="ja-JP" dirty="0" smtClean="0"/>
              <a:t>aspberry </a:t>
            </a:r>
            <a:r>
              <a:rPr lang="en-US" altLang="ja-JP" dirty="0"/>
              <a:t>P</a:t>
            </a:r>
            <a:r>
              <a:rPr kumimoji="1" lang="en-US" altLang="ja-JP" dirty="0" smtClean="0"/>
              <a:t>i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応用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/>
          <a:srcRect l="24189" t="2214" r="24190" b="1618"/>
          <a:stretch/>
        </p:blipFill>
        <p:spPr>
          <a:xfrm>
            <a:off x="561844" y="4117409"/>
            <a:ext cx="1080425" cy="913553"/>
          </a:xfrm>
          <a:prstGeom prst="rect">
            <a:avLst/>
          </a:prstGeom>
          <a:effectLst>
            <a:softEdge rad="0"/>
          </a:effectLst>
        </p:spPr>
      </p:pic>
      <p:grpSp>
        <p:nvGrpSpPr>
          <p:cNvPr id="23" name="グループ化 118"/>
          <p:cNvGrpSpPr>
            <a:grpSpLocks noChangeAspect="1"/>
          </p:cNvGrpSpPr>
          <p:nvPr/>
        </p:nvGrpSpPr>
        <p:grpSpPr>
          <a:xfrm>
            <a:off x="1167559" y="4127104"/>
            <a:ext cx="602870" cy="583317"/>
            <a:chOff x="3318614" y="4740228"/>
            <a:chExt cx="417344" cy="415177"/>
          </a:xfrm>
          <a:effectLst/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37" name="Picture 2" descr="http://free-illustrations-ls01.gatag.net/images/lgi01a2014031818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31" y="1595448"/>
            <a:ext cx="681782" cy="9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グループ化 118"/>
          <p:cNvGrpSpPr>
            <a:grpSpLocks noChangeAspect="1"/>
          </p:cNvGrpSpPr>
          <p:nvPr/>
        </p:nvGrpSpPr>
        <p:grpSpPr>
          <a:xfrm>
            <a:off x="5550452" y="1518748"/>
            <a:ext cx="602870" cy="583317"/>
            <a:chOff x="3318614" y="4740228"/>
            <a:chExt cx="417344" cy="415177"/>
          </a:xfrm>
          <a:effectLst/>
        </p:grpSpPr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43" name="Picture 2" descr="http://free-illustrations-ls01.gatag.net/images/lgi01a2014031818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590" y="1518748"/>
            <a:ext cx="681782" cy="9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テキスト ボックス 43"/>
          <p:cNvSpPr txBox="1"/>
          <p:nvPr/>
        </p:nvSpPr>
        <p:spPr>
          <a:xfrm>
            <a:off x="5538747" y="1807815"/>
            <a:ext cx="111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Gatherer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 rotWithShape="1">
          <a:blip r:embed="rId3"/>
          <a:srcRect l="24189" t="2214" r="24190" b="1618"/>
          <a:stretch/>
        </p:blipFill>
        <p:spPr>
          <a:xfrm>
            <a:off x="4915496" y="4134116"/>
            <a:ext cx="1081705" cy="914635"/>
          </a:xfrm>
          <a:prstGeom prst="rect">
            <a:avLst/>
          </a:prstGeom>
          <a:effectLst>
            <a:softEdge rad="0"/>
          </a:effectLst>
        </p:spPr>
      </p:pic>
      <p:grpSp>
        <p:nvGrpSpPr>
          <p:cNvPr id="47" name="グループ化 118"/>
          <p:cNvGrpSpPr>
            <a:grpSpLocks noChangeAspect="1"/>
          </p:cNvGrpSpPr>
          <p:nvPr/>
        </p:nvGrpSpPr>
        <p:grpSpPr>
          <a:xfrm>
            <a:off x="5522491" y="4143811"/>
            <a:ext cx="602870" cy="583317"/>
            <a:chOff x="3318614" y="4740228"/>
            <a:chExt cx="417344" cy="415177"/>
          </a:xfrm>
          <a:effectLst/>
        </p:grpSpPr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5" name="グループ化 122"/>
          <p:cNvGrpSpPr>
            <a:grpSpLocks noChangeAspect="1"/>
          </p:cNvGrpSpPr>
          <p:nvPr/>
        </p:nvGrpSpPr>
        <p:grpSpPr>
          <a:xfrm>
            <a:off x="7611908" y="1549114"/>
            <a:ext cx="600488" cy="543824"/>
            <a:chOff x="4869098" y="4326337"/>
            <a:chExt cx="368880" cy="425951"/>
          </a:xfrm>
          <a:effectLst/>
        </p:grpSpPr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59" name="AutoShape 38"/>
          <p:cNvCxnSpPr>
            <a:cxnSpLocks noChangeShapeType="1"/>
            <a:stCxn id="40" idx="3"/>
            <a:endCxn id="56" idx="1"/>
          </p:cNvCxnSpPr>
          <p:nvPr/>
        </p:nvCxnSpPr>
        <p:spPr bwMode="auto">
          <a:xfrm>
            <a:off x="6153322" y="1833260"/>
            <a:ext cx="1458586" cy="78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pic>
        <p:nvPicPr>
          <p:cNvPr id="60" name="Picture 2" descr="http://free-illustrations-ls01.gatag.net/images/lgi01a2014031818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322" y="4096616"/>
            <a:ext cx="681782" cy="9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free-illustrations-ls01.gatag.net/images/lgi01a2014031818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492" y="4145207"/>
            <a:ext cx="681782" cy="9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グループ化 122"/>
          <p:cNvGrpSpPr>
            <a:grpSpLocks noChangeAspect="1"/>
          </p:cNvGrpSpPr>
          <p:nvPr/>
        </p:nvGrpSpPr>
        <p:grpSpPr>
          <a:xfrm>
            <a:off x="8065810" y="4175573"/>
            <a:ext cx="600488" cy="543824"/>
            <a:chOff x="4869098" y="4326337"/>
            <a:chExt cx="368880" cy="425951"/>
          </a:xfrm>
          <a:effectLst/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6400926" y="1488250"/>
            <a:ext cx="80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有線</a:t>
            </a:r>
            <a:endParaRPr kumimoji="1" lang="ja-JP" altLang="en-US" dirty="0"/>
          </a:p>
        </p:txBody>
      </p:sp>
      <p:cxnSp>
        <p:nvCxnSpPr>
          <p:cNvPr id="70" name="AutoShape 38"/>
          <p:cNvCxnSpPr>
            <a:cxnSpLocks noChangeShapeType="1"/>
          </p:cNvCxnSpPr>
          <p:nvPr/>
        </p:nvCxnSpPr>
        <p:spPr bwMode="auto">
          <a:xfrm>
            <a:off x="1777820" y="4459045"/>
            <a:ext cx="1458586" cy="78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grpSp>
        <p:nvGrpSpPr>
          <p:cNvPr id="61" name="グループ化 122"/>
          <p:cNvGrpSpPr>
            <a:grpSpLocks noChangeAspect="1"/>
          </p:cNvGrpSpPr>
          <p:nvPr/>
        </p:nvGrpSpPr>
        <p:grpSpPr>
          <a:xfrm>
            <a:off x="3141640" y="4155118"/>
            <a:ext cx="600488" cy="543824"/>
            <a:chOff x="4869098" y="4326337"/>
            <a:chExt cx="368880" cy="425951"/>
          </a:xfrm>
          <a:effectLst/>
        </p:grpSpPr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72" name="図 7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25" y="4100698"/>
            <a:ext cx="734073" cy="734073"/>
          </a:xfrm>
          <a:prstGeom prst="rect">
            <a:avLst/>
          </a:prstGeom>
        </p:spPr>
      </p:pic>
      <p:cxnSp>
        <p:nvCxnSpPr>
          <p:cNvPr id="73" name="AutoShape 38"/>
          <p:cNvCxnSpPr>
            <a:cxnSpLocks noChangeShapeType="1"/>
          </p:cNvCxnSpPr>
          <p:nvPr/>
        </p:nvCxnSpPr>
        <p:spPr bwMode="auto">
          <a:xfrm>
            <a:off x="6132752" y="4477658"/>
            <a:ext cx="1964308" cy="2541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1969706" y="4117409"/>
            <a:ext cx="80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有線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079548" y="4098402"/>
            <a:ext cx="80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無線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4577" y="4969670"/>
            <a:ext cx="1505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raspberry pi3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493296" y="4971557"/>
            <a:ext cx="186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raspberry pi3</a:t>
            </a:r>
            <a:r>
              <a:rPr lang="ja-JP" altLang="en-US" dirty="0"/>
              <a:t> </a:t>
            </a:r>
            <a:r>
              <a:rPr lang="en-US" altLang="ja-JP" dirty="0" smtClean="0"/>
              <a:t>or 0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275472" y="4757847"/>
            <a:ext cx="1589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アクセスポイント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（</a:t>
            </a:r>
            <a:r>
              <a:rPr lang="ja-JP" altLang="en-US" sz="1600" dirty="0"/>
              <a:t>約</a:t>
            </a:r>
            <a:r>
              <a:rPr lang="en-US" altLang="ja-JP" sz="1600" dirty="0" smtClean="0"/>
              <a:t>40Mbps)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715042" y="1631192"/>
            <a:ext cx="928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Logger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258667" y="4230073"/>
            <a:ext cx="111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Logger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170272" y="4263309"/>
            <a:ext cx="111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Logger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534079" y="1198523"/>
            <a:ext cx="86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TEST1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427183" y="2450026"/>
            <a:ext cx="90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981088" y="5008698"/>
            <a:ext cx="90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885541" y="5044198"/>
            <a:ext cx="90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8259" y="4410558"/>
            <a:ext cx="111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Gatherer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79122" y="4397920"/>
            <a:ext cx="111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Gatherer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461606" y="1233517"/>
            <a:ext cx="4612056" cy="2286160"/>
          </a:xfrm>
          <a:prstGeom prst="roundRect">
            <a:avLst>
              <a:gd name="adj" fmla="val 52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57393" y="3667374"/>
            <a:ext cx="86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TEST2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563204" y="3655793"/>
            <a:ext cx="86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TEST3</a:t>
            </a:r>
            <a:endParaRPr kumimoji="1" lang="ja-JP" altLang="en-US" dirty="0"/>
          </a:p>
        </p:txBody>
      </p:sp>
      <p:sp>
        <p:nvSpPr>
          <p:cNvPr id="95" name="角丸四角形 94"/>
          <p:cNvSpPr/>
          <p:nvPr/>
        </p:nvSpPr>
        <p:spPr>
          <a:xfrm>
            <a:off x="4461606" y="3662581"/>
            <a:ext cx="4612056" cy="2487660"/>
          </a:xfrm>
          <a:prstGeom prst="roundRect">
            <a:avLst>
              <a:gd name="adj" fmla="val 52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70690" y="3659647"/>
            <a:ext cx="4188228" cy="2487660"/>
          </a:xfrm>
          <a:prstGeom prst="roundRect">
            <a:avLst>
              <a:gd name="adj" fmla="val 52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800775" y="2716917"/>
            <a:ext cx="2235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データ転送速度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最大　約</a:t>
            </a:r>
            <a:r>
              <a:rPr kumimoji="1" lang="en-US" altLang="ja-JP" sz="2000" dirty="0" smtClean="0"/>
              <a:t>81Mbps</a:t>
            </a:r>
            <a:endParaRPr kumimoji="1" lang="ja-JP" altLang="en-US" sz="20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274541" y="5504933"/>
            <a:ext cx="2235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データ転送速度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最大　約</a:t>
            </a:r>
            <a:r>
              <a:rPr lang="en-US" altLang="ja-JP" sz="2000" dirty="0" smtClean="0"/>
              <a:t>74</a:t>
            </a:r>
            <a:r>
              <a:rPr kumimoji="1" lang="en-US" altLang="ja-JP" sz="2000" dirty="0" smtClean="0"/>
              <a:t>Mbps</a:t>
            </a:r>
            <a:endParaRPr kumimoji="1" lang="ja-JP" altLang="en-US" sz="2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848738" y="5498656"/>
            <a:ext cx="22359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データ転送速度</a:t>
            </a:r>
            <a:endParaRPr kumimoji="1" lang="en-US" altLang="ja-JP" dirty="0" smtClean="0"/>
          </a:p>
          <a:p>
            <a:r>
              <a:rPr kumimoji="1" lang="ja-JP" altLang="en-US" sz="2000" dirty="0" smtClean="0"/>
              <a:t>最大　約</a:t>
            </a:r>
            <a:r>
              <a:rPr lang="en-US" altLang="ja-JP" sz="2000" dirty="0" smtClean="0"/>
              <a:t>27</a:t>
            </a:r>
            <a:r>
              <a:rPr kumimoji="1" lang="en-US" altLang="ja-JP" sz="2000" dirty="0" smtClean="0"/>
              <a:t>Mbps</a:t>
            </a:r>
            <a:endParaRPr kumimoji="1" lang="ja-JP" altLang="en-US" sz="20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53415" y="6151890"/>
            <a:ext cx="3000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※PC</a:t>
            </a:r>
            <a:r>
              <a:rPr lang="ja-JP" altLang="en-US" sz="1600" dirty="0" smtClean="0"/>
              <a:t>は</a:t>
            </a:r>
            <a:r>
              <a:rPr lang="en-US" altLang="ja-JP" sz="1600" dirty="0" smtClean="0"/>
              <a:t>100Mbps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NIC</a:t>
            </a:r>
            <a:r>
              <a:rPr lang="ja-JP" altLang="en-US" sz="1600" dirty="0" smtClean="0"/>
              <a:t>を搭載</a:t>
            </a:r>
            <a:endParaRPr kumimoji="1" lang="ja-JP" altLang="en-US" sz="1600" dirty="0"/>
          </a:p>
        </p:txBody>
      </p:sp>
      <p:sp>
        <p:nvSpPr>
          <p:cNvPr id="102" name="コンテンツ プレースホルダー 2"/>
          <p:cNvSpPr txBox="1">
            <a:spLocks/>
          </p:cNvSpPr>
          <p:nvPr/>
        </p:nvSpPr>
        <p:spPr bwMode="gray">
          <a:xfrm>
            <a:off x="38730" y="1488250"/>
            <a:ext cx="4287877" cy="131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 smtClean="0"/>
              <a:t>3</a:t>
            </a:r>
            <a:r>
              <a:rPr lang="ja-JP" altLang="en-US" sz="2000" dirty="0"/>
              <a:t>種類</a:t>
            </a:r>
            <a:r>
              <a:rPr lang="ja-JP" altLang="en-US" sz="2000" dirty="0" smtClean="0"/>
              <a:t>のセットアップで</a:t>
            </a:r>
            <a:endParaRPr lang="en-US" altLang="ja-JP" sz="2000" dirty="0" smtClean="0"/>
          </a:p>
          <a:p>
            <a:pPr marL="0" indent="0">
              <a:buFontTx/>
              <a:buNone/>
            </a:pPr>
            <a:r>
              <a:rPr lang="ja-JP" altLang="en-US" sz="2000" dirty="0" smtClean="0"/>
              <a:t>データ転送速度を測定</a:t>
            </a:r>
            <a:endParaRPr lang="en-US" altLang="ja-JP" sz="2000" dirty="0" smtClean="0"/>
          </a:p>
          <a:p>
            <a:pPr marL="0" indent="0">
              <a:buFontTx/>
              <a:buNone/>
            </a:pPr>
            <a:endParaRPr lang="en-US" altLang="ja-JP" sz="2400" dirty="0"/>
          </a:p>
          <a:p>
            <a:pPr marL="0" indent="0"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R</a:t>
            </a:r>
            <a:r>
              <a:rPr lang="en-US" altLang="ja-JP" sz="2400" dirty="0" smtClean="0">
                <a:solidFill>
                  <a:srgbClr val="FF0000"/>
                </a:solidFill>
              </a:rPr>
              <a:t>aspberry Pi</a:t>
            </a:r>
            <a:r>
              <a:rPr lang="ja-JP" altLang="en-US" sz="2400" dirty="0" smtClean="0">
                <a:solidFill>
                  <a:srgbClr val="FF0000"/>
                </a:solidFill>
              </a:rPr>
              <a:t>を使用した場合でも、　極端に速度が遅くならない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000" dirty="0" smtClean="0"/>
              <a:t>まと</a:t>
            </a:r>
            <a:r>
              <a:rPr lang="ja-JP" altLang="en-US" sz="2000" dirty="0"/>
              <a:t>め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現状の</a:t>
            </a:r>
            <a:r>
              <a:rPr lang="en-US" altLang="ja-JP" sz="2000" dirty="0" smtClean="0"/>
              <a:t>DAQ-Middleware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ja-JP" altLang="en-US" sz="1800" dirty="0" smtClean="0"/>
              <a:t>データ</a:t>
            </a:r>
            <a:r>
              <a:rPr lang="ja-JP" altLang="en-US" sz="1800" dirty="0"/>
              <a:t>取得機能はあるが、機器制御機能は</a:t>
            </a:r>
            <a:r>
              <a:rPr lang="ja-JP" altLang="en-US" sz="1800" dirty="0" smtClean="0"/>
              <a:t>ない</a:t>
            </a:r>
            <a:endParaRPr lang="en-US" altLang="ja-JP" sz="1800" dirty="0" smtClean="0"/>
          </a:p>
          <a:p>
            <a:r>
              <a:rPr lang="ja-JP" altLang="en-US" sz="2000" dirty="0" smtClean="0"/>
              <a:t>新機能</a:t>
            </a:r>
            <a:endParaRPr lang="en-US" altLang="ja-JP" sz="2000" dirty="0" smtClean="0"/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ja-JP" altLang="en-US" sz="1800" dirty="0" smtClean="0"/>
              <a:t>外部</a:t>
            </a:r>
            <a:r>
              <a:rPr lang="ja-JP" altLang="en-US" sz="1800" dirty="0"/>
              <a:t>機器の制御を可能に</a:t>
            </a:r>
            <a:r>
              <a:rPr lang="ja-JP" altLang="en-US" sz="1800" dirty="0" smtClean="0"/>
              <a:t>する</a:t>
            </a:r>
            <a:endParaRPr lang="en-US" altLang="ja-JP" sz="1800" dirty="0" smtClean="0"/>
          </a:p>
          <a:p>
            <a:pPr marL="400050" lvl="1" indent="0">
              <a:buNone/>
            </a:pPr>
            <a:r>
              <a:rPr lang="ja-JP" altLang="en-US" sz="1800" dirty="0" smtClean="0">
                <a:sym typeface="Wingdings" panose="05000000000000000000" pitchFamily="2" charset="2"/>
              </a:rPr>
              <a:t>　</a:t>
            </a:r>
            <a:r>
              <a:rPr lang="ja-JP" altLang="en-US" sz="1800" dirty="0">
                <a:sym typeface="Wingdings" panose="05000000000000000000" pitchFamily="2" charset="2"/>
              </a:rPr>
              <a:t> </a:t>
            </a:r>
            <a:r>
              <a:rPr lang="ja-JP" altLang="en-US" sz="1800" dirty="0" smtClean="0">
                <a:sym typeface="Wingdings" panose="05000000000000000000" pitchFamily="2" charset="2"/>
              </a:rPr>
              <a:t> </a:t>
            </a:r>
            <a:r>
              <a:rPr lang="en-US" altLang="ja-JP" sz="1800" dirty="0" smtClean="0">
                <a:sym typeface="Wingdings" panose="05000000000000000000" pitchFamily="2" charset="2"/>
              </a:rPr>
              <a:t> </a:t>
            </a:r>
            <a:r>
              <a:rPr lang="ja-JP" altLang="en-US" sz="1800" dirty="0" smtClean="0"/>
              <a:t>データ</a:t>
            </a:r>
            <a:r>
              <a:rPr lang="ja-JP" altLang="en-US" sz="1800" dirty="0"/>
              <a:t>収集、機器制御ソフトウェアの</a:t>
            </a:r>
            <a:r>
              <a:rPr lang="ja-JP" altLang="en-US" sz="1800" dirty="0" smtClean="0"/>
              <a:t>同期化</a:t>
            </a:r>
            <a:r>
              <a:rPr lang="ja-JP" altLang="en-US" sz="1800" dirty="0"/>
              <a:t>等</a:t>
            </a:r>
            <a:r>
              <a:rPr lang="ja-JP" altLang="en-US" sz="1800" dirty="0" smtClean="0"/>
              <a:t>のメリット</a:t>
            </a:r>
            <a:endParaRPr lang="en-US" altLang="ja-JP" sz="1800" dirty="0" smtClean="0"/>
          </a:p>
          <a:p>
            <a:r>
              <a:rPr lang="ja-JP" altLang="en-US" sz="2000" dirty="0" smtClean="0"/>
              <a:t>開発状況</a:t>
            </a:r>
            <a:endParaRPr lang="en-US" altLang="ja-JP" sz="2000" dirty="0" smtClean="0"/>
          </a:p>
          <a:p>
            <a:pPr lvl="1">
              <a:buFont typeface="Times New Roman" panose="02020603050405020304" pitchFamily="18" charset="0"/>
              <a:buChar char="–"/>
            </a:pPr>
            <a:r>
              <a:rPr lang="ja-JP" altLang="en-US" sz="1800" dirty="0" smtClean="0"/>
              <a:t>概ねの開発は完了済み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今後の予定</a:t>
            </a:r>
            <a:endParaRPr lang="en-US" altLang="ja-JP" sz="2000" dirty="0" smtClean="0"/>
          </a:p>
          <a:p>
            <a:r>
              <a:rPr lang="ja-JP" altLang="en-US" sz="2000" dirty="0" smtClean="0"/>
              <a:t>次期</a:t>
            </a:r>
            <a:r>
              <a:rPr lang="ja-JP" altLang="en-US" sz="2000" dirty="0"/>
              <a:t>リリース時（</a:t>
            </a:r>
            <a:r>
              <a:rPr lang="en-US" altLang="ja-JP" sz="2000" dirty="0"/>
              <a:t>2018</a:t>
            </a:r>
            <a:r>
              <a:rPr lang="ja-JP" altLang="en-US" sz="2000" dirty="0"/>
              <a:t>年</a:t>
            </a:r>
            <a:r>
              <a:rPr lang="en-US" altLang="ja-JP" sz="2000" dirty="0"/>
              <a:t>6</a:t>
            </a:r>
            <a:r>
              <a:rPr lang="ja-JP" altLang="en-US" sz="2000" dirty="0"/>
              <a:t>月</a:t>
            </a:r>
            <a:r>
              <a:rPr lang="en-US" altLang="ja-JP" sz="2000" dirty="0"/>
              <a:t>)</a:t>
            </a:r>
            <a:r>
              <a:rPr lang="ja-JP" altLang="en-US" sz="2000" dirty="0" smtClean="0"/>
              <a:t>に制御機能を追加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予定</a:t>
            </a:r>
            <a:endParaRPr lang="en-US" altLang="ja-JP" sz="2000" dirty="0" smtClean="0"/>
          </a:p>
          <a:p>
            <a:r>
              <a:rPr lang="en-US" altLang="ja-JP" sz="2000" dirty="0"/>
              <a:t>R</a:t>
            </a:r>
            <a:r>
              <a:rPr lang="en-US" altLang="ja-JP" sz="2000" dirty="0" smtClean="0"/>
              <a:t>aspberry Pi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応用</a:t>
            </a:r>
            <a:endParaRPr lang="en-US" altLang="ja-JP" sz="2000" dirty="0" smtClean="0"/>
          </a:p>
          <a:p>
            <a:r>
              <a:rPr lang="en-US" altLang="ja-JP" sz="2000" dirty="0" err="1" smtClean="0"/>
              <a:t>zynq</a:t>
            </a:r>
            <a:r>
              <a:rPr lang="ja-JP" altLang="en-US" sz="2000" dirty="0" smtClean="0"/>
              <a:t>等の</a:t>
            </a:r>
            <a:r>
              <a:rPr lang="en-US" altLang="ja-JP" sz="2000" dirty="0" err="1" smtClean="0"/>
              <a:t>SoC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応用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5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8" name="コンテンツ プレースホルダー 10">
            <a:extLst>
              <a:ext uri="{FF2B5EF4-FFF2-40B4-BE49-F238E27FC236}">
                <a16:creationId xmlns:a16="http://schemas.microsoft.com/office/drawing/2014/main" xmlns="" id="{FED273BF-FCBF-4591-989D-3C6EB510C7D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160768"/>
          <a:ext cx="9144000" cy="499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56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268760"/>
            <a:ext cx="8305800" cy="5055840"/>
          </a:xfrm>
        </p:spPr>
        <p:txBody>
          <a:bodyPr/>
          <a:lstStyle/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gray">
          <a:xfrm>
            <a:off x="419100" y="1268760"/>
            <a:ext cx="8305800" cy="505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DAQ-Middleware</a:t>
            </a:r>
            <a:r>
              <a:rPr lang="ja-JP" altLang="en-US" sz="2000" dirty="0" smtClean="0"/>
              <a:t>とは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現状の問題と新機能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開発状況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R</a:t>
            </a:r>
            <a:r>
              <a:rPr lang="en-US" altLang="ja-JP" sz="2000" dirty="0" smtClean="0"/>
              <a:t>aspberry Pi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応用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まとめと今後の予定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8654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DAQ-Middleware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32" name="角丸四角形 231"/>
          <p:cNvSpPr/>
          <p:nvPr/>
        </p:nvSpPr>
        <p:spPr>
          <a:xfrm>
            <a:off x="1980598" y="459350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3" name="角丸四角形 232"/>
          <p:cNvSpPr/>
          <p:nvPr/>
        </p:nvSpPr>
        <p:spPr>
          <a:xfrm>
            <a:off x="1828198" y="444110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34" name="Picture 4" descr="モニター 液晶テレビ TV 画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67" y="3766996"/>
            <a:ext cx="2062233" cy="17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" name="コンテンツ プレースホルダー 2"/>
          <p:cNvSpPr txBox="1">
            <a:spLocks/>
          </p:cNvSpPr>
          <p:nvPr/>
        </p:nvSpPr>
        <p:spPr bwMode="gray">
          <a:xfrm>
            <a:off x="1" y="1186432"/>
            <a:ext cx="9144000" cy="168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ネットワーク分散型</a:t>
            </a:r>
            <a:r>
              <a:rPr lang="en-US" altLang="ja-JP" sz="2400" dirty="0" smtClean="0">
                <a:solidFill>
                  <a:srgbClr val="FF0000"/>
                </a:solidFill>
              </a:rPr>
              <a:t>DAQ</a:t>
            </a:r>
            <a:r>
              <a:rPr lang="ja-JP" altLang="en-US" sz="2400" dirty="0" smtClean="0">
                <a:solidFill>
                  <a:srgbClr val="FF0000"/>
                </a:solidFill>
              </a:rPr>
              <a:t>ソフトウェア開発のフレームワーク</a:t>
            </a:r>
          </a:p>
          <a:p>
            <a:r>
              <a:rPr lang="en-US" altLang="ja-JP" sz="2000" dirty="0" smtClean="0"/>
              <a:t>DAQ</a:t>
            </a:r>
            <a:r>
              <a:rPr lang="ja-JP" altLang="en-US" sz="2000" dirty="0" smtClean="0"/>
              <a:t>コンポーネントを組み合わせてソフトウェアを作成</a:t>
            </a:r>
            <a:endParaRPr lang="en-US" altLang="ja-JP" sz="2000" dirty="0" smtClean="0"/>
          </a:p>
          <a:p>
            <a:r>
              <a:rPr lang="en-US" altLang="ja-JP" sz="2000" dirty="0" smtClean="0"/>
              <a:t>DAQ Operator</a:t>
            </a:r>
            <a:r>
              <a:rPr lang="ja-JP" altLang="en-US" sz="2000" dirty="0" smtClean="0"/>
              <a:t>がランコントロール指令を各コンポーネントに送信</a:t>
            </a:r>
            <a:endParaRPr lang="ja-JP" altLang="en-US" sz="2000" dirty="0"/>
          </a:p>
        </p:txBody>
      </p:sp>
      <p:pic>
        <p:nvPicPr>
          <p:cNvPr id="236" name="Picture 67" descr="Screenshot-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4271" y="3993696"/>
            <a:ext cx="815417" cy="87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7" name="角丸四角形 236"/>
          <p:cNvSpPr/>
          <p:nvPr/>
        </p:nvSpPr>
        <p:spPr>
          <a:xfrm>
            <a:off x="2832521" y="2575211"/>
            <a:ext cx="2287588" cy="1449388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8" name="角丸四角形 237"/>
          <p:cNvSpPr/>
          <p:nvPr/>
        </p:nvSpPr>
        <p:spPr>
          <a:xfrm>
            <a:off x="1675798" y="428870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9" name="Text Box 18"/>
          <p:cNvSpPr txBox="1">
            <a:spLocks noChangeArrowheads="1"/>
          </p:cNvSpPr>
          <p:nvPr/>
        </p:nvSpPr>
        <p:spPr bwMode="auto">
          <a:xfrm>
            <a:off x="2933090" y="5319203"/>
            <a:ext cx="1302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240" name="Text Box 27"/>
          <p:cNvSpPr txBox="1">
            <a:spLocks noChangeArrowheads="1"/>
          </p:cNvSpPr>
          <p:nvPr/>
        </p:nvSpPr>
        <p:spPr bwMode="auto">
          <a:xfrm>
            <a:off x="1795484" y="5301793"/>
            <a:ext cx="1121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sp>
        <p:nvSpPr>
          <p:cNvPr id="241" name="Text Box 51"/>
          <p:cNvSpPr txBox="1">
            <a:spLocks noChangeArrowheads="1"/>
          </p:cNvSpPr>
          <p:nvPr/>
        </p:nvSpPr>
        <p:spPr bwMode="auto">
          <a:xfrm>
            <a:off x="1023543" y="4979265"/>
            <a:ext cx="3254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42" name="グループ化 123"/>
          <p:cNvGrpSpPr/>
          <p:nvPr/>
        </p:nvGrpSpPr>
        <p:grpSpPr>
          <a:xfrm>
            <a:off x="4389045" y="5322989"/>
            <a:ext cx="649504" cy="584724"/>
            <a:chOff x="4877133" y="5115888"/>
            <a:chExt cx="398088" cy="454371"/>
          </a:xfrm>
          <a:effectLst/>
        </p:grpSpPr>
        <p:sp>
          <p:nvSpPr>
            <p:cNvPr id="243" name="Rectangle 9"/>
            <p:cNvSpPr>
              <a:spLocks noChangeArrowheads="1"/>
            </p:cNvSpPr>
            <p:nvPr/>
          </p:nvSpPr>
          <p:spPr bwMode="auto">
            <a:xfrm>
              <a:off x="4877133" y="5295704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4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5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46" name="Oval 16"/>
          <p:cNvSpPr>
            <a:spLocks noChangeArrowheads="1"/>
          </p:cNvSpPr>
          <p:nvPr/>
        </p:nvSpPr>
        <p:spPr bwMode="auto">
          <a:xfrm>
            <a:off x="3503494" y="4802650"/>
            <a:ext cx="156098" cy="112509"/>
          </a:xfrm>
          <a:prstGeom prst="ellipse">
            <a:avLst/>
          </a:prstGeom>
          <a:solidFill>
            <a:srgbClr val="FFFF99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7" name="Rectangle 13"/>
          <p:cNvSpPr>
            <a:spLocks noChangeArrowheads="1"/>
          </p:cNvSpPr>
          <p:nvPr/>
        </p:nvSpPr>
        <p:spPr bwMode="auto">
          <a:xfrm>
            <a:off x="3807773" y="4976108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8" name="Rectangle 14"/>
          <p:cNvSpPr>
            <a:spLocks noChangeArrowheads="1"/>
          </p:cNvSpPr>
          <p:nvPr/>
        </p:nvSpPr>
        <p:spPr bwMode="auto">
          <a:xfrm>
            <a:off x="3809939" y="5180478"/>
            <a:ext cx="109486" cy="130157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9" name="Rectangle 15"/>
          <p:cNvSpPr>
            <a:spLocks noChangeArrowheads="1"/>
          </p:cNvSpPr>
          <p:nvPr/>
        </p:nvSpPr>
        <p:spPr bwMode="auto">
          <a:xfrm>
            <a:off x="3246312" y="5070939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0" name="Rectangle 17"/>
          <p:cNvSpPr>
            <a:spLocks noChangeArrowheads="1"/>
          </p:cNvSpPr>
          <p:nvPr/>
        </p:nvSpPr>
        <p:spPr bwMode="auto">
          <a:xfrm>
            <a:off x="3314605" y="4851861"/>
            <a:ext cx="540000" cy="540000"/>
          </a:xfrm>
          <a:prstGeom prst="rect">
            <a:avLst/>
          </a:prstGeom>
          <a:solidFill>
            <a:srgbClr val="00FF9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51" name="グループ化 118"/>
          <p:cNvGrpSpPr/>
          <p:nvPr/>
        </p:nvGrpSpPr>
        <p:grpSpPr>
          <a:xfrm>
            <a:off x="2221199" y="4810014"/>
            <a:ext cx="609345" cy="589582"/>
            <a:chOff x="3318614" y="4740228"/>
            <a:chExt cx="417344" cy="415177"/>
          </a:xfrm>
          <a:effectLst/>
        </p:grpSpPr>
        <p:sp>
          <p:nvSpPr>
            <p:cNvPr id="252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3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4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5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256" name="AutoShape 34"/>
          <p:cNvCxnSpPr>
            <a:cxnSpLocks noChangeShapeType="1"/>
            <a:stCxn id="280" idx="4"/>
            <a:endCxn id="254" idx="0"/>
          </p:cNvCxnSpPr>
          <p:nvPr/>
        </p:nvCxnSpPr>
        <p:spPr bwMode="auto">
          <a:xfrm flipH="1">
            <a:off x="2496515" y="3849699"/>
            <a:ext cx="1029899" cy="960315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57" name="AutoShape 35"/>
          <p:cNvCxnSpPr>
            <a:cxnSpLocks noChangeShapeType="1"/>
            <a:stCxn id="280" idx="4"/>
            <a:endCxn id="246" idx="0"/>
          </p:cNvCxnSpPr>
          <p:nvPr/>
        </p:nvCxnSpPr>
        <p:spPr bwMode="auto">
          <a:xfrm>
            <a:off x="3526414" y="3849699"/>
            <a:ext cx="55129" cy="95295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58" name="AutoShape 37"/>
          <p:cNvCxnSpPr>
            <a:cxnSpLocks noChangeShapeType="1"/>
            <a:stCxn id="280" idx="4"/>
            <a:endCxn id="274" idx="0"/>
          </p:cNvCxnSpPr>
          <p:nvPr/>
        </p:nvCxnSpPr>
        <p:spPr bwMode="auto">
          <a:xfrm>
            <a:off x="3526414" y="3849699"/>
            <a:ext cx="1208890" cy="55656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59" name="AutoShape 38"/>
          <p:cNvCxnSpPr>
            <a:cxnSpLocks noChangeShapeType="1"/>
            <a:stCxn id="253" idx="3"/>
            <a:endCxn id="249" idx="1"/>
          </p:cNvCxnSpPr>
          <p:nvPr/>
        </p:nvCxnSpPr>
        <p:spPr bwMode="auto">
          <a:xfrm>
            <a:off x="2830544" y="5127904"/>
            <a:ext cx="415768" cy="7011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260" name="AutoShape 39"/>
          <p:cNvCxnSpPr>
            <a:cxnSpLocks noChangeShapeType="1"/>
            <a:stCxn id="247" idx="3"/>
            <a:endCxn id="273" idx="1"/>
          </p:cNvCxnSpPr>
          <p:nvPr/>
        </p:nvCxnSpPr>
        <p:spPr bwMode="auto">
          <a:xfrm flipV="1">
            <a:off x="3919426" y="4712878"/>
            <a:ext cx="474350" cy="327206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261" name="AutoShape 40"/>
          <p:cNvCxnSpPr>
            <a:cxnSpLocks noChangeShapeType="1"/>
            <a:stCxn id="248" idx="3"/>
            <a:endCxn id="243" idx="1"/>
          </p:cNvCxnSpPr>
          <p:nvPr/>
        </p:nvCxnSpPr>
        <p:spPr bwMode="auto">
          <a:xfrm>
            <a:off x="3919425" y="5245557"/>
            <a:ext cx="469620" cy="365714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262" name="AutoShape 41"/>
          <p:cNvSpPr>
            <a:spLocks noChangeArrowheads="1"/>
          </p:cNvSpPr>
          <p:nvPr/>
        </p:nvSpPr>
        <p:spPr bwMode="auto">
          <a:xfrm>
            <a:off x="5222630" y="4877665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3" name="AutoShape 42"/>
          <p:cNvCxnSpPr>
            <a:cxnSpLocks noChangeShapeType="1"/>
            <a:stCxn id="275" idx="3"/>
          </p:cNvCxnSpPr>
          <p:nvPr/>
        </p:nvCxnSpPr>
        <p:spPr bwMode="auto">
          <a:xfrm>
            <a:off x="5002529" y="4722931"/>
            <a:ext cx="313764" cy="1547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264" name="Rectangle 59"/>
          <p:cNvSpPr>
            <a:spLocks noChangeArrowheads="1"/>
          </p:cNvSpPr>
          <p:nvPr/>
        </p:nvSpPr>
        <p:spPr bwMode="auto">
          <a:xfrm>
            <a:off x="3927896" y="2794286"/>
            <a:ext cx="857250" cy="673100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HTTP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Server</a:t>
            </a:r>
          </a:p>
        </p:txBody>
      </p:sp>
      <p:sp>
        <p:nvSpPr>
          <p:cNvPr id="265" name="Rectangle 50"/>
          <p:cNvSpPr>
            <a:spLocks noChangeArrowheads="1"/>
          </p:cNvSpPr>
          <p:nvPr/>
        </p:nvSpPr>
        <p:spPr bwMode="auto">
          <a:xfrm>
            <a:off x="950484" y="4436340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6" name="AutoShape 53"/>
          <p:cNvCxnSpPr>
            <a:cxnSpLocks noChangeShapeType="1"/>
            <a:stCxn id="265" idx="3"/>
            <a:endCxn id="255" idx="1"/>
          </p:cNvCxnSpPr>
          <p:nvPr/>
        </p:nvCxnSpPr>
        <p:spPr bwMode="auto">
          <a:xfrm>
            <a:off x="1391809" y="4641128"/>
            <a:ext cx="829387" cy="488468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267" name="Text Box 51"/>
          <p:cNvSpPr txBox="1">
            <a:spLocks noChangeArrowheads="1"/>
          </p:cNvSpPr>
          <p:nvPr/>
        </p:nvSpPr>
        <p:spPr bwMode="auto">
          <a:xfrm>
            <a:off x="581810" y="5755132"/>
            <a:ext cx="12252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Read-out</a:t>
            </a:r>
          </a:p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modules</a:t>
            </a: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945728" y="5385665"/>
            <a:ext cx="439737" cy="411162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9" name="AutoShape 53"/>
          <p:cNvCxnSpPr>
            <a:cxnSpLocks noChangeShapeType="1"/>
            <a:stCxn id="268" idx="3"/>
            <a:endCxn id="255" idx="1"/>
          </p:cNvCxnSpPr>
          <p:nvPr/>
        </p:nvCxnSpPr>
        <p:spPr bwMode="auto">
          <a:xfrm flipV="1">
            <a:off x="1385465" y="5129596"/>
            <a:ext cx="835731" cy="4616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270" name="テキスト ボックス 95"/>
          <p:cNvSpPr txBox="1">
            <a:spLocks noChangeArrowheads="1"/>
          </p:cNvSpPr>
          <p:nvPr/>
        </p:nvSpPr>
        <p:spPr bwMode="auto">
          <a:xfrm>
            <a:off x="2978571" y="2648236"/>
            <a:ext cx="426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  <a:latin typeface="Calibri"/>
              </a:rPr>
              <a:t>PC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1" name="テキスト ボックス 96"/>
          <p:cNvSpPr txBox="1">
            <a:spLocks noChangeArrowheads="1"/>
          </p:cNvSpPr>
          <p:nvPr/>
        </p:nvSpPr>
        <p:spPr bwMode="auto">
          <a:xfrm>
            <a:off x="1844996" y="4395686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72" name="グループ化 122"/>
          <p:cNvGrpSpPr/>
          <p:nvPr/>
        </p:nvGrpSpPr>
        <p:grpSpPr>
          <a:xfrm>
            <a:off x="4393776" y="4406260"/>
            <a:ext cx="608739" cy="586671"/>
            <a:chOff x="4877546" y="4326337"/>
            <a:chExt cx="373105" cy="425951"/>
          </a:xfrm>
          <a:effectLst/>
        </p:grpSpPr>
        <p:sp>
          <p:nvSpPr>
            <p:cNvPr id="273" name="Rectangle 5"/>
            <p:cNvSpPr>
              <a:spLocks noChangeArrowheads="1"/>
            </p:cNvSpPr>
            <p:nvPr/>
          </p:nvSpPr>
          <p:spPr bwMode="auto">
            <a:xfrm>
              <a:off x="4877546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4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5" name="Rectangle 7"/>
            <p:cNvSpPr>
              <a:spLocks noChangeArrowheads="1"/>
            </p:cNvSpPr>
            <p:nvPr/>
          </p:nvSpPr>
          <p:spPr bwMode="auto">
            <a:xfrm>
              <a:off x="4919678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76" name="メモ 275"/>
          <p:cNvSpPr/>
          <p:nvPr/>
        </p:nvSpPr>
        <p:spPr>
          <a:xfrm>
            <a:off x="1700634" y="2887949"/>
            <a:ext cx="879475" cy="476250"/>
          </a:xfrm>
          <a:prstGeom prst="foldedCorner">
            <a:avLst/>
          </a:prstGeom>
          <a:solidFill>
            <a:srgbClr val="92D050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XML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77" name="直線矢印コネクタ 106"/>
          <p:cNvCxnSpPr>
            <a:stCxn id="276" idx="3"/>
            <a:endCxn id="281" idx="1"/>
          </p:cNvCxnSpPr>
          <p:nvPr/>
        </p:nvCxnSpPr>
        <p:spPr>
          <a:xfrm>
            <a:off x="2580109" y="3126074"/>
            <a:ext cx="471487" cy="288925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78" name="テキスト ボックス 95"/>
          <p:cNvSpPr txBox="1">
            <a:spLocks noChangeArrowheads="1"/>
          </p:cNvSpPr>
          <p:nvPr/>
        </p:nvSpPr>
        <p:spPr bwMode="auto">
          <a:xfrm>
            <a:off x="1189459" y="3341974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Calibri"/>
              </a:rPr>
              <a:t>System Configuration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79" name="グループ化 109"/>
          <p:cNvGrpSpPr/>
          <p:nvPr/>
        </p:nvGrpSpPr>
        <p:grpSpPr>
          <a:xfrm>
            <a:off x="3051589" y="3049860"/>
            <a:ext cx="942561" cy="799839"/>
            <a:chOff x="4056063" y="2682875"/>
            <a:chExt cx="633412" cy="432419"/>
          </a:xfrm>
          <a:effectLst/>
        </p:grpSpPr>
        <p:sp>
          <p:nvSpPr>
            <p:cNvPr id="280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1" name="Rectangle 49"/>
            <p:cNvSpPr>
              <a:spLocks noChangeArrowheads="1"/>
            </p:cNvSpPr>
            <p:nvPr/>
          </p:nvSpPr>
          <p:spPr bwMode="auto">
            <a:xfrm>
              <a:off x="4056063" y="2682875"/>
              <a:ext cx="633412" cy="39528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282" name="AutoShape 36"/>
          <p:cNvCxnSpPr>
            <a:cxnSpLocks noChangeShapeType="1"/>
            <a:stCxn id="280" idx="4"/>
            <a:endCxn id="244" idx="0"/>
          </p:cNvCxnSpPr>
          <p:nvPr/>
        </p:nvCxnSpPr>
        <p:spPr bwMode="auto">
          <a:xfrm>
            <a:off x="3526414" y="3849699"/>
            <a:ext cx="1219587" cy="1473290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283" name="Text Box 19"/>
          <p:cNvSpPr txBox="1">
            <a:spLocks noChangeArrowheads="1"/>
          </p:cNvSpPr>
          <p:nvPr/>
        </p:nvSpPr>
        <p:spPr bwMode="auto">
          <a:xfrm>
            <a:off x="4935602" y="4352514"/>
            <a:ext cx="885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284" name="Text Box 20"/>
          <p:cNvSpPr txBox="1">
            <a:spLocks noChangeArrowheads="1"/>
          </p:cNvSpPr>
          <p:nvPr/>
        </p:nvSpPr>
        <p:spPr bwMode="auto">
          <a:xfrm>
            <a:off x="4960366" y="5575245"/>
            <a:ext cx="104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cxnSp>
        <p:nvCxnSpPr>
          <p:cNvPr id="285" name="直線矢印コネクタ 284"/>
          <p:cNvCxnSpPr>
            <a:stCxn id="245" idx="3"/>
          </p:cNvCxnSpPr>
          <p:nvPr/>
        </p:nvCxnSpPr>
        <p:spPr>
          <a:xfrm flipV="1">
            <a:off x="5038549" y="4698771"/>
            <a:ext cx="1978823" cy="938942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444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DAQ-Middleware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0293" y="2513085"/>
            <a:ext cx="12430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8" name="グループ化 182"/>
          <p:cNvGrpSpPr>
            <a:grpSpLocks/>
          </p:cNvGrpSpPr>
          <p:nvPr/>
        </p:nvGrpSpPr>
        <p:grpSpPr bwMode="auto">
          <a:xfrm>
            <a:off x="4350858" y="1908433"/>
            <a:ext cx="2430941" cy="2178926"/>
            <a:chOff x="5419010" y="2216610"/>
            <a:chExt cx="3531358" cy="3167163"/>
          </a:xfrm>
          <a:effectLst/>
        </p:grpSpPr>
        <p:sp>
          <p:nvSpPr>
            <p:cNvPr id="199" name="Text Box 17"/>
            <p:cNvSpPr txBox="1">
              <a:spLocks noChangeArrowheads="1"/>
            </p:cNvSpPr>
            <p:nvPr/>
          </p:nvSpPr>
          <p:spPr bwMode="auto">
            <a:xfrm>
              <a:off x="7683123" y="4455037"/>
              <a:ext cx="1267245" cy="49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rPr>
                <a:t>Monitor</a:t>
              </a:r>
            </a:p>
          </p:txBody>
        </p:sp>
        <p:grpSp>
          <p:nvGrpSpPr>
            <p:cNvPr id="200" name="Group 18"/>
            <p:cNvGrpSpPr>
              <a:grpSpLocks/>
            </p:cNvGrpSpPr>
            <p:nvPr/>
          </p:nvGrpSpPr>
          <p:grpSpPr bwMode="auto">
            <a:xfrm>
              <a:off x="7854967" y="3760786"/>
              <a:ext cx="661990" cy="720724"/>
              <a:chOff x="4386" y="2009"/>
              <a:chExt cx="497" cy="540"/>
            </a:xfrm>
          </p:grpSpPr>
          <p:sp>
            <p:nvSpPr>
              <p:cNvPr id="215" name="Rectangle 19"/>
              <p:cNvSpPr>
                <a:spLocks noChangeArrowheads="1"/>
              </p:cNvSpPr>
              <p:nvPr/>
            </p:nvSpPr>
            <p:spPr bwMode="auto">
              <a:xfrm>
                <a:off x="4385" y="2249"/>
                <a:ext cx="102" cy="116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/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6" name="Oval 20"/>
              <p:cNvSpPr>
                <a:spLocks noChangeArrowheads="1"/>
              </p:cNvSpPr>
              <p:nvPr/>
            </p:nvSpPr>
            <p:spPr bwMode="auto">
              <a:xfrm>
                <a:off x="4593" y="2009"/>
                <a:ext cx="144" cy="10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17" name="Rectangle 21"/>
              <p:cNvSpPr>
                <a:spLocks noChangeArrowheads="1"/>
              </p:cNvSpPr>
              <p:nvPr/>
            </p:nvSpPr>
            <p:spPr bwMode="auto">
              <a:xfrm>
                <a:off x="4437" y="2057"/>
                <a:ext cx="447" cy="493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02" name="Rectangle 23"/>
            <p:cNvSpPr>
              <a:spLocks noChangeArrowheads="1"/>
            </p:cNvSpPr>
            <p:nvPr/>
          </p:nvSpPr>
          <p:spPr bwMode="auto">
            <a:xfrm>
              <a:off x="5651500" y="4064490"/>
              <a:ext cx="136060" cy="15460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03" name="Rectangle 24"/>
            <p:cNvSpPr>
              <a:spLocks noChangeArrowheads="1"/>
            </p:cNvSpPr>
            <p:nvPr/>
          </p:nvSpPr>
          <p:spPr bwMode="auto">
            <a:xfrm>
              <a:off x="6251089" y="4076028"/>
              <a:ext cx="136060" cy="15691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04" name="Oval 25"/>
            <p:cNvSpPr>
              <a:spLocks noChangeArrowheads="1"/>
            </p:cNvSpPr>
            <p:nvPr/>
          </p:nvSpPr>
          <p:spPr bwMode="auto">
            <a:xfrm>
              <a:off x="5935663" y="3759200"/>
              <a:ext cx="192087" cy="1349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05" name="Rectangle 26"/>
            <p:cNvSpPr>
              <a:spLocks noChangeArrowheads="1"/>
            </p:cNvSpPr>
            <p:nvPr/>
          </p:nvSpPr>
          <p:spPr bwMode="auto">
            <a:xfrm>
              <a:off x="5720683" y="3831433"/>
              <a:ext cx="592670" cy="65533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06" name="Text Box 27"/>
            <p:cNvSpPr txBox="1">
              <a:spLocks noChangeArrowheads="1"/>
            </p:cNvSpPr>
            <p:nvPr/>
          </p:nvSpPr>
          <p:spPr bwMode="auto">
            <a:xfrm>
              <a:off x="5419010" y="4477825"/>
              <a:ext cx="1362717" cy="49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rPr>
                <a:t>Gatherer</a:t>
              </a:r>
            </a:p>
          </p:txBody>
        </p:sp>
        <p:cxnSp>
          <p:nvCxnSpPr>
            <p:cNvPr id="207" name="AutoShape 28"/>
            <p:cNvCxnSpPr>
              <a:cxnSpLocks noChangeShapeType="1"/>
              <a:stCxn id="212" idx="4"/>
              <a:endCxn id="204" idx="0"/>
            </p:cNvCxnSpPr>
            <p:nvPr/>
          </p:nvCxnSpPr>
          <p:spPr bwMode="auto">
            <a:xfrm flipH="1">
              <a:off x="6030913" y="2878138"/>
              <a:ext cx="981075" cy="881062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prstDash val="sysDot"/>
              <a:round/>
              <a:headEnd/>
              <a:tailEnd/>
            </a:ln>
          </p:spPr>
        </p:cxnSp>
        <p:cxnSp>
          <p:nvCxnSpPr>
            <p:cNvPr id="208" name="AutoShape 29"/>
            <p:cNvCxnSpPr>
              <a:cxnSpLocks noChangeShapeType="1"/>
              <a:stCxn id="213" idx="4"/>
              <a:endCxn id="216" idx="0"/>
            </p:cNvCxnSpPr>
            <p:nvPr/>
          </p:nvCxnSpPr>
          <p:spPr bwMode="auto">
            <a:xfrm>
              <a:off x="7246938" y="2878138"/>
              <a:ext cx="979487" cy="882650"/>
            </a:xfrm>
            <a:prstGeom prst="straightConnector1">
              <a:avLst/>
            </a:prstGeom>
            <a:noFill/>
            <a:ln w="38100">
              <a:solidFill>
                <a:srgbClr val="C0504D"/>
              </a:solidFill>
              <a:prstDash val="sysDot"/>
              <a:round/>
              <a:headEnd/>
              <a:tailEnd/>
            </a:ln>
          </p:spPr>
        </p:cxnSp>
        <p:cxnSp>
          <p:nvCxnSpPr>
            <p:cNvPr id="209" name="AutoShape 30"/>
            <p:cNvCxnSpPr>
              <a:cxnSpLocks noChangeShapeType="1"/>
              <a:stCxn id="203" idx="3"/>
              <a:endCxn id="215" idx="1"/>
            </p:cNvCxnSpPr>
            <p:nvPr/>
          </p:nvCxnSpPr>
          <p:spPr bwMode="auto">
            <a:xfrm>
              <a:off x="6386513" y="4156075"/>
              <a:ext cx="1468437" cy="158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210" name="Group 38"/>
            <p:cNvGrpSpPr>
              <a:grpSpLocks/>
            </p:cNvGrpSpPr>
            <p:nvPr/>
          </p:nvGrpSpPr>
          <p:grpSpPr bwMode="auto">
            <a:xfrm>
              <a:off x="6778619" y="2216610"/>
              <a:ext cx="674687" cy="661521"/>
              <a:chOff x="3807" y="1069"/>
              <a:chExt cx="507" cy="497"/>
            </a:xfrm>
          </p:grpSpPr>
          <p:sp>
            <p:nvSpPr>
              <p:cNvPr id="212" name="Oval 39"/>
              <p:cNvSpPr>
                <a:spLocks noChangeArrowheads="1"/>
              </p:cNvSpPr>
              <p:nvPr/>
            </p:nvSpPr>
            <p:spPr bwMode="auto">
              <a:xfrm>
                <a:off x="3910" y="1464"/>
                <a:ext cx="144" cy="10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13" name="Oval 40"/>
              <p:cNvSpPr>
                <a:spLocks noChangeArrowheads="1"/>
              </p:cNvSpPr>
              <p:nvPr/>
            </p:nvSpPr>
            <p:spPr bwMode="auto">
              <a:xfrm>
                <a:off x="4087" y="1464"/>
                <a:ext cx="144" cy="10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14" name="Rectangle 41"/>
              <p:cNvSpPr>
                <a:spLocks noChangeArrowheads="1"/>
              </p:cNvSpPr>
              <p:nvPr/>
            </p:nvSpPr>
            <p:spPr bwMode="auto">
              <a:xfrm>
                <a:off x="3807" y="1069"/>
                <a:ext cx="506" cy="423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11" name="Text Box 46"/>
            <p:cNvSpPr txBox="1">
              <a:spLocks noChangeArrowheads="1"/>
            </p:cNvSpPr>
            <p:nvPr/>
          </p:nvSpPr>
          <p:spPr bwMode="auto">
            <a:xfrm>
              <a:off x="6114208" y="4891670"/>
              <a:ext cx="2566623" cy="49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rPr>
                <a:t>モニタリングを行う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</p:grpSp>
      <p:sp>
        <p:nvSpPr>
          <p:cNvPr id="218" name="テキスト ボックス 217"/>
          <p:cNvSpPr txBox="1"/>
          <p:nvPr/>
        </p:nvSpPr>
        <p:spPr>
          <a:xfrm>
            <a:off x="115597" y="1927727"/>
            <a:ext cx="1996509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Calibri"/>
              </a:rPr>
              <a:t>DAQ</a:t>
            </a:r>
            <a:r>
              <a:rPr lang="ja-JP" altLang="en-US" dirty="0" smtClean="0">
                <a:solidFill>
                  <a:prstClr val="black"/>
                </a:solidFill>
                <a:latin typeface="Calibri"/>
              </a:rPr>
              <a:t>コンポーネント</a:t>
            </a:r>
            <a:endParaRPr lang="en-US" altLang="ja-JP" dirty="0" smtClean="0">
              <a:solidFill>
                <a:prstClr val="black"/>
              </a:solidFill>
              <a:latin typeface="Calibri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Calibri"/>
              </a:rPr>
              <a:t>構成例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19" name="グループ化 218"/>
          <p:cNvGrpSpPr/>
          <p:nvPr/>
        </p:nvGrpSpPr>
        <p:grpSpPr>
          <a:xfrm>
            <a:off x="1481984" y="1644877"/>
            <a:ext cx="2613854" cy="2418904"/>
            <a:chOff x="6366203" y="3649949"/>
            <a:chExt cx="2613854" cy="2418904"/>
          </a:xfrm>
          <a:effectLst/>
        </p:grpSpPr>
        <p:grpSp>
          <p:nvGrpSpPr>
            <p:cNvPr id="220" name="グループ化 182"/>
            <p:cNvGrpSpPr>
              <a:grpSpLocks/>
            </p:cNvGrpSpPr>
            <p:nvPr/>
          </p:nvGrpSpPr>
          <p:grpSpPr bwMode="auto">
            <a:xfrm>
              <a:off x="6366203" y="3649949"/>
              <a:ext cx="2395425" cy="2418904"/>
              <a:chOff x="5335659" y="1780446"/>
              <a:chExt cx="3479761" cy="3515981"/>
            </a:xfrm>
          </p:grpSpPr>
          <p:sp>
            <p:nvSpPr>
              <p:cNvPr id="223" name="Text Box 17"/>
              <p:cNvSpPr txBox="1">
                <a:spLocks noChangeArrowheads="1"/>
              </p:cNvSpPr>
              <p:nvPr/>
            </p:nvSpPr>
            <p:spPr bwMode="auto">
              <a:xfrm>
                <a:off x="7729811" y="4391847"/>
                <a:ext cx="1085609" cy="492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Logger</a:t>
                </a:r>
              </a:p>
            </p:txBody>
          </p:sp>
          <p:grpSp>
            <p:nvGrpSpPr>
              <p:cNvPr id="224" name="Group 18"/>
              <p:cNvGrpSpPr>
                <a:grpSpLocks/>
              </p:cNvGrpSpPr>
              <p:nvPr/>
            </p:nvGrpSpPr>
            <p:grpSpPr bwMode="auto">
              <a:xfrm>
                <a:off x="7854967" y="3760786"/>
                <a:ext cx="661990" cy="720724"/>
                <a:chOff x="4386" y="2009"/>
                <a:chExt cx="497" cy="540"/>
              </a:xfrm>
            </p:grpSpPr>
            <p:sp>
              <p:nvSpPr>
                <p:cNvPr id="239" name="Rectangle 19"/>
                <p:cNvSpPr>
                  <a:spLocks noChangeArrowheads="1"/>
                </p:cNvSpPr>
                <p:nvPr/>
              </p:nvSpPr>
              <p:spPr bwMode="auto">
                <a:xfrm>
                  <a:off x="4385" y="2249"/>
                  <a:ext cx="102" cy="116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EEECE1"/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240" name="Oval 20"/>
                <p:cNvSpPr>
                  <a:spLocks noChangeArrowheads="1"/>
                </p:cNvSpPr>
                <p:nvPr/>
              </p:nvSpPr>
              <p:spPr bwMode="auto">
                <a:xfrm>
                  <a:off x="4593" y="2009"/>
                  <a:ext cx="144" cy="102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endParaRPr>
                </a:p>
              </p:txBody>
            </p:sp>
            <p:sp>
              <p:nvSpPr>
                <p:cNvPr id="241" name="Rectangle 21"/>
                <p:cNvSpPr>
                  <a:spLocks noChangeArrowheads="1"/>
                </p:cNvSpPr>
                <p:nvPr/>
              </p:nvSpPr>
              <p:spPr bwMode="auto">
                <a:xfrm>
                  <a:off x="4437" y="2057"/>
                  <a:ext cx="447" cy="493"/>
                </a:xfrm>
                <a:prstGeom prst="rect">
                  <a:avLst/>
                </a:prstGeom>
                <a:solidFill>
                  <a:srgbClr val="00FF99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EEECE1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sp>
            <p:nvSpPr>
              <p:cNvPr id="225" name="Text Box 22"/>
              <p:cNvSpPr txBox="1">
                <a:spLocks noChangeArrowheads="1"/>
              </p:cNvSpPr>
              <p:nvPr/>
            </p:nvSpPr>
            <p:spPr bwMode="auto">
              <a:xfrm>
                <a:off x="6251018" y="1780446"/>
                <a:ext cx="1954189" cy="492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Daq</a:t>
                </a:r>
                <a:r>
                  <a:rPr kumimoji="0" lang="en-US" altLang="ja-JP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-Operator</a:t>
                </a:r>
                <a:endPara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26" name="Rectangle 23"/>
              <p:cNvSpPr>
                <a:spLocks noChangeArrowheads="1"/>
              </p:cNvSpPr>
              <p:nvPr/>
            </p:nvSpPr>
            <p:spPr bwMode="auto">
              <a:xfrm>
                <a:off x="5651500" y="4064490"/>
                <a:ext cx="136060" cy="154603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/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27" name="Rectangle 24"/>
              <p:cNvSpPr>
                <a:spLocks noChangeArrowheads="1"/>
              </p:cNvSpPr>
              <p:nvPr/>
            </p:nvSpPr>
            <p:spPr bwMode="auto">
              <a:xfrm>
                <a:off x="6251089" y="4076028"/>
                <a:ext cx="136060" cy="156910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/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28" name="Oval 25"/>
              <p:cNvSpPr>
                <a:spLocks noChangeArrowheads="1"/>
              </p:cNvSpPr>
              <p:nvPr/>
            </p:nvSpPr>
            <p:spPr bwMode="auto">
              <a:xfrm>
                <a:off x="5935663" y="3759200"/>
                <a:ext cx="192087" cy="13493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229" name="Rectangle 26"/>
              <p:cNvSpPr>
                <a:spLocks noChangeArrowheads="1"/>
              </p:cNvSpPr>
              <p:nvPr/>
            </p:nvSpPr>
            <p:spPr bwMode="auto">
              <a:xfrm>
                <a:off x="5720683" y="3831433"/>
                <a:ext cx="592670" cy="65533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EECE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0" name="Text Box 27"/>
              <p:cNvSpPr txBox="1">
                <a:spLocks noChangeArrowheads="1"/>
              </p:cNvSpPr>
              <p:nvPr/>
            </p:nvSpPr>
            <p:spPr bwMode="auto">
              <a:xfrm>
                <a:off x="5335659" y="4475225"/>
                <a:ext cx="1362716" cy="492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Gatherer</a:t>
                </a:r>
              </a:p>
            </p:txBody>
          </p:sp>
          <p:cxnSp>
            <p:nvCxnSpPr>
              <p:cNvPr id="231" name="AutoShape 28"/>
              <p:cNvCxnSpPr>
                <a:cxnSpLocks noChangeShapeType="1"/>
                <a:stCxn id="236" idx="4"/>
                <a:endCxn id="228" idx="0"/>
              </p:cNvCxnSpPr>
              <p:nvPr/>
            </p:nvCxnSpPr>
            <p:spPr bwMode="auto">
              <a:xfrm flipH="1">
                <a:off x="6030913" y="2878138"/>
                <a:ext cx="981075" cy="881062"/>
              </a:xfrm>
              <a:prstGeom prst="straightConnector1">
                <a:avLst/>
              </a:prstGeom>
              <a:noFill/>
              <a:ln w="38100">
                <a:solidFill>
                  <a:srgbClr val="C0504D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232" name="AutoShape 29"/>
              <p:cNvCxnSpPr>
                <a:cxnSpLocks noChangeShapeType="1"/>
                <a:stCxn id="237" idx="4"/>
                <a:endCxn id="240" idx="0"/>
              </p:cNvCxnSpPr>
              <p:nvPr/>
            </p:nvCxnSpPr>
            <p:spPr bwMode="auto">
              <a:xfrm>
                <a:off x="7246938" y="2878138"/>
                <a:ext cx="979487" cy="882650"/>
              </a:xfrm>
              <a:prstGeom prst="straightConnector1">
                <a:avLst/>
              </a:prstGeom>
              <a:noFill/>
              <a:ln w="38100">
                <a:solidFill>
                  <a:srgbClr val="C0504D"/>
                </a:solidFill>
                <a:prstDash val="sysDot"/>
                <a:round/>
                <a:headEnd/>
                <a:tailEnd/>
              </a:ln>
            </p:spPr>
          </p:cxnSp>
          <p:cxnSp>
            <p:nvCxnSpPr>
              <p:cNvPr id="233" name="AutoShape 30"/>
              <p:cNvCxnSpPr>
                <a:cxnSpLocks noChangeShapeType="1"/>
                <a:stCxn id="227" idx="3"/>
                <a:endCxn id="239" idx="1"/>
              </p:cNvCxnSpPr>
              <p:nvPr/>
            </p:nvCxnSpPr>
            <p:spPr bwMode="auto">
              <a:xfrm>
                <a:off x="6386513" y="4156075"/>
                <a:ext cx="1468437" cy="1588"/>
              </a:xfrm>
              <a:prstGeom prst="straightConnector1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  <p:grpSp>
            <p:nvGrpSpPr>
              <p:cNvPr id="234" name="Group 38"/>
              <p:cNvGrpSpPr>
                <a:grpSpLocks/>
              </p:cNvGrpSpPr>
              <p:nvPr/>
            </p:nvGrpSpPr>
            <p:grpSpPr bwMode="auto">
              <a:xfrm>
                <a:off x="6778619" y="2216610"/>
                <a:ext cx="674687" cy="661521"/>
                <a:chOff x="3807" y="1069"/>
                <a:chExt cx="507" cy="497"/>
              </a:xfrm>
            </p:grpSpPr>
            <p:sp>
              <p:nvSpPr>
                <p:cNvPr id="236" name="Oval 39"/>
                <p:cNvSpPr>
                  <a:spLocks noChangeArrowheads="1"/>
                </p:cNvSpPr>
                <p:nvPr/>
              </p:nvSpPr>
              <p:spPr bwMode="auto">
                <a:xfrm>
                  <a:off x="3910" y="1464"/>
                  <a:ext cx="144" cy="102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endParaRPr>
                </a:p>
              </p:txBody>
            </p:sp>
            <p:sp>
              <p:nvSpPr>
                <p:cNvPr id="237" name="Oval 40"/>
                <p:cNvSpPr>
                  <a:spLocks noChangeArrowheads="1"/>
                </p:cNvSpPr>
                <p:nvPr/>
              </p:nvSpPr>
              <p:spPr bwMode="auto">
                <a:xfrm>
                  <a:off x="4087" y="1464"/>
                  <a:ext cx="144" cy="102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endParaRPr>
                </a:p>
              </p:txBody>
            </p:sp>
            <p:sp>
              <p:nvSpPr>
                <p:cNvPr id="238" name="Rectangle 41"/>
                <p:cNvSpPr>
                  <a:spLocks noChangeArrowheads="1"/>
                </p:cNvSpPr>
                <p:nvPr/>
              </p:nvSpPr>
              <p:spPr bwMode="auto">
                <a:xfrm>
                  <a:off x="3807" y="1069"/>
                  <a:ext cx="506" cy="423"/>
                </a:xfrm>
                <a:prstGeom prst="rect">
                  <a:avLst/>
                </a:prstGeom>
                <a:solidFill>
                  <a:srgbClr val="00FF99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EEECE1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sp>
            <p:nvSpPr>
              <p:cNvPr id="235" name="Text Box 46"/>
              <p:cNvSpPr txBox="1">
                <a:spLocks noChangeArrowheads="1"/>
              </p:cNvSpPr>
              <p:nvPr/>
            </p:nvSpPr>
            <p:spPr bwMode="auto">
              <a:xfrm>
                <a:off x="6127749" y="4804324"/>
                <a:ext cx="1921588" cy="492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itchFamily="34" charset="0"/>
                  </a:rPr>
                  <a:t>データを保存</a:t>
                </a:r>
                <a:endPara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</p:grpSp>
        <p:sp>
          <p:nvSpPr>
            <p:cNvPr id="221" name="AutoShape 40"/>
            <p:cNvSpPr>
              <a:spLocks noChangeArrowheads="1"/>
            </p:cNvSpPr>
            <p:nvPr/>
          </p:nvSpPr>
          <p:spPr bwMode="auto">
            <a:xfrm>
              <a:off x="8744076" y="5419573"/>
              <a:ext cx="235981" cy="205786"/>
            </a:xfrm>
            <a:prstGeom prst="can">
              <a:avLst>
                <a:gd name="adj" fmla="val 25000"/>
              </a:avLst>
            </a:prstGeom>
            <a:solidFill>
              <a:srgbClr val="80808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222" name="AutoShape 41"/>
            <p:cNvCxnSpPr>
              <a:cxnSpLocks noChangeShapeType="1"/>
              <a:endCxn id="221" idx="1"/>
            </p:cNvCxnSpPr>
            <p:nvPr/>
          </p:nvCxnSpPr>
          <p:spPr bwMode="auto">
            <a:xfrm>
              <a:off x="8568444" y="5301208"/>
              <a:ext cx="294009" cy="118366"/>
            </a:xfrm>
            <a:prstGeom prst="bentConnector2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</p:cxnSp>
      </p:grpSp>
      <p:grpSp>
        <p:nvGrpSpPr>
          <p:cNvPr id="245" name="Group 3"/>
          <p:cNvGrpSpPr>
            <a:grpSpLocks/>
          </p:cNvGrpSpPr>
          <p:nvPr/>
        </p:nvGrpSpPr>
        <p:grpSpPr bwMode="auto">
          <a:xfrm>
            <a:off x="5158763" y="4835084"/>
            <a:ext cx="384532" cy="417761"/>
            <a:chOff x="4386" y="2009"/>
            <a:chExt cx="497" cy="540"/>
          </a:xfrm>
        </p:grpSpPr>
        <p:sp>
          <p:nvSpPr>
            <p:cNvPr id="281" name="Rectangle 4"/>
            <p:cNvSpPr>
              <a:spLocks noChangeArrowheads="1"/>
            </p:cNvSpPr>
            <p:nvPr/>
          </p:nvSpPr>
          <p:spPr bwMode="auto">
            <a:xfrm>
              <a:off x="4385" y="2249"/>
              <a:ext cx="102" cy="11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2" name="Oval 5"/>
            <p:cNvSpPr>
              <a:spLocks noChangeArrowheads="1"/>
            </p:cNvSpPr>
            <p:nvPr/>
          </p:nvSpPr>
          <p:spPr bwMode="auto">
            <a:xfrm>
              <a:off x="4593" y="2009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83" name="Rectangle 6"/>
            <p:cNvSpPr>
              <a:spLocks noChangeArrowheads="1"/>
            </p:cNvSpPr>
            <p:nvPr/>
          </p:nvSpPr>
          <p:spPr bwMode="auto">
            <a:xfrm>
              <a:off x="4437" y="2058"/>
              <a:ext cx="446" cy="49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46" name="Group 7"/>
          <p:cNvGrpSpPr>
            <a:grpSpLocks/>
          </p:cNvGrpSpPr>
          <p:nvPr/>
        </p:nvGrpSpPr>
        <p:grpSpPr bwMode="auto">
          <a:xfrm>
            <a:off x="5161084" y="5594017"/>
            <a:ext cx="384532" cy="416987"/>
            <a:chOff x="4385" y="3173"/>
            <a:chExt cx="497" cy="539"/>
          </a:xfrm>
        </p:grpSpPr>
        <p:sp>
          <p:nvSpPr>
            <p:cNvPr id="278" name="Rectangle 8"/>
            <p:cNvSpPr>
              <a:spLocks noChangeArrowheads="1"/>
            </p:cNvSpPr>
            <p:nvPr/>
          </p:nvSpPr>
          <p:spPr bwMode="auto">
            <a:xfrm>
              <a:off x="4385" y="3411"/>
              <a:ext cx="102" cy="11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9" name="Oval 9"/>
            <p:cNvSpPr>
              <a:spLocks noChangeArrowheads="1"/>
            </p:cNvSpPr>
            <p:nvPr/>
          </p:nvSpPr>
          <p:spPr bwMode="auto">
            <a:xfrm>
              <a:off x="4593" y="3173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80" name="Rectangle 10"/>
            <p:cNvSpPr>
              <a:spLocks noChangeArrowheads="1"/>
            </p:cNvSpPr>
            <p:nvPr/>
          </p:nvSpPr>
          <p:spPr bwMode="auto">
            <a:xfrm>
              <a:off x="4436" y="3220"/>
              <a:ext cx="446" cy="49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47" name="Group 11"/>
          <p:cNvGrpSpPr>
            <a:grpSpLocks/>
          </p:cNvGrpSpPr>
          <p:nvPr/>
        </p:nvGrpSpPr>
        <p:grpSpPr bwMode="auto">
          <a:xfrm>
            <a:off x="4034567" y="5173935"/>
            <a:ext cx="437144" cy="427044"/>
            <a:chOff x="1020" y="1797"/>
            <a:chExt cx="565" cy="552"/>
          </a:xfrm>
        </p:grpSpPr>
        <p:sp>
          <p:nvSpPr>
            <p:cNvPr id="273" name="Rectangle 12"/>
            <p:cNvSpPr>
              <a:spLocks noChangeArrowheads="1"/>
            </p:cNvSpPr>
            <p:nvPr/>
          </p:nvSpPr>
          <p:spPr bwMode="auto">
            <a:xfrm>
              <a:off x="1483" y="1893"/>
              <a:ext cx="102" cy="11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4" name="Rectangle 13"/>
            <p:cNvSpPr>
              <a:spLocks noChangeArrowheads="1"/>
            </p:cNvSpPr>
            <p:nvPr/>
          </p:nvSpPr>
          <p:spPr bwMode="auto">
            <a:xfrm>
              <a:off x="1482" y="2193"/>
              <a:ext cx="102" cy="11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5" name="Rectangle 14"/>
            <p:cNvSpPr>
              <a:spLocks noChangeArrowheads="1"/>
            </p:cNvSpPr>
            <p:nvPr/>
          </p:nvSpPr>
          <p:spPr bwMode="auto">
            <a:xfrm>
              <a:off x="1020" y="2043"/>
              <a:ext cx="102" cy="11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6" name="Oval 15"/>
            <p:cNvSpPr>
              <a:spLocks noChangeArrowheads="1"/>
            </p:cNvSpPr>
            <p:nvPr/>
          </p:nvSpPr>
          <p:spPr bwMode="auto">
            <a:xfrm>
              <a:off x="1245" y="1797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77" name="Rectangle 16"/>
            <p:cNvSpPr>
              <a:spLocks noChangeArrowheads="1"/>
            </p:cNvSpPr>
            <p:nvPr/>
          </p:nvSpPr>
          <p:spPr bwMode="auto">
            <a:xfrm>
              <a:off x="1084" y="1857"/>
              <a:ext cx="444" cy="49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48" name="Text Box 17"/>
          <p:cNvSpPr txBox="1">
            <a:spLocks noChangeArrowheads="1"/>
          </p:cNvSpPr>
          <p:nvPr/>
        </p:nvSpPr>
        <p:spPr bwMode="auto">
          <a:xfrm>
            <a:off x="3797288" y="5600752"/>
            <a:ext cx="10807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Dispatcher</a:t>
            </a:r>
          </a:p>
        </p:txBody>
      </p:sp>
      <p:sp>
        <p:nvSpPr>
          <p:cNvPr id="249" name="Text Box 18"/>
          <p:cNvSpPr txBox="1">
            <a:spLocks noChangeArrowheads="1"/>
          </p:cNvSpPr>
          <p:nvPr/>
        </p:nvSpPr>
        <p:spPr bwMode="auto">
          <a:xfrm>
            <a:off x="5527202" y="4639321"/>
            <a:ext cx="747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Logger</a:t>
            </a:r>
          </a:p>
        </p:txBody>
      </p:sp>
      <p:sp>
        <p:nvSpPr>
          <p:cNvPr id="250" name="Text Box 19"/>
          <p:cNvSpPr txBox="1">
            <a:spLocks noChangeArrowheads="1"/>
          </p:cNvSpPr>
          <p:nvPr/>
        </p:nvSpPr>
        <p:spPr bwMode="auto">
          <a:xfrm>
            <a:off x="5543294" y="5802316"/>
            <a:ext cx="8723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Monitor</a:t>
            </a:r>
          </a:p>
        </p:txBody>
      </p:sp>
      <p:grpSp>
        <p:nvGrpSpPr>
          <p:cNvPr id="252" name="Group 21"/>
          <p:cNvGrpSpPr>
            <a:grpSpLocks/>
          </p:cNvGrpSpPr>
          <p:nvPr/>
        </p:nvGrpSpPr>
        <p:grpSpPr bwMode="auto">
          <a:xfrm>
            <a:off x="3198190" y="5180124"/>
            <a:ext cx="427086" cy="422403"/>
            <a:chOff x="1345" y="2683"/>
            <a:chExt cx="552" cy="546"/>
          </a:xfrm>
        </p:grpSpPr>
        <p:sp>
          <p:nvSpPr>
            <p:cNvPr id="269" name="Rectangle 22"/>
            <p:cNvSpPr>
              <a:spLocks noChangeArrowheads="1"/>
            </p:cNvSpPr>
            <p:nvPr/>
          </p:nvSpPr>
          <p:spPr bwMode="auto">
            <a:xfrm>
              <a:off x="1345" y="2919"/>
              <a:ext cx="102" cy="117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0" name="Rectangle 23"/>
            <p:cNvSpPr>
              <a:spLocks noChangeArrowheads="1"/>
            </p:cNvSpPr>
            <p:nvPr/>
          </p:nvSpPr>
          <p:spPr bwMode="auto">
            <a:xfrm>
              <a:off x="1796" y="2923"/>
              <a:ext cx="102" cy="11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1" name="Oval 24"/>
            <p:cNvSpPr>
              <a:spLocks noChangeArrowheads="1"/>
            </p:cNvSpPr>
            <p:nvPr/>
          </p:nvSpPr>
          <p:spPr bwMode="auto">
            <a:xfrm>
              <a:off x="1558" y="2683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72" name="Rectangle 25"/>
            <p:cNvSpPr>
              <a:spLocks noChangeArrowheads="1"/>
            </p:cNvSpPr>
            <p:nvPr/>
          </p:nvSpPr>
          <p:spPr bwMode="auto">
            <a:xfrm>
              <a:off x="1397" y="2738"/>
              <a:ext cx="446" cy="49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53" name="Text Box 26"/>
          <p:cNvSpPr txBox="1">
            <a:spLocks noChangeArrowheads="1"/>
          </p:cNvSpPr>
          <p:nvPr/>
        </p:nvSpPr>
        <p:spPr bwMode="auto">
          <a:xfrm>
            <a:off x="2925523" y="5583259"/>
            <a:ext cx="9380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Gatherer</a:t>
            </a:r>
          </a:p>
        </p:txBody>
      </p:sp>
      <p:cxnSp>
        <p:nvCxnSpPr>
          <p:cNvPr id="254" name="AutoShape 33"/>
          <p:cNvCxnSpPr>
            <a:cxnSpLocks noChangeShapeType="1"/>
            <a:stCxn id="264" idx="4"/>
            <a:endCxn id="271" idx="0"/>
          </p:cNvCxnSpPr>
          <p:nvPr/>
        </p:nvCxnSpPr>
        <p:spPr bwMode="auto">
          <a:xfrm flipH="1">
            <a:off x="3418696" y="4677264"/>
            <a:ext cx="765196" cy="502860"/>
          </a:xfrm>
          <a:prstGeom prst="straightConnector1">
            <a:avLst/>
          </a:prstGeom>
          <a:noFill/>
          <a:ln w="38100">
            <a:solidFill>
              <a:srgbClr val="C0504D"/>
            </a:solidFill>
            <a:prstDash val="sysDot"/>
            <a:round/>
            <a:headEnd/>
            <a:tailEnd/>
          </a:ln>
        </p:spPr>
      </p:cxnSp>
      <p:cxnSp>
        <p:nvCxnSpPr>
          <p:cNvPr id="255" name="AutoShape 34"/>
          <p:cNvCxnSpPr>
            <a:cxnSpLocks noChangeShapeType="1"/>
            <a:stCxn id="265" idx="4"/>
            <a:endCxn id="276" idx="0"/>
          </p:cNvCxnSpPr>
          <p:nvPr/>
        </p:nvCxnSpPr>
        <p:spPr bwMode="auto">
          <a:xfrm flipH="1">
            <a:off x="4264358" y="4677264"/>
            <a:ext cx="49517" cy="496671"/>
          </a:xfrm>
          <a:prstGeom prst="straightConnector1">
            <a:avLst/>
          </a:prstGeom>
          <a:noFill/>
          <a:ln w="38100">
            <a:solidFill>
              <a:srgbClr val="C0504D"/>
            </a:solidFill>
            <a:prstDash val="sysDot"/>
            <a:round/>
            <a:headEnd/>
            <a:tailEnd/>
          </a:ln>
        </p:spPr>
      </p:cxnSp>
      <p:cxnSp>
        <p:nvCxnSpPr>
          <p:cNvPr id="256" name="AutoShape 35"/>
          <p:cNvCxnSpPr>
            <a:cxnSpLocks noChangeShapeType="1"/>
            <a:stCxn id="266" idx="4"/>
            <a:endCxn id="279" idx="0"/>
          </p:cNvCxnSpPr>
          <p:nvPr/>
        </p:nvCxnSpPr>
        <p:spPr bwMode="auto">
          <a:xfrm>
            <a:off x="4444632" y="4677264"/>
            <a:ext cx="933090" cy="916753"/>
          </a:xfrm>
          <a:prstGeom prst="straightConnector1">
            <a:avLst/>
          </a:prstGeom>
          <a:noFill/>
          <a:ln w="38100">
            <a:solidFill>
              <a:srgbClr val="C0504D"/>
            </a:solidFill>
            <a:prstDash val="sysDot"/>
            <a:round/>
            <a:headEnd/>
            <a:tailEnd/>
          </a:ln>
        </p:spPr>
      </p:cxnSp>
      <p:cxnSp>
        <p:nvCxnSpPr>
          <p:cNvPr id="257" name="AutoShape 36"/>
          <p:cNvCxnSpPr>
            <a:cxnSpLocks noChangeShapeType="1"/>
            <a:stCxn id="267" idx="4"/>
            <a:endCxn id="282" idx="0"/>
          </p:cNvCxnSpPr>
          <p:nvPr/>
        </p:nvCxnSpPr>
        <p:spPr bwMode="auto">
          <a:xfrm>
            <a:off x="4575388" y="4677264"/>
            <a:ext cx="799239" cy="157821"/>
          </a:xfrm>
          <a:prstGeom prst="straightConnector1">
            <a:avLst/>
          </a:prstGeom>
          <a:noFill/>
          <a:ln w="38100">
            <a:solidFill>
              <a:srgbClr val="C0504D"/>
            </a:solidFill>
            <a:prstDash val="sysDot"/>
            <a:round/>
            <a:headEnd/>
            <a:tailEnd/>
          </a:ln>
        </p:spPr>
      </p:cxnSp>
      <p:cxnSp>
        <p:nvCxnSpPr>
          <p:cNvPr id="258" name="AutoShape 37"/>
          <p:cNvCxnSpPr>
            <a:cxnSpLocks noChangeShapeType="1"/>
            <a:stCxn id="270" idx="3"/>
            <a:endCxn id="275" idx="1"/>
          </p:cNvCxnSpPr>
          <p:nvPr/>
        </p:nvCxnSpPr>
        <p:spPr bwMode="auto">
          <a:xfrm flipV="1">
            <a:off x="3625276" y="5409119"/>
            <a:ext cx="409291" cy="154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9" name="AutoShape 38"/>
          <p:cNvCxnSpPr>
            <a:cxnSpLocks noChangeShapeType="1"/>
            <a:stCxn id="273" idx="3"/>
            <a:endCxn id="281" idx="1"/>
          </p:cNvCxnSpPr>
          <p:nvPr/>
        </p:nvCxnSpPr>
        <p:spPr bwMode="auto">
          <a:xfrm flipV="1">
            <a:off x="4471711" y="5065627"/>
            <a:ext cx="687052" cy="228221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0" name="AutoShape 39"/>
          <p:cNvCxnSpPr>
            <a:cxnSpLocks noChangeShapeType="1"/>
            <a:stCxn id="274" idx="3"/>
            <a:endCxn id="278" idx="1"/>
          </p:cNvCxnSpPr>
          <p:nvPr/>
        </p:nvCxnSpPr>
        <p:spPr bwMode="auto">
          <a:xfrm>
            <a:off x="4470938" y="5525164"/>
            <a:ext cx="690146" cy="29862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61" name="AutoShape 40"/>
          <p:cNvSpPr>
            <a:spLocks noChangeArrowheads="1"/>
          </p:cNvSpPr>
          <p:nvPr/>
        </p:nvSpPr>
        <p:spPr bwMode="auto">
          <a:xfrm>
            <a:off x="5718926" y="5180898"/>
            <a:ext cx="235981" cy="205786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62" name="AutoShape 41"/>
          <p:cNvCxnSpPr>
            <a:cxnSpLocks noChangeShapeType="1"/>
            <a:stCxn id="283" idx="3"/>
            <a:endCxn id="261" idx="1"/>
          </p:cNvCxnSpPr>
          <p:nvPr/>
        </p:nvCxnSpPr>
        <p:spPr bwMode="auto">
          <a:xfrm>
            <a:off x="5543295" y="5062532"/>
            <a:ext cx="294009" cy="118366"/>
          </a:xfrm>
          <a:prstGeom prst="bentConnector2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</p:cxnSp>
      <p:grpSp>
        <p:nvGrpSpPr>
          <p:cNvPr id="263" name="Group 43"/>
          <p:cNvGrpSpPr>
            <a:grpSpLocks/>
          </p:cNvGrpSpPr>
          <p:nvPr/>
        </p:nvGrpSpPr>
        <p:grpSpPr bwMode="auto">
          <a:xfrm>
            <a:off x="4067063" y="4305147"/>
            <a:ext cx="602718" cy="372117"/>
            <a:chOff x="4293" y="2885"/>
            <a:chExt cx="779" cy="481"/>
          </a:xfrm>
        </p:grpSpPr>
        <p:sp>
          <p:nvSpPr>
            <p:cNvPr id="264" name="Oval 44"/>
            <p:cNvSpPr>
              <a:spLocks noChangeArrowheads="1"/>
            </p:cNvSpPr>
            <p:nvPr/>
          </p:nvSpPr>
          <p:spPr bwMode="auto">
            <a:xfrm>
              <a:off x="4372" y="3264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65" name="Oval 45"/>
            <p:cNvSpPr>
              <a:spLocks noChangeArrowheads="1"/>
            </p:cNvSpPr>
            <p:nvPr/>
          </p:nvSpPr>
          <p:spPr bwMode="auto">
            <a:xfrm>
              <a:off x="4540" y="3264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66" name="Oval 46"/>
            <p:cNvSpPr>
              <a:spLocks noChangeArrowheads="1"/>
            </p:cNvSpPr>
            <p:nvPr/>
          </p:nvSpPr>
          <p:spPr bwMode="auto">
            <a:xfrm>
              <a:off x="4709" y="3264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67" name="Oval 47"/>
            <p:cNvSpPr>
              <a:spLocks noChangeArrowheads="1"/>
            </p:cNvSpPr>
            <p:nvPr/>
          </p:nvSpPr>
          <p:spPr bwMode="auto">
            <a:xfrm>
              <a:off x="4878" y="3264"/>
              <a:ext cx="144" cy="1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68" name="Rectangle 48"/>
            <p:cNvSpPr>
              <a:spLocks noChangeArrowheads="1"/>
            </p:cNvSpPr>
            <p:nvPr/>
          </p:nvSpPr>
          <p:spPr bwMode="auto">
            <a:xfrm>
              <a:off x="4294" y="2885"/>
              <a:ext cx="778" cy="42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44" name="テキスト ボックス 243"/>
          <p:cNvSpPr txBox="1"/>
          <p:nvPr/>
        </p:nvSpPr>
        <p:spPr>
          <a:xfrm>
            <a:off x="2648441" y="6136004"/>
            <a:ext cx="3680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オンラインモニター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しながらデータ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を保存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コンテンツ プレースホルダー 2"/>
          <p:cNvSpPr txBox="1">
            <a:spLocks/>
          </p:cNvSpPr>
          <p:nvPr/>
        </p:nvSpPr>
        <p:spPr bwMode="gray">
          <a:xfrm>
            <a:off x="1" y="1186432"/>
            <a:ext cx="9144000" cy="4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ソフトウェアは</a:t>
            </a:r>
            <a:r>
              <a:rPr lang="en-US" altLang="ja-JP" sz="2400" dirty="0" smtClean="0">
                <a:solidFill>
                  <a:srgbClr val="FF0000"/>
                </a:solidFill>
              </a:rPr>
              <a:t>DAQ</a:t>
            </a:r>
            <a:r>
              <a:rPr lang="ja-JP" altLang="en-US" sz="2400" dirty="0" smtClean="0">
                <a:solidFill>
                  <a:srgbClr val="FF0000"/>
                </a:solidFill>
              </a:rPr>
              <a:t>コンポーネントの組み合わせで変わる</a:t>
            </a:r>
            <a:endParaRPr lang="ja-JP" altLang="en-US" sz="2000" dirty="0"/>
          </a:p>
        </p:txBody>
      </p:sp>
      <p:sp>
        <p:nvSpPr>
          <p:cNvPr id="290" name="Text Box 22"/>
          <p:cNvSpPr txBox="1">
            <a:spLocks noChangeArrowheads="1"/>
          </p:cNvSpPr>
          <p:nvPr/>
        </p:nvSpPr>
        <p:spPr bwMode="auto">
          <a:xfrm>
            <a:off x="4882944" y="1625788"/>
            <a:ext cx="1345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Daq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-Operator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91" name="Text Box 22"/>
          <p:cNvSpPr txBox="1">
            <a:spLocks noChangeArrowheads="1"/>
          </p:cNvSpPr>
          <p:nvPr/>
        </p:nvSpPr>
        <p:spPr bwMode="auto">
          <a:xfrm>
            <a:off x="3704281" y="4017552"/>
            <a:ext cx="1345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Daq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-Operator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現状の</a:t>
            </a:r>
            <a:r>
              <a:rPr kumimoji="1" lang="en-US" altLang="ja-JP" dirty="0" smtClean="0"/>
              <a:t>DAQ-Middleware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78" y="1173792"/>
            <a:ext cx="8305800" cy="1220774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データ</a:t>
            </a:r>
            <a:r>
              <a:rPr lang="ja-JP" altLang="en-US" sz="2400" dirty="0" smtClean="0">
                <a:solidFill>
                  <a:srgbClr val="FF0000"/>
                </a:solidFill>
              </a:rPr>
              <a:t>取得</a:t>
            </a:r>
            <a:r>
              <a:rPr lang="ja-JP" altLang="en-US" sz="2400" dirty="0">
                <a:solidFill>
                  <a:srgbClr val="FF0000"/>
                </a:solidFill>
              </a:rPr>
              <a:t>機能</a:t>
            </a:r>
            <a:r>
              <a:rPr lang="ja-JP" altLang="en-US" sz="2400" dirty="0" smtClean="0">
                <a:solidFill>
                  <a:srgbClr val="FF0000"/>
                </a:solidFill>
              </a:rPr>
              <a:t>はあるが、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機器制御機能はない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000" dirty="0" smtClean="0"/>
              <a:t>再起動しないと</a:t>
            </a:r>
            <a:r>
              <a:rPr lang="ja-JP" altLang="en-US" sz="2000" dirty="0"/>
              <a:t>機器制御情報を</a:t>
            </a:r>
            <a:r>
              <a:rPr lang="ja-JP" altLang="en-US" sz="2000" dirty="0" smtClean="0"/>
              <a:t>変更できない </a:t>
            </a:r>
            <a:r>
              <a:rPr lang="en-US" altLang="ja-JP" sz="2000" dirty="0" smtClean="0">
                <a:sym typeface="Wingdings" panose="05000000000000000000" pitchFamily="2" charset="2"/>
              </a:rPr>
              <a:t> </a:t>
            </a:r>
            <a:r>
              <a:rPr lang="ja-JP" altLang="en-US" sz="2000" dirty="0" smtClean="0">
                <a:sym typeface="Wingdings" panose="05000000000000000000" pitchFamily="2" charset="2"/>
              </a:rPr>
              <a:t>効率が悪い</a:t>
            </a:r>
            <a:endParaRPr lang="en-US" altLang="ja-JP" sz="2000" dirty="0" smtClean="0"/>
          </a:p>
          <a:p>
            <a:r>
              <a:rPr lang="ja-JP" altLang="en-US" sz="2000" dirty="0" smtClean="0"/>
              <a:t>外部ソフトウェアで制御を行う必要がある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79556" y="4193030"/>
            <a:ext cx="4247586" cy="2364036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036848" y="5895291"/>
            <a:ext cx="1302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899242" y="5877881"/>
            <a:ext cx="1121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12" name="グループ化 123"/>
          <p:cNvGrpSpPr/>
          <p:nvPr/>
        </p:nvGrpSpPr>
        <p:grpSpPr>
          <a:xfrm>
            <a:off x="7492803" y="5899077"/>
            <a:ext cx="649504" cy="584724"/>
            <a:chOff x="4877133" y="5115888"/>
            <a:chExt cx="398088" cy="454371"/>
          </a:xfrm>
          <a:effectLst/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877133" y="5295704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607252" y="5378738"/>
            <a:ext cx="156098" cy="112509"/>
          </a:xfrm>
          <a:prstGeom prst="ellipse">
            <a:avLst/>
          </a:prstGeom>
          <a:solidFill>
            <a:srgbClr val="FFFF99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911531" y="5552196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913697" y="5756566"/>
            <a:ext cx="109486" cy="130157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350070" y="5647027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418363" y="5427949"/>
            <a:ext cx="540000" cy="540000"/>
          </a:xfrm>
          <a:prstGeom prst="rect">
            <a:avLst/>
          </a:prstGeom>
          <a:solidFill>
            <a:srgbClr val="00FF9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1" name="グループ化 118"/>
          <p:cNvGrpSpPr/>
          <p:nvPr/>
        </p:nvGrpSpPr>
        <p:grpSpPr>
          <a:xfrm>
            <a:off x="5324957" y="5386102"/>
            <a:ext cx="609345" cy="589582"/>
            <a:chOff x="3318614" y="4740228"/>
            <a:chExt cx="417344" cy="415177"/>
          </a:xfrm>
          <a:effectLst/>
        </p:grpSpPr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26" name="AutoShape 34"/>
          <p:cNvCxnSpPr>
            <a:cxnSpLocks noChangeShapeType="1"/>
            <a:stCxn id="50" idx="4"/>
            <a:endCxn id="24" idx="0"/>
          </p:cNvCxnSpPr>
          <p:nvPr/>
        </p:nvCxnSpPr>
        <p:spPr bwMode="auto">
          <a:xfrm flipH="1">
            <a:off x="5600273" y="4796903"/>
            <a:ext cx="1166621" cy="589199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7" name="AutoShape 35"/>
          <p:cNvCxnSpPr>
            <a:cxnSpLocks noChangeShapeType="1"/>
            <a:stCxn id="50" idx="4"/>
            <a:endCxn id="16" idx="0"/>
          </p:cNvCxnSpPr>
          <p:nvPr/>
        </p:nvCxnSpPr>
        <p:spPr bwMode="auto">
          <a:xfrm flipH="1">
            <a:off x="6685301" y="4796903"/>
            <a:ext cx="81593" cy="581835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8" name="AutoShape 37"/>
          <p:cNvCxnSpPr>
            <a:cxnSpLocks noChangeShapeType="1"/>
            <a:stCxn id="50" idx="4"/>
            <a:endCxn id="44" idx="0"/>
          </p:cNvCxnSpPr>
          <p:nvPr/>
        </p:nvCxnSpPr>
        <p:spPr bwMode="auto">
          <a:xfrm>
            <a:off x="6766894" y="4796903"/>
            <a:ext cx="1072168" cy="185445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29" name="AutoShape 38"/>
          <p:cNvCxnSpPr>
            <a:cxnSpLocks noChangeShapeType="1"/>
            <a:stCxn id="23" idx="3"/>
            <a:endCxn id="19" idx="1"/>
          </p:cNvCxnSpPr>
          <p:nvPr/>
        </p:nvCxnSpPr>
        <p:spPr bwMode="auto">
          <a:xfrm>
            <a:off x="5934302" y="5703992"/>
            <a:ext cx="415768" cy="7011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30" name="AutoShape 39"/>
          <p:cNvCxnSpPr>
            <a:cxnSpLocks noChangeShapeType="1"/>
            <a:stCxn id="17" idx="3"/>
            <a:endCxn id="43" idx="1"/>
          </p:cNvCxnSpPr>
          <p:nvPr/>
        </p:nvCxnSpPr>
        <p:spPr bwMode="auto">
          <a:xfrm flipV="1">
            <a:off x="7023184" y="5288966"/>
            <a:ext cx="474350" cy="327206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31" name="AutoShape 40"/>
          <p:cNvCxnSpPr>
            <a:cxnSpLocks noChangeShapeType="1"/>
            <a:stCxn id="18" idx="3"/>
            <a:endCxn id="13" idx="1"/>
          </p:cNvCxnSpPr>
          <p:nvPr/>
        </p:nvCxnSpPr>
        <p:spPr bwMode="auto">
          <a:xfrm>
            <a:off x="7023183" y="5821645"/>
            <a:ext cx="469620" cy="365714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32" name="AutoShape 41"/>
          <p:cNvSpPr>
            <a:spLocks noChangeArrowheads="1"/>
          </p:cNvSpPr>
          <p:nvPr/>
        </p:nvSpPr>
        <p:spPr bwMode="auto">
          <a:xfrm>
            <a:off x="8326388" y="545375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3" name="AutoShape 42"/>
          <p:cNvCxnSpPr>
            <a:cxnSpLocks noChangeShapeType="1"/>
            <a:stCxn id="45" idx="3"/>
          </p:cNvCxnSpPr>
          <p:nvPr/>
        </p:nvCxnSpPr>
        <p:spPr bwMode="auto">
          <a:xfrm>
            <a:off x="8106287" y="5299019"/>
            <a:ext cx="313764" cy="1547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35" name="Rectangle 50"/>
          <p:cNvSpPr>
            <a:spLocks noChangeArrowheads="1"/>
          </p:cNvSpPr>
          <p:nvPr/>
        </p:nvSpPr>
        <p:spPr bwMode="auto">
          <a:xfrm>
            <a:off x="4214989" y="2589397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6" name="AutoShape 53"/>
          <p:cNvCxnSpPr>
            <a:cxnSpLocks noChangeShapeType="1"/>
            <a:stCxn id="35" idx="3"/>
            <a:endCxn id="25" idx="1"/>
          </p:cNvCxnSpPr>
          <p:nvPr/>
        </p:nvCxnSpPr>
        <p:spPr bwMode="auto">
          <a:xfrm>
            <a:off x="4656314" y="2794185"/>
            <a:ext cx="668643" cy="2911499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4563488" y="2410760"/>
            <a:ext cx="12252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Read-Out</a:t>
            </a:r>
            <a:endParaRPr lang="en-US" altLang="ja-JP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M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odules</a:t>
            </a:r>
            <a:endParaRPr lang="en-US" altLang="ja-JP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Rectangle 50"/>
          <p:cNvSpPr>
            <a:spLocks noChangeArrowheads="1"/>
          </p:cNvSpPr>
          <p:nvPr/>
        </p:nvSpPr>
        <p:spPr bwMode="auto">
          <a:xfrm>
            <a:off x="4210233" y="3721597"/>
            <a:ext cx="439737" cy="411162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9" name="AutoShape 53"/>
          <p:cNvCxnSpPr>
            <a:cxnSpLocks noChangeShapeType="1"/>
            <a:stCxn id="38" idx="3"/>
            <a:endCxn id="25" idx="1"/>
          </p:cNvCxnSpPr>
          <p:nvPr/>
        </p:nvCxnSpPr>
        <p:spPr bwMode="auto">
          <a:xfrm>
            <a:off x="4649970" y="3927178"/>
            <a:ext cx="674987" cy="1778506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41" name="テキスト ボックス 96"/>
          <p:cNvSpPr txBox="1">
            <a:spLocks noChangeArrowheads="1"/>
          </p:cNvSpPr>
          <p:nvPr/>
        </p:nvSpPr>
        <p:spPr bwMode="auto">
          <a:xfrm>
            <a:off x="8326388" y="4210480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グループ化 122"/>
          <p:cNvGrpSpPr/>
          <p:nvPr/>
        </p:nvGrpSpPr>
        <p:grpSpPr>
          <a:xfrm>
            <a:off x="7497534" y="4982348"/>
            <a:ext cx="608739" cy="586671"/>
            <a:chOff x="4877546" y="4326337"/>
            <a:chExt cx="373105" cy="425951"/>
          </a:xfrm>
          <a:effectLst/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877546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4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5" name="Rectangle 7"/>
            <p:cNvSpPr>
              <a:spLocks noChangeArrowheads="1"/>
            </p:cNvSpPr>
            <p:nvPr/>
          </p:nvSpPr>
          <p:spPr bwMode="auto">
            <a:xfrm>
              <a:off x="4919678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49" name="グループ化 109"/>
          <p:cNvGrpSpPr/>
          <p:nvPr/>
        </p:nvGrpSpPr>
        <p:grpSpPr>
          <a:xfrm>
            <a:off x="6292069" y="4248071"/>
            <a:ext cx="942561" cy="548825"/>
            <a:chOff x="4056063" y="2818581"/>
            <a:chExt cx="633412" cy="296713"/>
          </a:xfrm>
          <a:effectLst/>
        </p:grpSpPr>
        <p:sp>
          <p:nvSpPr>
            <p:cNvPr id="50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52" name="AutoShape 36"/>
          <p:cNvCxnSpPr>
            <a:cxnSpLocks noChangeShapeType="1"/>
            <a:stCxn id="50" idx="4"/>
            <a:endCxn id="14" idx="0"/>
          </p:cNvCxnSpPr>
          <p:nvPr/>
        </p:nvCxnSpPr>
        <p:spPr bwMode="auto">
          <a:xfrm>
            <a:off x="6766894" y="4796903"/>
            <a:ext cx="1082865" cy="1102174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8039360" y="4928602"/>
            <a:ext cx="885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8064124" y="6151333"/>
            <a:ext cx="104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sp>
        <p:nvSpPr>
          <p:cNvPr id="65" name="Rectangle 50"/>
          <p:cNvSpPr>
            <a:spLocks noChangeArrowheads="1"/>
          </p:cNvSpPr>
          <p:nvPr/>
        </p:nvSpPr>
        <p:spPr bwMode="auto">
          <a:xfrm>
            <a:off x="4214746" y="3135616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53"/>
          <p:cNvCxnSpPr>
            <a:cxnSpLocks noChangeShapeType="1"/>
            <a:stCxn id="65" idx="3"/>
            <a:endCxn id="25" idx="1"/>
          </p:cNvCxnSpPr>
          <p:nvPr/>
        </p:nvCxnSpPr>
        <p:spPr bwMode="auto">
          <a:xfrm>
            <a:off x="4656071" y="3340404"/>
            <a:ext cx="668886" cy="236528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6" name="角丸四角形吹き出し 85"/>
          <p:cNvSpPr/>
          <p:nvPr/>
        </p:nvSpPr>
        <p:spPr>
          <a:xfrm>
            <a:off x="612684" y="5204424"/>
            <a:ext cx="3292438" cy="1103656"/>
          </a:xfrm>
          <a:prstGeom prst="wedgeRoundRectCallout">
            <a:avLst>
              <a:gd name="adj1" fmla="val -3168"/>
              <a:gd name="adj2" fmla="val -10509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現状の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DAQ-Middleware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に</a:t>
            </a:r>
            <a:r>
              <a:rPr lang="en-US" altLang="ja-JP" dirty="0" smtClean="0">
                <a:solidFill>
                  <a:schemeClr val="tx1"/>
                </a:solidFill>
              </a:rPr>
              <a:t>HV</a:t>
            </a:r>
            <a:r>
              <a:rPr lang="ja-JP" altLang="en-US" dirty="0" smtClean="0">
                <a:solidFill>
                  <a:schemeClr val="tx1"/>
                </a:solidFill>
              </a:rPr>
              <a:t>等の設定変更を行う機能はない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フローチャート: 直接アクセス記憶 66"/>
          <p:cNvSpPr/>
          <p:nvPr/>
        </p:nvSpPr>
        <p:spPr>
          <a:xfrm rot="20067333" flipH="1">
            <a:off x="2269700" y="2569210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: 直接アクセス記憶 67"/>
          <p:cNvSpPr/>
          <p:nvPr/>
        </p:nvSpPr>
        <p:spPr>
          <a:xfrm rot="1699645" flipH="1">
            <a:off x="2294518" y="3635433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ローチャート: 直接アクセス記憶 69"/>
          <p:cNvSpPr/>
          <p:nvPr/>
        </p:nvSpPr>
        <p:spPr>
          <a:xfrm flipH="1">
            <a:off x="2410060" y="3090893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AutoShape 53"/>
          <p:cNvCxnSpPr>
            <a:cxnSpLocks noChangeShapeType="1"/>
            <a:stCxn id="67" idx="1"/>
          </p:cNvCxnSpPr>
          <p:nvPr/>
        </p:nvCxnSpPr>
        <p:spPr bwMode="auto">
          <a:xfrm flipV="1">
            <a:off x="2398458" y="2794185"/>
            <a:ext cx="1816531" cy="6416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3" name="AutoShape 53"/>
          <p:cNvCxnSpPr>
            <a:cxnSpLocks noChangeShapeType="1"/>
            <a:stCxn id="68" idx="1"/>
          </p:cNvCxnSpPr>
          <p:nvPr/>
        </p:nvCxnSpPr>
        <p:spPr bwMode="auto">
          <a:xfrm flipV="1">
            <a:off x="2421786" y="3927178"/>
            <a:ext cx="1788447" cy="951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74" name="AutoShape 53"/>
          <p:cNvCxnSpPr>
            <a:cxnSpLocks noChangeShapeType="1"/>
            <a:stCxn id="70" idx="1"/>
          </p:cNvCxnSpPr>
          <p:nvPr/>
        </p:nvCxnSpPr>
        <p:spPr bwMode="auto">
          <a:xfrm flipV="1">
            <a:off x="2545434" y="3340404"/>
            <a:ext cx="1669312" cy="11067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1577638" y="2301893"/>
            <a:ext cx="1225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Detectors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-33861" y="24602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実験例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1676945" y="4168202"/>
            <a:ext cx="1010071" cy="3356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HV</a:t>
            </a:r>
            <a:r>
              <a:rPr kumimoji="1" lang="ja-JP" altLang="en-US" dirty="0" smtClean="0">
                <a:solidFill>
                  <a:schemeClr val="tx1"/>
                </a:solidFill>
              </a:rPr>
              <a:t>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新機能：</a:t>
            </a:r>
            <a:r>
              <a:rPr lang="ja-JP" altLang="ja-JP" dirty="0" smtClean="0"/>
              <a:t>制御</a:t>
            </a:r>
            <a:r>
              <a:rPr lang="ja-JP" altLang="ja-JP" dirty="0"/>
              <a:t>機能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78" y="1152020"/>
            <a:ext cx="8305800" cy="122977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外部</a:t>
            </a:r>
            <a:r>
              <a:rPr lang="ja-JP" altLang="en-US" sz="2400" dirty="0">
                <a:solidFill>
                  <a:srgbClr val="FF0000"/>
                </a:solidFill>
              </a:rPr>
              <a:t>機器の</a:t>
            </a:r>
            <a:r>
              <a:rPr lang="ja-JP" altLang="en-US" sz="2400" dirty="0" smtClean="0">
                <a:solidFill>
                  <a:srgbClr val="FF0000"/>
                </a:solidFill>
              </a:rPr>
              <a:t>制御を可能にする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000" dirty="0"/>
              <a:t>データ収集、機器制御ソフトウェア</a:t>
            </a:r>
            <a:r>
              <a:rPr lang="ja-JP" altLang="en-US" sz="2000" dirty="0" smtClean="0"/>
              <a:t>の同期化</a:t>
            </a:r>
            <a:endParaRPr lang="en-US" altLang="ja-JP" sz="2000" dirty="0" smtClean="0"/>
          </a:p>
          <a:p>
            <a:r>
              <a:rPr lang="en-US" altLang="ja-JP" sz="2000" dirty="0" smtClean="0"/>
              <a:t>DAQ-Middleware</a:t>
            </a:r>
            <a:r>
              <a:rPr lang="ja-JP" altLang="en-US" sz="2000" dirty="0" err="1" smtClean="0"/>
              <a:t>だけで</a:t>
            </a:r>
            <a:r>
              <a:rPr lang="ja-JP" altLang="en-US" sz="2000" dirty="0" smtClean="0"/>
              <a:t>計測システムの自動化が可能</a:t>
            </a:r>
            <a:endParaRPr kumimoji="1" lang="ja-JP" altLang="en-US" sz="2400" dirty="0"/>
          </a:p>
        </p:txBody>
      </p:sp>
      <p:sp>
        <p:nvSpPr>
          <p:cNvPr id="125" name="角丸四角形 124"/>
          <p:cNvSpPr/>
          <p:nvPr/>
        </p:nvSpPr>
        <p:spPr>
          <a:xfrm>
            <a:off x="2768703" y="4193030"/>
            <a:ext cx="6258439" cy="2364036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6" name="Text Box 18"/>
          <p:cNvSpPr txBox="1">
            <a:spLocks noChangeArrowheads="1"/>
          </p:cNvSpPr>
          <p:nvPr/>
        </p:nvSpPr>
        <p:spPr bwMode="auto">
          <a:xfrm>
            <a:off x="6036848" y="5895291"/>
            <a:ext cx="1302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127" name="Text Box 27"/>
          <p:cNvSpPr txBox="1">
            <a:spLocks noChangeArrowheads="1"/>
          </p:cNvSpPr>
          <p:nvPr/>
        </p:nvSpPr>
        <p:spPr bwMode="auto">
          <a:xfrm>
            <a:off x="4899242" y="5877881"/>
            <a:ext cx="1121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128" name="グループ化 123"/>
          <p:cNvGrpSpPr/>
          <p:nvPr/>
        </p:nvGrpSpPr>
        <p:grpSpPr>
          <a:xfrm>
            <a:off x="7492803" y="5899077"/>
            <a:ext cx="649504" cy="584724"/>
            <a:chOff x="4877133" y="5115888"/>
            <a:chExt cx="398088" cy="454371"/>
          </a:xfrm>
          <a:effectLst/>
        </p:grpSpPr>
        <p:sp>
          <p:nvSpPr>
            <p:cNvPr id="129" name="Rectangle 9"/>
            <p:cNvSpPr>
              <a:spLocks noChangeArrowheads="1"/>
            </p:cNvSpPr>
            <p:nvPr/>
          </p:nvSpPr>
          <p:spPr bwMode="auto">
            <a:xfrm>
              <a:off x="4877133" y="5295704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32" name="Oval 16"/>
          <p:cNvSpPr>
            <a:spLocks noChangeArrowheads="1"/>
          </p:cNvSpPr>
          <p:nvPr/>
        </p:nvSpPr>
        <p:spPr bwMode="auto">
          <a:xfrm>
            <a:off x="6607252" y="5378738"/>
            <a:ext cx="156098" cy="112509"/>
          </a:xfrm>
          <a:prstGeom prst="ellipse">
            <a:avLst/>
          </a:prstGeom>
          <a:solidFill>
            <a:srgbClr val="FFFF99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911531" y="5552196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4" name="Rectangle 14"/>
          <p:cNvSpPr>
            <a:spLocks noChangeArrowheads="1"/>
          </p:cNvSpPr>
          <p:nvPr/>
        </p:nvSpPr>
        <p:spPr bwMode="auto">
          <a:xfrm>
            <a:off x="6913697" y="5756566"/>
            <a:ext cx="109486" cy="130157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5" name="Rectangle 15"/>
          <p:cNvSpPr>
            <a:spLocks noChangeArrowheads="1"/>
          </p:cNvSpPr>
          <p:nvPr/>
        </p:nvSpPr>
        <p:spPr bwMode="auto">
          <a:xfrm>
            <a:off x="6350070" y="5647027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6" name="Rectangle 17"/>
          <p:cNvSpPr>
            <a:spLocks noChangeArrowheads="1"/>
          </p:cNvSpPr>
          <p:nvPr/>
        </p:nvSpPr>
        <p:spPr bwMode="auto">
          <a:xfrm>
            <a:off x="6418363" y="5427949"/>
            <a:ext cx="540000" cy="540000"/>
          </a:xfrm>
          <a:prstGeom prst="rect">
            <a:avLst/>
          </a:prstGeom>
          <a:solidFill>
            <a:srgbClr val="00FF9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37" name="グループ化 118"/>
          <p:cNvGrpSpPr/>
          <p:nvPr/>
        </p:nvGrpSpPr>
        <p:grpSpPr>
          <a:xfrm>
            <a:off x="5324957" y="5386102"/>
            <a:ext cx="609345" cy="589582"/>
            <a:chOff x="3318614" y="4740228"/>
            <a:chExt cx="417344" cy="415177"/>
          </a:xfrm>
          <a:effectLst/>
        </p:grpSpPr>
        <p:sp>
          <p:nvSpPr>
            <p:cNvPr id="13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142" name="AutoShape 34"/>
          <p:cNvCxnSpPr>
            <a:cxnSpLocks noChangeShapeType="1"/>
            <a:stCxn id="161" idx="4"/>
            <a:endCxn id="140" idx="0"/>
          </p:cNvCxnSpPr>
          <p:nvPr/>
        </p:nvCxnSpPr>
        <p:spPr bwMode="auto">
          <a:xfrm flipH="1">
            <a:off x="5600273" y="4796903"/>
            <a:ext cx="1166621" cy="589199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3" name="AutoShape 35"/>
          <p:cNvCxnSpPr>
            <a:cxnSpLocks noChangeShapeType="1"/>
            <a:stCxn id="161" idx="4"/>
            <a:endCxn id="132" idx="0"/>
          </p:cNvCxnSpPr>
          <p:nvPr/>
        </p:nvCxnSpPr>
        <p:spPr bwMode="auto">
          <a:xfrm flipH="1">
            <a:off x="6685301" y="4796903"/>
            <a:ext cx="81593" cy="581835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4" name="AutoShape 37"/>
          <p:cNvCxnSpPr>
            <a:cxnSpLocks noChangeShapeType="1"/>
            <a:stCxn id="161" idx="4"/>
            <a:endCxn id="158" idx="0"/>
          </p:cNvCxnSpPr>
          <p:nvPr/>
        </p:nvCxnSpPr>
        <p:spPr bwMode="auto">
          <a:xfrm>
            <a:off x="6766894" y="4796903"/>
            <a:ext cx="1072168" cy="185445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5" name="AutoShape 38"/>
          <p:cNvCxnSpPr>
            <a:cxnSpLocks noChangeShapeType="1"/>
            <a:stCxn id="139" idx="3"/>
            <a:endCxn id="135" idx="1"/>
          </p:cNvCxnSpPr>
          <p:nvPr/>
        </p:nvCxnSpPr>
        <p:spPr bwMode="auto">
          <a:xfrm>
            <a:off x="5934302" y="5703992"/>
            <a:ext cx="415768" cy="7011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146" name="AutoShape 39"/>
          <p:cNvCxnSpPr>
            <a:cxnSpLocks noChangeShapeType="1"/>
            <a:stCxn id="133" idx="3"/>
            <a:endCxn id="157" idx="1"/>
          </p:cNvCxnSpPr>
          <p:nvPr/>
        </p:nvCxnSpPr>
        <p:spPr bwMode="auto">
          <a:xfrm flipV="1">
            <a:off x="7023184" y="5288966"/>
            <a:ext cx="474350" cy="327206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147" name="AutoShape 40"/>
          <p:cNvCxnSpPr>
            <a:cxnSpLocks noChangeShapeType="1"/>
            <a:stCxn id="134" idx="3"/>
            <a:endCxn id="129" idx="1"/>
          </p:cNvCxnSpPr>
          <p:nvPr/>
        </p:nvCxnSpPr>
        <p:spPr bwMode="auto">
          <a:xfrm>
            <a:off x="7023183" y="5821645"/>
            <a:ext cx="469620" cy="365714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148" name="AutoShape 41"/>
          <p:cNvSpPr>
            <a:spLocks noChangeArrowheads="1"/>
          </p:cNvSpPr>
          <p:nvPr/>
        </p:nvSpPr>
        <p:spPr bwMode="auto">
          <a:xfrm>
            <a:off x="8326388" y="545375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9" name="AutoShape 42"/>
          <p:cNvCxnSpPr>
            <a:cxnSpLocks noChangeShapeType="1"/>
            <a:stCxn id="159" idx="3"/>
          </p:cNvCxnSpPr>
          <p:nvPr/>
        </p:nvCxnSpPr>
        <p:spPr bwMode="auto">
          <a:xfrm>
            <a:off x="8106287" y="5299019"/>
            <a:ext cx="313764" cy="1547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150" name="Rectangle 50"/>
          <p:cNvSpPr>
            <a:spLocks noChangeArrowheads="1"/>
          </p:cNvSpPr>
          <p:nvPr/>
        </p:nvSpPr>
        <p:spPr bwMode="auto">
          <a:xfrm>
            <a:off x="4214989" y="2589397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51" name="AutoShape 53"/>
          <p:cNvCxnSpPr>
            <a:cxnSpLocks noChangeShapeType="1"/>
            <a:stCxn id="150" idx="3"/>
            <a:endCxn id="141" idx="1"/>
          </p:cNvCxnSpPr>
          <p:nvPr/>
        </p:nvCxnSpPr>
        <p:spPr bwMode="auto">
          <a:xfrm>
            <a:off x="4656314" y="2794185"/>
            <a:ext cx="668643" cy="2911499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52" name="Text Box 51"/>
          <p:cNvSpPr txBox="1">
            <a:spLocks noChangeArrowheads="1"/>
          </p:cNvSpPr>
          <p:nvPr/>
        </p:nvSpPr>
        <p:spPr bwMode="auto">
          <a:xfrm>
            <a:off x="4563488" y="2410760"/>
            <a:ext cx="12252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Read-Out</a:t>
            </a:r>
            <a:endParaRPr lang="en-US" altLang="ja-JP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M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odules</a:t>
            </a:r>
            <a:endParaRPr lang="en-US" altLang="ja-JP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210233" y="3721597"/>
            <a:ext cx="439737" cy="411162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54" name="AutoShape 53"/>
          <p:cNvCxnSpPr>
            <a:cxnSpLocks noChangeShapeType="1"/>
            <a:stCxn id="153" idx="3"/>
            <a:endCxn id="141" idx="1"/>
          </p:cNvCxnSpPr>
          <p:nvPr/>
        </p:nvCxnSpPr>
        <p:spPr bwMode="auto">
          <a:xfrm>
            <a:off x="4649970" y="3927178"/>
            <a:ext cx="674987" cy="1778506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55" name="テキスト ボックス 96"/>
          <p:cNvSpPr txBox="1">
            <a:spLocks noChangeArrowheads="1"/>
          </p:cNvSpPr>
          <p:nvPr/>
        </p:nvSpPr>
        <p:spPr bwMode="auto">
          <a:xfrm>
            <a:off x="8326388" y="4210480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56" name="グループ化 122"/>
          <p:cNvGrpSpPr/>
          <p:nvPr/>
        </p:nvGrpSpPr>
        <p:grpSpPr>
          <a:xfrm>
            <a:off x="7497534" y="4982348"/>
            <a:ext cx="608739" cy="586671"/>
            <a:chOff x="4877546" y="4326337"/>
            <a:chExt cx="373105" cy="425951"/>
          </a:xfrm>
          <a:effectLst/>
        </p:grpSpPr>
        <p:sp>
          <p:nvSpPr>
            <p:cNvPr id="157" name="Rectangle 5"/>
            <p:cNvSpPr>
              <a:spLocks noChangeArrowheads="1"/>
            </p:cNvSpPr>
            <p:nvPr/>
          </p:nvSpPr>
          <p:spPr bwMode="auto">
            <a:xfrm>
              <a:off x="4877546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8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9" name="Rectangle 7"/>
            <p:cNvSpPr>
              <a:spLocks noChangeArrowheads="1"/>
            </p:cNvSpPr>
            <p:nvPr/>
          </p:nvSpPr>
          <p:spPr bwMode="auto">
            <a:xfrm>
              <a:off x="4919678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60" name="グループ化 109"/>
          <p:cNvGrpSpPr/>
          <p:nvPr/>
        </p:nvGrpSpPr>
        <p:grpSpPr>
          <a:xfrm>
            <a:off x="6292069" y="4248071"/>
            <a:ext cx="942561" cy="548825"/>
            <a:chOff x="4056063" y="2818581"/>
            <a:chExt cx="633412" cy="296713"/>
          </a:xfrm>
          <a:effectLst/>
        </p:grpSpPr>
        <p:sp>
          <p:nvSpPr>
            <p:cNvPr id="161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163" name="AutoShape 36"/>
          <p:cNvCxnSpPr>
            <a:cxnSpLocks noChangeShapeType="1"/>
            <a:stCxn id="161" idx="4"/>
            <a:endCxn id="130" idx="0"/>
          </p:cNvCxnSpPr>
          <p:nvPr/>
        </p:nvCxnSpPr>
        <p:spPr bwMode="auto">
          <a:xfrm>
            <a:off x="6766894" y="4796903"/>
            <a:ext cx="1082865" cy="1102174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164" name="Text Box 19"/>
          <p:cNvSpPr txBox="1">
            <a:spLocks noChangeArrowheads="1"/>
          </p:cNvSpPr>
          <p:nvPr/>
        </p:nvSpPr>
        <p:spPr bwMode="auto">
          <a:xfrm>
            <a:off x="8039360" y="4928602"/>
            <a:ext cx="885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165" name="Text Box 20"/>
          <p:cNvSpPr txBox="1">
            <a:spLocks noChangeArrowheads="1"/>
          </p:cNvSpPr>
          <p:nvPr/>
        </p:nvSpPr>
        <p:spPr bwMode="auto">
          <a:xfrm>
            <a:off x="8064124" y="6151333"/>
            <a:ext cx="104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sp>
        <p:nvSpPr>
          <p:cNvPr id="166" name="フローチャート: 直接アクセス記憶 165"/>
          <p:cNvSpPr/>
          <p:nvPr/>
        </p:nvSpPr>
        <p:spPr>
          <a:xfrm rot="20067333" flipH="1">
            <a:off x="2269700" y="2569210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ローチャート: 直接アクセス記憶 166"/>
          <p:cNvSpPr/>
          <p:nvPr/>
        </p:nvSpPr>
        <p:spPr>
          <a:xfrm rot="1699645" flipH="1">
            <a:off x="2294518" y="3635433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ローチャート: 直接アクセス記憶 167"/>
          <p:cNvSpPr/>
          <p:nvPr/>
        </p:nvSpPr>
        <p:spPr>
          <a:xfrm flipH="1">
            <a:off x="2410060" y="3090893"/>
            <a:ext cx="135374" cy="521155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AutoShape 53"/>
          <p:cNvCxnSpPr>
            <a:cxnSpLocks noChangeShapeType="1"/>
            <a:stCxn id="166" idx="1"/>
            <a:endCxn id="150" idx="1"/>
          </p:cNvCxnSpPr>
          <p:nvPr/>
        </p:nvCxnSpPr>
        <p:spPr bwMode="auto">
          <a:xfrm flipV="1">
            <a:off x="2398458" y="2794185"/>
            <a:ext cx="1816531" cy="6416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70" name="AutoShape 53"/>
          <p:cNvCxnSpPr>
            <a:cxnSpLocks noChangeShapeType="1"/>
            <a:stCxn id="167" idx="1"/>
            <a:endCxn id="153" idx="1"/>
          </p:cNvCxnSpPr>
          <p:nvPr/>
        </p:nvCxnSpPr>
        <p:spPr bwMode="auto">
          <a:xfrm flipV="1">
            <a:off x="2421786" y="3927178"/>
            <a:ext cx="1788447" cy="951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4214746" y="3135616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72" name="AutoShape 53"/>
          <p:cNvCxnSpPr>
            <a:cxnSpLocks noChangeShapeType="1"/>
            <a:stCxn id="168" idx="1"/>
            <a:endCxn id="171" idx="1"/>
          </p:cNvCxnSpPr>
          <p:nvPr/>
        </p:nvCxnSpPr>
        <p:spPr bwMode="auto">
          <a:xfrm flipV="1">
            <a:off x="2545434" y="3340404"/>
            <a:ext cx="1669312" cy="11067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73" name="AutoShape 53"/>
          <p:cNvCxnSpPr>
            <a:cxnSpLocks noChangeShapeType="1"/>
            <a:stCxn id="171" idx="3"/>
            <a:endCxn id="141" idx="1"/>
          </p:cNvCxnSpPr>
          <p:nvPr/>
        </p:nvCxnSpPr>
        <p:spPr bwMode="auto">
          <a:xfrm>
            <a:off x="4656071" y="3340404"/>
            <a:ext cx="668886" cy="236528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74" name="Text Box 51"/>
          <p:cNvSpPr txBox="1">
            <a:spLocks noChangeArrowheads="1"/>
          </p:cNvSpPr>
          <p:nvPr/>
        </p:nvSpPr>
        <p:spPr bwMode="auto">
          <a:xfrm>
            <a:off x="1577638" y="2301893"/>
            <a:ext cx="1225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Detectors</a:t>
            </a: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-33861" y="24602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実験例</a:t>
            </a:r>
            <a:endParaRPr kumimoji="1" lang="ja-JP" altLang="en-US" dirty="0"/>
          </a:p>
        </p:txBody>
      </p:sp>
      <p:grpSp>
        <p:nvGrpSpPr>
          <p:cNvPr id="182" name="グループ化 118"/>
          <p:cNvGrpSpPr/>
          <p:nvPr/>
        </p:nvGrpSpPr>
        <p:grpSpPr>
          <a:xfrm>
            <a:off x="3534173" y="5363578"/>
            <a:ext cx="540000" cy="589582"/>
            <a:chOff x="3318614" y="4740228"/>
            <a:chExt cx="369849" cy="415177"/>
          </a:xfrm>
          <a:effectLst/>
        </p:grpSpPr>
        <p:sp>
          <p:nvSpPr>
            <p:cNvPr id="183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5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6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187" name="AutoShape 34"/>
          <p:cNvCxnSpPr>
            <a:cxnSpLocks noChangeShapeType="1"/>
            <a:endCxn id="185" idx="7"/>
          </p:cNvCxnSpPr>
          <p:nvPr/>
        </p:nvCxnSpPr>
        <p:spPr bwMode="auto">
          <a:xfrm flipH="1">
            <a:off x="3861280" y="4804551"/>
            <a:ext cx="2926971" cy="575042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190" name="Text Box 27"/>
          <p:cNvSpPr txBox="1">
            <a:spLocks noChangeArrowheads="1"/>
          </p:cNvSpPr>
          <p:nvPr/>
        </p:nvSpPr>
        <p:spPr bwMode="auto">
          <a:xfrm>
            <a:off x="3095229" y="5842255"/>
            <a:ext cx="14117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000" dirty="0" smtClean="0">
                <a:solidFill>
                  <a:srgbClr val="FF0000"/>
                </a:solidFill>
                <a:latin typeface="Calibri"/>
              </a:rPr>
              <a:t>Control</a:t>
            </a:r>
          </a:p>
          <a:p>
            <a:pPr algn="ctr">
              <a:defRPr/>
            </a:pPr>
            <a:r>
              <a:rPr lang="en-US" altLang="ja-JP" sz="2000" dirty="0" smtClean="0">
                <a:solidFill>
                  <a:srgbClr val="FF0000"/>
                </a:solidFill>
                <a:latin typeface="Calibri"/>
              </a:rPr>
              <a:t>Component</a:t>
            </a:r>
            <a:endParaRPr lang="en-US" altLang="ja-JP" sz="20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91" name="AutoShape 53"/>
          <p:cNvCxnSpPr>
            <a:cxnSpLocks noChangeShapeType="1"/>
            <a:stCxn id="11" idx="2"/>
            <a:endCxn id="186" idx="1"/>
          </p:cNvCxnSpPr>
          <p:nvPr/>
        </p:nvCxnSpPr>
        <p:spPr bwMode="auto">
          <a:xfrm>
            <a:off x="2181981" y="4503836"/>
            <a:ext cx="1352192" cy="117932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95" name="角丸四角形吹き出し 194"/>
          <p:cNvSpPr/>
          <p:nvPr/>
        </p:nvSpPr>
        <p:spPr>
          <a:xfrm>
            <a:off x="131849" y="5326053"/>
            <a:ext cx="2541057" cy="1103656"/>
          </a:xfrm>
          <a:prstGeom prst="wedgeRoundRectCallout">
            <a:avLst>
              <a:gd name="adj1" fmla="val 33722"/>
              <a:gd name="adj2" fmla="val -75786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DAQ Operator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から受け取ったパラメータをもとに</a:t>
            </a:r>
            <a:r>
              <a:rPr lang="en-US" altLang="ja-JP" dirty="0" smtClean="0">
                <a:solidFill>
                  <a:schemeClr val="tx1"/>
                </a:solidFill>
              </a:rPr>
              <a:t>HV</a:t>
            </a:r>
            <a:r>
              <a:rPr lang="ja-JP" altLang="en-US" dirty="0" smtClean="0">
                <a:solidFill>
                  <a:schemeClr val="tx1"/>
                </a:solidFill>
              </a:rPr>
              <a:t>等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を制御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76945" y="4168202"/>
            <a:ext cx="1010071" cy="3356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HV</a:t>
            </a:r>
            <a:r>
              <a:rPr kumimoji="1" lang="ja-JP" altLang="en-US" dirty="0" smtClean="0">
                <a:solidFill>
                  <a:schemeClr val="tx1"/>
                </a:solidFill>
              </a:rPr>
              <a:t>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新機能　開発の現状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91" y="1316887"/>
            <a:ext cx="8305800" cy="5055840"/>
          </a:xfrm>
        </p:spPr>
        <p:txBody>
          <a:bodyPr/>
          <a:lstStyle/>
          <a:p>
            <a:r>
              <a:rPr lang="en-US" altLang="ja-JP" sz="2000" dirty="0" smtClean="0"/>
              <a:t>Changed</a:t>
            </a:r>
            <a:r>
              <a:rPr kumimoji="1" lang="ja-JP" altLang="en-US" sz="2000" dirty="0" smtClean="0"/>
              <a:t>状態の追加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状態遷移関数の実装</a:t>
            </a:r>
            <a:endParaRPr lang="en-US" altLang="ja-JP" sz="2000" dirty="0" smtClean="0"/>
          </a:p>
          <a:p>
            <a:r>
              <a:rPr lang="ja-JP" altLang="en-US" sz="2000" dirty="0" smtClean="0"/>
              <a:t>ユーザーインターフェースの修正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（コンソールモード）</a:t>
            </a:r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/>
              <a:t>ユーザーインターフェースの修正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（</a:t>
            </a:r>
            <a:r>
              <a:rPr lang="en-US" altLang="ja-JP" sz="2000" dirty="0" smtClean="0"/>
              <a:t>Web</a:t>
            </a:r>
            <a:r>
              <a:rPr lang="ja-JP" altLang="en-US" sz="2000" dirty="0" smtClean="0"/>
              <a:t>モード）</a:t>
            </a:r>
            <a:endParaRPr lang="en-US" altLang="ja-JP" sz="20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2747558" y="1355387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9712" y="1334363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843808" y="1725351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85962" y="1704327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045364" y="2112159"/>
            <a:ext cx="322904" cy="317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87518" y="2091135"/>
            <a:ext cx="7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Done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4045364" y="3218302"/>
            <a:ext cx="322904" cy="317634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87518" y="3197278"/>
            <a:ext cx="98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Not Yet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従来の状態遷移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02892" y="3319820"/>
            <a:ext cx="25202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6566" y="308648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Loaded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8" idx="6"/>
            <a:endCxn id="9" idx="1"/>
          </p:cNvCxnSpPr>
          <p:nvPr/>
        </p:nvCxnSpPr>
        <p:spPr>
          <a:xfrm>
            <a:off x="354920" y="3445834"/>
            <a:ext cx="271646" cy="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6566" y="4323163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Configured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566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Running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346646" y="3806652"/>
            <a:ext cx="0" cy="5165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46646" y="5043327"/>
            <a:ext cx="0" cy="5722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25651" y="3806568"/>
            <a:ext cx="449" cy="51659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25651" y="5039618"/>
            <a:ext cx="0" cy="5759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-32954" y="3890415"/>
            <a:ext cx="136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Configured()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367" y="5166793"/>
            <a:ext cx="100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Start()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9900" y="3908178"/>
            <a:ext cx="17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Unconfigured</a:t>
            </a:r>
            <a:r>
              <a:rPr lang="en-US" altLang="ja-JP" dirty="0"/>
              <a:t>()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66727" y="5144724"/>
            <a:ext cx="10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Stop()</a:t>
            </a:r>
            <a:endParaRPr kumimoji="1" lang="ja-JP" altLang="en-US" dirty="0"/>
          </a:p>
        </p:txBody>
      </p:sp>
      <p:sp>
        <p:nvSpPr>
          <p:cNvPr id="45" name="角丸四角形 44"/>
          <p:cNvSpPr/>
          <p:nvPr/>
        </p:nvSpPr>
        <p:spPr>
          <a:xfrm>
            <a:off x="3848392" y="1233650"/>
            <a:ext cx="5277178" cy="2727561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811969" y="3307458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425633" y="3326826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48" name="グループ化 123"/>
          <p:cNvGrpSpPr>
            <a:grpSpLocks noChangeAspect="1"/>
          </p:cNvGrpSpPr>
          <p:nvPr/>
        </p:nvGrpSpPr>
        <p:grpSpPr>
          <a:xfrm>
            <a:off x="7180712" y="2919840"/>
            <a:ext cx="1113340" cy="1002298"/>
            <a:chOff x="4877133" y="5115888"/>
            <a:chExt cx="398088" cy="454371"/>
          </a:xfrm>
          <a:effectLst/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4877133" y="5318112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4" name="グループ化 83"/>
          <p:cNvGrpSpPr>
            <a:grpSpLocks noChangeAspect="1"/>
          </p:cNvGrpSpPr>
          <p:nvPr/>
        </p:nvGrpSpPr>
        <p:grpSpPr>
          <a:xfrm>
            <a:off x="5800970" y="2321385"/>
            <a:ext cx="1153812" cy="1009990"/>
            <a:chOff x="6028484" y="2558563"/>
            <a:chExt cx="673114" cy="589211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6285666" y="2558563"/>
              <a:ext cx="156098" cy="1125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589945" y="273202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6592111" y="2936391"/>
              <a:ext cx="109486" cy="13015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028484" y="282375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6096777" y="2607774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7" name="グループ化 118"/>
          <p:cNvGrpSpPr>
            <a:grpSpLocks noChangeAspect="1"/>
          </p:cNvGrpSpPr>
          <p:nvPr/>
        </p:nvGrpSpPr>
        <p:grpSpPr>
          <a:xfrm>
            <a:off x="4464000" y="2340000"/>
            <a:ext cx="1044502" cy="1010625"/>
            <a:chOff x="3318614" y="4740228"/>
            <a:chExt cx="417344" cy="415177"/>
          </a:xfrm>
          <a:effectLst/>
        </p:grpSpPr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62" name="AutoShape 34"/>
          <p:cNvCxnSpPr>
            <a:cxnSpLocks noChangeShapeType="1"/>
            <a:stCxn id="76" idx="4"/>
            <a:endCxn id="60" idx="0"/>
          </p:cNvCxnSpPr>
          <p:nvPr/>
        </p:nvCxnSpPr>
        <p:spPr bwMode="auto">
          <a:xfrm flipH="1">
            <a:off x="4935932" y="1826504"/>
            <a:ext cx="1425490" cy="51349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3" name="AutoShape 35"/>
          <p:cNvCxnSpPr>
            <a:cxnSpLocks noChangeShapeType="1"/>
            <a:stCxn id="76" idx="4"/>
            <a:endCxn id="52" idx="0"/>
          </p:cNvCxnSpPr>
          <p:nvPr/>
        </p:nvCxnSpPr>
        <p:spPr bwMode="auto">
          <a:xfrm>
            <a:off x="6361422" y="1826504"/>
            <a:ext cx="14181" cy="49488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4" name="AutoShape 37"/>
          <p:cNvCxnSpPr>
            <a:cxnSpLocks noChangeShapeType="1"/>
            <a:stCxn id="76" idx="4"/>
            <a:endCxn id="73" idx="0"/>
          </p:cNvCxnSpPr>
          <p:nvPr/>
        </p:nvCxnSpPr>
        <p:spPr bwMode="auto">
          <a:xfrm flipV="1">
            <a:off x="6361422" y="1806581"/>
            <a:ext cx="1479906" cy="19923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5" name="AutoShape 38"/>
          <p:cNvCxnSpPr>
            <a:cxnSpLocks noChangeShapeType="1"/>
            <a:stCxn id="59" idx="3"/>
            <a:endCxn id="55" idx="1"/>
          </p:cNvCxnSpPr>
          <p:nvPr/>
        </p:nvCxnSpPr>
        <p:spPr bwMode="auto">
          <a:xfrm>
            <a:off x="5508502" y="2884907"/>
            <a:ext cx="292468" cy="710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3" idx="3"/>
            <a:endCxn id="72" idx="1"/>
          </p:cNvCxnSpPr>
          <p:nvPr/>
        </p:nvCxnSpPr>
        <p:spPr bwMode="auto">
          <a:xfrm flipV="1">
            <a:off x="6954782" y="2332167"/>
            <a:ext cx="230988" cy="396212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4" idx="3"/>
            <a:endCxn id="49" idx="1"/>
          </p:cNvCxnSpPr>
          <p:nvPr/>
        </p:nvCxnSpPr>
        <p:spPr bwMode="auto">
          <a:xfrm>
            <a:off x="6954780" y="3080589"/>
            <a:ext cx="225932" cy="38283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AutoShape 41"/>
          <p:cNvSpPr>
            <a:spLocks noChangeArrowheads="1"/>
          </p:cNvSpPr>
          <p:nvPr/>
        </p:nvSpPr>
        <p:spPr bwMode="auto">
          <a:xfrm>
            <a:off x="8610383" y="257308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42"/>
          <p:cNvCxnSpPr>
            <a:cxnSpLocks noChangeShapeType="1"/>
            <a:stCxn id="74" idx="3"/>
            <a:endCxn id="68" idx="2"/>
          </p:cNvCxnSpPr>
          <p:nvPr/>
        </p:nvCxnSpPr>
        <p:spPr bwMode="auto">
          <a:xfrm>
            <a:off x="8296189" y="2349399"/>
            <a:ext cx="314194" cy="3244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70" name="テキスト ボックス 96"/>
          <p:cNvSpPr txBox="1">
            <a:spLocks noChangeArrowheads="1"/>
          </p:cNvSpPr>
          <p:nvPr/>
        </p:nvSpPr>
        <p:spPr bwMode="auto">
          <a:xfrm>
            <a:off x="8091891" y="1251101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グループ化 122"/>
          <p:cNvGrpSpPr>
            <a:grpSpLocks noChangeAspect="1"/>
          </p:cNvGrpSpPr>
          <p:nvPr/>
        </p:nvGrpSpPr>
        <p:grpSpPr>
          <a:xfrm>
            <a:off x="7185770" y="1806581"/>
            <a:ext cx="1110419" cy="1005636"/>
            <a:chOff x="4869098" y="4326337"/>
            <a:chExt cx="368880" cy="425951"/>
          </a:xfrm>
          <a:effectLst/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グループ化 109"/>
          <p:cNvGrpSpPr/>
          <p:nvPr/>
        </p:nvGrpSpPr>
        <p:grpSpPr>
          <a:xfrm>
            <a:off x="5886597" y="1277679"/>
            <a:ext cx="942561" cy="548825"/>
            <a:chOff x="4056063" y="2818581"/>
            <a:chExt cx="633412" cy="296713"/>
          </a:xfrm>
          <a:effectLst/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78" name="AutoShape 36"/>
          <p:cNvCxnSpPr>
            <a:cxnSpLocks noChangeShapeType="1"/>
            <a:stCxn id="76" idx="4"/>
            <a:endCxn id="50" idx="0"/>
          </p:cNvCxnSpPr>
          <p:nvPr/>
        </p:nvCxnSpPr>
        <p:spPr bwMode="auto">
          <a:xfrm>
            <a:off x="6361422" y="1826504"/>
            <a:ext cx="1431162" cy="10933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8226132" y="1968338"/>
            <a:ext cx="8180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8227341" y="3457616"/>
            <a:ext cx="955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cxnSp>
        <p:nvCxnSpPr>
          <p:cNvPr id="89" name="直線矢印コネクタ 88"/>
          <p:cNvCxnSpPr/>
          <p:nvPr/>
        </p:nvCxnSpPr>
        <p:spPr>
          <a:xfrm>
            <a:off x="2666996" y="5832575"/>
            <a:ext cx="1420715" cy="73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角丸四角形 89"/>
          <p:cNvSpPr/>
          <p:nvPr/>
        </p:nvSpPr>
        <p:spPr>
          <a:xfrm>
            <a:off x="4087711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Paused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2666996" y="6125378"/>
            <a:ext cx="1420715" cy="4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2718932" y="5463974"/>
            <a:ext cx="125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Resume()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718932" y="6125378"/>
            <a:ext cx="113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Pause()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-15036" y="1259431"/>
            <a:ext cx="3826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各状態に</a:t>
            </a:r>
            <a:r>
              <a:rPr lang="ja-JP" altLang="en-US" dirty="0"/>
              <a:t>いる間、状態に対応した関数が繰り返し</a:t>
            </a:r>
            <a:r>
              <a:rPr lang="ja-JP" altLang="en-US" dirty="0" smtClean="0"/>
              <a:t>呼ばれる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状態間の遷移時に一度だけ実行される関数が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一度設定した制御パラメータは</a:t>
            </a:r>
            <a:r>
              <a:rPr lang="ja-JP" altLang="en-US" dirty="0" smtClean="0"/>
              <a:t>、　システム</a:t>
            </a:r>
            <a:r>
              <a:rPr lang="ja-JP" altLang="en-US" dirty="0"/>
              <a:t>終了時まで変更</a:t>
            </a:r>
            <a:r>
              <a:rPr lang="ja-JP" altLang="en-US" dirty="0" smtClean="0"/>
              <a:t>できない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36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従来の状態遷移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r>
              <a:rPr lang="en-US" altLang="zh-CN" smtClean="0">
                <a:solidFill>
                  <a:srgbClr val="000000"/>
                </a:solidFill>
              </a:rPr>
              <a:t>@</a:t>
            </a:r>
            <a:r>
              <a:rPr lang="zh-CN" altLang="en-US" smtClean="0">
                <a:solidFill>
                  <a:srgbClr val="000000"/>
                </a:solidFill>
              </a:rPr>
              <a:t>東京理科大学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2018/3/22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02892" y="3319820"/>
            <a:ext cx="25202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626566" y="3086488"/>
            <a:ext cx="2040430" cy="72008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Loaded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8" idx="6"/>
            <a:endCxn id="9" idx="1"/>
          </p:cNvCxnSpPr>
          <p:nvPr/>
        </p:nvCxnSpPr>
        <p:spPr>
          <a:xfrm>
            <a:off x="354920" y="3445834"/>
            <a:ext cx="271646" cy="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26566" y="4323163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Configured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6566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Running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346646" y="3806652"/>
            <a:ext cx="0" cy="5165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46646" y="5043327"/>
            <a:ext cx="0" cy="5722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25651" y="3806568"/>
            <a:ext cx="449" cy="51659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25651" y="5039618"/>
            <a:ext cx="0" cy="5759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-32954" y="3890415"/>
            <a:ext cx="136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Configured()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367" y="5166793"/>
            <a:ext cx="1000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Start()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9900" y="3908178"/>
            <a:ext cx="17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Unconfigured</a:t>
            </a:r>
            <a:r>
              <a:rPr lang="en-US" altLang="ja-JP" dirty="0"/>
              <a:t>()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66727" y="5144724"/>
            <a:ext cx="104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Stop()</a:t>
            </a:r>
            <a:endParaRPr kumimoji="1" lang="ja-JP" altLang="en-US" dirty="0"/>
          </a:p>
        </p:txBody>
      </p:sp>
      <p:sp>
        <p:nvSpPr>
          <p:cNvPr id="45" name="角丸四角形 44"/>
          <p:cNvSpPr/>
          <p:nvPr/>
        </p:nvSpPr>
        <p:spPr>
          <a:xfrm>
            <a:off x="3848392" y="1233650"/>
            <a:ext cx="5277178" cy="2727561"/>
          </a:xfrm>
          <a:prstGeom prst="roundRect">
            <a:avLst>
              <a:gd name="adj" fmla="val 7710"/>
            </a:avLst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811969" y="3307458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425633" y="3326826"/>
            <a:ext cx="1025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grpSp>
        <p:nvGrpSpPr>
          <p:cNvPr id="48" name="グループ化 123"/>
          <p:cNvGrpSpPr>
            <a:grpSpLocks noChangeAspect="1"/>
          </p:cNvGrpSpPr>
          <p:nvPr/>
        </p:nvGrpSpPr>
        <p:grpSpPr>
          <a:xfrm>
            <a:off x="7180712" y="2919840"/>
            <a:ext cx="1113340" cy="1002298"/>
            <a:chOff x="4877133" y="5115888"/>
            <a:chExt cx="398088" cy="454371"/>
          </a:xfrm>
          <a:effectLst/>
        </p:grpSpPr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4877133" y="5318112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4" name="グループ化 83"/>
          <p:cNvGrpSpPr>
            <a:grpSpLocks noChangeAspect="1"/>
          </p:cNvGrpSpPr>
          <p:nvPr/>
        </p:nvGrpSpPr>
        <p:grpSpPr>
          <a:xfrm>
            <a:off x="5800970" y="2321385"/>
            <a:ext cx="1153812" cy="1009990"/>
            <a:chOff x="6028484" y="2558563"/>
            <a:chExt cx="673114" cy="589211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6285666" y="2558563"/>
              <a:ext cx="156098" cy="1125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589945" y="273202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6592111" y="2936391"/>
              <a:ext cx="109486" cy="13015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028484" y="2823751"/>
              <a:ext cx="111653" cy="12795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6096777" y="2607774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7" name="グループ化 118"/>
          <p:cNvGrpSpPr>
            <a:grpSpLocks noChangeAspect="1"/>
          </p:cNvGrpSpPr>
          <p:nvPr/>
        </p:nvGrpSpPr>
        <p:grpSpPr>
          <a:xfrm>
            <a:off x="4464000" y="2340000"/>
            <a:ext cx="1044502" cy="1010625"/>
            <a:chOff x="3318614" y="4740228"/>
            <a:chExt cx="417344" cy="415177"/>
          </a:xfrm>
          <a:effectLst/>
        </p:grpSpPr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62" name="AutoShape 34"/>
          <p:cNvCxnSpPr>
            <a:cxnSpLocks noChangeShapeType="1"/>
            <a:stCxn id="76" idx="4"/>
            <a:endCxn id="60" idx="0"/>
          </p:cNvCxnSpPr>
          <p:nvPr/>
        </p:nvCxnSpPr>
        <p:spPr bwMode="auto">
          <a:xfrm flipH="1">
            <a:off x="4935932" y="1826504"/>
            <a:ext cx="1425490" cy="51349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3" name="AutoShape 35"/>
          <p:cNvCxnSpPr>
            <a:cxnSpLocks noChangeShapeType="1"/>
            <a:stCxn id="76" idx="4"/>
            <a:endCxn id="52" idx="0"/>
          </p:cNvCxnSpPr>
          <p:nvPr/>
        </p:nvCxnSpPr>
        <p:spPr bwMode="auto">
          <a:xfrm>
            <a:off x="6361422" y="1826504"/>
            <a:ext cx="14181" cy="49488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4" name="AutoShape 37"/>
          <p:cNvCxnSpPr>
            <a:cxnSpLocks noChangeShapeType="1"/>
            <a:stCxn id="76" idx="4"/>
            <a:endCxn id="73" idx="0"/>
          </p:cNvCxnSpPr>
          <p:nvPr/>
        </p:nvCxnSpPr>
        <p:spPr bwMode="auto">
          <a:xfrm flipV="1">
            <a:off x="6361422" y="1806581"/>
            <a:ext cx="1479906" cy="19923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65" name="AutoShape 38"/>
          <p:cNvCxnSpPr>
            <a:cxnSpLocks noChangeShapeType="1"/>
            <a:stCxn id="59" idx="3"/>
            <a:endCxn id="55" idx="1"/>
          </p:cNvCxnSpPr>
          <p:nvPr/>
        </p:nvCxnSpPr>
        <p:spPr bwMode="auto">
          <a:xfrm>
            <a:off x="5508502" y="2884907"/>
            <a:ext cx="292468" cy="710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3" idx="3"/>
            <a:endCxn id="72" idx="1"/>
          </p:cNvCxnSpPr>
          <p:nvPr/>
        </p:nvCxnSpPr>
        <p:spPr bwMode="auto">
          <a:xfrm flipV="1">
            <a:off x="6954782" y="2332167"/>
            <a:ext cx="230988" cy="396212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4" idx="3"/>
            <a:endCxn id="49" idx="1"/>
          </p:cNvCxnSpPr>
          <p:nvPr/>
        </p:nvCxnSpPr>
        <p:spPr bwMode="auto">
          <a:xfrm>
            <a:off x="6954780" y="3080589"/>
            <a:ext cx="225932" cy="38283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AutoShape 41"/>
          <p:cNvSpPr>
            <a:spLocks noChangeArrowheads="1"/>
          </p:cNvSpPr>
          <p:nvPr/>
        </p:nvSpPr>
        <p:spPr bwMode="auto">
          <a:xfrm>
            <a:off x="8610383" y="2573083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9" name="AutoShape 42"/>
          <p:cNvCxnSpPr>
            <a:cxnSpLocks noChangeShapeType="1"/>
            <a:stCxn id="74" idx="3"/>
            <a:endCxn id="68" idx="2"/>
          </p:cNvCxnSpPr>
          <p:nvPr/>
        </p:nvCxnSpPr>
        <p:spPr bwMode="auto">
          <a:xfrm>
            <a:off x="8296189" y="2349399"/>
            <a:ext cx="314194" cy="32449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70" name="テキスト ボックス 96"/>
          <p:cNvSpPr txBox="1">
            <a:spLocks noChangeArrowheads="1"/>
          </p:cNvSpPr>
          <p:nvPr/>
        </p:nvSpPr>
        <p:spPr bwMode="auto">
          <a:xfrm>
            <a:off x="8091891" y="1251101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1" name="グループ化 122"/>
          <p:cNvGrpSpPr>
            <a:grpSpLocks noChangeAspect="1"/>
          </p:cNvGrpSpPr>
          <p:nvPr/>
        </p:nvGrpSpPr>
        <p:grpSpPr>
          <a:xfrm>
            <a:off x="7185770" y="1806581"/>
            <a:ext cx="1110419" cy="1005636"/>
            <a:chOff x="4869098" y="4326337"/>
            <a:chExt cx="368880" cy="425951"/>
          </a:xfrm>
          <a:effectLst/>
        </p:grpSpPr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4869098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4907005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グループ化 109"/>
          <p:cNvGrpSpPr/>
          <p:nvPr/>
        </p:nvGrpSpPr>
        <p:grpSpPr>
          <a:xfrm>
            <a:off x="5886597" y="1277679"/>
            <a:ext cx="942561" cy="548825"/>
            <a:chOff x="4056063" y="2818581"/>
            <a:chExt cx="633412" cy="296713"/>
          </a:xfrm>
          <a:effectLst/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4056063" y="2818581"/>
              <a:ext cx="633412" cy="259581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78" name="AutoShape 36"/>
          <p:cNvCxnSpPr>
            <a:cxnSpLocks noChangeShapeType="1"/>
            <a:stCxn id="76" idx="4"/>
            <a:endCxn id="50" idx="0"/>
          </p:cNvCxnSpPr>
          <p:nvPr/>
        </p:nvCxnSpPr>
        <p:spPr bwMode="auto">
          <a:xfrm>
            <a:off x="6361422" y="1826504"/>
            <a:ext cx="1431162" cy="10933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8226132" y="1968338"/>
            <a:ext cx="8180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8227341" y="3457616"/>
            <a:ext cx="955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88134" y="2711256"/>
            <a:ext cx="97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Loaded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975021" y="2702114"/>
            <a:ext cx="97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Loaded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94713" y="2172541"/>
            <a:ext cx="97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Loaded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383167" y="3283869"/>
            <a:ext cx="97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Loaded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2666996" y="5832575"/>
            <a:ext cx="1420715" cy="73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角丸四角形 85"/>
          <p:cNvSpPr/>
          <p:nvPr/>
        </p:nvSpPr>
        <p:spPr>
          <a:xfrm>
            <a:off x="4087711" y="5615538"/>
            <a:ext cx="2040430" cy="72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Paused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2666996" y="6125378"/>
            <a:ext cx="1420715" cy="4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2718932" y="5463974"/>
            <a:ext cx="125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Resume()</a:t>
            </a:r>
            <a:endParaRPr kumimoji="1" lang="ja-JP" altLang="en-US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718932" y="6125378"/>
            <a:ext cx="113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Pause()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-15036" y="1259431"/>
            <a:ext cx="3826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各状態に</a:t>
            </a:r>
            <a:r>
              <a:rPr lang="ja-JP" altLang="en-US" dirty="0"/>
              <a:t>いる間、状態に対応した関数が繰り返し</a:t>
            </a:r>
            <a:r>
              <a:rPr lang="ja-JP" altLang="en-US" dirty="0" smtClean="0"/>
              <a:t>呼ばれる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状態間の遷移時に一度だけ実行される関数が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一度設定した制御パラメータは</a:t>
            </a:r>
            <a:r>
              <a:rPr lang="ja-JP" altLang="en-US" dirty="0" smtClean="0"/>
              <a:t>、　システム</a:t>
            </a:r>
            <a:r>
              <a:rPr lang="ja-JP" altLang="en-US" dirty="0"/>
              <a:t>終了時まで変更できない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8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natural5-s-1">
  <a:themeElements>
    <a:clrScheme name="natural5-s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tural5-s-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natural5-s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5-s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913</Words>
  <Application>Microsoft Office PowerPoint</Application>
  <PresentationFormat>画面に合わせる (4:3)</PresentationFormat>
  <Paragraphs>368</Paragraphs>
  <Slides>18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テーマ</vt:lpstr>
      <vt:lpstr>2_natural5-s-1</vt:lpstr>
      <vt:lpstr>DAQ-Middleware の新機能 コンポーネント制御機能</vt:lpstr>
      <vt:lpstr>目次</vt:lpstr>
      <vt:lpstr>DAQ-Middlewareとは</vt:lpstr>
      <vt:lpstr>DAQ-Middlewareとは</vt:lpstr>
      <vt:lpstr>現状のDAQ-Middleware</vt:lpstr>
      <vt:lpstr>新機能：制御機能</vt:lpstr>
      <vt:lpstr>新機能　開発の現状</vt:lpstr>
      <vt:lpstr>従来の状態遷移</vt:lpstr>
      <vt:lpstr>従来の状態遷移</vt:lpstr>
      <vt:lpstr>従来の状態遷移</vt:lpstr>
      <vt:lpstr>従来の状態遷移</vt:lpstr>
      <vt:lpstr>新機能実装：状態遷移の変更</vt:lpstr>
      <vt:lpstr>新機能　開発の現状</vt:lpstr>
      <vt:lpstr>Raspberry Piへの応用</vt:lpstr>
      <vt:lpstr>Raspberry Piへの応用</vt:lpstr>
      <vt:lpstr>まとめと今後の予定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 の新機能 コンポーネント制御機能</dc:title>
  <dc:creator>浜田英太郎</dc:creator>
  <cp:lastModifiedBy>浜田英太郎</cp:lastModifiedBy>
  <cp:revision>289</cp:revision>
  <dcterms:created xsi:type="dcterms:W3CDTF">2018-03-20T00:47:12Z</dcterms:created>
  <dcterms:modified xsi:type="dcterms:W3CDTF">2018-03-26T01:17:51Z</dcterms:modified>
</cp:coreProperties>
</file>