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304" r:id="rId4"/>
    <p:sldId id="285" r:id="rId5"/>
    <p:sldId id="262" r:id="rId6"/>
    <p:sldId id="286" r:id="rId7"/>
    <p:sldId id="287" r:id="rId8"/>
    <p:sldId id="289" r:id="rId9"/>
    <p:sldId id="290" r:id="rId10"/>
    <p:sldId id="291" r:id="rId11"/>
    <p:sldId id="310" r:id="rId12"/>
    <p:sldId id="296" r:id="rId13"/>
    <p:sldId id="314" r:id="rId14"/>
    <p:sldId id="299" r:id="rId15"/>
    <p:sldId id="270" r:id="rId16"/>
    <p:sldId id="278" r:id="rId17"/>
    <p:sldId id="30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58633" autoAdjust="0"/>
  </p:normalViewPr>
  <p:slideViewPr>
    <p:cSldViewPr snapToGrid="0">
      <p:cViewPr varScale="1">
        <p:scale>
          <a:sx n="43" d="100"/>
          <a:sy n="43" d="100"/>
        </p:scale>
        <p:origin x="1980" y="54"/>
      </p:cViewPr>
      <p:guideLst>
        <p:guide orient="horz" pos="39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093263928194756E-2"/>
          <c:y val="1.4357225099648359E-2"/>
          <c:w val="0.91042366579177592"/>
          <c:h val="0.63945838364509444"/>
        </c:manualLayout>
      </c:layout>
      <c:scatterChart>
        <c:scatterStyle val="lineMarker"/>
        <c:varyColors val="0"/>
        <c:ser>
          <c:idx val="0"/>
          <c:order val="0"/>
          <c:spPr>
            <a:ln w="31750" cap="rnd">
              <a:solidFill>
                <a:srgbClr val="7030A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Sheet1!$I$1:$I$11</c:f>
              <c:numCache>
                <c:formatCode>General</c:formatCode>
                <c:ptCount val="11"/>
                <c:pt idx="0">
                  <c:v>-9.9999999999999994E-12</c:v>
                </c:pt>
                <c:pt idx="1">
                  <c:v>0</c:v>
                </c:pt>
                <c:pt idx="2">
                  <c:v>2.0000010000000001</c:v>
                </c:pt>
                <c:pt idx="3">
                  <c:v>2</c:v>
                </c:pt>
                <c:pt idx="4">
                  <c:v>6</c:v>
                </c:pt>
                <c:pt idx="5">
                  <c:v>6.0000001000000003</c:v>
                </c:pt>
                <c:pt idx="6">
                  <c:v>8</c:v>
                </c:pt>
                <c:pt idx="7">
                  <c:v>8.0000009999999993</c:v>
                </c:pt>
                <c:pt idx="8">
                  <c:v>12</c:v>
                </c:pt>
                <c:pt idx="9">
                  <c:v>12.000000999999999</c:v>
                </c:pt>
                <c:pt idx="10">
                  <c:v>14</c:v>
                </c:pt>
              </c:numCache>
            </c:numRef>
          </c:xVal>
          <c:yVal>
            <c:numRef>
              <c:f>Sheet1!$J$1:$J$11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99992"/>
        <c:axId val="194301560"/>
      </c:scatterChart>
      <c:valAx>
        <c:axId val="194299992"/>
        <c:scaling>
          <c:orientation val="minMax"/>
          <c:max val="13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0"/>
                  <a:t>time [s]</a:t>
                </a:r>
                <a:endParaRPr lang="ja-JP" sz="2000" b="0"/>
              </a:p>
            </c:rich>
          </c:tx>
          <c:layout>
            <c:manualLayout>
              <c:xMode val="edge"/>
              <c:yMode val="edge"/>
              <c:x val="0.79330555555555549"/>
              <c:y val="0.80687082655426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4301560"/>
        <c:crosses val="autoZero"/>
        <c:crossBetween val="midCat"/>
        <c:majorUnit val="1"/>
      </c:valAx>
      <c:valAx>
        <c:axId val="194301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4299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EF3F9-2BA0-4CF3-A273-6419A48DD79D}" type="datetimeFigureOut">
              <a:rPr kumimoji="1" lang="ja-JP" altLang="en-US" smtClean="0"/>
              <a:t>2015/3/23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CE659-BE7D-4974-9868-52FAABDC0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9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65CC6-5236-4980-A3FF-B605CDEDF846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86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50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28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05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24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07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69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8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E659-BE7D-4974-9868-52FAABDC0A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30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0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88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2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99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7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DEB0A-0EC4-40AA-BB20-F19971F5FC02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4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gray">
          <a:xfrm>
            <a:off x="0" y="0"/>
            <a:ext cx="9144000" cy="3505200"/>
          </a:xfrm>
          <a:prstGeom prst="rect">
            <a:avLst/>
          </a:prstGeom>
          <a:solidFill>
            <a:srgbClr val="4949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 flipV="1">
            <a:off x="0" y="3543300"/>
            <a:ext cx="9144000" cy="152400"/>
          </a:xfrm>
          <a:prstGeom prst="rect">
            <a:avLst/>
          </a:prstGeom>
          <a:solidFill>
            <a:srgbClr val="848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gray">
          <a:xfrm flipV="1">
            <a:off x="0" y="3733800"/>
            <a:ext cx="9144000" cy="76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333333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15816" y="6553200"/>
            <a:ext cx="324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C02B4820-CC16-4F4D-83F8-605541EE40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17B30-FD0A-4D19-9AF5-213804ED70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5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85975" cy="6324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05525" cy="6324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6DFD9-96D2-4731-A528-0382525503E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6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0"/>
            <a:ext cx="851148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100" y="1268760"/>
            <a:ext cx="8305800" cy="5055840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43808" y="6553200"/>
            <a:ext cx="3384376" cy="304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B4820-CC16-4F4D-83F8-605541EE40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8A41A-ADDE-4E2B-B39D-4F7BE1FE6F3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6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19100" y="1066800"/>
            <a:ext cx="407670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7670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4C612-E985-4E19-8490-A350AD5F79A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3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74CC0-0832-4F8B-A94D-C81AE9FC9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2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DAAA8-753A-474F-BB5C-1A29A6DADA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8A5B-2342-437A-AB9A-D689B76F31D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6ED7F-2F4A-457F-A339-88AF71557DD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8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A8EA3-A3AE-411F-A1C9-B1F28FBF3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4949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 flipV="1">
            <a:off x="0" y="952500"/>
            <a:ext cx="9144000" cy="152400"/>
          </a:xfrm>
          <a:prstGeom prst="rect">
            <a:avLst/>
          </a:prstGeom>
          <a:solidFill>
            <a:srgbClr val="848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gray">
          <a:xfrm flipV="1">
            <a:off x="0" y="1143000"/>
            <a:ext cx="9144000" cy="76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19100" y="10668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818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54B9F8-773D-4457-959F-FF69BA9C150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810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381000" y="6477000"/>
            <a:ext cx="8382000" cy="76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6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.gif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144000" cy="1948408"/>
          </a:xfrm>
        </p:spPr>
        <p:txBody>
          <a:bodyPr/>
          <a:lstStyle/>
          <a:p>
            <a:r>
              <a:rPr lang="ja-JP" altLang="en-US" dirty="0" smtClean="0"/>
              <a:t> 	</a:t>
            </a:r>
            <a:br>
              <a:rPr lang="ja-JP" altLang="en-US" dirty="0" smtClean="0"/>
            </a:br>
            <a:r>
              <a:rPr lang="en-US" altLang="ja-JP" sz="3600" dirty="0" smtClean="0"/>
              <a:t>J-PARC </a:t>
            </a:r>
            <a:r>
              <a:rPr lang="en-US" altLang="ja-JP" sz="3600" dirty="0"/>
              <a:t>E16</a:t>
            </a:r>
            <a:r>
              <a:rPr lang="ja-JP" altLang="en-US" sz="3600" dirty="0"/>
              <a:t>実験における</a:t>
            </a:r>
            <a:r>
              <a:rPr lang="en-US" altLang="ja-JP" sz="3600" dirty="0" smtClean="0"/>
              <a:t>DAQ-Middleware</a:t>
            </a:r>
            <a:br>
              <a:rPr lang="en-US" altLang="ja-JP" sz="3600" dirty="0" smtClean="0"/>
            </a:br>
            <a:r>
              <a:rPr lang="ja-JP" altLang="en-US" sz="3600" dirty="0" smtClean="0"/>
              <a:t>を</a:t>
            </a:r>
            <a:r>
              <a:rPr lang="ja-JP" altLang="en-US" sz="3600" dirty="0"/>
              <a:t>用いた</a:t>
            </a:r>
            <a:r>
              <a:rPr lang="en-US" altLang="ja-JP" sz="3600" dirty="0"/>
              <a:t>DAQ</a:t>
            </a:r>
            <a:r>
              <a:rPr lang="ja-JP" altLang="en-US" sz="3600" dirty="0"/>
              <a:t>ソフトウェアの</a:t>
            </a:r>
            <a:r>
              <a:rPr lang="ja-JP" altLang="en-US" sz="3600" dirty="0" smtClean="0"/>
              <a:t>開発</a:t>
            </a:r>
            <a:endParaRPr lang="ja-JP" altLang="ja-JP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910" y="3886200"/>
            <a:ext cx="8783391" cy="1487016"/>
          </a:xfrm>
        </p:spPr>
        <p:txBody>
          <a:bodyPr/>
          <a:lstStyle/>
          <a:p>
            <a:r>
              <a:rPr lang="ja-JP" altLang="ja-JP" sz="2000" b="1" u="sng" dirty="0" smtClean="0"/>
              <a:t>濱田 </a:t>
            </a:r>
            <a:r>
              <a:rPr lang="ja-JP" altLang="ja-JP" sz="2000" b="1" u="sng" dirty="0"/>
              <a:t>英太郎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池野 正弘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小沢 恭一郎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小原 裕貴</a:t>
            </a:r>
            <a:r>
              <a:rPr lang="en-US" altLang="ja-JP" sz="2000" b="1" baseline="30000" dirty="0"/>
              <a:t>A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川間 大介</a:t>
            </a:r>
            <a:r>
              <a:rPr lang="en-US" altLang="ja-JP" sz="2000" b="1" baseline="30000" dirty="0"/>
              <a:t>B</a:t>
            </a:r>
            <a:r>
              <a:rPr lang="en-US" altLang="ja-JP" sz="2000" b="1" dirty="0"/>
              <a:t>,</a:t>
            </a:r>
            <a:endParaRPr lang="ja-JP" altLang="ja-JP" sz="2000" dirty="0"/>
          </a:p>
          <a:p>
            <a:r>
              <a:rPr lang="en-US" altLang="ja-JP" sz="2000" b="1" dirty="0"/>
              <a:t> </a:t>
            </a:r>
            <a:r>
              <a:rPr lang="ja-JP" altLang="ja-JP" sz="2000" b="1" dirty="0"/>
              <a:t>四日市 悟</a:t>
            </a:r>
            <a:r>
              <a:rPr lang="en-US" altLang="ja-JP" sz="2000" b="1" baseline="30000" dirty="0"/>
              <a:t>B</a:t>
            </a:r>
            <a:r>
              <a:rPr lang="en-US" altLang="ja-JP" sz="2000" b="1" dirty="0"/>
              <a:t>,</a:t>
            </a:r>
            <a:r>
              <a:rPr lang="ja-JP" altLang="ja-JP" sz="2000" b="1" dirty="0"/>
              <a:t>千代 浩司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高橋 智則</a:t>
            </a:r>
            <a:r>
              <a:rPr lang="en-US" altLang="ja-JP" sz="2000" b="1" baseline="30000" dirty="0"/>
              <a:t>C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田中 真伸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中井 恒</a:t>
            </a:r>
            <a:r>
              <a:rPr lang="en-US" altLang="ja-JP" sz="2000" b="1" baseline="30000" dirty="0"/>
              <a:t>AB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森野 雄</a:t>
            </a:r>
            <a:r>
              <a:rPr lang="ja-JP" altLang="ja-JP" sz="2000" b="1" dirty="0" smtClean="0"/>
              <a:t>平</a:t>
            </a:r>
            <a:endParaRPr lang="en-US" altLang="ja-JP" sz="2000" b="1" dirty="0" smtClean="0"/>
          </a:p>
          <a:p>
            <a:endParaRPr lang="en-US" altLang="ja-JP" sz="2000" b="1" dirty="0"/>
          </a:p>
          <a:p>
            <a:r>
              <a:rPr lang="en-US" altLang="ja-JP" sz="2000" b="1" dirty="0"/>
              <a:t>KEK</a:t>
            </a:r>
            <a:r>
              <a:rPr lang="ja-JP" altLang="ja-JP" sz="2000" b="1" dirty="0"/>
              <a:t>素核研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東大理</a:t>
            </a:r>
            <a:r>
              <a:rPr lang="en-US" altLang="ja-JP" sz="2000" b="1" baseline="30000" dirty="0"/>
              <a:t>A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理研</a:t>
            </a:r>
            <a:r>
              <a:rPr lang="en-US" altLang="ja-JP" sz="2000" b="1" baseline="30000" dirty="0"/>
              <a:t>B</a:t>
            </a:r>
            <a:r>
              <a:rPr lang="en-US" altLang="ja-JP" sz="2000" b="1" dirty="0"/>
              <a:t>, </a:t>
            </a:r>
            <a:r>
              <a:rPr lang="ja-JP" altLang="ja-JP" sz="2000" b="1" dirty="0"/>
              <a:t>阪大</a:t>
            </a:r>
            <a:r>
              <a:rPr lang="en-US" altLang="ja-JP" sz="2000" b="1" dirty="0"/>
              <a:t>RCNP</a:t>
            </a:r>
            <a:r>
              <a:rPr lang="en-US" altLang="ja-JP" sz="2000" b="1" baseline="30000" dirty="0"/>
              <a:t>C</a:t>
            </a:r>
            <a:endParaRPr lang="ja-JP" altLang="ja-JP" sz="2000" dirty="0"/>
          </a:p>
          <a:p>
            <a:pPr algn="l"/>
            <a:endParaRPr lang="en-US" altLang="ja-JP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1371600" cy="304800"/>
          </a:xfrm>
        </p:spPr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1905000" cy="3048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1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J-PARC E16</a:t>
            </a:r>
            <a:r>
              <a:rPr lang="ja-JP" altLang="en-US" sz="2800" dirty="0"/>
              <a:t>実験 </a:t>
            </a:r>
            <a:r>
              <a:rPr lang="en-US" altLang="ja-JP" sz="2800" dirty="0"/>
              <a:t>DAQ</a:t>
            </a:r>
            <a:r>
              <a:rPr lang="ja-JP" altLang="en-US" sz="2800" dirty="0"/>
              <a:t>ソフトウェア　コンポーネント構成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後段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47" name="図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249" name="図 2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1635" y="3041290"/>
            <a:ext cx="1067806" cy="413178"/>
          </a:xfrm>
          <a:prstGeom prst="rect">
            <a:avLst/>
          </a:prstGeom>
        </p:spPr>
      </p:pic>
      <p:pic>
        <p:nvPicPr>
          <p:cNvPr id="251" name="図 2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7141" y="4267400"/>
            <a:ext cx="1067806" cy="413178"/>
          </a:xfrm>
          <a:prstGeom prst="rect">
            <a:avLst/>
          </a:prstGeom>
        </p:spPr>
      </p:pic>
      <p:grpSp>
        <p:nvGrpSpPr>
          <p:cNvPr id="47" name="グループ化 46"/>
          <p:cNvGrpSpPr/>
          <p:nvPr/>
        </p:nvGrpSpPr>
        <p:grpSpPr>
          <a:xfrm>
            <a:off x="1998182" y="3711849"/>
            <a:ext cx="3871097" cy="790068"/>
            <a:chOff x="3009388" y="1383506"/>
            <a:chExt cx="3871097" cy="790068"/>
          </a:xfrm>
        </p:grpSpPr>
        <p:sp>
          <p:nvSpPr>
            <p:cNvPr id="48" name="正方形/長方形 47"/>
            <p:cNvSpPr/>
            <p:nvPr/>
          </p:nvSpPr>
          <p:spPr>
            <a:xfrm>
              <a:off x="3009388" y="1383506"/>
              <a:ext cx="3871097" cy="7900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3128421" y="1437260"/>
              <a:ext cx="709384" cy="596693"/>
              <a:chOff x="5405437" y="5189989"/>
              <a:chExt cx="709384" cy="596693"/>
            </a:xfrm>
          </p:grpSpPr>
          <p:sp>
            <p:nvSpPr>
              <p:cNvPr id="77" name="Oval 16"/>
              <p:cNvSpPr>
                <a:spLocks noChangeArrowheads="1"/>
              </p:cNvSpPr>
              <p:nvPr/>
            </p:nvSpPr>
            <p:spPr bwMode="auto">
              <a:xfrm>
                <a:off x="5682007" y="5189989"/>
                <a:ext cx="156098" cy="11269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8" name="Rectangle 13"/>
              <p:cNvSpPr>
                <a:spLocks noChangeArrowheads="1"/>
              </p:cNvSpPr>
              <p:nvPr/>
            </p:nvSpPr>
            <p:spPr bwMode="auto">
              <a:xfrm>
                <a:off x="6003168" y="5459171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9" name="Rectangle 15"/>
              <p:cNvSpPr>
                <a:spLocks noChangeArrowheads="1"/>
              </p:cNvSpPr>
              <p:nvPr/>
            </p:nvSpPr>
            <p:spPr bwMode="auto">
              <a:xfrm>
                <a:off x="5407700" y="5458155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0" name="Rectangle 15"/>
              <p:cNvSpPr>
                <a:spLocks noChangeArrowheads="1"/>
              </p:cNvSpPr>
              <p:nvPr/>
            </p:nvSpPr>
            <p:spPr bwMode="auto">
              <a:xfrm>
                <a:off x="5407700" y="5291383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1" name="Rectangle 15"/>
              <p:cNvSpPr>
                <a:spLocks noChangeArrowheads="1"/>
              </p:cNvSpPr>
              <p:nvPr/>
            </p:nvSpPr>
            <p:spPr bwMode="auto">
              <a:xfrm>
                <a:off x="5405437" y="5624218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2" name="Rectangle 17"/>
              <p:cNvSpPr>
                <a:spLocks noChangeArrowheads="1"/>
              </p:cNvSpPr>
              <p:nvPr/>
            </p:nvSpPr>
            <p:spPr bwMode="auto">
              <a:xfrm>
                <a:off x="5493507" y="5246682"/>
                <a:ext cx="540000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4607296" y="1437260"/>
              <a:ext cx="690319" cy="595076"/>
              <a:chOff x="6245853" y="3693908"/>
              <a:chExt cx="690319" cy="595076"/>
            </a:xfrm>
          </p:grpSpPr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>
                <a:off x="6310697" y="3947006"/>
                <a:ext cx="103417" cy="127298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Oval 25"/>
              <p:cNvSpPr>
                <a:spLocks noChangeArrowheads="1"/>
              </p:cNvSpPr>
              <p:nvPr/>
            </p:nvSpPr>
            <p:spPr bwMode="auto">
              <a:xfrm>
                <a:off x="6515736" y="3693908"/>
                <a:ext cx="144583" cy="11097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6245853" y="3958563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24"/>
              <p:cNvSpPr>
                <a:spLocks noChangeArrowheads="1"/>
              </p:cNvSpPr>
              <p:nvPr/>
            </p:nvSpPr>
            <p:spPr bwMode="auto">
              <a:xfrm>
                <a:off x="6832755" y="3960027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Rectangle 26"/>
              <p:cNvSpPr>
                <a:spLocks noChangeArrowheads="1"/>
              </p:cNvSpPr>
              <p:nvPr/>
            </p:nvSpPr>
            <p:spPr bwMode="auto">
              <a:xfrm>
                <a:off x="6310691" y="3748984"/>
                <a:ext cx="539998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グループ化 64"/>
            <p:cNvGrpSpPr/>
            <p:nvPr/>
          </p:nvGrpSpPr>
          <p:grpSpPr>
            <a:xfrm>
              <a:off x="6061007" y="1433277"/>
              <a:ext cx="604836" cy="595076"/>
              <a:chOff x="8253957" y="4917544"/>
              <a:chExt cx="604836" cy="595076"/>
            </a:xfrm>
          </p:grpSpPr>
          <p:sp>
            <p:nvSpPr>
              <p:cNvPr id="68" name="Rectangle 23"/>
              <p:cNvSpPr>
                <a:spLocks noChangeArrowheads="1"/>
              </p:cNvSpPr>
              <p:nvPr/>
            </p:nvSpPr>
            <p:spPr bwMode="auto">
              <a:xfrm>
                <a:off x="8318801" y="5170642"/>
                <a:ext cx="103417" cy="127298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25"/>
              <p:cNvSpPr>
                <a:spLocks noChangeArrowheads="1"/>
              </p:cNvSpPr>
              <p:nvPr/>
            </p:nvSpPr>
            <p:spPr bwMode="auto">
              <a:xfrm>
                <a:off x="8523840" y="4917544"/>
                <a:ext cx="144583" cy="11097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Rectangle 24"/>
              <p:cNvSpPr>
                <a:spLocks noChangeArrowheads="1"/>
              </p:cNvSpPr>
              <p:nvPr/>
            </p:nvSpPr>
            <p:spPr bwMode="auto">
              <a:xfrm>
                <a:off x="8253957" y="5182199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8318795" y="4972620"/>
                <a:ext cx="539998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66" name="AutoShape 38"/>
            <p:cNvCxnSpPr>
              <a:cxnSpLocks noChangeShapeType="1"/>
            </p:cNvCxnSpPr>
            <p:nvPr/>
          </p:nvCxnSpPr>
          <p:spPr bwMode="auto">
            <a:xfrm>
              <a:off x="3856026" y="1783068"/>
              <a:ext cx="756687" cy="2893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7" name="AutoShape 38"/>
            <p:cNvCxnSpPr>
              <a:cxnSpLocks noChangeShapeType="1"/>
            </p:cNvCxnSpPr>
            <p:nvPr/>
          </p:nvCxnSpPr>
          <p:spPr bwMode="auto">
            <a:xfrm>
              <a:off x="5298148" y="1780554"/>
              <a:ext cx="756687" cy="2893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238" y="3220597"/>
            <a:ext cx="1276111" cy="2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48594 -0.1085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J-PARC E16</a:t>
            </a:r>
            <a:r>
              <a:rPr lang="ja-JP" altLang="en-US" sz="2800" dirty="0"/>
              <a:t>実験 </a:t>
            </a:r>
            <a:r>
              <a:rPr lang="en-US" altLang="ja-JP" sz="2800" dirty="0"/>
              <a:t>DAQ</a:t>
            </a:r>
            <a:r>
              <a:rPr lang="ja-JP" altLang="en-US" sz="2800" dirty="0"/>
              <a:t>ソフトウェア　コンポーネント構成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後段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47" name="図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249" name="図 2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1635" y="3041290"/>
            <a:ext cx="1067806" cy="413178"/>
          </a:xfrm>
          <a:prstGeom prst="rect">
            <a:avLst/>
          </a:prstGeom>
        </p:spPr>
      </p:pic>
      <p:pic>
        <p:nvPicPr>
          <p:cNvPr id="251" name="図 2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7141" y="4267400"/>
            <a:ext cx="1067806" cy="41317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238" y="3220597"/>
            <a:ext cx="1276111" cy="264437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95179" y="1364396"/>
            <a:ext cx="3869058" cy="4391883"/>
          </a:xfrm>
          <a:prstGeom prst="wedgeRoundRectCallout">
            <a:avLst>
              <a:gd name="adj1" fmla="val 53888"/>
              <a:gd name="adj2" fmla="val 3793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82695" y="1382779"/>
            <a:ext cx="24769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/>
              <a:t>DAQ-Middleware</a:t>
            </a:r>
          </a:p>
          <a:p>
            <a:pPr algn="ctr"/>
            <a:r>
              <a:rPr lang="ja-JP" altLang="en-US" sz="2400" dirty="0" smtClean="0"/>
              <a:t>特徴</a:t>
            </a:r>
            <a:r>
              <a:rPr lang="ja-JP" altLang="en-US" sz="2400" dirty="0"/>
              <a:t>１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Scalabilit</a:t>
            </a:r>
            <a:r>
              <a:rPr lang="en-US" altLang="ja-JP" sz="2400" dirty="0"/>
              <a:t>y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0155" y="4214719"/>
            <a:ext cx="3812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リードアウトモジュールが増えても前段の</a:t>
            </a:r>
            <a:r>
              <a:rPr lang="en-US" altLang="ja-JP" sz="2400" dirty="0" smtClean="0">
                <a:solidFill>
                  <a:srgbClr val="FF0000"/>
                </a:solidFill>
              </a:rPr>
              <a:t>PC</a:t>
            </a:r>
            <a:r>
              <a:rPr lang="ja-JP" altLang="en-US" sz="2400" dirty="0" smtClean="0">
                <a:solidFill>
                  <a:srgbClr val="FF0000"/>
                </a:solidFill>
              </a:rPr>
              <a:t>を増やすことで対応可能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029" y="2127671"/>
            <a:ext cx="3721716" cy="205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49198"/>
            <a:ext cx="4578493" cy="27495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前段</a:t>
            </a:r>
            <a:r>
              <a:rPr lang="ja-JP" altLang="en-US" dirty="0" smtClean="0"/>
              <a:t>の性能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84943"/>
            <a:ext cx="2112444" cy="5260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2206735" cy="854382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9108" y="1349274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エミュレータ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62892" y="1161659"/>
            <a:ext cx="206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前段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PC</a:t>
            </a: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「評価対象」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後段</a:t>
            </a:r>
            <a:r>
              <a:rPr lang="en-US" altLang="ja-JP" b="1" dirty="0" smtClean="0"/>
              <a:t>PC</a:t>
            </a:r>
            <a:endParaRPr kumimoji="1" lang="ja-JP" altLang="en-US" b="1" dirty="0"/>
          </a:p>
        </p:txBody>
      </p:sp>
      <p:pic>
        <p:nvPicPr>
          <p:cNvPr id="247" name="図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4261" y="3160601"/>
            <a:ext cx="729940" cy="381560"/>
          </a:xfrm>
          <a:prstGeom prst="rect">
            <a:avLst/>
          </a:prstGeom>
        </p:spPr>
      </p:pic>
      <p:sp>
        <p:nvSpPr>
          <p:cNvPr id="81" name="正方形/長方形 80"/>
          <p:cNvSpPr/>
          <p:nvPr/>
        </p:nvSpPr>
        <p:spPr>
          <a:xfrm>
            <a:off x="59604" y="19780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12004" y="21304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64404" y="22828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516804" y="24352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5880370" y="702938"/>
            <a:ext cx="3123654" cy="1841775"/>
          </a:xfrm>
          <a:prstGeom prst="wedgeRoundRectCallout">
            <a:avLst>
              <a:gd name="adj1" fmla="val -62968"/>
              <a:gd name="adj2" fmla="val 2440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前段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評価用</a:t>
            </a:r>
            <a:r>
              <a:rPr kumimoji="1" lang="en-US" altLang="ja-JP" dirty="0" smtClean="0">
                <a:solidFill>
                  <a:schemeClr val="tx1"/>
                </a:solidFill>
              </a:rPr>
              <a:t>PC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CPU          Intel(R) Xeon(R)  X5650 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                 @ 2.67GHz 6Cores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Memory  24GB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Network  1Gbps x 10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OS             Scientific Linux 6.4</a:t>
            </a:r>
          </a:p>
          <a:p>
            <a:r>
              <a:rPr lang="pt-BR" altLang="ja-JP" sz="1400" dirty="0">
                <a:solidFill>
                  <a:srgbClr val="FF0000"/>
                </a:solidFill>
                <a:latin typeface="Calibri" panose="020F0502020204030204"/>
              </a:rPr>
              <a:t>SSD           Intel SSD520Series </a:t>
            </a:r>
            <a:r>
              <a:rPr lang="pt-BR" altLang="ja-JP" sz="1400" dirty="0" smtClean="0">
                <a:solidFill>
                  <a:srgbClr val="FF0000"/>
                </a:solidFill>
                <a:latin typeface="Calibri" panose="020F0502020204030204"/>
              </a:rPr>
              <a:t>240GB</a:t>
            </a:r>
            <a:endParaRPr lang="pt-BR" altLang="ja-JP" sz="14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5322111" y="3138482"/>
            <a:ext cx="1651001" cy="676179"/>
          </a:xfrm>
          <a:prstGeom prst="wedgeRoundRectCallout">
            <a:avLst>
              <a:gd name="adj1" fmla="val 92618"/>
              <a:gd name="adj2" fmla="val 2653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データ</a:t>
            </a:r>
            <a:r>
              <a:rPr lang="ja-JP" altLang="en-US" dirty="0" smtClean="0">
                <a:solidFill>
                  <a:schemeClr val="tx1"/>
                </a:solidFill>
              </a:rPr>
              <a:t>を受信するだけの</a:t>
            </a:r>
            <a:r>
              <a:rPr lang="en-US" altLang="ja-JP" dirty="0" smtClean="0">
                <a:solidFill>
                  <a:schemeClr val="tx1"/>
                </a:solidFill>
              </a:rPr>
              <a:t>PC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530436" y="3844842"/>
            <a:ext cx="4536290" cy="2588599"/>
          </a:xfrm>
          <a:prstGeom prst="roundRect">
            <a:avLst>
              <a:gd name="adj" fmla="val 636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1000MB/spill</a:t>
            </a:r>
            <a:r>
              <a:rPr lang="ja-JP" altLang="en-US" sz="2000" dirty="0" smtClean="0">
                <a:solidFill>
                  <a:schemeClr val="tx1"/>
                </a:solidFill>
              </a:rPr>
              <a:t>のスループット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実際は</a:t>
            </a:r>
            <a:r>
              <a:rPr lang="ja-JP" altLang="en-US" sz="2000" dirty="0">
                <a:solidFill>
                  <a:schemeClr val="tx1"/>
                </a:solidFill>
              </a:rPr>
              <a:t>、</a:t>
            </a:r>
            <a:r>
              <a:rPr lang="en-US" altLang="ja-JP" sz="2000" dirty="0" smtClean="0">
                <a:solidFill>
                  <a:srgbClr val="FF0000"/>
                </a:solidFill>
              </a:rPr>
              <a:t>HDD</a:t>
            </a:r>
            <a:r>
              <a:rPr lang="ja-JP" altLang="en-US" sz="2000" dirty="0" smtClean="0">
                <a:solidFill>
                  <a:srgbClr val="FF0000"/>
                </a:solidFill>
              </a:rPr>
              <a:t>の書き込み速度</a:t>
            </a:r>
            <a:r>
              <a:rPr lang="ja-JP" altLang="en-US" sz="2000" dirty="0" smtClean="0">
                <a:solidFill>
                  <a:schemeClr val="tx1"/>
                </a:solidFill>
              </a:rPr>
              <a:t>がボトルネック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DAQ PC</a:t>
            </a:r>
            <a:r>
              <a:rPr lang="ja-JP" altLang="en-US" sz="2000" dirty="0" smtClean="0">
                <a:solidFill>
                  <a:srgbClr val="FF0000"/>
                </a:solidFill>
              </a:rPr>
              <a:t>に求められるスループット</a:t>
            </a:r>
            <a:r>
              <a:rPr lang="en-US" altLang="ja-JP" sz="2000" dirty="0" smtClean="0">
                <a:solidFill>
                  <a:srgbClr val="FF0000"/>
                </a:solidFill>
              </a:rPr>
              <a:t>660MB/spill</a:t>
            </a:r>
            <a:r>
              <a:rPr lang="ja-JP" altLang="en-US" sz="2000" dirty="0" smtClean="0">
                <a:solidFill>
                  <a:srgbClr val="FF0000"/>
                </a:solidFill>
              </a:rPr>
              <a:t>を達成するのに、余裕を見ても数台あれば良い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40608" y="2390679"/>
            <a:ext cx="2341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1emulator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イベントのデータサイズ</a:t>
            </a:r>
            <a:r>
              <a:rPr kumimoji="1" lang="en-US" altLang="ja-JP" sz="1600" dirty="0" smtClean="0"/>
              <a:t>14kB</a:t>
            </a:r>
          </a:p>
        </p:txBody>
      </p:sp>
      <p:sp>
        <p:nvSpPr>
          <p:cNvPr id="28" name="角丸四角形吹き出し 27"/>
          <p:cNvSpPr/>
          <p:nvPr/>
        </p:nvSpPr>
        <p:spPr>
          <a:xfrm>
            <a:off x="3226886" y="3001998"/>
            <a:ext cx="1651001" cy="676179"/>
          </a:xfrm>
          <a:prstGeom prst="wedgeRoundRectCallout">
            <a:avLst>
              <a:gd name="adj1" fmla="val 26313"/>
              <a:gd name="adj2" fmla="val -9726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SSD</a:t>
            </a:r>
            <a:r>
              <a:rPr lang="ja-JP" altLang="en-US" dirty="0" smtClean="0">
                <a:solidFill>
                  <a:schemeClr val="tx1"/>
                </a:solidFill>
              </a:rPr>
              <a:t>にデータを書き込み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49198"/>
            <a:ext cx="4578493" cy="2749534"/>
          </a:xfrm>
          <a:prstGeom prst="rect">
            <a:avLst/>
          </a:prstGeom>
        </p:spPr>
      </p:pic>
      <p:cxnSp>
        <p:nvCxnSpPr>
          <p:cNvPr id="36" name="カギ線コネクタ 35"/>
          <p:cNvCxnSpPr/>
          <p:nvPr/>
        </p:nvCxnSpPr>
        <p:spPr>
          <a:xfrm rot="10800000">
            <a:off x="2327564" y="4380058"/>
            <a:ext cx="3241565" cy="1440873"/>
          </a:xfrm>
          <a:prstGeom prst="bentConnector3">
            <a:avLst>
              <a:gd name="adj1" fmla="val 100006"/>
            </a:avLst>
          </a:prstGeom>
          <a:ln w="381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177" y="3760393"/>
            <a:ext cx="3548351" cy="266126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前段</a:t>
            </a:r>
            <a:r>
              <a:rPr lang="ja-JP" altLang="en-US" dirty="0" smtClean="0"/>
              <a:t>の性能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84943"/>
            <a:ext cx="2112444" cy="5260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2206735" cy="854382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9108" y="1349274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エミュレータ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62892" y="1161659"/>
            <a:ext cx="2068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前段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PC</a:t>
            </a: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「評価対象」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後段</a:t>
            </a:r>
            <a:r>
              <a:rPr lang="en-US" altLang="ja-JP" b="1" dirty="0" smtClean="0"/>
              <a:t>PC</a:t>
            </a:r>
            <a:endParaRPr kumimoji="1" lang="ja-JP" altLang="en-US" b="1" dirty="0"/>
          </a:p>
        </p:txBody>
      </p:sp>
      <p:pic>
        <p:nvPicPr>
          <p:cNvPr id="247" name="図 2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4261" y="3160601"/>
            <a:ext cx="729940" cy="381560"/>
          </a:xfrm>
          <a:prstGeom prst="rect">
            <a:avLst/>
          </a:prstGeom>
        </p:spPr>
      </p:pic>
      <p:sp>
        <p:nvSpPr>
          <p:cNvPr id="81" name="正方形/長方形 80"/>
          <p:cNvSpPr/>
          <p:nvPr/>
        </p:nvSpPr>
        <p:spPr>
          <a:xfrm>
            <a:off x="59604" y="19780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12004" y="21304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64404" y="22828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516804" y="2435237"/>
            <a:ext cx="1154886" cy="259144"/>
          </a:xfrm>
          <a:prstGeom prst="rect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emulator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5880370" y="702938"/>
            <a:ext cx="3123654" cy="1841775"/>
          </a:xfrm>
          <a:prstGeom prst="wedgeRoundRectCallout">
            <a:avLst>
              <a:gd name="adj1" fmla="val -62968"/>
              <a:gd name="adj2" fmla="val 2440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前段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評価用</a:t>
            </a:r>
            <a:r>
              <a:rPr kumimoji="1" lang="en-US" altLang="ja-JP" dirty="0" smtClean="0">
                <a:solidFill>
                  <a:schemeClr val="tx1"/>
                </a:solidFill>
              </a:rPr>
              <a:t>PC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CPU          Intel(R) Xeon(R)  X5650 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                 @ 2.67GHz 6Cores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Memory  24GB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Network  1Gbps x 10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OS             Scientific Linux 6.4</a:t>
            </a:r>
          </a:p>
          <a:p>
            <a:r>
              <a:rPr lang="pt-BR" altLang="ja-JP" sz="1400" dirty="0">
                <a:solidFill>
                  <a:srgbClr val="FF0000"/>
                </a:solidFill>
                <a:latin typeface="Calibri" panose="020F0502020204030204"/>
              </a:rPr>
              <a:t>SSD           Intel SSD520Series </a:t>
            </a:r>
            <a:r>
              <a:rPr lang="pt-BR" altLang="ja-JP" sz="1400" dirty="0" smtClean="0">
                <a:solidFill>
                  <a:srgbClr val="FF0000"/>
                </a:solidFill>
                <a:latin typeface="Calibri" panose="020F0502020204030204"/>
              </a:rPr>
              <a:t>240GB</a:t>
            </a:r>
            <a:endParaRPr lang="pt-BR" altLang="ja-JP" sz="14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864131" y="3018995"/>
            <a:ext cx="1873783" cy="676179"/>
          </a:xfrm>
          <a:prstGeom prst="wedgeRoundRectCallout">
            <a:avLst>
              <a:gd name="adj1" fmla="val 92618"/>
              <a:gd name="adj2" fmla="val 2653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データ</a:t>
            </a:r>
            <a:r>
              <a:rPr lang="ja-JP" altLang="en-US" dirty="0" smtClean="0">
                <a:solidFill>
                  <a:schemeClr val="tx1"/>
                </a:solidFill>
              </a:rPr>
              <a:t>を受信するだけの</a:t>
            </a:r>
            <a:r>
              <a:rPr lang="en-US" altLang="ja-JP" dirty="0" smtClean="0">
                <a:solidFill>
                  <a:schemeClr val="tx1"/>
                </a:solidFill>
              </a:rPr>
              <a:t>PC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40608" y="2390679"/>
            <a:ext cx="2341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1</a:t>
            </a:r>
            <a:r>
              <a:rPr lang="ja-JP" altLang="en-US" sz="1600" dirty="0" smtClean="0"/>
              <a:t>イベントのデータサイズ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14kB (</a:t>
            </a:r>
            <a:r>
              <a:rPr kumimoji="1" lang="ja-JP" altLang="en-US" sz="1600" dirty="0" smtClean="0"/>
              <a:t>平均</a:t>
            </a:r>
            <a:r>
              <a:rPr kumimoji="1" lang="en-US" altLang="ja-JP" sz="1600" dirty="0" smtClean="0"/>
              <a:t>)</a:t>
            </a:r>
          </a:p>
        </p:txBody>
      </p:sp>
      <p:sp>
        <p:nvSpPr>
          <p:cNvPr id="28" name="角丸四角形吹き出し 27"/>
          <p:cNvSpPr/>
          <p:nvPr/>
        </p:nvSpPr>
        <p:spPr>
          <a:xfrm>
            <a:off x="457566" y="914400"/>
            <a:ext cx="8503255" cy="2855167"/>
          </a:xfrm>
          <a:prstGeom prst="wedgeRoundRectCallout">
            <a:avLst>
              <a:gd name="adj1" fmla="val 25012"/>
              <a:gd name="adj2" fmla="val 5530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9630" y="2334240"/>
            <a:ext cx="8878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1spill</a:t>
            </a:r>
            <a:r>
              <a:rPr lang="ja-JP" altLang="en-US" sz="2400" dirty="0"/>
              <a:t>は</a:t>
            </a:r>
            <a:r>
              <a:rPr lang="en-US" altLang="ja-JP" sz="2400" dirty="0"/>
              <a:t>6</a:t>
            </a:r>
            <a:r>
              <a:rPr lang="ja-JP" altLang="en-US" sz="2400" dirty="0"/>
              <a:t>秒サイクル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1</a:t>
            </a:r>
            <a:r>
              <a:rPr lang="ja-JP" altLang="en-US" sz="2400" dirty="0"/>
              <a:t>サイクルの</a:t>
            </a:r>
            <a:r>
              <a:rPr lang="ja-JP" altLang="en-US" sz="2400" dirty="0" smtClean="0"/>
              <a:t>うちデータ</a:t>
            </a:r>
            <a:r>
              <a:rPr lang="ja-JP" altLang="en-US" sz="2400" dirty="0"/>
              <a:t>が流れるのは</a:t>
            </a:r>
            <a:r>
              <a:rPr lang="en-US" altLang="ja-JP" sz="2400" dirty="0"/>
              <a:t>2</a:t>
            </a:r>
            <a:r>
              <a:rPr lang="ja-JP" altLang="en-US" sz="2400" dirty="0" smtClean="0"/>
              <a:t>秒間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ym typeface="Wingdings" panose="05000000000000000000" pitchFamily="2" charset="2"/>
              </a:rPr>
              <a:t></a:t>
            </a:r>
            <a:r>
              <a:rPr lang="en-US" altLang="ja-JP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Ring </a:t>
            </a:r>
            <a:r>
              <a:rPr lang="en-US" altLang="ja-JP" sz="3200" dirty="0">
                <a:solidFill>
                  <a:srgbClr val="FF0000"/>
                </a:solidFill>
                <a:sym typeface="Wingdings" panose="05000000000000000000" pitchFamily="2" charset="2"/>
              </a:rPr>
              <a:t>Buffer</a:t>
            </a:r>
            <a:r>
              <a:rPr lang="ja-JP" altLang="en-US" sz="2400" dirty="0">
                <a:sym typeface="Wingdings" panose="05000000000000000000" pitchFamily="2" charset="2"/>
              </a:rPr>
              <a:t>を活用し</a:t>
            </a:r>
            <a:r>
              <a:rPr lang="ja-JP" altLang="en-US" sz="2400" dirty="0" smtClean="0">
                <a:sym typeface="Wingdings" panose="05000000000000000000" pitchFamily="2" charset="2"/>
              </a:rPr>
              <a:t>、</a:t>
            </a:r>
            <a:r>
              <a:rPr lang="ja-JP" altLang="en-US" sz="2400" dirty="0">
                <a:sym typeface="Wingdings" panose="05000000000000000000" pitchFamily="2" charset="2"/>
              </a:rPr>
              <a:t>データ</a:t>
            </a:r>
            <a:r>
              <a:rPr lang="ja-JP" altLang="en-US" sz="2400" dirty="0" smtClean="0">
                <a:sym typeface="Wingdings" panose="05000000000000000000" pitchFamily="2" charset="2"/>
              </a:rPr>
              <a:t>の</a:t>
            </a:r>
            <a:r>
              <a:rPr lang="ja-JP" altLang="en-US" sz="2400" dirty="0">
                <a:sym typeface="Wingdings" panose="05000000000000000000" pitchFamily="2" charset="2"/>
              </a:rPr>
              <a:t>来</a:t>
            </a:r>
            <a:r>
              <a:rPr lang="ja-JP" altLang="en-US" sz="2400" dirty="0" smtClean="0">
                <a:sym typeface="Wingdings" panose="05000000000000000000" pitchFamily="2" charset="2"/>
              </a:rPr>
              <a:t>ない</a:t>
            </a:r>
            <a:r>
              <a:rPr lang="ja-JP" altLang="en-US" sz="2400" dirty="0" smtClean="0"/>
              <a:t>時間を有効に活用</a:t>
            </a:r>
            <a:endParaRPr lang="en-US" altLang="ja-JP" sz="2400" dirty="0" smtClean="0"/>
          </a:p>
          <a:p>
            <a:r>
              <a:rPr lang="en-US" altLang="ja-JP" sz="28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ja-JP" alt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高いスループット</a:t>
            </a:r>
            <a:r>
              <a:rPr lang="ja-JP" altLang="en-US" sz="2800" dirty="0" smtClean="0">
                <a:solidFill>
                  <a:schemeClr val="tx2"/>
                </a:solidFill>
                <a:sym typeface="Wingdings" panose="05000000000000000000" pitchFamily="2" charset="2"/>
              </a:rPr>
              <a:t>を実現</a:t>
            </a:r>
            <a:endParaRPr lang="ja-JP" altLang="en-US" sz="2800" dirty="0">
              <a:solidFill>
                <a:schemeClr val="tx2"/>
              </a:solidFill>
            </a:endParaRPr>
          </a:p>
          <a:p>
            <a:endParaRPr kumimoji="1" lang="ja-JP" altLang="en-US" sz="2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3293878" y="883283"/>
            <a:ext cx="2636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/>
              <a:t>DAQ-Middleware</a:t>
            </a:r>
          </a:p>
          <a:p>
            <a:pPr algn="ctr"/>
            <a:r>
              <a:rPr lang="ja-JP" altLang="en-US" sz="2400" dirty="0" smtClean="0"/>
              <a:t>特徴２：</a:t>
            </a:r>
            <a:r>
              <a:rPr lang="en-US" altLang="ja-JP" sz="2400" dirty="0" smtClean="0"/>
              <a:t>Ring Buffer</a:t>
            </a:r>
            <a:endParaRPr lang="en-US" altLang="ja-JP" sz="2400" dirty="0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090" y="1655481"/>
            <a:ext cx="2368065" cy="6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730" y="1693369"/>
            <a:ext cx="4044273" cy="229141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後段の性能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1630006" y="2728221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1605030" y="4323659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93022" y="5523755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72" y="3500883"/>
            <a:ext cx="1285000" cy="545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6" y="2296205"/>
            <a:ext cx="1285000" cy="545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6" y="3488465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6" y="4750262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87" y="3551177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1630006" y="378630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3285748" y="378372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224573" y="293585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4429" y="3451819"/>
            <a:ext cx="1276111" cy="264437"/>
          </a:xfrm>
          <a:prstGeom prst="rect">
            <a:avLst/>
          </a:prstGeom>
        </p:spPr>
      </p:pic>
      <p:sp>
        <p:nvSpPr>
          <p:cNvPr id="75" name="正方形/長方形 74"/>
          <p:cNvSpPr/>
          <p:nvPr/>
        </p:nvSpPr>
        <p:spPr>
          <a:xfrm>
            <a:off x="57150" y="2049985"/>
            <a:ext cx="1424850" cy="59682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テストデータ送信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5413" y="3190257"/>
            <a:ext cx="1424850" cy="59682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テストデータ送信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7150" y="4503526"/>
            <a:ext cx="1424850" cy="59682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テストデータ送信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角丸四角形吹き出し 78"/>
          <p:cNvSpPr/>
          <p:nvPr/>
        </p:nvSpPr>
        <p:spPr>
          <a:xfrm>
            <a:off x="1553806" y="1045576"/>
            <a:ext cx="3381484" cy="1069612"/>
          </a:xfrm>
          <a:prstGeom prst="wedgeRoundRectCallout">
            <a:avLst>
              <a:gd name="adj1" fmla="val -56769"/>
              <a:gd name="adj2" fmla="val 4866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前段の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Filter</a:t>
            </a:r>
            <a:r>
              <a:rPr kumimoji="1" lang="ja-JP" altLang="en-US" dirty="0" smtClean="0">
                <a:solidFill>
                  <a:schemeClr val="tx1"/>
                </a:solidFill>
              </a:rPr>
              <a:t>コンポーネントと同じフォーマットのデータを出力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80" name="角丸四角形吹き出し 79"/>
          <p:cNvSpPr/>
          <p:nvPr/>
        </p:nvSpPr>
        <p:spPr>
          <a:xfrm>
            <a:off x="1897082" y="4692568"/>
            <a:ext cx="3020823" cy="1672305"/>
          </a:xfrm>
          <a:prstGeom prst="wedgeRoundRectCallout">
            <a:avLst>
              <a:gd name="adj1" fmla="val 32116"/>
              <a:gd name="adj2" fmla="val -8058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後段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評価用</a:t>
            </a:r>
            <a:r>
              <a:rPr kumimoji="1" lang="en-US" altLang="ja-JP" dirty="0" smtClean="0">
                <a:solidFill>
                  <a:schemeClr val="tx1"/>
                </a:solidFill>
              </a:rPr>
              <a:t>PC</a:t>
            </a:r>
          </a:p>
          <a:p>
            <a:r>
              <a:rPr lang="pt-BR" altLang="ja-JP" sz="1400" dirty="0" smtClean="0">
                <a:solidFill>
                  <a:prstClr val="black"/>
                </a:solidFill>
                <a:latin typeface="Calibri" panose="020F0502020204030204"/>
              </a:rPr>
              <a:t>CPU          </a:t>
            </a:r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Intel(R) Xeon(R)  X5650 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                 @ 2.67GHz 6Cores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Memory  24GB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Network  1Gbps x 10</a:t>
            </a:r>
          </a:p>
          <a:p>
            <a:r>
              <a:rPr lang="pt-BR" altLang="ja-JP" sz="1400" dirty="0">
                <a:solidFill>
                  <a:prstClr val="black"/>
                </a:solidFill>
                <a:latin typeface="Calibri" panose="020F0502020204030204"/>
              </a:rPr>
              <a:t>OS             Scientific Linux 6.4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4935290" y="4192887"/>
            <a:ext cx="4132509" cy="2087815"/>
          </a:xfrm>
          <a:prstGeom prst="roundRect">
            <a:avLst>
              <a:gd name="adj" fmla="val 390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0000"/>
                </a:solidFill>
              </a:rPr>
              <a:t>800MB/spill</a:t>
            </a:r>
            <a:r>
              <a:rPr lang="ja-JP" altLang="en-US" sz="2000" dirty="0" smtClean="0">
                <a:solidFill>
                  <a:schemeClr val="tx1"/>
                </a:solidFill>
              </a:rPr>
              <a:t>のスループットを実現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前段の</a:t>
            </a:r>
            <a:r>
              <a:rPr lang="en-US" altLang="ja-JP" sz="2000" dirty="0" smtClean="0">
                <a:solidFill>
                  <a:srgbClr val="FF0000"/>
                </a:solidFill>
              </a:rPr>
              <a:t>PC</a:t>
            </a:r>
            <a:r>
              <a:rPr lang="ja-JP" altLang="en-US" sz="2000" dirty="0" smtClean="0">
                <a:solidFill>
                  <a:srgbClr val="FF0000"/>
                </a:solidFill>
              </a:rPr>
              <a:t>が</a:t>
            </a:r>
            <a:r>
              <a:rPr lang="en-US" altLang="ja-JP" sz="2000" dirty="0" smtClean="0">
                <a:solidFill>
                  <a:srgbClr val="FF0000"/>
                </a:solidFill>
              </a:rPr>
              <a:t>660MB/spill</a:t>
            </a:r>
            <a:r>
              <a:rPr lang="ja-JP" altLang="en-US" sz="2000" dirty="0" smtClean="0">
                <a:solidFill>
                  <a:srgbClr val="FF0000"/>
                </a:solidFill>
              </a:rPr>
              <a:t>全てのデータを後段</a:t>
            </a:r>
            <a:r>
              <a:rPr lang="en-US" altLang="ja-JP" sz="2000" dirty="0" smtClean="0">
                <a:solidFill>
                  <a:srgbClr val="FF0000"/>
                </a:solidFill>
              </a:rPr>
              <a:t>PC</a:t>
            </a:r>
            <a:r>
              <a:rPr lang="ja-JP" altLang="en-US" sz="2000" dirty="0" smtClean="0">
                <a:solidFill>
                  <a:srgbClr val="FF0000"/>
                </a:solidFill>
              </a:rPr>
              <a:t>に送っても</a:t>
            </a:r>
            <a:r>
              <a:rPr lang="ja-JP" altLang="en-US" sz="2000" dirty="0">
                <a:solidFill>
                  <a:srgbClr val="FF0000"/>
                </a:solidFill>
              </a:rPr>
              <a:t>問題</a:t>
            </a:r>
            <a:r>
              <a:rPr lang="ja-JP" altLang="en-US" sz="2000" dirty="0" smtClean="0">
                <a:solidFill>
                  <a:srgbClr val="FF0000"/>
                </a:solidFill>
              </a:rPr>
              <a:t>ない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95437" y="2679735"/>
            <a:ext cx="1657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後段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PC</a:t>
            </a: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「評価対象」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まとめと今後の予定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951" y="1156997"/>
            <a:ext cx="8831239" cy="5262464"/>
          </a:xfrm>
        </p:spPr>
        <p:txBody>
          <a:bodyPr/>
          <a:lstStyle/>
          <a:p>
            <a:r>
              <a:rPr lang="en-US" altLang="ja-JP" sz="2000" dirty="0" smtClean="0"/>
              <a:t>DAQ-Middleware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dirty="0" smtClean="0"/>
              <a:t>　　　　特徴１：</a:t>
            </a:r>
            <a:r>
              <a:rPr lang="en-US" altLang="ja-JP" sz="2000" dirty="0" smtClean="0"/>
              <a:t>Scalability  </a:t>
            </a:r>
            <a:r>
              <a:rPr lang="ja-JP" altLang="en-US" sz="2000" dirty="0" smtClean="0"/>
              <a:t>　</a:t>
            </a:r>
            <a:r>
              <a:rPr lang="ja-JP" altLang="en-US" sz="2000" dirty="0"/>
              <a:t>コンポーネントを複数の</a:t>
            </a:r>
            <a:r>
              <a:rPr lang="en-US" altLang="ja-JP" sz="2000" dirty="0"/>
              <a:t>PC</a:t>
            </a:r>
            <a:r>
              <a:rPr lang="ja-JP" altLang="en-US" sz="2000" dirty="0"/>
              <a:t>に分散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　　　　　　　　　　　　　　　　　→</a:t>
            </a:r>
            <a:r>
              <a:rPr lang="ja-JP" altLang="en-US" sz="2000" dirty="0"/>
              <a:t>スケーラブル</a:t>
            </a:r>
            <a:r>
              <a:rPr lang="ja-JP" altLang="en-US" sz="2000" dirty="0" smtClean="0"/>
              <a:t>に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　　　　特徴２：</a:t>
            </a:r>
            <a:r>
              <a:rPr lang="en-US" altLang="ja-JP" sz="2000" dirty="0"/>
              <a:t>Ring </a:t>
            </a:r>
            <a:r>
              <a:rPr lang="en-US" altLang="ja-JP" sz="2000" dirty="0" smtClean="0"/>
              <a:t>Buffer</a:t>
            </a:r>
            <a:r>
              <a:rPr lang="ja-JP" altLang="en-US" sz="2000" dirty="0" smtClean="0"/>
              <a:t>　データ</a:t>
            </a:r>
            <a:r>
              <a:rPr lang="ja-JP" altLang="en-US" sz="2000" dirty="0"/>
              <a:t>が送られてこない時間を有効に</a:t>
            </a:r>
            <a:r>
              <a:rPr lang="ja-JP" altLang="en-US" sz="2000" dirty="0" smtClean="0"/>
              <a:t>活用</a:t>
            </a:r>
            <a:endParaRPr lang="en-US" altLang="ja-JP" sz="900" dirty="0"/>
          </a:p>
          <a:p>
            <a:pPr marL="0" indent="0">
              <a:buNone/>
            </a:pPr>
            <a:r>
              <a:rPr lang="ja-JP" altLang="en-US" sz="900" dirty="0" smtClean="0"/>
              <a:t>　　</a:t>
            </a:r>
            <a:endParaRPr lang="en-US" altLang="ja-JP" sz="2000" dirty="0"/>
          </a:p>
          <a:p>
            <a:r>
              <a:rPr lang="en-US" altLang="ja-JP" sz="2000" dirty="0" smtClean="0"/>
              <a:t>J-PARC E16</a:t>
            </a:r>
            <a:r>
              <a:rPr lang="ja-JP" altLang="en-US" sz="2000" dirty="0" smtClean="0"/>
              <a:t>実験の</a:t>
            </a:r>
            <a:r>
              <a:rPr lang="en-US" altLang="ja-JP" sz="2000" dirty="0" smtClean="0"/>
              <a:t>DAQ</a:t>
            </a:r>
            <a:r>
              <a:rPr lang="ja-JP" altLang="en-US" sz="2000" dirty="0" smtClean="0"/>
              <a:t>ソフトウェア</a:t>
            </a:r>
            <a:r>
              <a:rPr lang="ja-JP" altLang="en-US" sz="2000" dirty="0"/>
              <a:t>を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段で構成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それぞれの段で、</a:t>
            </a:r>
            <a:r>
              <a:rPr lang="ja-JP" altLang="en-US" sz="2000" dirty="0" smtClean="0">
                <a:solidFill>
                  <a:srgbClr val="FF0000"/>
                </a:solidFill>
              </a:rPr>
              <a:t>スループットの評価を行い、実験に応用できることを確認した</a:t>
            </a:r>
            <a:r>
              <a:rPr lang="ja-JP" altLang="en-US" sz="2000" dirty="0"/>
              <a:t>　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en-US" altLang="ja-JP" sz="900" dirty="0" smtClean="0"/>
              <a:t>  </a:t>
            </a:r>
          </a:p>
          <a:p>
            <a:r>
              <a:rPr lang="ja-JP" altLang="en-US" sz="2000" dirty="0" smtClean="0"/>
              <a:t>今後の予定</a:t>
            </a:r>
            <a:endParaRPr lang="en-US" altLang="ja-JP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/>
              <a:t>HDD</a:t>
            </a:r>
            <a:r>
              <a:rPr lang="ja-JP" altLang="en-US" sz="1800" dirty="0"/>
              <a:t>書き込みを伴う</a:t>
            </a:r>
            <a:r>
              <a:rPr lang="ja-JP" altLang="en-US" sz="1800" dirty="0" smtClean="0"/>
              <a:t>前段の性能評価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1800" dirty="0" smtClean="0"/>
              <a:t>解析を伴う後段の性能評価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1800" dirty="0" smtClean="0"/>
              <a:t>前段と後段を通した</a:t>
            </a:r>
            <a:r>
              <a:rPr lang="ja-JP" altLang="en-US" sz="1800" dirty="0"/>
              <a:t>とき</a:t>
            </a:r>
            <a:r>
              <a:rPr lang="ja-JP" altLang="en-US" sz="1800" dirty="0" smtClean="0"/>
              <a:t>の性能評価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1800" dirty="0" smtClean="0"/>
              <a:t>実機</a:t>
            </a:r>
            <a:r>
              <a:rPr lang="ja-JP" altLang="en-US" sz="1800" dirty="0"/>
              <a:t>をつないでの結合</a:t>
            </a:r>
            <a:r>
              <a:rPr lang="ja-JP" altLang="en-US" sz="1800" dirty="0" smtClean="0"/>
              <a:t>テスト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900" dirty="0" smtClean="0"/>
          </a:p>
          <a:p>
            <a:r>
              <a:rPr lang="en-US" altLang="ja-JP" sz="2000" dirty="0" smtClean="0"/>
              <a:t>DAQ-Middleware</a:t>
            </a:r>
            <a:r>
              <a:rPr lang="ja-JP" altLang="en-US" sz="2000" dirty="0" smtClean="0"/>
              <a:t>に関する講演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1600" dirty="0"/>
              <a:t>　 </a:t>
            </a:r>
            <a:r>
              <a:rPr lang="ja-JP" altLang="en-US" sz="1600" dirty="0" smtClean="0"/>
              <a:t>  </a:t>
            </a:r>
            <a:r>
              <a:rPr lang="en-US" altLang="ja-JP" sz="1600" dirty="0" smtClean="0"/>
              <a:t>21pCF-7 </a:t>
            </a:r>
            <a:r>
              <a:rPr lang="ja-JP" altLang="en-US" sz="1600" dirty="0"/>
              <a:t>「印刷技術を用いた集積回路一体型ガス</a:t>
            </a:r>
            <a:r>
              <a:rPr lang="en-US" altLang="ja-JP" sz="1600" dirty="0"/>
              <a:t>2</a:t>
            </a:r>
            <a:r>
              <a:rPr lang="ja-JP" altLang="en-US" sz="1600" dirty="0"/>
              <a:t>次元検出器の技術開発</a:t>
            </a:r>
            <a:r>
              <a:rPr lang="en-US" altLang="ja-JP" sz="1600" dirty="0"/>
              <a:t>(III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」庄子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ja-JP" altLang="en-US" sz="200" dirty="0"/>
              <a:t> </a:t>
            </a:r>
            <a:r>
              <a:rPr lang="ja-JP" altLang="en-US" sz="200" dirty="0" smtClean="0"/>
              <a:t> </a:t>
            </a:r>
            <a:r>
              <a:rPr lang="en-US" altLang="ja-JP" sz="1600" dirty="0" smtClean="0"/>
              <a:t>22pDL-11 </a:t>
            </a:r>
            <a:r>
              <a:rPr lang="ja-JP" altLang="en-US" sz="1600" dirty="0" smtClean="0"/>
              <a:t>「</a:t>
            </a:r>
            <a:r>
              <a:rPr lang="en-US" altLang="ja-JP" sz="1600" dirty="0"/>
              <a:t>DAQ-Middleware</a:t>
            </a:r>
            <a:r>
              <a:rPr lang="ja-JP" altLang="en-US" sz="1600" dirty="0"/>
              <a:t>の開発環境と適用</a:t>
            </a:r>
            <a:r>
              <a:rPr lang="ja-JP" altLang="en-US" sz="1600" dirty="0" smtClean="0"/>
              <a:t>事例」 千代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2000" dirty="0" smtClean="0"/>
              <a:t>     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lvl="1" indent="-342900">
              <a:buFont typeface="Wingdings" panose="05000000000000000000" pitchFamily="2" charset="2"/>
              <a:buChar char="n"/>
            </a:pPr>
            <a:endParaRPr lang="ja-JP" altLang="en-US" sz="20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endParaRPr kumimoji="1" lang="en-US" altLang="ja-JP" sz="24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ja-JP" sz="6600" dirty="0" smtClean="0"/>
              <a:t>Backup</a:t>
            </a:r>
            <a:endParaRPr kumimoji="1" lang="ja-JP" altLang="en-US" sz="6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J-PARC E16</a:t>
            </a:r>
            <a:r>
              <a:rPr lang="ja-JP" altLang="en-US" dirty="0"/>
              <a:t>実験 </a:t>
            </a:r>
            <a:r>
              <a:rPr lang="en-US" altLang="ja-JP" dirty="0"/>
              <a:t>DAQ</a:t>
            </a:r>
            <a:r>
              <a:rPr lang="ja-JP" altLang="en-US" dirty="0" smtClean="0"/>
              <a:t>システム 概要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60" y="1337957"/>
            <a:ext cx="7298871" cy="495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目次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背景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DAQ-Middleware</a:t>
            </a:r>
          </a:p>
          <a:p>
            <a:r>
              <a:rPr lang="en-US" altLang="ja-JP" sz="2400" dirty="0" smtClean="0"/>
              <a:t>J-PARC E16</a:t>
            </a:r>
            <a:r>
              <a:rPr lang="ja-JP" altLang="en-US" sz="2400" dirty="0" smtClean="0"/>
              <a:t>実験 </a:t>
            </a:r>
            <a:r>
              <a:rPr lang="en-US" altLang="ja-JP" sz="2400" dirty="0" smtClean="0"/>
              <a:t>DAQ</a:t>
            </a:r>
            <a:r>
              <a:rPr lang="ja-JP" altLang="en-US" sz="2400" dirty="0" smtClean="0"/>
              <a:t>ソフトウェアの構成</a:t>
            </a:r>
            <a:endParaRPr lang="en-US" altLang="ja-JP" sz="2400" dirty="0" smtClean="0"/>
          </a:p>
          <a:p>
            <a:r>
              <a:rPr lang="en-US" altLang="ja-JP" sz="2400" dirty="0"/>
              <a:t>J-PARC E16</a:t>
            </a:r>
            <a:r>
              <a:rPr lang="ja-JP" altLang="en-US" sz="2400" dirty="0"/>
              <a:t>実験 </a:t>
            </a:r>
            <a:r>
              <a:rPr lang="en-US" altLang="ja-JP" sz="2400" dirty="0"/>
              <a:t>DAQ</a:t>
            </a:r>
            <a:r>
              <a:rPr lang="ja-JP" altLang="en-US" sz="2400" dirty="0"/>
              <a:t>ソフトウェア</a:t>
            </a:r>
            <a:r>
              <a:rPr lang="ja-JP" altLang="en-US" sz="2400" dirty="0" smtClean="0"/>
              <a:t>の性能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まと</a:t>
            </a:r>
            <a:r>
              <a:rPr kumimoji="1" lang="ja-JP" altLang="en-US" sz="2400" dirty="0"/>
              <a:t>め</a:t>
            </a:r>
            <a:endParaRPr kumimoji="1" lang="en-US" altLang="ja-JP" sz="24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100" y="1268759"/>
            <a:ext cx="8267700" cy="511337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E16</a:t>
            </a:r>
            <a:r>
              <a:rPr lang="ja-JP" altLang="en-US" sz="2400" dirty="0" smtClean="0"/>
              <a:t>実験における</a:t>
            </a:r>
            <a:r>
              <a:rPr lang="en-US" altLang="ja-JP" sz="2400" dirty="0" smtClean="0"/>
              <a:t>DAQ </a:t>
            </a:r>
            <a:r>
              <a:rPr lang="en-US" altLang="ja-JP" sz="2400" dirty="0"/>
              <a:t>PC</a:t>
            </a:r>
            <a:r>
              <a:rPr lang="ja-JP" altLang="en-US" sz="2400" dirty="0"/>
              <a:t>のソフトウェアに求められる機能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・全てのデータをハードディスクに保存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・一部のイベントのデータを解析し、結果を表示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DAQ PCs</a:t>
            </a:r>
            <a:r>
              <a:rPr lang="ja-JP" altLang="en-US" sz="2400" dirty="0" smtClean="0"/>
              <a:t>の受け取るデータ量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= </a:t>
            </a:r>
            <a:r>
              <a:rPr lang="en-US" altLang="ja-JP" sz="3600" dirty="0" smtClean="0">
                <a:solidFill>
                  <a:srgbClr val="FF0000"/>
                </a:solidFill>
              </a:rPr>
              <a:t>660MB/spill 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kumimoji="1" lang="ja-JP" alt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目標の</a:t>
            </a:r>
            <a:r>
              <a:rPr kumimoji="1" lang="en-US" altLang="ja-JP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DAQ</a:t>
            </a:r>
            <a:r>
              <a:rPr kumimoji="1" lang="ja-JP" altLang="en-US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性能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0000"/>
                </a:solidFill>
              </a:rPr>
              <a:t>日本物理学会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39826" y="3485699"/>
            <a:ext cx="887716" cy="839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660MB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receive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91416" y="3485699"/>
            <a:ext cx="887716" cy="839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660MB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receive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73618" y="5969487"/>
            <a:ext cx="793269" cy="4769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not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receive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60471" y="5969487"/>
            <a:ext cx="793269" cy="4769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not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receive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5472981" y="5024438"/>
            <a:ext cx="1463600" cy="681"/>
          </a:xfrm>
          <a:prstGeom prst="straightConnector1">
            <a:avLst/>
          </a:prstGeom>
          <a:ln w="5397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946907"/>
              </p:ext>
            </p:extLst>
          </p:nvPr>
        </p:nvGraphicFramePr>
        <p:xfrm>
          <a:off x="5335971" y="4200047"/>
          <a:ext cx="3556509" cy="183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273636" y="2979892"/>
            <a:ext cx="25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600" dirty="0" smtClean="0">
                <a:solidFill>
                  <a:srgbClr val="000000"/>
                </a:solidFill>
              </a:rPr>
              <a:t>1spill</a:t>
            </a:r>
            <a:r>
              <a:rPr lang="ja-JP" altLang="en-US" sz="1600" dirty="0">
                <a:solidFill>
                  <a:srgbClr val="000000"/>
                </a:solidFill>
              </a:rPr>
              <a:t>は</a:t>
            </a:r>
            <a:r>
              <a:rPr lang="en-US" altLang="ja-JP" sz="1600" dirty="0">
                <a:solidFill>
                  <a:srgbClr val="000000"/>
                </a:solidFill>
              </a:rPr>
              <a:t>6</a:t>
            </a:r>
            <a:r>
              <a:rPr lang="ja-JP" altLang="en-US" sz="1600" dirty="0" smtClean="0">
                <a:solidFill>
                  <a:srgbClr val="000000"/>
                </a:solidFill>
              </a:rPr>
              <a:t>秒</a:t>
            </a:r>
            <a:r>
              <a:rPr lang="ja-JP" altLang="en-US" sz="1600" dirty="0">
                <a:solidFill>
                  <a:srgbClr val="000000"/>
                </a:solidFill>
              </a:rPr>
              <a:t>サイクル</a:t>
            </a:r>
            <a:endParaRPr lang="en-US" altLang="ja-JP" sz="1600" dirty="0">
              <a:solidFill>
                <a:srgbClr val="000000"/>
              </a:solidFill>
            </a:endParaRPr>
          </a:p>
          <a:p>
            <a:pPr lvl="0"/>
            <a:r>
              <a:rPr lang="ja-JP" altLang="en-US" sz="1600" dirty="0">
                <a:solidFill>
                  <a:srgbClr val="000000"/>
                </a:solidFill>
              </a:rPr>
              <a:t>レートは</a:t>
            </a:r>
            <a:r>
              <a:rPr lang="en-US" altLang="ja-JP" sz="1600" dirty="0">
                <a:solidFill>
                  <a:srgbClr val="000000"/>
                </a:solidFill>
              </a:rPr>
              <a:t>1 - </a:t>
            </a:r>
            <a:r>
              <a:rPr lang="en-US" altLang="ja-JP" sz="1600" dirty="0" smtClean="0">
                <a:solidFill>
                  <a:srgbClr val="000000"/>
                </a:solidFill>
              </a:rPr>
              <a:t>2kHz</a:t>
            </a:r>
            <a:endParaRPr lang="en-US" altLang="ja-JP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95586" y="4677982"/>
            <a:ext cx="791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600" dirty="0" smtClean="0">
                <a:solidFill>
                  <a:srgbClr val="000000"/>
                </a:solidFill>
              </a:rPr>
              <a:t>1spill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9828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角丸四角形 174"/>
          <p:cNvSpPr/>
          <p:nvPr/>
        </p:nvSpPr>
        <p:spPr>
          <a:xfrm>
            <a:off x="2409684" y="469201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2257284" y="453961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028" name="Picture 4" descr="モニター 液晶テレビ TV 画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67" y="3294165"/>
            <a:ext cx="2062233" cy="17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DAQ-Middleware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gray">
          <a:xfrm>
            <a:off x="1" y="1186432"/>
            <a:ext cx="9144000" cy="168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800" dirty="0" smtClean="0"/>
              <a:t>DAQ-Middleware</a:t>
            </a:r>
            <a:r>
              <a:rPr lang="ja-JP" altLang="en-US" sz="2800" dirty="0" smtClean="0"/>
              <a:t>とは</a:t>
            </a:r>
            <a:endParaRPr lang="en-US" altLang="ja-JP" sz="2800" dirty="0" smtClean="0"/>
          </a:p>
          <a:p>
            <a:pPr marL="0" indent="0">
              <a:buFontTx/>
              <a:buNone/>
            </a:pPr>
            <a:r>
              <a:rPr lang="ja-JP" altLang="en-US" sz="2800" dirty="0" smtClean="0"/>
              <a:t>　ネットワーク分散型</a:t>
            </a:r>
            <a:r>
              <a:rPr lang="en-US" altLang="ja-JP" sz="2800" dirty="0" smtClean="0"/>
              <a:t>DAQ</a:t>
            </a:r>
            <a:r>
              <a:rPr lang="ja-JP" altLang="en-US" sz="2800" dirty="0" smtClean="0"/>
              <a:t>ソフトウェア開発のフレームワーク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DAQ</a:t>
            </a:r>
            <a:r>
              <a:rPr lang="ja-JP" altLang="en-US" sz="2800" dirty="0" smtClean="0">
                <a:solidFill>
                  <a:srgbClr val="FF0000"/>
                </a:solidFill>
              </a:rPr>
              <a:t>コンポーネントを組み合わせて</a:t>
            </a:r>
            <a:r>
              <a:rPr lang="ja-JP" altLang="en-US" sz="2800" dirty="0" smtClean="0"/>
              <a:t>ソフトウェアを作成　</a:t>
            </a:r>
            <a:endParaRPr lang="ja-JP" altLang="en-US" sz="2800" dirty="0"/>
          </a:p>
        </p:txBody>
      </p:sp>
      <p:pic>
        <p:nvPicPr>
          <p:cNvPr id="20" name="Picture 67" descr="Screenshot-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4271" y="3520865"/>
            <a:ext cx="815417" cy="87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6" name="角丸四角形 115"/>
          <p:cNvSpPr/>
          <p:nvPr/>
        </p:nvSpPr>
        <p:spPr>
          <a:xfrm>
            <a:off x="3261607" y="2808475"/>
            <a:ext cx="2287588" cy="1449388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2104884" y="4387212"/>
            <a:ext cx="4247586" cy="1692275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8" name="Text Box 18"/>
          <p:cNvSpPr txBox="1">
            <a:spLocks noChangeArrowheads="1"/>
          </p:cNvSpPr>
          <p:nvPr/>
        </p:nvSpPr>
        <p:spPr bwMode="auto">
          <a:xfrm>
            <a:off x="3362176" y="5417713"/>
            <a:ext cx="1302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Dispatcher</a:t>
            </a:r>
          </a:p>
        </p:txBody>
      </p:sp>
      <p:sp>
        <p:nvSpPr>
          <p:cNvPr id="121" name="Text Box 27"/>
          <p:cNvSpPr txBox="1">
            <a:spLocks noChangeArrowheads="1"/>
          </p:cNvSpPr>
          <p:nvPr/>
        </p:nvSpPr>
        <p:spPr bwMode="auto">
          <a:xfrm>
            <a:off x="2224570" y="5400303"/>
            <a:ext cx="1121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Gatherer</a:t>
            </a:r>
          </a:p>
        </p:txBody>
      </p:sp>
      <p:sp>
        <p:nvSpPr>
          <p:cNvPr id="122" name="Text Box 51"/>
          <p:cNvSpPr txBox="1">
            <a:spLocks noChangeArrowheads="1"/>
          </p:cNvSpPr>
          <p:nvPr/>
        </p:nvSpPr>
        <p:spPr bwMode="auto">
          <a:xfrm>
            <a:off x="1452629" y="5077775"/>
            <a:ext cx="3254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  <a:p>
            <a:pPr algn="ctr">
              <a:lnSpc>
                <a:spcPts val="700"/>
              </a:lnSpc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Calibri"/>
              </a:rPr>
              <a:t>・</a:t>
            </a:r>
            <a:endParaRPr lang="en-US" altLang="ja-JP" sz="1100" b="1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23" name="グループ化 123"/>
          <p:cNvGrpSpPr/>
          <p:nvPr/>
        </p:nvGrpSpPr>
        <p:grpSpPr>
          <a:xfrm>
            <a:off x="4818131" y="5421499"/>
            <a:ext cx="649504" cy="584724"/>
            <a:chOff x="4877133" y="5115888"/>
            <a:chExt cx="398088" cy="454371"/>
          </a:xfrm>
          <a:effectLst/>
        </p:grpSpPr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4877133" y="5295704"/>
              <a:ext cx="71890" cy="8839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5" name="Oval 10"/>
            <p:cNvSpPr>
              <a:spLocks noChangeArrowheads="1"/>
            </p:cNvSpPr>
            <p:nvPr/>
          </p:nvSpPr>
          <p:spPr bwMode="auto">
            <a:xfrm>
              <a:off x="5045662" y="5115888"/>
              <a:ext cx="100506" cy="7706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>
              <a:off x="4922184" y="5150641"/>
              <a:ext cx="353037" cy="41961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28" name="Oval 16"/>
          <p:cNvSpPr>
            <a:spLocks noChangeArrowheads="1"/>
          </p:cNvSpPr>
          <p:nvPr/>
        </p:nvSpPr>
        <p:spPr bwMode="auto">
          <a:xfrm>
            <a:off x="3932580" y="4901160"/>
            <a:ext cx="156098" cy="112509"/>
          </a:xfrm>
          <a:prstGeom prst="ellipse">
            <a:avLst/>
          </a:prstGeom>
          <a:solidFill>
            <a:srgbClr val="FFFF99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0" name="Rectangle 13"/>
          <p:cNvSpPr>
            <a:spLocks noChangeArrowheads="1"/>
          </p:cNvSpPr>
          <p:nvPr/>
        </p:nvSpPr>
        <p:spPr bwMode="auto">
          <a:xfrm>
            <a:off x="4236859" y="5074618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1" name="Rectangle 14"/>
          <p:cNvSpPr>
            <a:spLocks noChangeArrowheads="1"/>
          </p:cNvSpPr>
          <p:nvPr/>
        </p:nvSpPr>
        <p:spPr bwMode="auto">
          <a:xfrm>
            <a:off x="4239025" y="5278988"/>
            <a:ext cx="109486" cy="130157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2" name="Rectangle 15"/>
          <p:cNvSpPr>
            <a:spLocks noChangeArrowheads="1"/>
          </p:cNvSpPr>
          <p:nvPr/>
        </p:nvSpPr>
        <p:spPr bwMode="auto">
          <a:xfrm>
            <a:off x="3675398" y="5169449"/>
            <a:ext cx="111653" cy="127951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3" name="Rectangle 17"/>
          <p:cNvSpPr>
            <a:spLocks noChangeArrowheads="1"/>
          </p:cNvSpPr>
          <p:nvPr/>
        </p:nvSpPr>
        <p:spPr bwMode="auto">
          <a:xfrm>
            <a:off x="3743691" y="4950371"/>
            <a:ext cx="540000" cy="540000"/>
          </a:xfrm>
          <a:prstGeom prst="rect">
            <a:avLst/>
          </a:prstGeom>
          <a:solidFill>
            <a:srgbClr val="00FF99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34" name="グループ化 118"/>
          <p:cNvGrpSpPr/>
          <p:nvPr/>
        </p:nvGrpSpPr>
        <p:grpSpPr>
          <a:xfrm>
            <a:off x="2650285" y="4908524"/>
            <a:ext cx="609345" cy="589582"/>
            <a:chOff x="3318614" y="4740228"/>
            <a:chExt cx="417344" cy="415177"/>
          </a:xfrm>
          <a:effectLst/>
        </p:grpSpPr>
        <p:sp>
          <p:nvSpPr>
            <p:cNvPr id="135" name="Rectangle 23"/>
            <p:cNvSpPr>
              <a:spLocks noChangeArrowheads="1"/>
            </p:cNvSpPr>
            <p:nvPr/>
          </p:nvSpPr>
          <p:spPr bwMode="auto">
            <a:xfrm>
              <a:off x="3318614" y="4912551"/>
              <a:ext cx="71762" cy="88333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6" name="Rectangle 24"/>
            <p:cNvSpPr>
              <a:spLocks noChangeArrowheads="1"/>
            </p:cNvSpPr>
            <p:nvPr/>
          </p:nvSpPr>
          <p:spPr bwMode="auto">
            <a:xfrm>
              <a:off x="3664196" y="4919916"/>
              <a:ext cx="71762" cy="8833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7" name="Oval 25"/>
            <p:cNvSpPr>
              <a:spLocks noChangeArrowheads="1"/>
            </p:cNvSpPr>
            <p:nvPr/>
          </p:nvSpPr>
          <p:spPr bwMode="auto">
            <a:xfrm>
              <a:off x="3457016" y="4740228"/>
              <a:ext cx="100328" cy="7700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8" name="Rectangle 26"/>
            <p:cNvSpPr>
              <a:spLocks noChangeArrowheads="1"/>
            </p:cNvSpPr>
            <p:nvPr/>
          </p:nvSpPr>
          <p:spPr bwMode="auto">
            <a:xfrm>
              <a:off x="3318614" y="4775143"/>
              <a:ext cx="369849" cy="38026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139" name="AutoShape 34"/>
          <p:cNvCxnSpPr>
            <a:cxnSpLocks noChangeShapeType="1"/>
            <a:stCxn id="163" idx="4"/>
            <a:endCxn id="137" idx="0"/>
          </p:cNvCxnSpPr>
          <p:nvPr/>
        </p:nvCxnSpPr>
        <p:spPr bwMode="auto">
          <a:xfrm flipH="1">
            <a:off x="2925598" y="4082963"/>
            <a:ext cx="1029902" cy="825561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0" name="AutoShape 35"/>
          <p:cNvCxnSpPr>
            <a:cxnSpLocks noChangeShapeType="1"/>
            <a:stCxn id="163" idx="4"/>
            <a:endCxn id="128" idx="0"/>
          </p:cNvCxnSpPr>
          <p:nvPr/>
        </p:nvCxnSpPr>
        <p:spPr bwMode="auto">
          <a:xfrm>
            <a:off x="3955500" y="4082963"/>
            <a:ext cx="55129" cy="818197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1" name="AutoShape 37"/>
          <p:cNvCxnSpPr>
            <a:cxnSpLocks noChangeShapeType="1"/>
            <a:stCxn id="163" idx="4"/>
            <a:endCxn id="157" idx="0"/>
          </p:cNvCxnSpPr>
          <p:nvPr/>
        </p:nvCxnSpPr>
        <p:spPr bwMode="auto">
          <a:xfrm>
            <a:off x="3955500" y="4082963"/>
            <a:ext cx="1208903" cy="421807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cxnSp>
        <p:nvCxnSpPr>
          <p:cNvPr id="142" name="AutoShape 38"/>
          <p:cNvCxnSpPr>
            <a:cxnSpLocks noChangeShapeType="1"/>
            <a:stCxn id="136" idx="3"/>
            <a:endCxn id="132" idx="1"/>
          </p:cNvCxnSpPr>
          <p:nvPr/>
        </p:nvCxnSpPr>
        <p:spPr bwMode="auto">
          <a:xfrm>
            <a:off x="3259630" y="5226414"/>
            <a:ext cx="415768" cy="7011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143" name="AutoShape 39"/>
          <p:cNvCxnSpPr>
            <a:cxnSpLocks noChangeShapeType="1"/>
            <a:stCxn id="130" idx="3"/>
            <a:endCxn id="156" idx="1"/>
          </p:cNvCxnSpPr>
          <p:nvPr/>
        </p:nvCxnSpPr>
        <p:spPr bwMode="auto">
          <a:xfrm flipV="1">
            <a:off x="4348512" y="4811388"/>
            <a:ext cx="474350" cy="327206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144" name="AutoShape 40"/>
          <p:cNvCxnSpPr>
            <a:cxnSpLocks noChangeShapeType="1"/>
            <a:stCxn id="131" idx="3"/>
            <a:endCxn id="124" idx="1"/>
          </p:cNvCxnSpPr>
          <p:nvPr/>
        </p:nvCxnSpPr>
        <p:spPr bwMode="auto">
          <a:xfrm>
            <a:off x="4348511" y="5344067"/>
            <a:ext cx="469620" cy="365714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145" name="AutoShape 41"/>
          <p:cNvSpPr>
            <a:spLocks noChangeArrowheads="1"/>
          </p:cNvSpPr>
          <p:nvPr/>
        </p:nvSpPr>
        <p:spPr bwMode="auto">
          <a:xfrm>
            <a:off x="5651716" y="4976175"/>
            <a:ext cx="212725" cy="201612"/>
          </a:xfrm>
          <a:prstGeom prst="can">
            <a:avLst>
              <a:gd name="adj" fmla="val 25000"/>
            </a:avLst>
          </a:prstGeom>
          <a:solidFill>
            <a:srgbClr val="808080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6" name="AutoShape 42"/>
          <p:cNvCxnSpPr>
            <a:cxnSpLocks noChangeShapeType="1"/>
            <a:stCxn id="158" idx="3"/>
          </p:cNvCxnSpPr>
          <p:nvPr/>
        </p:nvCxnSpPr>
        <p:spPr bwMode="auto">
          <a:xfrm>
            <a:off x="5431615" y="4821441"/>
            <a:ext cx="313764" cy="15473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</p:cxnSp>
      <p:sp>
        <p:nvSpPr>
          <p:cNvPr id="147" name="Rectangle 59"/>
          <p:cNvSpPr>
            <a:spLocks noChangeArrowheads="1"/>
          </p:cNvSpPr>
          <p:nvPr/>
        </p:nvSpPr>
        <p:spPr bwMode="auto">
          <a:xfrm>
            <a:off x="4356982" y="3027550"/>
            <a:ext cx="857250" cy="673100"/>
          </a:xfrm>
          <a:prstGeom prst="rect">
            <a:avLst/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HTTP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Server</a:t>
            </a:r>
          </a:p>
        </p:txBody>
      </p:sp>
      <p:sp>
        <p:nvSpPr>
          <p:cNvPr id="148" name="Rectangle 50"/>
          <p:cNvSpPr>
            <a:spLocks noChangeArrowheads="1"/>
          </p:cNvSpPr>
          <p:nvPr/>
        </p:nvSpPr>
        <p:spPr bwMode="auto">
          <a:xfrm>
            <a:off x="1379570" y="4534850"/>
            <a:ext cx="441325" cy="409575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9" name="AutoShape 53"/>
          <p:cNvCxnSpPr>
            <a:cxnSpLocks noChangeShapeType="1"/>
            <a:stCxn id="148" idx="3"/>
            <a:endCxn id="138" idx="1"/>
          </p:cNvCxnSpPr>
          <p:nvPr/>
        </p:nvCxnSpPr>
        <p:spPr bwMode="auto">
          <a:xfrm>
            <a:off x="1820895" y="4739638"/>
            <a:ext cx="829387" cy="488468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50" name="Text Box 51"/>
          <p:cNvSpPr txBox="1">
            <a:spLocks noChangeArrowheads="1"/>
          </p:cNvSpPr>
          <p:nvPr/>
        </p:nvSpPr>
        <p:spPr bwMode="auto">
          <a:xfrm>
            <a:off x="1010896" y="5853642"/>
            <a:ext cx="12252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Read-out</a:t>
            </a:r>
          </a:p>
          <a:p>
            <a:pPr algn="ctr"/>
            <a:r>
              <a:rPr lang="en-US" altLang="ja-JP" dirty="0">
                <a:solidFill>
                  <a:prstClr val="black"/>
                </a:solidFill>
                <a:latin typeface="Calibri"/>
              </a:rPr>
              <a:t>modules</a:t>
            </a:r>
          </a:p>
        </p:txBody>
      </p:sp>
      <p:sp>
        <p:nvSpPr>
          <p:cNvPr id="151" name="Rectangle 50"/>
          <p:cNvSpPr>
            <a:spLocks noChangeArrowheads="1"/>
          </p:cNvSpPr>
          <p:nvPr/>
        </p:nvSpPr>
        <p:spPr bwMode="auto">
          <a:xfrm>
            <a:off x="1374814" y="5484175"/>
            <a:ext cx="439737" cy="411162"/>
          </a:xfrm>
          <a:prstGeom prst="rect">
            <a:avLst/>
          </a:prstGeom>
          <a:solidFill>
            <a:srgbClr val="33CC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52" name="AutoShape 53"/>
          <p:cNvCxnSpPr>
            <a:cxnSpLocks noChangeShapeType="1"/>
            <a:stCxn id="151" idx="3"/>
            <a:endCxn id="138" idx="1"/>
          </p:cNvCxnSpPr>
          <p:nvPr/>
        </p:nvCxnSpPr>
        <p:spPr bwMode="auto">
          <a:xfrm flipV="1">
            <a:off x="1814551" y="5228106"/>
            <a:ext cx="835731" cy="4616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53" name="テキスト ボックス 95"/>
          <p:cNvSpPr txBox="1">
            <a:spLocks noChangeArrowheads="1"/>
          </p:cNvSpPr>
          <p:nvPr/>
        </p:nvSpPr>
        <p:spPr bwMode="auto">
          <a:xfrm>
            <a:off x="3407657" y="2881500"/>
            <a:ext cx="426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  <a:latin typeface="Calibri"/>
              </a:rPr>
              <a:t>PC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テキスト ボックス 96"/>
          <p:cNvSpPr txBox="1">
            <a:spLocks noChangeArrowheads="1"/>
          </p:cNvSpPr>
          <p:nvPr/>
        </p:nvSpPr>
        <p:spPr bwMode="auto">
          <a:xfrm>
            <a:off x="2274082" y="4494196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PC 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55" name="グループ化 122"/>
          <p:cNvGrpSpPr/>
          <p:nvPr/>
        </p:nvGrpSpPr>
        <p:grpSpPr>
          <a:xfrm>
            <a:off x="4822862" y="4504770"/>
            <a:ext cx="608739" cy="586671"/>
            <a:chOff x="4877546" y="4326337"/>
            <a:chExt cx="373105" cy="425951"/>
          </a:xfrm>
          <a:effectLst/>
        </p:grpSpPr>
        <p:sp>
          <p:nvSpPr>
            <p:cNvPr id="156" name="Rectangle 5"/>
            <p:cNvSpPr>
              <a:spLocks noChangeArrowheads="1"/>
            </p:cNvSpPr>
            <p:nvPr/>
          </p:nvSpPr>
          <p:spPr bwMode="auto">
            <a:xfrm>
              <a:off x="4877546" y="4504704"/>
              <a:ext cx="71890" cy="8850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7" name="Oval 6"/>
            <p:cNvSpPr>
              <a:spLocks noChangeArrowheads="1"/>
            </p:cNvSpPr>
            <p:nvPr/>
          </p:nvSpPr>
          <p:spPr bwMode="auto">
            <a:xfrm>
              <a:off x="5036620" y="4326337"/>
              <a:ext cx="100507" cy="7715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8" name="Rectangle 7"/>
            <p:cNvSpPr>
              <a:spLocks noChangeArrowheads="1"/>
            </p:cNvSpPr>
            <p:nvPr/>
          </p:nvSpPr>
          <p:spPr bwMode="auto">
            <a:xfrm>
              <a:off x="4919678" y="4360222"/>
              <a:ext cx="330973" cy="392066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59" name="メモ 158"/>
          <p:cNvSpPr/>
          <p:nvPr/>
        </p:nvSpPr>
        <p:spPr>
          <a:xfrm>
            <a:off x="2129720" y="3121213"/>
            <a:ext cx="879475" cy="476250"/>
          </a:xfrm>
          <a:prstGeom prst="foldedCorner">
            <a:avLst/>
          </a:prstGeom>
          <a:solidFill>
            <a:srgbClr val="92D050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XML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60" name="直線矢印コネクタ 106"/>
          <p:cNvCxnSpPr>
            <a:stCxn id="159" idx="3"/>
            <a:endCxn id="164" idx="1"/>
          </p:cNvCxnSpPr>
          <p:nvPr/>
        </p:nvCxnSpPr>
        <p:spPr>
          <a:xfrm>
            <a:off x="3009195" y="3359338"/>
            <a:ext cx="471487" cy="288925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61" name="テキスト ボックス 95"/>
          <p:cNvSpPr txBox="1">
            <a:spLocks noChangeArrowheads="1"/>
          </p:cNvSpPr>
          <p:nvPr/>
        </p:nvSpPr>
        <p:spPr bwMode="auto">
          <a:xfrm>
            <a:off x="1618545" y="3575238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Calibri"/>
              </a:rPr>
              <a:t>System Configuration</a:t>
            </a:r>
            <a:endParaRPr lang="ja-JP" altLang="en-US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62" name="グループ化 109"/>
          <p:cNvGrpSpPr/>
          <p:nvPr/>
        </p:nvGrpSpPr>
        <p:grpSpPr>
          <a:xfrm>
            <a:off x="3480675" y="3283124"/>
            <a:ext cx="942561" cy="799839"/>
            <a:chOff x="4056063" y="2682875"/>
            <a:chExt cx="633412" cy="432419"/>
          </a:xfrm>
          <a:effectLst/>
        </p:grpSpPr>
        <p:sp>
          <p:nvSpPr>
            <p:cNvPr id="163" name="Oval 47"/>
            <p:cNvSpPr>
              <a:spLocks noChangeArrowheads="1"/>
            </p:cNvSpPr>
            <p:nvPr/>
          </p:nvSpPr>
          <p:spPr bwMode="auto">
            <a:xfrm>
              <a:off x="4316413" y="3018457"/>
              <a:ext cx="117475" cy="9683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4" name="Rectangle 49"/>
            <p:cNvSpPr>
              <a:spLocks noChangeArrowheads="1"/>
            </p:cNvSpPr>
            <p:nvPr/>
          </p:nvSpPr>
          <p:spPr bwMode="auto">
            <a:xfrm>
              <a:off x="4056063" y="2682875"/>
              <a:ext cx="633412" cy="395288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Daq</a:t>
              </a:r>
              <a:endPara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Operator</a:t>
              </a:r>
              <a:endPara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cxnSp>
        <p:nvCxnSpPr>
          <p:cNvPr id="165" name="AutoShape 36"/>
          <p:cNvCxnSpPr>
            <a:cxnSpLocks noChangeShapeType="1"/>
            <a:stCxn id="163" idx="4"/>
            <a:endCxn id="125" idx="0"/>
          </p:cNvCxnSpPr>
          <p:nvPr/>
        </p:nvCxnSpPr>
        <p:spPr bwMode="auto">
          <a:xfrm>
            <a:off x="3955500" y="4082963"/>
            <a:ext cx="1219569" cy="1338536"/>
          </a:xfrm>
          <a:prstGeom prst="straightConnector1">
            <a:avLst/>
          </a:prstGeom>
          <a:noFill/>
          <a:ln w="28575">
            <a:solidFill>
              <a:srgbClr val="00B0F0"/>
            </a:solidFill>
            <a:prstDash val="sysDash"/>
            <a:round/>
            <a:headEnd/>
            <a:tailEnd/>
          </a:ln>
          <a:effectLst/>
        </p:spPr>
      </p:cxnSp>
      <p:sp>
        <p:nvSpPr>
          <p:cNvPr id="119" name="Text Box 19"/>
          <p:cNvSpPr txBox="1">
            <a:spLocks noChangeArrowheads="1"/>
          </p:cNvSpPr>
          <p:nvPr/>
        </p:nvSpPr>
        <p:spPr bwMode="auto">
          <a:xfrm>
            <a:off x="5364688" y="4451024"/>
            <a:ext cx="885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Logger</a:t>
            </a:r>
          </a:p>
        </p:txBody>
      </p:sp>
      <p:sp>
        <p:nvSpPr>
          <p:cNvPr id="120" name="Text Box 20"/>
          <p:cNvSpPr txBox="1">
            <a:spLocks noChangeArrowheads="1"/>
          </p:cNvSpPr>
          <p:nvPr/>
        </p:nvSpPr>
        <p:spPr bwMode="auto">
          <a:xfrm>
            <a:off x="5389452" y="5673755"/>
            <a:ext cx="104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</a:rPr>
              <a:t>Monitor</a:t>
            </a:r>
          </a:p>
        </p:txBody>
      </p:sp>
      <p:cxnSp>
        <p:nvCxnSpPr>
          <p:cNvPr id="176" name="直線矢印コネクタ 175"/>
          <p:cNvCxnSpPr>
            <a:stCxn id="126" idx="3"/>
          </p:cNvCxnSpPr>
          <p:nvPr/>
        </p:nvCxnSpPr>
        <p:spPr>
          <a:xfrm flipV="1">
            <a:off x="5467616" y="4698737"/>
            <a:ext cx="1418254" cy="1037486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ysDash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427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DAQ</a:t>
            </a:r>
            <a:r>
              <a:rPr lang="ja-JP" altLang="en-US" dirty="0" smtClean="0"/>
              <a:t>コンポーネントの</a:t>
            </a:r>
            <a:r>
              <a:rPr lang="ja-JP" altLang="en-US" dirty="0"/>
              <a:t>特徴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395" name="グループ化 394"/>
          <p:cNvGrpSpPr/>
          <p:nvPr/>
        </p:nvGrpSpPr>
        <p:grpSpPr>
          <a:xfrm>
            <a:off x="4946227" y="4193184"/>
            <a:ext cx="4067505" cy="1147331"/>
            <a:chOff x="6931450" y="4309953"/>
            <a:chExt cx="4067505" cy="1147331"/>
          </a:xfrm>
        </p:grpSpPr>
        <p:cxnSp>
          <p:nvCxnSpPr>
            <p:cNvPr id="396" name="AutoShape 30"/>
            <p:cNvCxnSpPr>
              <a:cxnSpLocks noChangeShapeType="1"/>
              <a:stCxn id="406" idx="3"/>
              <a:endCxn id="413" idx="1"/>
            </p:cNvCxnSpPr>
            <p:nvPr/>
          </p:nvCxnSpPr>
          <p:spPr bwMode="auto">
            <a:xfrm flipV="1">
              <a:off x="7903993" y="4951434"/>
              <a:ext cx="766649" cy="1935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grpSp>
          <p:nvGrpSpPr>
            <p:cNvPr id="397" name="Group 18"/>
            <p:cNvGrpSpPr>
              <a:grpSpLocks/>
            </p:cNvGrpSpPr>
            <p:nvPr/>
          </p:nvGrpSpPr>
          <p:grpSpPr bwMode="auto">
            <a:xfrm>
              <a:off x="8670642" y="4484785"/>
              <a:ext cx="2328313" cy="972499"/>
              <a:chOff x="4385" y="2057"/>
              <a:chExt cx="982" cy="521"/>
            </a:xfrm>
            <a:effectLst/>
          </p:grpSpPr>
          <p:sp>
            <p:nvSpPr>
              <p:cNvPr id="413" name="Rectangle 19"/>
              <p:cNvSpPr>
                <a:spLocks noChangeArrowheads="1"/>
              </p:cNvSpPr>
              <p:nvPr/>
            </p:nvSpPr>
            <p:spPr bwMode="auto">
              <a:xfrm>
                <a:off x="4385" y="2249"/>
                <a:ext cx="102" cy="116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14" name="Rectangle 21"/>
              <p:cNvSpPr>
                <a:spLocks noChangeArrowheads="1"/>
              </p:cNvSpPr>
              <p:nvPr/>
            </p:nvSpPr>
            <p:spPr bwMode="auto">
              <a:xfrm>
                <a:off x="4437" y="2057"/>
                <a:ext cx="930" cy="521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E7E6E6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398" name="円/楕円 397"/>
            <p:cNvSpPr/>
            <p:nvPr/>
          </p:nvSpPr>
          <p:spPr>
            <a:xfrm>
              <a:off x="8821315" y="4638599"/>
              <a:ext cx="701094" cy="66197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99" name="直線コネクタ 398"/>
            <p:cNvCxnSpPr/>
            <p:nvPr/>
          </p:nvCxnSpPr>
          <p:spPr>
            <a:xfrm>
              <a:off x="8821315" y="4969584"/>
              <a:ext cx="701094" cy="75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00" name="直線コネクタ 399"/>
            <p:cNvCxnSpPr/>
            <p:nvPr/>
          </p:nvCxnSpPr>
          <p:spPr>
            <a:xfrm rot="1800000">
              <a:off x="8821315" y="4969584"/>
              <a:ext cx="701094" cy="75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01" name="直線コネクタ 400"/>
            <p:cNvCxnSpPr/>
            <p:nvPr/>
          </p:nvCxnSpPr>
          <p:spPr>
            <a:xfrm rot="3600000">
              <a:off x="8840877" y="4969562"/>
              <a:ext cx="661970" cy="802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02" name="直線コネクタ 401"/>
            <p:cNvCxnSpPr/>
            <p:nvPr/>
          </p:nvCxnSpPr>
          <p:spPr>
            <a:xfrm rot="9000000">
              <a:off x="8821315" y="4969584"/>
              <a:ext cx="701094" cy="75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03" name="AutoShape 2357"/>
            <p:cNvSpPr>
              <a:spLocks noChangeArrowheads="1"/>
            </p:cNvSpPr>
            <p:nvPr/>
          </p:nvSpPr>
          <p:spPr bwMode="auto">
            <a:xfrm>
              <a:off x="10098380" y="4589830"/>
              <a:ext cx="792000" cy="792000"/>
            </a:xfrm>
            <a:prstGeom prst="flowChartPreparation">
              <a:avLst/>
            </a:prstGeom>
            <a:solidFill>
              <a:srgbClr val="0563C1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logic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4" name="下カーブ矢印 403"/>
            <p:cNvSpPr/>
            <p:nvPr/>
          </p:nvSpPr>
          <p:spPr>
            <a:xfrm>
              <a:off x="9416257" y="4374307"/>
              <a:ext cx="794072" cy="231919"/>
            </a:xfrm>
            <a:prstGeom prst="curved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05" name="Rectangle 19"/>
            <p:cNvSpPr>
              <a:spLocks noChangeArrowheads="1"/>
            </p:cNvSpPr>
            <p:nvPr/>
          </p:nvSpPr>
          <p:spPr bwMode="auto">
            <a:xfrm>
              <a:off x="7765256" y="4847769"/>
              <a:ext cx="241841" cy="21652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6" name="Rectangle 26"/>
            <p:cNvSpPr>
              <a:spLocks noChangeArrowheads="1"/>
            </p:cNvSpPr>
            <p:nvPr/>
          </p:nvSpPr>
          <p:spPr bwMode="auto">
            <a:xfrm>
              <a:off x="6931450" y="4484784"/>
              <a:ext cx="972543" cy="972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7" name="パイ 406"/>
            <p:cNvSpPr/>
            <p:nvPr/>
          </p:nvSpPr>
          <p:spPr>
            <a:xfrm>
              <a:off x="8835234" y="4636226"/>
              <a:ext cx="658742" cy="664343"/>
            </a:xfrm>
            <a:prstGeom prst="pie">
              <a:avLst>
                <a:gd name="adj1" fmla="val 3526552"/>
                <a:gd name="adj2" fmla="val 8895697"/>
              </a:avLst>
            </a:prstGeom>
            <a:solidFill>
              <a:srgbClr val="FFFF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408" name="直線コネクタ 407"/>
            <p:cNvCxnSpPr/>
            <p:nvPr/>
          </p:nvCxnSpPr>
          <p:spPr>
            <a:xfrm rot="5400000">
              <a:off x="8840877" y="4969562"/>
              <a:ext cx="661970" cy="802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09" name="直線コネクタ 408"/>
            <p:cNvCxnSpPr/>
            <p:nvPr/>
          </p:nvCxnSpPr>
          <p:spPr>
            <a:xfrm rot="7200000">
              <a:off x="8840877" y="4969562"/>
              <a:ext cx="661970" cy="802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410" name="円/楕円 409"/>
            <p:cNvSpPr/>
            <p:nvPr/>
          </p:nvSpPr>
          <p:spPr>
            <a:xfrm>
              <a:off x="8932014" y="4743120"/>
              <a:ext cx="479696" cy="452927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11" name="正方形/長方形 410"/>
            <p:cNvSpPr/>
            <p:nvPr/>
          </p:nvSpPr>
          <p:spPr>
            <a:xfrm>
              <a:off x="8251295" y="4866412"/>
              <a:ext cx="254859" cy="2039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12" name="正方形/長方形 411"/>
            <p:cNvSpPr/>
            <p:nvPr/>
          </p:nvSpPr>
          <p:spPr>
            <a:xfrm>
              <a:off x="9652188" y="4309953"/>
              <a:ext cx="254859" cy="2039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190504" y="1590081"/>
            <a:ext cx="4645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特徴</a:t>
            </a:r>
            <a:r>
              <a:rPr lang="ja-JP" altLang="en-US" sz="2400" dirty="0"/>
              <a:t>１</a:t>
            </a:r>
            <a:r>
              <a:rPr kumimoji="1" lang="ja-JP" altLang="en-US" sz="2400" dirty="0" smtClean="0"/>
              <a:t>：</a:t>
            </a:r>
            <a:r>
              <a:rPr lang="en-US" altLang="ja-JP" sz="2400" dirty="0" smtClean="0"/>
              <a:t>Scalability</a:t>
            </a:r>
            <a:endParaRPr lang="en-US" altLang="ja-JP" sz="2400" dirty="0"/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コンポーネントを複数の</a:t>
            </a:r>
            <a:r>
              <a:rPr lang="en-US" altLang="ja-JP" sz="2400" dirty="0" smtClean="0">
                <a:solidFill>
                  <a:srgbClr val="FF0000"/>
                </a:solidFill>
              </a:rPr>
              <a:t>PC</a:t>
            </a:r>
            <a:r>
              <a:rPr lang="ja-JP" altLang="en-US" sz="2400" dirty="0" smtClean="0">
                <a:solidFill>
                  <a:srgbClr val="FF0000"/>
                </a:solidFill>
              </a:rPr>
              <a:t>に分散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→スケーラブルに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90504" y="4175126"/>
            <a:ext cx="436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特徴</a:t>
            </a:r>
            <a:r>
              <a:rPr lang="ja-JP" altLang="en-US" sz="2400" dirty="0"/>
              <a:t>２</a:t>
            </a:r>
            <a:r>
              <a:rPr kumimoji="1" lang="ja-JP" altLang="en-US" sz="2400" dirty="0" smtClean="0"/>
              <a:t>：</a:t>
            </a:r>
            <a:r>
              <a:rPr lang="en-US" altLang="ja-JP" sz="2400" dirty="0" smtClean="0"/>
              <a:t>Ring Buffer</a:t>
            </a:r>
          </a:p>
          <a:p>
            <a:r>
              <a:rPr lang="ja-JP" alt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処理プログラムが一時的に遅れて</a:t>
            </a:r>
            <a:r>
              <a:rPr lang="ja-JP" alt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も、不具合なく処理を続く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963610" y="1310069"/>
            <a:ext cx="2101342" cy="2432472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604448" y="1312010"/>
            <a:ext cx="2080971" cy="13004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4673837" y="1579654"/>
            <a:ext cx="1971988" cy="98362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6162802" y="1765055"/>
            <a:ext cx="78270" cy="721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6315742" y="1622124"/>
            <a:ext cx="109426" cy="6288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6205409" y="1649141"/>
            <a:ext cx="338157" cy="303964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37" name="Oval 16"/>
          <p:cNvSpPr>
            <a:spLocks noChangeArrowheads="1"/>
          </p:cNvSpPr>
          <p:nvPr/>
        </p:nvSpPr>
        <p:spPr bwMode="auto">
          <a:xfrm>
            <a:off x="5642227" y="1887370"/>
            <a:ext cx="104165" cy="7134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5815161" y="1969250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5815303" y="2133074"/>
            <a:ext cx="73061" cy="825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5485391" y="2047629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5525479" y="1916812"/>
            <a:ext cx="322623" cy="344139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5048866" y="2051527"/>
            <a:ext cx="69011" cy="80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3" name="Oval 25"/>
          <p:cNvSpPr>
            <a:spLocks noChangeArrowheads="1"/>
          </p:cNvSpPr>
          <p:nvPr/>
        </p:nvSpPr>
        <p:spPr bwMode="auto">
          <a:xfrm>
            <a:off x="4855001" y="1896684"/>
            <a:ext cx="96482" cy="7037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4746227" y="1913785"/>
            <a:ext cx="333666" cy="338766"/>
          </a:xfrm>
          <a:prstGeom prst="rect">
            <a:avLst/>
          </a:prstGeom>
          <a:solidFill>
            <a:srgbClr val="4F81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cxnSp>
        <p:nvCxnSpPr>
          <p:cNvPr id="45" name="AutoShape 38"/>
          <p:cNvCxnSpPr>
            <a:cxnSpLocks noChangeShapeType="1"/>
            <a:stCxn id="42" idx="3"/>
            <a:endCxn id="40" idx="1"/>
          </p:cNvCxnSpPr>
          <p:nvPr/>
        </p:nvCxnSpPr>
        <p:spPr bwMode="auto">
          <a:xfrm flipV="1">
            <a:off x="5117877" y="2088198"/>
            <a:ext cx="367514" cy="3692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46" name="AutoShape 39"/>
          <p:cNvCxnSpPr>
            <a:cxnSpLocks noChangeShapeType="1"/>
            <a:stCxn id="38" idx="3"/>
          </p:cNvCxnSpPr>
          <p:nvPr/>
        </p:nvCxnSpPr>
        <p:spPr bwMode="auto">
          <a:xfrm flipV="1">
            <a:off x="5889668" y="1825180"/>
            <a:ext cx="289682" cy="184639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47" name="AutoShape 40"/>
          <p:cNvCxnSpPr>
            <a:cxnSpLocks noChangeShapeType="1"/>
            <a:stCxn id="39" idx="3"/>
            <a:endCxn id="48" idx="1"/>
          </p:cNvCxnSpPr>
          <p:nvPr/>
        </p:nvCxnSpPr>
        <p:spPr bwMode="auto">
          <a:xfrm>
            <a:off x="5888364" y="2174343"/>
            <a:ext cx="278280" cy="174391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6166644" y="2310084"/>
            <a:ext cx="78270" cy="773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6314087" y="2156991"/>
            <a:ext cx="109427" cy="6739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207456" y="2185923"/>
            <a:ext cx="338158" cy="32505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83648" y="1265396"/>
            <a:ext cx="962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before</a:t>
            </a:r>
            <a:endParaRPr kumimoji="1" lang="ja-JP" altLang="en-US" sz="2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80892" y="1272855"/>
            <a:ext cx="1449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after</a:t>
            </a:r>
            <a:endParaRPr kumimoji="1" lang="ja-JP" altLang="en-US" sz="2000" dirty="0"/>
          </a:p>
        </p:txBody>
      </p:sp>
      <p:sp>
        <p:nvSpPr>
          <p:cNvPr id="53" name="角丸四角形 52"/>
          <p:cNvSpPr/>
          <p:nvPr/>
        </p:nvSpPr>
        <p:spPr>
          <a:xfrm>
            <a:off x="7023835" y="1584831"/>
            <a:ext cx="1971988" cy="98362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8512800" y="1770232"/>
            <a:ext cx="78270" cy="721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8665740" y="1627301"/>
            <a:ext cx="109426" cy="6288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8555407" y="1654318"/>
            <a:ext cx="338157" cy="303964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7" name="Oval 16"/>
          <p:cNvSpPr>
            <a:spLocks noChangeArrowheads="1"/>
          </p:cNvSpPr>
          <p:nvPr/>
        </p:nvSpPr>
        <p:spPr bwMode="auto">
          <a:xfrm>
            <a:off x="7992225" y="1892547"/>
            <a:ext cx="104165" cy="7134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8165159" y="1974427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65301" y="2138251"/>
            <a:ext cx="73061" cy="825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7835389" y="2052806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7875477" y="1921989"/>
            <a:ext cx="322623" cy="344139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7398864" y="2056704"/>
            <a:ext cx="69011" cy="80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3" name="Oval 25"/>
          <p:cNvSpPr>
            <a:spLocks noChangeArrowheads="1"/>
          </p:cNvSpPr>
          <p:nvPr/>
        </p:nvSpPr>
        <p:spPr bwMode="auto">
          <a:xfrm>
            <a:off x="7204999" y="1888982"/>
            <a:ext cx="96482" cy="7037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7096225" y="1918962"/>
            <a:ext cx="333666" cy="338766"/>
          </a:xfrm>
          <a:prstGeom prst="rect">
            <a:avLst/>
          </a:prstGeom>
          <a:solidFill>
            <a:srgbClr val="4F81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cxnSp>
        <p:nvCxnSpPr>
          <p:cNvPr id="65" name="AutoShape 38"/>
          <p:cNvCxnSpPr>
            <a:cxnSpLocks noChangeShapeType="1"/>
            <a:stCxn id="62" idx="3"/>
            <a:endCxn id="60" idx="1"/>
          </p:cNvCxnSpPr>
          <p:nvPr/>
        </p:nvCxnSpPr>
        <p:spPr bwMode="auto">
          <a:xfrm flipV="1">
            <a:off x="7467875" y="2093375"/>
            <a:ext cx="367514" cy="3692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6" name="AutoShape 39"/>
          <p:cNvCxnSpPr>
            <a:cxnSpLocks noChangeShapeType="1"/>
            <a:stCxn id="58" idx="3"/>
          </p:cNvCxnSpPr>
          <p:nvPr/>
        </p:nvCxnSpPr>
        <p:spPr bwMode="auto">
          <a:xfrm flipV="1">
            <a:off x="8239666" y="1830357"/>
            <a:ext cx="289682" cy="184639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67" name="AutoShape 40"/>
          <p:cNvCxnSpPr>
            <a:cxnSpLocks noChangeShapeType="1"/>
            <a:stCxn id="59" idx="3"/>
            <a:endCxn id="68" idx="1"/>
          </p:cNvCxnSpPr>
          <p:nvPr/>
        </p:nvCxnSpPr>
        <p:spPr bwMode="auto">
          <a:xfrm>
            <a:off x="8238362" y="2179520"/>
            <a:ext cx="278280" cy="174391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8516642" y="2315261"/>
            <a:ext cx="78270" cy="773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69" name="Oval 6"/>
          <p:cNvSpPr>
            <a:spLocks noChangeArrowheads="1"/>
          </p:cNvSpPr>
          <p:nvPr/>
        </p:nvSpPr>
        <p:spPr bwMode="auto">
          <a:xfrm>
            <a:off x="8664085" y="2162168"/>
            <a:ext cx="109427" cy="6739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8557454" y="2191100"/>
            <a:ext cx="338158" cy="32505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7023835" y="2668577"/>
            <a:ext cx="1971988" cy="983627"/>
          </a:xfrm>
          <a:prstGeom prst="roundRect">
            <a:avLst/>
          </a:prstGeom>
          <a:solidFill>
            <a:srgbClr val="FFFF00"/>
          </a:solidFill>
          <a:ln w="127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/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8512800" y="2853978"/>
            <a:ext cx="78270" cy="721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3" name="Oval 10"/>
          <p:cNvSpPr>
            <a:spLocks noChangeArrowheads="1"/>
          </p:cNvSpPr>
          <p:nvPr/>
        </p:nvSpPr>
        <p:spPr bwMode="auto">
          <a:xfrm>
            <a:off x="8665740" y="2711047"/>
            <a:ext cx="109426" cy="6288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4" name="Rectangle 11"/>
          <p:cNvSpPr>
            <a:spLocks noChangeArrowheads="1"/>
          </p:cNvSpPr>
          <p:nvPr/>
        </p:nvSpPr>
        <p:spPr bwMode="auto">
          <a:xfrm>
            <a:off x="8555407" y="2738064"/>
            <a:ext cx="338157" cy="303964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5" name="Oval 16"/>
          <p:cNvSpPr>
            <a:spLocks noChangeArrowheads="1"/>
          </p:cNvSpPr>
          <p:nvPr/>
        </p:nvSpPr>
        <p:spPr bwMode="auto">
          <a:xfrm>
            <a:off x="7992225" y="2976293"/>
            <a:ext cx="104165" cy="7134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8165159" y="3058173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8165301" y="3221997"/>
            <a:ext cx="73061" cy="825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8" name="Rectangle 15"/>
          <p:cNvSpPr>
            <a:spLocks noChangeArrowheads="1"/>
          </p:cNvSpPr>
          <p:nvPr/>
        </p:nvSpPr>
        <p:spPr bwMode="auto">
          <a:xfrm>
            <a:off x="7835389" y="3136552"/>
            <a:ext cx="74507" cy="811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79" name="Rectangle 17"/>
          <p:cNvSpPr>
            <a:spLocks noChangeArrowheads="1"/>
          </p:cNvSpPr>
          <p:nvPr/>
        </p:nvSpPr>
        <p:spPr bwMode="auto">
          <a:xfrm>
            <a:off x="7875477" y="3005735"/>
            <a:ext cx="322623" cy="344139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7398864" y="3140450"/>
            <a:ext cx="69011" cy="80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81" name="Oval 25"/>
          <p:cNvSpPr>
            <a:spLocks noChangeArrowheads="1"/>
          </p:cNvSpPr>
          <p:nvPr/>
        </p:nvSpPr>
        <p:spPr bwMode="auto">
          <a:xfrm>
            <a:off x="7204999" y="2972728"/>
            <a:ext cx="96482" cy="7037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7096225" y="3002708"/>
            <a:ext cx="333666" cy="338766"/>
          </a:xfrm>
          <a:prstGeom prst="rect">
            <a:avLst/>
          </a:prstGeom>
          <a:solidFill>
            <a:srgbClr val="4F81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cxnSp>
        <p:nvCxnSpPr>
          <p:cNvPr id="85" name="AutoShape 38"/>
          <p:cNvCxnSpPr>
            <a:cxnSpLocks noChangeShapeType="1"/>
            <a:stCxn id="80" idx="3"/>
            <a:endCxn id="78" idx="1"/>
          </p:cNvCxnSpPr>
          <p:nvPr/>
        </p:nvCxnSpPr>
        <p:spPr bwMode="auto">
          <a:xfrm flipV="1">
            <a:off x="7467875" y="3177121"/>
            <a:ext cx="367514" cy="3692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86" name="AutoShape 39"/>
          <p:cNvCxnSpPr>
            <a:cxnSpLocks noChangeShapeType="1"/>
            <a:stCxn id="76" idx="3"/>
          </p:cNvCxnSpPr>
          <p:nvPr/>
        </p:nvCxnSpPr>
        <p:spPr bwMode="auto">
          <a:xfrm flipV="1">
            <a:off x="8239666" y="2914103"/>
            <a:ext cx="289682" cy="184639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87" name="AutoShape 40"/>
          <p:cNvCxnSpPr>
            <a:cxnSpLocks noChangeShapeType="1"/>
            <a:stCxn id="77" idx="3"/>
            <a:endCxn id="88" idx="1"/>
          </p:cNvCxnSpPr>
          <p:nvPr/>
        </p:nvCxnSpPr>
        <p:spPr bwMode="auto">
          <a:xfrm>
            <a:off x="8238362" y="3263266"/>
            <a:ext cx="278280" cy="213028"/>
          </a:xfrm>
          <a:prstGeom prst="straightConnector1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8516642" y="3437644"/>
            <a:ext cx="78270" cy="773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89" name="Oval 6"/>
          <p:cNvSpPr>
            <a:spLocks noChangeArrowheads="1"/>
          </p:cNvSpPr>
          <p:nvPr/>
        </p:nvSpPr>
        <p:spPr bwMode="auto">
          <a:xfrm>
            <a:off x="8664085" y="3245914"/>
            <a:ext cx="109427" cy="6739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8557454" y="3274846"/>
            <a:ext cx="338158" cy="32505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>
              <a:latin typeface="+mn-lt"/>
              <a:ea typeface="+mn-ea"/>
            </a:endParaRPr>
          </a:p>
        </p:txBody>
      </p:sp>
      <p:sp>
        <p:nvSpPr>
          <p:cNvPr id="91" name="右矢印 90"/>
          <p:cNvSpPr/>
          <p:nvPr/>
        </p:nvSpPr>
        <p:spPr>
          <a:xfrm>
            <a:off x="6709407" y="1763772"/>
            <a:ext cx="238599" cy="4123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735769" y="1543626"/>
            <a:ext cx="96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PC</a:t>
            </a:r>
            <a:endParaRPr kumimoji="1" lang="ja-JP" altLang="en-US" sz="14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68374" y="1540843"/>
            <a:ext cx="96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PC</a:t>
            </a:r>
            <a:endParaRPr kumimoji="1" lang="ja-JP" altLang="en-US" sz="14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098553" y="2649909"/>
            <a:ext cx="96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new PC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23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J-PARC E16</a:t>
            </a:r>
            <a:r>
              <a:rPr lang="ja-JP" altLang="en-US" sz="2800" dirty="0" smtClean="0"/>
              <a:t>実験 </a:t>
            </a:r>
            <a:r>
              <a:rPr lang="en-US" altLang="ja-JP" sz="2800" dirty="0" smtClean="0"/>
              <a:t>DAQ</a:t>
            </a:r>
            <a:r>
              <a:rPr lang="ja-JP" altLang="en-US" sz="2800" dirty="0" smtClean="0"/>
              <a:t>ソフトウェア全体構成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後段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/>
              <a:t>J-PARC E16</a:t>
            </a:r>
            <a:r>
              <a:rPr lang="ja-JP" altLang="en-US" sz="2800" dirty="0" smtClean="0"/>
              <a:t>実験 </a:t>
            </a:r>
            <a:r>
              <a:rPr lang="en-US" altLang="ja-JP" sz="2800" dirty="0" smtClean="0"/>
              <a:t>DAQ</a:t>
            </a:r>
            <a:r>
              <a:rPr lang="ja-JP" altLang="en-US" sz="2800" dirty="0" smtClean="0"/>
              <a:t>ソフトウェア　コンポーネント構成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後段</a:t>
            </a:r>
            <a:r>
              <a:rPr lang="en-US" altLang="ja-JP" b="1" dirty="0" smtClean="0"/>
              <a:t>PC</a:t>
            </a:r>
            <a:endParaRPr kumimoji="1" lang="ja-JP" altLang="en-US" b="1" dirty="0"/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283" name="グループ化 282"/>
          <p:cNvGrpSpPr/>
          <p:nvPr/>
        </p:nvGrpSpPr>
        <p:grpSpPr>
          <a:xfrm>
            <a:off x="79492" y="2620523"/>
            <a:ext cx="9193473" cy="3990401"/>
            <a:chOff x="1295434" y="954556"/>
            <a:chExt cx="9193473" cy="3990401"/>
          </a:xfrm>
        </p:grpSpPr>
        <p:sp>
          <p:nvSpPr>
            <p:cNvPr id="284" name="角丸四角形吹き出し 283"/>
            <p:cNvSpPr/>
            <p:nvPr/>
          </p:nvSpPr>
          <p:spPr>
            <a:xfrm>
              <a:off x="1295434" y="1025930"/>
              <a:ext cx="9032790" cy="3830394"/>
            </a:xfrm>
            <a:prstGeom prst="wedgeRoundRectCallout">
              <a:avLst>
                <a:gd name="adj1" fmla="val -7479"/>
                <a:gd name="adj2" fmla="val -57017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テキスト ボックス 284"/>
            <p:cNvSpPr txBox="1"/>
            <p:nvPr/>
          </p:nvSpPr>
          <p:spPr>
            <a:xfrm>
              <a:off x="6830610" y="954556"/>
              <a:ext cx="3658297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・</a:t>
              </a:r>
              <a:r>
                <a:rPr lang="en-US" altLang="ja-JP" b="1" dirty="0"/>
                <a:t>Gatherer</a:t>
              </a:r>
              <a:r>
                <a:rPr lang="en-US" altLang="ja-JP" dirty="0"/>
                <a:t>     </a:t>
              </a:r>
              <a:r>
                <a:rPr lang="ja-JP" altLang="en-US" dirty="0" smtClean="0"/>
                <a:t>　</a:t>
              </a:r>
              <a:endParaRPr lang="en-US" altLang="ja-JP" dirty="0" smtClean="0"/>
            </a:p>
            <a:p>
              <a:r>
                <a:rPr lang="ja-JP" altLang="en-US" dirty="0" smtClean="0"/>
                <a:t>１つ</a:t>
              </a:r>
              <a:r>
                <a:rPr lang="ja-JP" altLang="en-US" dirty="0"/>
                <a:t>のリードアウトモジュール</a:t>
              </a:r>
              <a:r>
                <a:rPr lang="ja-JP" altLang="en-US" dirty="0" smtClean="0"/>
                <a:t>から</a:t>
              </a:r>
              <a:endParaRPr lang="en-US" altLang="ja-JP" dirty="0" smtClean="0"/>
            </a:p>
            <a:p>
              <a:r>
                <a:rPr lang="ja-JP" altLang="en-US" dirty="0" smtClean="0"/>
                <a:t>データ</a:t>
              </a:r>
              <a:r>
                <a:rPr lang="ja-JP" altLang="en-US" dirty="0"/>
                <a:t>を収集する</a:t>
              </a:r>
              <a:endParaRPr lang="en-US" altLang="ja-JP" dirty="0"/>
            </a:p>
            <a:p>
              <a:r>
                <a:rPr lang="ja-JP" altLang="en-US" dirty="0"/>
                <a:t>・</a:t>
              </a:r>
              <a:r>
                <a:rPr lang="en-US" altLang="ja-JP" b="1" dirty="0"/>
                <a:t>Merger</a:t>
              </a:r>
              <a:r>
                <a:rPr lang="en-US" altLang="ja-JP" dirty="0"/>
                <a:t>        </a:t>
              </a:r>
              <a:r>
                <a:rPr lang="ja-JP" altLang="en-US" dirty="0" smtClean="0"/>
                <a:t>　</a:t>
              </a:r>
              <a:endParaRPr lang="en-US" altLang="ja-JP" dirty="0" smtClean="0"/>
            </a:p>
            <a:p>
              <a:r>
                <a:rPr lang="ja-JP" altLang="en-US" dirty="0" smtClean="0"/>
                <a:t>複数</a:t>
              </a:r>
              <a:r>
                <a:rPr lang="ja-JP" altLang="en-US" dirty="0"/>
                <a:t>のコンポーネントから</a:t>
              </a:r>
              <a:r>
                <a:rPr lang="ja-JP" altLang="en-US" dirty="0" smtClean="0"/>
                <a:t>データ</a:t>
              </a:r>
              <a:endParaRPr lang="en-US" altLang="ja-JP" dirty="0" smtClean="0"/>
            </a:p>
            <a:p>
              <a:r>
                <a:rPr lang="ja-JP" altLang="en-US" dirty="0" smtClean="0"/>
                <a:t>を</a:t>
              </a:r>
              <a:r>
                <a:rPr lang="ja-JP" altLang="en-US" dirty="0"/>
                <a:t>受け取る</a:t>
              </a:r>
              <a:endParaRPr lang="en-US" altLang="ja-JP" dirty="0"/>
            </a:p>
            <a:p>
              <a:r>
                <a:rPr lang="ja-JP" altLang="en-US" dirty="0"/>
                <a:t>・</a:t>
              </a:r>
              <a:r>
                <a:rPr lang="en-US" altLang="ja-JP" b="1" dirty="0"/>
                <a:t>Dispatcher</a:t>
              </a:r>
              <a:r>
                <a:rPr lang="en-US" altLang="ja-JP" dirty="0"/>
                <a:t>  </a:t>
              </a:r>
              <a:r>
                <a:rPr lang="ja-JP" altLang="en-US" dirty="0" smtClean="0"/>
                <a:t>　</a:t>
              </a:r>
              <a:endParaRPr lang="en-US" altLang="ja-JP" dirty="0" smtClean="0"/>
            </a:p>
            <a:p>
              <a:r>
                <a:rPr lang="ja-JP" altLang="en-US" dirty="0" smtClean="0"/>
                <a:t>受け取った</a:t>
              </a:r>
              <a:r>
                <a:rPr lang="ja-JP" altLang="en-US" dirty="0"/>
                <a:t>データを２つのコンポーネントに渡す</a:t>
              </a:r>
              <a:endParaRPr lang="en-US" altLang="ja-JP" dirty="0"/>
            </a:p>
            <a:p>
              <a:r>
                <a:rPr lang="ja-JP" altLang="en-US" dirty="0"/>
                <a:t>・</a:t>
              </a:r>
              <a:r>
                <a:rPr lang="en-US" altLang="ja-JP" b="1" dirty="0"/>
                <a:t>Logger</a:t>
              </a:r>
              <a:r>
                <a:rPr lang="en-US" altLang="ja-JP" dirty="0"/>
                <a:t>       </a:t>
              </a:r>
              <a:r>
                <a:rPr lang="ja-JP" altLang="en-US" dirty="0" smtClean="0"/>
                <a:t>　 </a:t>
              </a:r>
              <a:r>
                <a:rPr lang="en-US" altLang="ja-JP" dirty="0" smtClean="0"/>
                <a:t> </a:t>
              </a:r>
            </a:p>
            <a:p>
              <a:r>
                <a:rPr lang="ja-JP" altLang="en-US" dirty="0" smtClean="0"/>
                <a:t>データ</a:t>
              </a:r>
              <a:r>
                <a:rPr lang="ja-JP" altLang="en-US" dirty="0"/>
                <a:t>をディスクに書き込む</a:t>
              </a:r>
              <a:endParaRPr lang="en-US" altLang="ja-JP" dirty="0"/>
            </a:p>
            <a:p>
              <a:r>
                <a:rPr lang="ja-JP" altLang="en-US" dirty="0"/>
                <a:t>・</a:t>
              </a:r>
              <a:r>
                <a:rPr lang="en-US" altLang="ja-JP" b="1" dirty="0"/>
                <a:t>Filter</a:t>
              </a:r>
              <a:r>
                <a:rPr lang="ja-JP" altLang="en-US" b="1" dirty="0"/>
                <a:t>　</a:t>
              </a:r>
              <a:r>
                <a:rPr lang="ja-JP" altLang="en-US" dirty="0"/>
                <a:t>　　</a:t>
              </a:r>
              <a:r>
                <a:rPr lang="ja-JP" altLang="en-US" dirty="0" smtClean="0"/>
                <a:t>   </a:t>
              </a:r>
              <a:r>
                <a:rPr lang="ja-JP" altLang="en-US" dirty="0"/>
                <a:t>　</a:t>
              </a:r>
              <a:endParaRPr lang="en-US" altLang="ja-JP" dirty="0" smtClean="0"/>
            </a:p>
            <a:p>
              <a:r>
                <a:rPr lang="ja-JP" altLang="en-US" dirty="0" smtClean="0"/>
                <a:t>一部</a:t>
              </a:r>
              <a:r>
                <a:rPr lang="ja-JP" altLang="en-US" dirty="0"/>
                <a:t>のデータを次のコンポーネントに</a:t>
              </a:r>
              <a:r>
                <a:rPr lang="ja-JP" altLang="en-US" dirty="0" smtClean="0"/>
                <a:t>渡す</a:t>
              </a:r>
              <a:endParaRPr lang="ja-JP" altLang="en-US" dirty="0"/>
            </a:p>
          </p:txBody>
        </p:sp>
        <p:sp>
          <p:nvSpPr>
            <p:cNvPr id="286" name="テキスト ボックス 285"/>
            <p:cNvSpPr txBox="1"/>
            <p:nvPr/>
          </p:nvSpPr>
          <p:spPr>
            <a:xfrm>
              <a:off x="1537432" y="4161239"/>
              <a:ext cx="615553" cy="71742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2800" dirty="0">
                  <a:solidFill>
                    <a:prstClr val="black"/>
                  </a:solidFill>
                  <a:latin typeface="Calibri" panose="020F0502020204030204"/>
                </a:rPr>
                <a:t>・・・</a:t>
              </a:r>
            </a:p>
          </p:txBody>
        </p:sp>
        <p:grpSp>
          <p:nvGrpSpPr>
            <p:cNvPr id="287" name="グループ化 118"/>
            <p:cNvGrpSpPr/>
            <p:nvPr/>
          </p:nvGrpSpPr>
          <p:grpSpPr>
            <a:xfrm>
              <a:off x="1594443" y="2293719"/>
              <a:ext cx="613502" cy="595076"/>
              <a:chOff x="3318610" y="4736924"/>
              <a:chExt cx="425716" cy="412929"/>
            </a:xfrm>
            <a:effectLst/>
          </p:grpSpPr>
          <p:sp>
            <p:nvSpPr>
              <p:cNvPr id="336" name="Rectangle 23"/>
              <p:cNvSpPr>
                <a:spLocks noChangeArrowheads="1"/>
              </p:cNvSpPr>
              <p:nvPr/>
            </p:nvSpPr>
            <p:spPr bwMode="auto">
              <a:xfrm>
                <a:off x="3318614" y="4912551"/>
                <a:ext cx="71762" cy="88333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7" name="Rectangle 24"/>
              <p:cNvSpPr>
                <a:spLocks noChangeArrowheads="1"/>
              </p:cNvSpPr>
              <p:nvPr/>
            </p:nvSpPr>
            <p:spPr bwMode="auto">
              <a:xfrm>
                <a:off x="3672564" y="4919916"/>
                <a:ext cx="71762" cy="88333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8" name="Oval 25"/>
              <p:cNvSpPr>
                <a:spLocks noChangeArrowheads="1"/>
              </p:cNvSpPr>
              <p:nvPr/>
            </p:nvSpPr>
            <p:spPr bwMode="auto">
              <a:xfrm>
                <a:off x="3460893" y="4736924"/>
                <a:ext cx="100328" cy="77009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Rectangle 26"/>
              <p:cNvSpPr>
                <a:spLocks noChangeArrowheads="1"/>
              </p:cNvSpPr>
              <p:nvPr/>
            </p:nvSpPr>
            <p:spPr bwMode="auto">
              <a:xfrm>
                <a:off x="3318610" y="4775142"/>
                <a:ext cx="374711" cy="374711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88" name="テキスト ボックス 287"/>
            <p:cNvSpPr txBox="1"/>
            <p:nvPr/>
          </p:nvSpPr>
          <p:spPr>
            <a:xfrm>
              <a:off x="1295434" y="1935887"/>
              <a:ext cx="13341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/>
                <a:t>Gatherer</a:t>
              </a:r>
              <a:endParaRPr kumimoji="1" lang="ja-JP" altLang="en-US" sz="2000" dirty="0"/>
            </a:p>
          </p:txBody>
        </p:sp>
        <p:cxnSp>
          <p:nvCxnSpPr>
            <p:cNvPr id="289" name="AutoShape 38"/>
            <p:cNvCxnSpPr>
              <a:cxnSpLocks noChangeShapeType="1"/>
              <a:stCxn id="337" idx="3"/>
              <a:endCxn id="333" idx="1"/>
            </p:cNvCxnSpPr>
            <p:nvPr/>
          </p:nvCxnSpPr>
          <p:spPr bwMode="auto">
            <a:xfrm>
              <a:off x="2207945" y="2621080"/>
              <a:ext cx="739649" cy="484112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290" name="テキスト ボックス 289"/>
            <p:cNvSpPr txBox="1"/>
            <p:nvPr/>
          </p:nvSpPr>
          <p:spPr>
            <a:xfrm>
              <a:off x="2795304" y="2603837"/>
              <a:ext cx="13341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Merger</a:t>
              </a:r>
              <a:endParaRPr kumimoji="1" lang="ja-JP" altLang="en-US" sz="2000" dirty="0"/>
            </a:p>
          </p:txBody>
        </p:sp>
        <p:grpSp>
          <p:nvGrpSpPr>
            <p:cNvPr id="291" name="グループ化 290"/>
            <p:cNvGrpSpPr/>
            <p:nvPr/>
          </p:nvGrpSpPr>
          <p:grpSpPr>
            <a:xfrm>
              <a:off x="2947594" y="2939715"/>
              <a:ext cx="692131" cy="596693"/>
              <a:chOff x="5407700" y="5189989"/>
              <a:chExt cx="692131" cy="596693"/>
            </a:xfrm>
          </p:grpSpPr>
          <p:sp>
            <p:nvSpPr>
              <p:cNvPr id="330" name="Oval 16"/>
              <p:cNvSpPr>
                <a:spLocks noChangeArrowheads="1"/>
              </p:cNvSpPr>
              <p:nvPr/>
            </p:nvSpPr>
            <p:spPr bwMode="auto">
              <a:xfrm>
                <a:off x="5682007" y="5189989"/>
                <a:ext cx="156098" cy="11269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1" name="Rectangle 13"/>
              <p:cNvSpPr>
                <a:spLocks noChangeArrowheads="1"/>
              </p:cNvSpPr>
              <p:nvPr/>
            </p:nvSpPr>
            <p:spPr bwMode="auto">
              <a:xfrm>
                <a:off x="5988178" y="5459171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ctangle 15"/>
              <p:cNvSpPr>
                <a:spLocks noChangeArrowheads="1"/>
              </p:cNvSpPr>
              <p:nvPr/>
            </p:nvSpPr>
            <p:spPr bwMode="auto">
              <a:xfrm>
                <a:off x="5407700" y="5458155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3" name="Rectangle 15"/>
              <p:cNvSpPr>
                <a:spLocks noChangeArrowheads="1"/>
              </p:cNvSpPr>
              <p:nvPr/>
            </p:nvSpPr>
            <p:spPr bwMode="auto">
              <a:xfrm>
                <a:off x="5407700" y="5291383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ctangle 15"/>
              <p:cNvSpPr>
                <a:spLocks noChangeArrowheads="1"/>
              </p:cNvSpPr>
              <p:nvPr/>
            </p:nvSpPr>
            <p:spPr bwMode="auto">
              <a:xfrm>
                <a:off x="5420427" y="5624218"/>
                <a:ext cx="111653" cy="128165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5" name="Rectangle 17"/>
              <p:cNvSpPr>
                <a:spLocks noChangeArrowheads="1"/>
              </p:cNvSpPr>
              <p:nvPr/>
            </p:nvSpPr>
            <p:spPr bwMode="auto">
              <a:xfrm>
                <a:off x="5493507" y="5246682"/>
                <a:ext cx="540000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92" name="グループ化 291"/>
            <p:cNvGrpSpPr/>
            <p:nvPr/>
          </p:nvGrpSpPr>
          <p:grpSpPr>
            <a:xfrm>
              <a:off x="4396412" y="2946012"/>
              <a:ext cx="688034" cy="595076"/>
              <a:chOff x="7194954" y="5186962"/>
              <a:chExt cx="688034" cy="595076"/>
            </a:xfrm>
          </p:grpSpPr>
          <p:sp>
            <p:nvSpPr>
              <p:cNvPr id="324" name="Rectangle 23"/>
              <p:cNvSpPr>
                <a:spLocks noChangeArrowheads="1"/>
              </p:cNvSpPr>
              <p:nvPr/>
            </p:nvSpPr>
            <p:spPr bwMode="auto">
              <a:xfrm>
                <a:off x="7266992" y="5440060"/>
                <a:ext cx="103417" cy="127298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5" name="Rectangle 24"/>
              <p:cNvSpPr>
                <a:spLocks noChangeArrowheads="1"/>
              </p:cNvSpPr>
              <p:nvPr/>
            </p:nvSpPr>
            <p:spPr bwMode="auto">
              <a:xfrm>
                <a:off x="7777071" y="5345744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Oval 25"/>
              <p:cNvSpPr>
                <a:spLocks noChangeArrowheads="1"/>
              </p:cNvSpPr>
              <p:nvPr/>
            </p:nvSpPr>
            <p:spPr bwMode="auto">
              <a:xfrm>
                <a:off x="7472031" y="5186962"/>
                <a:ext cx="144583" cy="11097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7" name="Rectangle 24"/>
              <p:cNvSpPr>
                <a:spLocks noChangeArrowheads="1"/>
              </p:cNvSpPr>
              <p:nvPr/>
            </p:nvSpPr>
            <p:spPr bwMode="auto">
              <a:xfrm>
                <a:off x="7194954" y="5453174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ctangle 24"/>
              <p:cNvSpPr>
                <a:spLocks noChangeArrowheads="1"/>
              </p:cNvSpPr>
              <p:nvPr/>
            </p:nvSpPr>
            <p:spPr bwMode="auto">
              <a:xfrm>
                <a:off x="7779571" y="5573094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9" name="Rectangle 26"/>
              <p:cNvSpPr>
                <a:spLocks noChangeArrowheads="1"/>
              </p:cNvSpPr>
              <p:nvPr/>
            </p:nvSpPr>
            <p:spPr bwMode="auto">
              <a:xfrm>
                <a:off x="7266986" y="5242038"/>
                <a:ext cx="539998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93" name="グループ化 292"/>
            <p:cNvGrpSpPr/>
            <p:nvPr/>
          </p:nvGrpSpPr>
          <p:grpSpPr>
            <a:xfrm>
              <a:off x="5850312" y="2294785"/>
              <a:ext cx="604836" cy="595076"/>
              <a:chOff x="8253957" y="4917544"/>
              <a:chExt cx="604836" cy="595076"/>
            </a:xfrm>
          </p:grpSpPr>
          <p:sp>
            <p:nvSpPr>
              <p:cNvPr id="320" name="Rectangle 23"/>
              <p:cNvSpPr>
                <a:spLocks noChangeArrowheads="1"/>
              </p:cNvSpPr>
              <p:nvPr/>
            </p:nvSpPr>
            <p:spPr bwMode="auto">
              <a:xfrm>
                <a:off x="8318801" y="5170642"/>
                <a:ext cx="103417" cy="127298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1" name="Oval 25"/>
              <p:cNvSpPr>
                <a:spLocks noChangeArrowheads="1"/>
              </p:cNvSpPr>
              <p:nvPr/>
            </p:nvSpPr>
            <p:spPr bwMode="auto">
              <a:xfrm>
                <a:off x="8523840" y="4917544"/>
                <a:ext cx="144583" cy="110978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ctangle 24"/>
              <p:cNvSpPr>
                <a:spLocks noChangeArrowheads="1"/>
              </p:cNvSpPr>
              <p:nvPr/>
            </p:nvSpPr>
            <p:spPr bwMode="auto">
              <a:xfrm>
                <a:off x="8253957" y="5182199"/>
                <a:ext cx="103417" cy="1272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3" name="Rectangle 26"/>
              <p:cNvSpPr>
                <a:spLocks noChangeArrowheads="1"/>
              </p:cNvSpPr>
              <p:nvPr/>
            </p:nvSpPr>
            <p:spPr bwMode="auto">
              <a:xfrm>
                <a:off x="8318795" y="4972620"/>
                <a:ext cx="539998" cy="540000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94" name="グループ化 118"/>
            <p:cNvGrpSpPr/>
            <p:nvPr/>
          </p:nvGrpSpPr>
          <p:grpSpPr>
            <a:xfrm>
              <a:off x="1581953" y="2940791"/>
              <a:ext cx="613502" cy="595076"/>
              <a:chOff x="3318610" y="4736924"/>
              <a:chExt cx="425716" cy="412929"/>
            </a:xfrm>
            <a:effectLst/>
          </p:grpSpPr>
          <p:sp>
            <p:nvSpPr>
              <p:cNvPr id="316" name="Rectangle 23"/>
              <p:cNvSpPr>
                <a:spLocks noChangeArrowheads="1"/>
              </p:cNvSpPr>
              <p:nvPr/>
            </p:nvSpPr>
            <p:spPr bwMode="auto">
              <a:xfrm>
                <a:off x="3318614" y="4912551"/>
                <a:ext cx="71762" cy="88333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7" name="Rectangle 24"/>
              <p:cNvSpPr>
                <a:spLocks noChangeArrowheads="1"/>
              </p:cNvSpPr>
              <p:nvPr/>
            </p:nvSpPr>
            <p:spPr bwMode="auto">
              <a:xfrm>
                <a:off x="3672564" y="4919916"/>
                <a:ext cx="71762" cy="88333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8" name="Oval 25"/>
              <p:cNvSpPr>
                <a:spLocks noChangeArrowheads="1"/>
              </p:cNvSpPr>
              <p:nvPr/>
            </p:nvSpPr>
            <p:spPr bwMode="auto">
              <a:xfrm>
                <a:off x="3454284" y="4736924"/>
                <a:ext cx="100328" cy="77009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9" name="Rectangle 26"/>
              <p:cNvSpPr>
                <a:spLocks noChangeArrowheads="1"/>
              </p:cNvSpPr>
              <p:nvPr/>
            </p:nvSpPr>
            <p:spPr bwMode="auto">
              <a:xfrm>
                <a:off x="3318610" y="4775142"/>
                <a:ext cx="374711" cy="374711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95" name="グループ化 118"/>
            <p:cNvGrpSpPr/>
            <p:nvPr/>
          </p:nvGrpSpPr>
          <p:grpSpPr>
            <a:xfrm>
              <a:off x="1582421" y="3586103"/>
              <a:ext cx="613502" cy="595076"/>
              <a:chOff x="3318610" y="4736924"/>
              <a:chExt cx="425716" cy="412929"/>
            </a:xfrm>
            <a:effectLst/>
          </p:grpSpPr>
          <p:sp>
            <p:nvSpPr>
              <p:cNvPr id="312" name="Rectangle 23"/>
              <p:cNvSpPr>
                <a:spLocks noChangeArrowheads="1"/>
              </p:cNvSpPr>
              <p:nvPr/>
            </p:nvSpPr>
            <p:spPr bwMode="auto">
              <a:xfrm>
                <a:off x="3318614" y="4912551"/>
                <a:ext cx="71762" cy="88333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3" name="Rectangle 24"/>
              <p:cNvSpPr>
                <a:spLocks noChangeArrowheads="1"/>
              </p:cNvSpPr>
              <p:nvPr/>
            </p:nvSpPr>
            <p:spPr bwMode="auto">
              <a:xfrm>
                <a:off x="3672564" y="4919916"/>
                <a:ext cx="71762" cy="88333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4" name="Oval 25"/>
              <p:cNvSpPr>
                <a:spLocks noChangeArrowheads="1"/>
              </p:cNvSpPr>
              <p:nvPr/>
            </p:nvSpPr>
            <p:spPr bwMode="auto">
              <a:xfrm>
                <a:off x="3454284" y="4736924"/>
                <a:ext cx="100328" cy="77009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15" name="Rectangle 26"/>
              <p:cNvSpPr>
                <a:spLocks noChangeArrowheads="1"/>
              </p:cNvSpPr>
              <p:nvPr/>
            </p:nvSpPr>
            <p:spPr bwMode="auto">
              <a:xfrm>
                <a:off x="3318610" y="4775142"/>
                <a:ext cx="374711" cy="374711"/>
              </a:xfrm>
              <a:prstGeom prst="rect">
                <a:avLst/>
              </a:prstGeom>
              <a:solidFill>
                <a:srgbClr val="00FF99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296" name="AutoShape 38"/>
            <p:cNvCxnSpPr>
              <a:cxnSpLocks noChangeShapeType="1"/>
              <a:stCxn id="317" idx="3"/>
              <a:endCxn id="332" idx="1"/>
            </p:cNvCxnSpPr>
            <p:nvPr/>
          </p:nvCxnSpPr>
          <p:spPr bwMode="auto">
            <a:xfrm>
              <a:off x="2195455" y="3268152"/>
              <a:ext cx="752139" cy="3812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297" name="AutoShape 38"/>
            <p:cNvCxnSpPr>
              <a:cxnSpLocks noChangeShapeType="1"/>
              <a:stCxn id="313" idx="3"/>
              <a:endCxn id="334" idx="1"/>
            </p:cNvCxnSpPr>
            <p:nvPr/>
          </p:nvCxnSpPr>
          <p:spPr bwMode="auto">
            <a:xfrm flipV="1">
              <a:off x="2195923" y="3438027"/>
              <a:ext cx="764398" cy="475437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298" name="AutoShape 38"/>
            <p:cNvCxnSpPr>
              <a:cxnSpLocks noChangeShapeType="1"/>
              <a:stCxn id="331" idx="3"/>
              <a:endCxn id="327" idx="1"/>
            </p:cNvCxnSpPr>
            <p:nvPr/>
          </p:nvCxnSpPr>
          <p:spPr bwMode="auto">
            <a:xfrm>
              <a:off x="3639725" y="3272980"/>
              <a:ext cx="756687" cy="2893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299" name="Rectangle 23"/>
            <p:cNvSpPr>
              <a:spLocks noChangeArrowheads="1"/>
            </p:cNvSpPr>
            <p:nvPr/>
          </p:nvSpPr>
          <p:spPr bwMode="auto">
            <a:xfrm>
              <a:off x="5907701" y="3840017"/>
              <a:ext cx="103417" cy="127298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0" name="Oval 25"/>
            <p:cNvSpPr>
              <a:spLocks noChangeArrowheads="1"/>
            </p:cNvSpPr>
            <p:nvPr/>
          </p:nvSpPr>
          <p:spPr bwMode="auto">
            <a:xfrm>
              <a:off x="6112740" y="3586919"/>
              <a:ext cx="144583" cy="11097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1" name="Rectangle 24"/>
            <p:cNvSpPr>
              <a:spLocks noChangeArrowheads="1"/>
            </p:cNvSpPr>
            <p:nvPr/>
          </p:nvSpPr>
          <p:spPr bwMode="auto">
            <a:xfrm>
              <a:off x="5842857" y="3851574"/>
              <a:ext cx="103417" cy="12729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02" name="AutoShape 38"/>
            <p:cNvCxnSpPr>
              <a:cxnSpLocks noChangeShapeType="1"/>
              <a:stCxn id="328" idx="3"/>
              <a:endCxn id="301" idx="1"/>
            </p:cNvCxnSpPr>
            <p:nvPr/>
          </p:nvCxnSpPr>
          <p:spPr bwMode="auto">
            <a:xfrm>
              <a:off x="5084446" y="3395793"/>
              <a:ext cx="758411" cy="519430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303" name="AutoShape 38"/>
            <p:cNvCxnSpPr>
              <a:cxnSpLocks noChangeShapeType="1"/>
              <a:stCxn id="325" idx="3"/>
              <a:endCxn id="322" idx="1"/>
            </p:cNvCxnSpPr>
            <p:nvPr/>
          </p:nvCxnSpPr>
          <p:spPr bwMode="auto">
            <a:xfrm flipV="1">
              <a:off x="5081946" y="2623089"/>
              <a:ext cx="768366" cy="545354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304" name="テキスト ボックス 303"/>
            <p:cNvSpPr txBox="1"/>
            <p:nvPr/>
          </p:nvSpPr>
          <p:spPr>
            <a:xfrm>
              <a:off x="4175644" y="2607399"/>
              <a:ext cx="13341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Dispatcher</a:t>
              </a:r>
              <a:endParaRPr kumimoji="1" lang="ja-JP" altLang="en-US" sz="2000" dirty="0"/>
            </a:p>
          </p:txBody>
        </p:sp>
        <p:sp>
          <p:nvSpPr>
            <p:cNvPr id="305" name="テキスト ボックス 304"/>
            <p:cNvSpPr txBox="1"/>
            <p:nvPr/>
          </p:nvSpPr>
          <p:spPr>
            <a:xfrm>
              <a:off x="5729564" y="1921450"/>
              <a:ext cx="9529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Logger</a:t>
              </a:r>
              <a:endParaRPr kumimoji="1" lang="ja-JP" altLang="en-US" sz="2000" dirty="0"/>
            </a:p>
          </p:txBody>
        </p:sp>
        <p:sp>
          <p:nvSpPr>
            <p:cNvPr id="306" name="テキスト ボックス 305"/>
            <p:cNvSpPr txBox="1"/>
            <p:nvPr/>
          </p:nvSpPr>
          <p:spPr>
            <a:xfrm>
              <a:off x="5825066" y="3258066"/>
              <a:ext cx="8574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Filter</a:t>
              </a:r>
              <a:endParaRPr kumimoji="1" lang="ja-JP" altLang="en-US" sz="2000" dirty="0"/>
            </a:p>
          </p:txBody>
        </p:sp>
        <p:sp>
          <p:nvSpPr>
            <p:cNvPr id="307" name="テキスト ボックス 306"/>
            <p:cNvSpPr txBox="1"/>
            <p:nvPr/>
          </p:nvSpPr>
          <p:spPr>
            <a:xfrm>
              <a:off x="1571064" y="1101739"/>
              <a:ext cx="34257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FF0000"/>
                  </a:solidFill>
                </a:rPr>
                <a:t>前段コンポーネント構成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8" name="Rectangle 24"/>
            <p:cNvSpPr>
              <a:spLocks noChangeArrowheads="1"/>
            </p:cNvSpPr>
            <p:nvPr/>
          </p:nvSpPr>
          <p:spPr bwMode="auto">
            <a:xfrm>
              <a:off x="6399779" y="3853038"/>
              <a:ext cx="103417" cy="12729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9" name="Rectangle 26"/>
            <p:cNvSpPr>
              <a:spLocks noChangeArrowheads="1"/>
            </p:cNvSpPr>
            <p:nvPr/>
          </p:nvSpPr>
          <p:spPr bwMode="auto">
            <a:xfrm>
              <a:off x="5907695" y="3641995"/>
              <a:ext cx="539998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10" name="AutoShape 38"/>
            <p:cNvCxnSpPr>
              <a:cxnSpLocks noChangeShapeType="1"/>
              <a:stCxn id="308" idx="3"/>
            </p:cNvCxnSpPr>
            <p:nvPr/>
          </p:nvCxnSpPr>
          <p:spPr bwMode="auto">
            <a:xfrm>
              <a:off x="6503196" y="3916687"/>
              <a:ext cx="388661" cy="711401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/>
            </a:ln>
            <a:effectLst/>
          </p:spPr>
        </p:cxnSp>
        <p:sp>
          <p:nvSpPr>
            <p:cNvPr id="311" name="テキスト ボックス 310"/>
            <p:cNvSpPr txBox="1"/>
            <p:nvPr/>
          </p:nvSpPr>
          <p:spPr>
            <a:xfrm>
              <a:off x="5912608" y="4237071"/>
              <a:ext cx="984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/>
                <a:t>後段の</a:t>
              </a:r>
              <a:r>
                <a:rPr lang="en-US" altLang="ja-JP" sz="2000" dirty="0" smtClean="0"/>
                <a:t>PC</a:t>
              </a:r>
              <a:r>
                <a:rPr lang="ja-JP" altLang="en-US" sz="2000" dirty="0" smtClean="0"/>
                <a:t>へ</a:t>
              </a:r>
              <a:endParaRPr kumimoji="1" lang="ja-JP" altLang="en-US" sz="20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043445" y="5928881"/>
            <a:ext cx="3324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Gatherer</a:t>
            </a:r>
            <a:r>
              <a:rPr lang="ja-JP" altLang="en-US" dirty="0" smtClean="0"/>
              <a:t>以外の全てのコンポーネントに</a:t>
            </a:r>
            <a:r>
              <a:rPr lang="en-US" altLang="ja-JP" dirty="0" smtClean="0"/>
              <a:t>Ring Buffer</a:t>
            </a:r>
            <a:r>
              <a:rPr lang="ja-JP" altLang="en-US" dirty="0" smtClean="0"/>
              <a:t>があ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1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J-PARC E16</a:t>
            </a:r>
            <a:r>
              <a:rPr lang="ja-JP" altLang="en-US" sz="2800" dirty="0"/>
              <a:t>実験 </a:t>
            </a:r>
            <a:r>
              <a:rPr lang="en-US" altLang="ja-JP" sz="2800" dirty="0"/>
              <a:t>DAQ</a:t>
            </a:r>
            <a:r>
              <a:rPr lang="ja-JP" altLang="en-US" sz="2800" dirty="0"/>
              <a:t>ソフトウェア　コンポーネント構成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後段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219" y="3920180"/>
            <a:ext cx="5041829" cy="1950889"/>
          </a:xfrm>
          <a:prstGeom prst="rect">
            <a:avLst/>
          </a:prstGeom>
        </p:spPr>
      </p:pic>
      <p:pic>
        <p:nvPicPr>
          <p:cNvPr id="247" name="図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248" name="図 2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219" y="3939649"/>
            <a:ext cx="5041829" cy="1950889"/>
          </a:xfrm>
          <a:prstGeom prst="rect">
            <a:avLst/>
          </a:prstGeom>
        </p:spPr>
      </p:pic>
      <p:pic>
        <p:nvPicPr>
          <p:cNvPr id="249" name="図 2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1635" y="3041290"/>
            <a:ext cx="1067806" cy="413178"/>
          </a:xfrm>
          <a:prstGeom prst="rect">
            <a:avLst/>
          </a:prstGeom>
        </p:spPr>
      </p:pic>
      <p:pic>
        <p:nvPicPr>
          <p:cNvPr id="250" name="図 2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650" y="3942133"/>
            <a:ext cx="5041829" cy="1950889"/>
          </a:xfrm>
          <a:prstGeom prst="rect">
            <a:avLst/>
          </a:prstGeom>
        </p:spPr>
      </p:pic>
      <p:pic>
        <p:nvPicPr>
          <p:cNvPr id="251" name="図 2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7141" y="4267400"/>
            <a:ext cx="1067806" cy="41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21528 -0.4125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206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20851 -0.2460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1231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25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21163 -0.0689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/>
              <a:t>J-PARC E16</a:t>
            </a:r>
            <a:r>
              <a:rPr lang="ja-JP" altLang="en-US" sz="2800" dirty="0"/>
              <a:t>実験 </a:t>
            </a:r>
            <a:r>
              <a:rPr lang="en-US" altLang="ja-JP" sz="2800" dirty="0"/>
              <a:t>DAQ</a:t>
            </a:r>
            <a:r>
              <a:rPr lang="ja-JP" altLang="en-US" sz="2800" dirty="0"/>
              <a:t>ソフトウェア　コンポーネント構成</a:t>
            </a:r>
            <a:endParaRPr lang="en-US" altLang="ja-JP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2015/3/21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日本物理学会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4820-CC16-4F4D-83F8-605541EE40C3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730539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527565" y="2496999"/>
            <a:ext cx="559129" cy="619125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5502589" y="4092437"/>
            <a:ext cx="584105" cy="567363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90581" y="5292533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38560" y="1756275"/>
            <a:ext cx="1405154" cy="4254268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7014297" y="4326587"/>
            <a:ext cx="1948722" cy="773157"/>
          </a:xfrm>
          <a:prstGeom prst="wedgeRoundRectCallout">
            <a:avLst>
              <a:gd name="adj1" fmla="val 23849"/>
              <a:gd name="adj2" fmla="val -79400"/>
              <a:gd name="adj3" fmla="val 16667"/>
            </a:avLst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・イベントビルド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・モニタリング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4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172698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1" y="3269661"/>
            <a:ext cx="1285000" cy="545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98" y="2081711"/>
            <a:ext cx="1283422" cy="641711"/>
          </a:xfrm>
          <a:prstGeom prst="rect">
            <a:avLst/>
          </a:prstGeom>
        </p:spPr>
      </p:pic>
      <p:pic>
        <p:nvPicPr>
          <p:cNvPr id="37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3041845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Hans\R&amp;D\rd51\WG52\Production files SRS\SRS system\Photos\Eurocrate-full-pow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5" r="17899"/>
          <a:stretch/>
        </p:blipFill>
        <p:spPr bwMode="auto">
          <a:xfrm>
            <a:off x="89108" y="4330972"/>
            <a:ext cx="1651500" cy="11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直線矢印コネクタ 39"/>
          <p:cNvCxnSpPr/>
          <p:nvPr/>
        </p:nvCxnSpPr>
        <p:spPr>
          <a:xfrm flipV="1">
            <a:off x="1749273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32" y="3297921"/>
            <a:ext cx="1283422" cy="641711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 flipV="1">
            <a:off x="1751387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46" y="4519040"/>
            <a:ext cx="1283422" cy="64171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2064983"/>
            <a:ext cx="1285000" cy="545000"/>
          </a:xfrm>
          <a:prstGeom prst="rect">
            <a:avLst/>
          </a:prstGeom>
        </p:spPr>
      </p:pic>
      <p:cxnSp>
        <p:nvCxnSpPr>
          <p:cNvPr id="49" name="直線矢印コネクタ 48"/>
          <p:cNvCxnSpPr/>
          <p:nvPr/>
        </p:nvCxnSpPr>
        <p:spPr>
          <a:xfrm flipV="1">
            <a:off x="3527625" y="232595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546359" y="3542161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V="1">
            <a:off x="3548473" y="4763280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3257243"/>
            <a:ext cx="1285000" cy="545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35" y="4519040"/>
            <a:ext cx="1285000" cy="545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46" y="3319955"/>
            <a:ext cx="1283422" cy="641711"/>
          </a:xfrm>
          <a:prstGeom prst="rect">
            <a:avLst/>
          </a:prstGeom>
        </p:spPr>
      </p:pic>
      <p:cxnSp>
        <p:nvCxnSpPr>
          <p:cNvPr id="57" name="直線矢印コネクタ 56"/>
          <p:cNvCxnSpPr/>
          <p:nvPr/>
        </p:nvCxnSpPr>
        <p:spPr>
          <a:xfrm flipV="1">
            <a:off x="5527565" y="355507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7183307" y="3552499"/>
            <a:ext cx="439229" cy="5259"/>
          </a:xfrm>
          <a:prstGeom prst="straightConnector1">
            <a:avLst/>
          </a:prstGeom>
          <a:ln w="412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76304" y="5401539"/>
            <a:ext cx="677108" cy="756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 smtClean="0"/>
              <a:t>・・・</a:t>
            </a:r>
            <a:endParaRPr kumimoji="1" lang="ja-JP" altLang="en-US" sz="3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0" y="1156749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リードアウト</a:t>
            </a:r>
            <a:endParaRPr lang="en-US" altLang="ja-JP" b="1" dirty="0" smtClean="0"/>
          </a:p>
          <a:p>
            <a:r>
              <a:rPr lang="ja-JP" altLang="en-US" b="1" dirty="0" smtClean="0"/>
              <a:t>モジュール</a:t>
            </a:r>
            <a:endParaRPr kumimoji="1" lang="ja-JP" altLang="en-US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36990" y="1170642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68489" y="1278792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前段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122132" y="2704630"/>
            <a:ext cx="206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ネットワーク</a:t>
            </a:r>
            <a:endParaRPr lang="en-US" altLang="ja-JP" b="1" dirty="0" smtClean="0"/>
          </a:p>
          <a:p>
            <a:r>
              <a:rPr lang="ja-JP" altLang="en-US" b="1" dirty="0" smtClean="0"/>
              <a:t>スイッチ</a:t>
            </a:r>
            <a:endParaRPr kumimoji="1" lang="ja-JP" altLang="en-US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68919" y="2717407"/>
            <a:ext cx="206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後段</a:t>
            </a:r>
            <a:r>
              <a:rPr lang="en-US" altLang="ja-JP" b="1" dirty="0" smtClean="0">
                <a:solidFill>
                  <a:srgbClr val="FF0000"/>
                </a:solidFill>
              </a:rPr>
              <a:t>PC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81293" y="3090447"/>
            <a:ext cx="1380244" cy="956951"/>
          </a:xfrm>
          <a:prstGeom prst="rect">
            <a:avLst/>
          </a:prstGeom>
          <a:noFill/>
          <a:ln w="254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693320" y="5354115"/>
            <a:ext cx="2284116" cy="1063520"/>
          </a:xfrm>
          <a:prstGeom prst="wedgeRoundRectCallout">
            <a:avLst>
              <a:gd name="adj1" fmla="val -55132"/>
              <a:gd name="adj2" fmla="val -83570"/>
              <a:gd name="adj3" fmla="val 16667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・データ</a:t>
            </a:r>
            <a:r>
              <a:rPr lang="ja-JP" altLang="en-US" sz="2000" dirty="0">
                <a:solidFill>
                  <a:schemeClr val="tx1"/>
                </a:solidFill>
              </a:rPr>
              <a:t>読み込</a:t>
            </a:r>
            <a:r>
              <a:rPr lang="ja-JP" altLang="en-US" sz="2000" dirty="0" smtClean="0">
                <a:solidFill>
                  <a:schemeClr val="tx1"/>
                </a:solidFill>
              </a:rPr>
              <a:t>み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データ保存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・</a:t>
            </a:r>
            <a:r>
              <a:rPr lang="ja-JP" altLang="en-US" sz="2000" dirty="0" smtClean="0">
                <a:solidFill>
                  <a:schemeClr val="tx1"/>
                </a:solidFill>
              </a:rPr>
              <a:t>フィルタリング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47" name="図 2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1214" y="1919092"/>
            <a:ext cx="1067806" cy="413178"/>
          </a:xfrm>
          <a:prstGeom prst="rect">
            <a:avLst/>
          </a:prstGeom>
        </p:spPr>
      </p:pic>
      <p:pic>
        <p:nvPicPr>
          <p:cNvPr id="249" name="図 2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1635" y="3041290"/>
            <a:ext cx="1067806" cy="413178"/>
          </a:xfrm>
          <a:prstGeom prst="rect">
            <a:avLst/>
          </a:prstGeom>
        </p:spPr>
      </p:pic>
      <p:pic>
        <p:nvPicPr>
          <p:cNvPr id="251" name="図 2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7141" y="4267400"/>
            <a:ext cx="1067806" cy="413178"/>
          </a:xfrm>
          <a:prstGeom prst="rect">
            <a:avLst/>
          </a:prstGeom>
        </p:spPr>
      </p:pic>
      <p:sp>
        <p:nvSpPr>
          <p:cNvPr id="48" name="角丸四角形吹き出し 47"/>
          <p:cNvSpPr/>
          <p:nvPr/>
        </p:nvSpPr>
        <p:spPr>
          <a:xfrm>
            <a:off x="510047" y="2402606"/>
            <a:ext cx="6381713" cy="3980842"/>
          </a:xfrm>
          <a:prstGeom prst="wedgeRoundRectCallout">
            <a:avLst>
              <a:gd name="adj1" fmla="val 60237"/>
              <a:gd name="adj2" fmla="val -2047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2" name="グループ化 51"/>
          <p:cNvGrpSpPr/>
          <p:nvPr/>
        </p:nvGrpSpPr>
        <p:grpSpPr>
          <a:xfrm>
            <a:off x="2123266" y="3775338"/>
            <a:ext cx="709384" cy="596693"/>
            <a:chOff x="5405437" y="5189989"/>
            <a:chExt cx="709384" cy="596693"/>
          </a:xfrm>
        </p:grpSpPr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5682007" y="5189989"/>
              <a:ext cx="156098" cy="11269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6003168" y="5459171"/>
              <a:ext cx="111653" cy="12816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5407700" y="5458155"/>
              <a:ext cx="111653" cy="12816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5407700" y="5291383"/>
              <a:ext cx="111653" cy="12816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5405437" y="5624218"/>
              <a:ext cx="111653" cy="12816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9" name="Rectangle 17"/>
            <p:cNvSpPr>
              <a:spLocks noChangeArrowheads="1"/>
            </p:cNvSpPr>
            <p:nvPr/>
          </p:nvSpPr>
          <p:spPr bwMode="auto">
            <a:xfrm>
              <a:off x="5493507" y="5246682"/>
              <a:ext cx="540000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3602141" y="3775338"/>
            <a:ext cx="690319" cy="595076"/>
            <a:chOff x="6245853" y="3693908"/>
            <a:chExt cx="690319" cy="595076"/>
          </a:xfrm>
        </p:grpSpPr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6310697" y="3947006"/>
              <a:ext cx="103417" cy="127298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6515736" y="3693908"/>
              <a:ext cx="144583" cy="11097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6245853" y="3958563"/>
              <a:ext cx="103417" cy="12729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6832755" y="3960027"/>
              <a:ext cx="103417" cy="12729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6310691" y="3748984"/>
              <a:ext cx="539998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5055852" y="3771355"/>
            <a:ext cx="604836" cy="595076"/>
            <a:chOff x="8253957" y="4917544"/>
            <a:chExt cx="604836" cy="595076"/>
          </a:xfrm>
        </p:grpSpPr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8318801" y="5170642"/>
              <a:ext cx="103417" cy="127298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8523840" y="4917544"/>
              <a:ext cx="144583" cy="11097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24"/>
            <p:cNvSpPr>
              <a:spLocks noChangeArrowheads="1"/>
            </p:cNvSpPr>
            <p:nvPr/>
          </p:nvSpPr>
          <p:spPr bwMode="auto">
            <a:xfrm>
              <a:off x="8253957" y="5182199"/>
              <a:ext cx="103417" cy="12729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8318795" y="4972620"/>
              <a:ext cx="539998" cy="54000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1" name="AutoShape 38"/>
          <p:cNvCxnSpPr>
            <a:cxnSpLocks noChangeShapeType="1"/>
          </p:cNvCxnSpPr>
          <p:nvPr/>
        </p:nvCxnSpPr>
        <p:spPr bwMode="auto">
          <a:xfrm>
            <a:off x="2850871" y="4121146"/>
            <a:ext cx="756687" cy="2893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82" name="AutoShape 38"/>
          <p:cNvCxnSpPr>
            <a:cxnSpLocks noChangeShapeType="1"/>
          </p:cNvCxnSpPr>
          <p:nvPr/>
        </p:nvCxnSpPr>
        <p:spPr bwMode="auto">
          <a:xfrm>
            <a:off x="4292993" y="4118632"/>
            <a:ext cx="756687" cy="2893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83" name="テキスト ボックス 82"/>
          <p:cNvSpPr txBox="1"/>
          <p:nvPr/>
        </p:nvSpPr>
        <p:spPr>
          <a:xfrm>
            <a:off x="2004233" y="3375228"/>
            <a:ext cx="1334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Merger</a:t>
            </a:r>
            <a:endParaRPr kumimoji="1" lang="ja-JP" altLang="en-US" sz="20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237067" y="3381007"/>
            <a:ext cx="151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/>
              <a:t>Eventbuilder</a:t>
            </a:r>
            <a:endParaRPr kumimoji="1" lang="ja-JP" altLang="en-US" sz="20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882367" y="3392747"/>
            <a:ext cx="1334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Monitor</a:t>
            </a:r>
            <a:endParaRPr kumimoji="1" lang="ja-JP" altLang="en-US" sz="20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47705" y="2460303"/>
            <a:ext cx="342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後段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コンポーネント構成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7" name="AutoShape 38"/>
          <p:cNvCxnSpPr>
            <a:cxnSpLocks noChangeShapeType="1"/>
            <a:endCxn id="67" idx="1"/>
          </p:cNvCxnSpPr>
          <p:nvPr/>
        </p:nvCxnSpPr>
        <p:spPr bwMode="auto">
          <a:xfrm>
            <a:off x="1496881" y="3505979"/>
            <a:ext cx="628648" cy="434836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88" name="AutoShape 38"/>
          <p:cNvCxnSpPr>
            <a:cxnSpLocks noChangeShapeType="1"/>
            <a:endCxn id="66" idx="1"/>
          </p:cNvCxnSpPr>
          <p:nvPr/>
        </p:nvCxnSpPr>
        <p:spPr bwMode="auto">
          <a:xfrm>
            <a:off x="1496881" y="4103642"/>
            <a:ext cx="628648" cy="3945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cxnSp>
        <p:nvCxnSpPr>
          <p:cNvPr id="89" name="AutoShape 38"/>
          <p:cNvCxnSpPr>
            <a:cxnSpLocks noChangeShapeType="1"/>
            <a:endCxn id="68" idx="1"/>
          </p:cNvCxnSpPr>
          <p:nvPr/>
        </p:nvCxnSpPr>
        <p:spPr bwMode="auto">
          <a:xfrm flipV="1">
            <a:off x="1496881" y="4273650"/>
            <a:ext cx="626385" cy="377178"/>
          </a:xfrm>
          <a:prstGeom prst="straightConnector1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747705" y="2867397"/>
            <a:ext cx="984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前段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PC</a:t>
            </a:r>
            <a:r>
              <a:rPr lang="ja-JP" altLang="en-US" sz="2000" dirty="0" smtClean="0"/>
              <a:t>より</a:t>
            </a:r>
            <a:endParaRPr kumimoji="1" lang="ja-JP" altLang="en-US" sz="20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10047" y="4889056"/>
            <a:ext cx="6520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・</a:t>
            </a:r>
            <a:r>
              <a:rPr lang="en-US" altLang="ja-JP" sz="2000" dirty="0" smtClean="0"/>
              <a:t>Merger</a:t>
            </a:r>
            <a:r>
              <a:rPr lang="ja-JP" altLang="en-US" sz="2000" dirty="0" smtClean="0"/>
              <a:t>　　       複数</a:t>
            </a:r>
            <a:r>
              <a:rPr lang="ja-JP" altLang="en-US" sz="2000" dirty="0"/>
              <a:t>のコンポーネントからデータを</a:t>
            </a:r>
            <a:r>
              <a:rPr lang="ja-JP" altLang="en-US" sz="2000" dirty="0" smtClean="0"/>
              <a:t>受け取る</a:t>
            </a:r>
            <a:endParaRPr lang="en-US" altLang="ja-JP" sz="20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err="1" smtClean="0"/>
              <a:t>Eventbuilder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　複数のリードアウトモジュールから送られ</a:t>
            </a:r>
            <a:r>
              <a:rPr lang="en-US" altLang="ja-JP" sz="2000" dirty="0" smtClean="0"/>
              <a:t>	            </a:t>
            </a:r>
            <a:r>
              <a:rPr lang="ja-JP" altLang="en-US" sz="2000" dirty="0" smtClean="0"/>
              <a:t>るデータをイベントビルドし、一つにまとめる</a:t>
            </a:r>
            <a:endParaRPr lang="en-US" altLang="ja-JP" sz="20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Monitor </a:t>
            </a:r>
            <a:r>
              <a:rPr lang="ja-JP" altLang="en-US" sz="2000" dirty="0" smtClean="0"/>
              <a:t>　　　  受け取ったデータを解析、グラフ等を表示</a:t>
            </a:r>
            <a:endParaRPr kumimoji="1" lang="ja-JP" altLang="en-US" sz="20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703212" y="4369222"/>
            <a:ext cx="43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全てのコンポーネントに</a:t>
            </a:r>
            <a:r>
              <a:rPr lang="en-US" altLang="ja-JP" dirty="0" smtClean="0"/>
              <a:t>Ring Buffer</a:t>
            </a:r>
            <a:r>
              <a:rPr lang="ja-JP" altLang="en-US" dirty="0" smtClean="0"/>
              <a:t>があ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35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atural5-s-1">
  <a:themeElements>
    <a:clrScheme name="natural5-s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tural5-s-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natural5-s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l5-s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l5-s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10580</TotalTime>
  <Words>811</Words>
  <Application>Microsoft Office PowerPoint</Application>
  <PresentationFormat>画面に合わせる (4:3)</PresentationFormat>
  <Paragraphs>355</Paragraphs>
  <Slides>17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1_natural5-s-1</vt:lpstr>
      <vt:lpstr>   J-PARC E16実験におけるDAQ-Middleware を用いたDAQソフトウェアの開発</vt:lpstr>
      <vt:lpstr>目次</vt:lpstr>
      <vt:lpstr>背景</vt:lpstr>
      <vt:lpstr>DAQ-Middleware</vt:lpstr>
      <vt:lpstr>DAQコンポーネントの特徴</vt:lpstr>
      <vt:lpstr>J-PARC E16実験 DAQソフトウェア全体構成</vt:lpstr>
      <vt:lpstr>J-PARC E16実験 DAQソフトウェア　コンポーネント構成</vt:lpstr>
      <vt:lpstr>J-PARC E16実験 DAQソフトウェア　コンポーネント構成</vt:lpstr>
      <vt:lpstr>J-PARC E16実験 DAQソフトウェア　コンポーネント構成</vt:lpstr>
      <vt:lpstr>J-PARC E16実験 DAQソフトウェア　コンポーネント構成</vt:lpstr>
      <vt:lpstr>J-PARC E16実験 DAQソフトウェア　コンポーネント構成</vt:lpstr>
      <vt:lpstr>前段の性能</vt:lpstr>
      <vt:lpstr>前段の性能</vt:lpstr>
      <vt:lpstr>後段の性能</vt:lpstr>
      <vt:lpstr>まとめと今後の予定</vt:lpstr>
      <vt:lpstr>PowerPoint プレゼンテーション</vt:lpstr>
      <vt:lpstr>J-PARC E16実験 DAQシステム 概要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E16実験へのDAQ-Middlewareの応用</dc:title>
  <dc:creator>浜田英太郎</dc:creator>
  <cp:lastModifiedBy>浜田英太郎</cp:lastModifiedBy>
  <cp:revision>834</cp:revision>
  <dcterms:created xsi:type="dcterms:W3CDTF">2015-03-09T07:41:57Z</dcterms:created>
  <dcterms:modified xsi:type="dcterms:W3CDTF">2015-03-23T01:16:32Z</dcterms:modified>
</cp:coreProperties>
</file>